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2" r:id="rId3"/>
    <p:sldId id="273" r:id="rId4"/>
    <p:sldId id="274" r:id="rId5"/>
    <p:sldId id="275" r:id="rId6"/>
    <p:sldId id="276" r:id="rId7"/>
    <p:sldId id="277" r:id="rId8"/>
    <p:sldId id="278" r:id="rId9"/>
    <p:sldId id="280" r:id="rId10"/>
    <p:sldId id="279" r:id="rId11"/>
    <p:sldId id="257" r:id="rId12"/>
    <p:sldId id="258" r:id="rId13"/>
    <p:sldId id="259" r:id="rId14"/>
    <p:sldId id="260" r:id="rId15"/>
    <p:sldId id="281" r:id="rId16"/>
    <p:sldId id="261" r:id="rId17"/>
    <p:sldId id="262" r:id="rId18"/>
    <p:sldId id="263" r:id="rId19"/>
    <p:sldId id="264" r:id="rId20"/>
    <p:sldId id="265" r:id="rId21"/>
    <p:sldId id="266" r:id="rId22"/>
    <p:sldId id="267" r:id="rId23"/>
    <p:sldId id="268" r:id="rId24"/>
    <p:sldId id="269"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0" d="100"/>
          <a:sy n="70" d="100"/>
        </p:scale>
        <p:origin x="-18" y="-186"/>
      </p:cViewPr>
      <p:guideLst/>
    </p:cSldViewPr>
  </p:slideViewPr>
  <p:notesTextViewPr>
    <p:cViewPr>
      <p:scale>
        <a:sx n="1" d="1"/>
        <a:sy n="1" d="1"/>
      </p:scale>
      <p:origin x="0" y="0"/>
    </p:cViewPr>
  </p:notesTextViewPr>
  <p:sorterViewPr>
    <p:cViewPr>
      <p:scale>
        <a:sx n="100" d="100"/>
        <a:sy n="100" d="100"/>
      </p:scale>
      <p:origin x="0" y="-58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E7AAA-BB69-45EA-B99E-276DAE4A523E}" type="datetimeFigureOut">
              <a:rPr lang="en-US" smtClean="0"/>
              <a:t>11/11/2015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75EA3-68FB-4FA5-A2F8-58CADEFC466F}" type="slidenum">
              <a:rPr lang="en-US" smtClean="0"/>
              <a:t>‹#›</a:t>
            </a:fld>
            <a:endParaRPr lang="en-US"/>
          </a:p>
        </p:txBody>
      </p:sp>
    </p:spTree>
    <p:extLst>
      <p:ext uri="{BB962C8B-B14F-4D97-AF65-F5344CB8AC3E}">
        <p14:creationId xmlns:p14="http://schemas.microsoft.com/office/powerpoint/2010/main" val="35972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CA1368-7005-4752-A894-A9BBAB960B8B}" type="slidenum">
              <a:rPr lang="en-US" altLang="en-US"/>
              <a:pPr eaLnBrk="1" hangingPunct="1"/>
              <a:t>2</a:t>
            </a:fld>
            <a:endParaRPr lang="en-US" altLang="en-US"/>
          </a:p>
        </p:txBody>
      </p:sp>
      <p:sp>
        <p:nvSpPr>
          <p:cNvPr id="45059"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51031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ECC0D-70C5-4083-9D9E-E6332B037139}" type="slidenum">
              <a:rPr lang="en-US" altLang="en-US"/>
              <a:pPr eaLnBrk="1" hangingPunct="1"/>
              <a:t>16</a:t>
            </a:fld>
            <a:endParaRPr lang="en-US" altLang="en-US"/>
          </a:p>
        </p:txBody>
      </p:sp>
      <p:sp>
        <p:nvSpPr>
          <p:cNvPr id="36867"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07545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C843B-6905-41D7-9B6A-897B16BEBD04}" type="slidenum">
              <a:rPr lang="en-US" altLang="en-US"/>
              <a:pPr eaLnBrk="1" hangingPunct="1"/>
              <a:t>17</a:t>
            </a:fld>
            <a:endParaRPr lang="en-US" altLang="en-US"/>
          </a:p>
        </p:txBody>
      </p:sp>
      <p:sp>
        <p:nvSpPr>
          <p:cNvPr id="3789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26757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E68605-BA28-4DD0-9023-6CA92235471C}" type="slidenum">
              <a:rPr lang="en-US" altLang="en-US"/>
              <a:pPr eaLnBrk="1" hangingPunct="1"/>
              <a:t>18</a:t>
            </a:fld>
            <a:endParaRPr lang="en-US" altLang="en-US"/>
          </a:p>
        </p:txBody>
      </p:sp>
      <p:sp>
        <p:nvSpPr>
          <p:cNvPr id="38915"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13235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EDE164-064D-4CA9-B78D-BD94C2279F0E}" type="slidenum">
              <a:rPr lang="en-US" altLang="en-US"/>
              <a:pPr eaLnBrk="1" hangingPunct="1"/>
              <a:t>19</a:t>
            </a:fld>
            <a:endParaRPr lang="en-US" altLang="en-US"/>
          </a:p>
        </p:txBody>
      </p:sp>
      <p:sp>
        <p:nvSpPr>
          <p:cNvPr id="39939"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702194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67682D-DC7C-44E3-93FB-03B8ABC86017}" type="slidenum">
              <a:rPr lang="en-US" altLang="en-US"/>
              <a:pPr eaLnBrk="1" hangingPunct="1"/>
              <a:t>20</a:t>
            </a:fld>
            <a:endParaRPr lang="en-US" altLang="en-US"/>
          </a:p>
        </p:txBody>
      </p:sp>
      <p:sp>
        <p:nvSpPr>
          <p:cNvPr id="40963"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3665568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C9F087-E13A-49CA-A117-6D4A48305D30}" type="slidenum">
              <a:rPr lang="en-US" altLang="en-US"/>
              <a:pPr eaLnBrk="1" hangingPunct="1"/>
              <a:t>21</a:t>
            </a:fld>
            <a:endParaRPr lang="en-US" altLang="en-US"/>
          </a:p>
        </p:txBody>
      </p:sp>
      <p:sp>
        <p:nvSpPr>
          <p:cNvPr id="41987"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059988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8EA0AC-B68B-4F9C-A98F-668E2B38BD9B}" type="slidenum">
              <a:rPr lang="en-US" altLang="en-US"/>
              <a:pPr eaLnBrk="1" hangingPunct="1"/>
              <a:t>22</a:t>
            </a:fld>
            <a:endParaRPr lang="en-US" altLang="en-US"/>
          </a:p>
        </p:txBody>
      </p:sp>
      <p:sp>
        <p:nvSpPr>
          <p:cNvPr id="4301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384778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7EB31-7B08-4D44-9F6F-D64A2F4A1044}" type="slidenum">
              <a:rPr lang="en-US" altLang="en-US"/>
              <a:pPr eaLnBrk="1" hangingPunct="1"/>
              <a:t>23</a:t>
            </a:fld>
            <a:endParaRPr lang="en-US" altLang="en-US"/>
          </a:p>
        </p:txBody>
      </p:sp>
      <p:sp>
        <p:nvSpPr>
          <p:cNvPr id="44035"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777019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7AEB14-5D72-4555-AE12-8DAC48F2E797}" type="slidenum">
              <a:rPr lang="en-US" altLang="zh-CN">
                <a:latin typeface="Calibri" panose="020F0502020204030204" pitchFamily="34" charset="0"/>
              </a:rPr>
              <a:pPr eaLnBrk="1" hangingPunct="1"/>
              <a:t>24</a:t>
            </a:fld>
            <a:endParaRPr lang="en-US" altLang="zh-CN">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9610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3FA302-4C28-473C-B82F-8C53C18E199D}" type="slidenum">
              <a:rPr lang="en-US" altLang="en-US"/>
              <a:pPr eaLnBrk="1" hangingPunct="1"/>
              <a:t>25</a:t>
            </a:fld>
            <a:endParaRPr lang="en-US" altLang="en-US"/>
          </a:p>
        </p:txBody>
      </p:sp>
      <p:sp>
        <p:nvSpPr>
          <p:cNvPr id="4813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2603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E7D295-CA55-4EBF-A171-86356FB1645F}" type="slidenum">
              <a:rPr lang="en-US" altLang="en-US"/>
              <a:pPr eaLnBrk="1" hangingPunct="1"/>
              <a:t>3</a:t>
            </a:fld>
            <a:endParaRPr lang="en-US" altLang="en-US"/>
          </a:p>
        </p:txBody>
      </p:sp>
      <p:sp>
        <p:nvSpPr>
          <p:cNvPr id="46083"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403729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4F8B2F-A875-4A52-A919-0ABED044D911}" type="slidenum">
              <a:rPr lang="en-US" altLang="en-US"/>
              <a:pPr eaLnBrk="1" hangingPunct="1"/>
              <a:t>26</a:t>
            </a:fld>
            <a:endParaRPr lang="en-US" altLang="en-US"/>
          </a:p>
        </p:txBody>
      </p:sp>
      <p:sp>
        <p:nvSpPr>
          <p:cNvPr id="59395"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71896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54ED1E-E1C6-4D65-BD44-5E553FEBAD1C}" type="slidenum">
              <a:rPr lang="en-US" altLang="en-US"/>
              <a:pPr eaLnBrk="1" hangingPunct="1"/>
              <a:t>4</a:t>
            </a:fld>
            <a:endParaRPr lang="en-US" altLang="en-US"/>
          </a:p>
        </p:txBody>
      </p:sp>
      <p:sp>
        <p:nvSpPr>
          <p:cNvPr id="47107"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85853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157491-B578-42F9-89DA-46DC291BA75E}" type="slidenum">
              <a:rPr lang="en-US" altLang="en-US"/>
              <a:pPr eaLnBrk="1" hangingPunct="1"/>
              <a:t>5</a:t>
            </a:fld>
            <a:endParaRPr lang="en-US" altLang="en-US"/>
          </a:p>
        </p:txBody>
      </p:sp>
      <p:sp>
        <p:nvSpPr>
          <p:cNvPr id="48131"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1450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C81882-6202-4CDA-A770-EAA2CB1FB5E9}" type="slidenum">
              <a:rPr lang="en-US" altLang="en-US"/>
              <a:pPr eaLnBrk="1" hangingPunct="1"/>
              <a:t>6</a:t>
            </a:fld>
            <a:endParaRPr lang="en-US" altLang="en-US"/>
          </a:p>
        </p:txBody>
      </p:sp>
      <p:sp>
        <p:nvSpPr>
          <p:cNvPr id="49155"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406043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2C0A3E-3292-4B63-9E5D-85464B8DD2EB}" type="slidenum">
              <a:rPr lang="en-US" altLang="en-US"/>
              <a:pPr eaLnBrk="1" hangingPunct="1"/>
              <a:t>7</a:t>
            </a:fld>
            <a:endParaRPr lang="en-US" altLang="en-US"/>
          </a:p>
        </p:txBody>
      </p:sp>
      <p:sp>
        <p:nvSpPr>
          <p:cNvPr id="50179"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04419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7387CC-4F1D-417B-BB3E-E26234D76BB3}" type="slidenum">
              <a:rPr lang="en-US" altLang="en-US"/>
              <a:pPr eaLnBrk="1" hangingPunct="1"/>
              <a:t>8</a:t>
            </a:fld>
            <a:endParaRPr lang="en-US" altLang="en-US"/>
          </a:p>
        </p:txBody>
      </p:sp>
      <p:sp>
        <p:nvSpPr>
          <p:cNvPr id="51203"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45495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6A10CA-D78F-4FED-BBFA-EBCA049415A2}" type="slidenum">
              <a:rPr lang="en-US" altLang="en-US"/>
              <a:pPr eaLnBrk="1" hangingPunct="1"/>
              <a:t>9</a:t>
            </a:fld>
            <a:endParaRPr lang="en-US" altLang="en-US"/>
          </a:p>
        </p:txBody>
      </p:sp>
      <p:sp>
        <p:nvSpPr>
          <p:cNvPr id="52227"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8276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6A10CA-D78F-4FED-BBFA-EBCA049415A2}" type="slidenum">
              <a:rPr lang="en-US" altLang="en-US"/>
              <a:pPr eaLnBrk="1" hangingPunct="1"/>
              <a:t>10</a:t>
            </a:fld>
            <a:endParaRPr lang="en-US" altLang="en-US"/>
          </a:p>
        </p:txBody>
      </p:sp>
      <p:sp>
        <p:nvSpPr>
          <p:cNvPr id="52227" name="Rectangle 2"/>
          <p:cNvSpPr>
            <a:spLocks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404304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72666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09031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21795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93412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359EBE-58EE-4E65-9014-CFDBDC824206}" type="datetimeFigureOut">
              <a:rPr lang="en-US" smtClean="0"/>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76040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359EBE-58EE-4E65-9014-CFDBDC824206}"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15845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359EBE-58EE-4E65-9014-CFDBDC824206}" type="datetimeFigureOut">
              <a:rPr lang="en-US" smtClean="0"/>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64375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359EBE-58EE-4E65-9014-CFDBDC824206}" type="datetimeFigureOut">
              <a:rPr lang="en-US" smtClean="0"/>
              <a:t>11/10/2015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42780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59EBE-58EE-4E65-9014-CFDBDC824206}" type="datetimeFigureOut">
              <a:rPr lang="en-US" smtClean="0"/>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28490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59EBE-58EE-4E65-9014-CFDBDC824206}"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365542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59EBE-58EE-4E65-9014-CFDBDC824206}" type="datetimeFigureOut">
              <a:rPr lang="en-US" smtClean="0"/>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37172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59EBE-58EE-4E65-9014-CFDBDC824206}" type="datetimeFigureOut">
              <a:rPr lang="en-US" smtClean="0"/>
              <a:t>11/10/2015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F6BAE-B649-4083-B430-00BA80F7FEB6}" type="slidenum">
              <a:rPr lang="en-US" smtClean="0"/>
              <a:t>‹#›</a:t>
            </a:fld>
            <a:endParaRPr lang="en-US"/>
          </a:p>
        </p:txBody>
      </p:sp>
    </p:spTree>
    <p:extLst>
      <p:ext uri="{BB962C8B-B14F-4D97-AF65-F5344CB8AC3E}">
        <p14:creationId xmlns:p14="http://schemas.microsoft.com/office/powerpoint/2010/main" val="313686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news.walmart.com/news-archive/2012/08/30/walmart-announces-new-search-engine-to-power-walmart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merriam-webster.com/dictionary/subrogation" TargetMode="External"/><Relationship Id="rId2" Type="http://schemas.openxmlformats.org/officeDocument/2006/relationships/hyperlink" Target="http://searchdatamanagement.techtarget.com/feature/Big-data-systems-shine-light-on-neglected-dark-dat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www.predpol.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ublic.dhe.ibm.com/common/ssi/ecm/en/iml14296usen/IML14296USEN.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grantthornton.ie/db/Attachments/Publications/Forensic_&amp;_inve/Grant%20Thornton%20-The%20problem%20of%20analysing%20unstructured%20data.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Big Data, Algorithms &amp; </a:t>
            </a:r>
            <a:r>
              <a:rPr lang="en-US" b="1" dirty="0" smtClean="0">
                <a:solidFill>
                  <a:srgbClr val="002060"/>
                </a:solidFill>
              </a:rPr>
              <a:t>Intelligent Systems </a:t>
            </a:r>
            <a:endParaRPr lang="en-US" b="1" dirty="0">
              <a:solidFill>
                <a:srgbClr val="002060"/>
              </a:solidFill>
            </a:endParaRPr>
          </a:p>
        </p:txBody>
      </p:sp>
      <p:sp>
        <p:nvSpPr>
          <p:cNvPr id="3" name="Subtitle 2"/>
          <p:cNvSpPr>
            <a:spLocks noGrp="1"/>
          </p:cNvSpPr>
          <p:nvPr>
            <p:ph type="subTitle" idx="1"/>
          </p:nvPr>
        </p:nvSpPr>
        <p:spPr/>
        <p:txBody>
          <a:bodyPr/>
          <a:lstStyle/>
          <a:p>
            <a:endParaRPr lang="en-US" dirty="0" smtClean="0"/>
          </a:p>
          <a:p>
            <a:r>
              <a:rPr lang="en-US" sz="2800" dirty="0" smtClean="0"/>
              <a:t>CS 435 Algorithms – Advanced Topics</a:t>
            </a:r>
            <a:endParaRPr lang="en-US" sz="2800" dirty="0"/>
          </a:p>
          <a:p>
            <a:r>
              <a:rPr lang="en-US" sz="2800" dirty="0" smtClean="0"/>
              <a:t>Emdad Khan</a:t>
            </a:r>
            <a:endParaRPr lang="en-US" sz="2800" dirty="0"/>
          </a:p>
        </p:txBody>
      </p:sp>
    </p:spTree>
    <p:extLst>
      <p:ext uri="{BB962C8B-B14F-4D97-AF65-F5344CB8AC3E}">
        <p14:creationId xmlns:p14="http://schemas.microsoft.com/office/powerpoint/2010/main" val="2160928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304800"/>
            <a:ext cx="7467600" cy="990600"/>
          </a:xfrm>
        </p:spPr>
        <p:txBody>
          <a:bodyPr>
            <a:normAutofit/>
          </a:bodyPr>
          <a:lstStyle/>
          <a:p>
            <a:r>
              <a:rPr lang="en-US" altLang="en-US" sz="4000" b="1" dirty="0"/>
              <a:t>    </a:t>
            </a:r>
            <a:r>
              <a:rPr lang="en-US" altLang="en-US" sz="4000" b="1" dirty="0" smtClean="0"/>
              <a:t>Big Data – Key Ingredients</a:t>
            </a:r>
            <a:endParaRPr lang="en-US" altLang="en-US" sz="4000" b="1" dirty="0"/>
          </a:p>
        </p:txBody>
      </p:sp>
      <p:sp>
        <p:nvSpPr>
          <p:cNvPr id="17411" name="Rectangle 3"/>
          <p:cNvSpPr>
            <a:spLocks noChangeArrowheads="1"/>
          </p:cNvSpPr>
          <p:nvPr>
            <p:ph type="body" idx="1"/>
          </p:nvPr>
        </p:nvSpPr>
        <p:spPr>
          <a:xfrm>
            <a:off x="1905000" y="1708150"/>
            <a:ext cx="8382000" cy="4648200"/>
          </a:xfrm>
        </p:spPr>
        <p:txBody>
          <a:bodyPr>
            <a:normAutofit/>
          </a:bodyPr>
          <a:lstStyle/>
          <a:p>
            <a:pPr>
              <a:buFont typeface="Monotype Sorts" pitchFamily="2" charset="2"/>
              <a:buNone/>
            </a:pPr>
            <a:r>
              <a:rPr lang="en-US" dirty="0" smtClean="0"/>
              <a:t>    </a:t>
            </a:r>
            <a:r>
              <a:rPr lang="en-US" b="1" dirty="0" smtClean="0">
                <a:solidFill>
                  <a:srgbClr val="002060"/>
                </a:solidFill>
              </a:rPr>
              <a:t>1</a:t>
            </a:r>
            <a:r>
              <a:rPr lang="en-US" b="1" dirty="0">
                <a:solidFill>
                  <a:srgbClr val="002060"/>
                </a:solidFill>
              </a:rPr>
              <a:t>. Infrastructure / frameworks / </a:t>
            </a:r>
            <a:r>
              <a:rPr lang="en-US" b="1" dirty="0" smtClean="0">
                <a:solidFill>
                  <a:srgbClr val="002060"/>
                </a:solidFill>
              </a:rPr>
              <a:t>tools</a:t>
            </a:r>
          </a:p>
          <a:p>
            <a:pPr marL="0" indent="0" fontAlgn="t">
              <a:buNone/>
            </a:pPr>
            <a:r>
              <a:rPr lang="en-US" b="1" dirty="0" smtClean="0">
                <a:solidFill>
                  <a:srgbClr val="002060"/>
                </a:solidFill>
              </a:rPr>
              <a:t>    [Map Reduce / Hadoop, Hive, Pig, Spark, Storm…]</a:t>
            </a:r>
            <a:endParaRPr lang="en-US" b="1" dirty="0">
              <a:solidFill>
                <a:srgbClr val="002060"/>
              </a:solidFill>
            </a:endParaRPr>
          </a:p>
          <a:p>
            <a:pPr marL="0" indent="0" fontAlgn="t">
              <a:buNone/>
            </a:pPr>
            <a:r>
              <a:rPr lang="en-US" b="1" dirty="0" smtClean="0">
                <a:solidFill>
                  <a:srgbClr val="002060"/>
                </a:solidFill>
              </a:rPr>
              <a:t>    2</a:t>
            </a:r>
            <a:r>
              <a:rPr lang="en-US" b="1" dirty="0">
                <a:solidFill>
                  <a:srgbClr val="002060"/>
                </a:solidFill>
              </a:rPr>
              <a:t>. Big Data Algorithms</a:t>
            </a:r>
          </a:p>
          <a:p>
            <a:pPr marL="0" indent="0" fontAlgn="t">
              <a:buNone/>
            </a:pPr>
            <a:r>
              <a:rPr lang="en-US" b="1" dirty="0" smtClean="0">
                <a:solidFill>
                  <a:srgbClr val="002060"/>
                </a:solidFill>
              </a:rPr>
              <a:t>    3</a:t>
            </a:r>
            <a:r>
              <a:rPr lang="en-US" b="1" dirty="0">
                <a:solidFill>
                  <a:srgbClr val="002060"/>
                </a:solidFill>
              </a:rPr>
              <a:t>. Analytics (including emphasis on combining </a:t>
            </a:r>
            <a:r>
              <a:rPr lang="en-US" b="1" dirty="0" smtClean="0">
                <a:solidFill>
                  <a:srgbClr val="002060"/>
                </a:solidFill>
              </a:rPr>
              <a:t>    unstructured </a:t>
            </a:r>
            <a:r>
              <a:rPr lang="en-US" b="1" dirty="0">
                <a:solidFill>
                  <a:srgbClr val="002060"/>
                </a:solidFill>
              </a:rPr>
              <a:t>and structured data)</a:t>
            </a:r>
          </a:p>
          <a:p>
            <a:pPr marL="0" indent="0" fontAlgn="t">
              <a:buNone/>
            </a:pPr>
            <a:r>
              <a:rPr lang="en-US" b="1" dirty="0" smtClean="0">
                <a:solidFill>
                  <a:srgbClr val="002060"/>
                </a:solidFill>
              </a:rPr>
              <a:t>    4</a:t>
            </a:r>
            <a:r>
              <a:rPr lang="en-US" b="1" dirty="0">
                <a:solidFill>
                  <a:srgbClr val="002060"/>
                </a:solidFill>
              </a:rPr>
              <a:t>. </a:t>
            </a:r>
            <a:r>
              <a:rPr lang="en-US" b="1" dirty="0" smtClean="0">
                <a:solidFill>
                  <a:srgbClr val="002060"/>
                </a:solidFill>
              </a:rPr>
              <a:t>DB &amp; Data </a:t>
            </a:r>
            <a:r>
              <a:rPr lang="en-US" b="1" dirty="0">
                <a:solidFill>
                  <a:srgbClr val="002060"/>
                </a:solidFill>
              </a:rPr>
              <a:t>Types (especially unstructured data and associated database e.g. NoSQL)</a:t>
            </a:r>
          </a:p>
          <a:p>
            <a:pPr marL="0" indent="0" fontAlgn="t">
              <a:buNone/>
            </a:pPr>
            <a:r>
              <a:rPr lang="en-US" b="1" dirty="0" smtClean="0">
                <a:solidFill>
                  <a:srgbClr val="002060"/>
                </a:solidFill>
              </a:rPr>
              <a:t>    5</a:t>
            </a:r>
            <a:r>
              <a:rPr lang="en-US" b="1" dirty="0">
                <a:solidFill>
                  <a:srgbClr val="002060"/>
                </a:solidFill>
              </a:rPr>
              <a:t>. Natural Language Processing, AI, ML, UI</a:t>
            </a:r>
          </a:p>
          <a:p>
            <a:pPr marL="0" indent="0" fontAlgn="t">
              <a:buNone/>
            </a:pPr>
            <a:r>
              <a:rPr lang="en-US" dirty="0" smtClean="0"/>
              <a:t>    </a:t>
            </a:r>
            <a:endParaRPr lang="en-US" altLang="en-US" b="1" dirty="0">
              <a:solidFill>
                <a:srgbClr val="FF0000"/>
              </a:solidFill>
              <a:latin typeface="Arial" panose="020B0604020202020204" pitchFamily="34" charset="0"/>
              <a:cs typeface="Arial" panose="020B0604020202020204" pitchFamily="34" charset="0"/>
            </a:endParaRP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b="1" dirty="0">
              <a:solidFill>
                <a:srgbClr val="000099"/>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8E407C-3C77-4450-A8C4-79011A2D59FE}" type="slidenum">
              <a:rPr lang="en-US" altLang="en-US">
                <a:solidFill>
                  <a:srgbClr val="FFFFFF"/>
                </a:solidFill>
                <a:latin typeface="Tw Cen MT" pitchFamily="34" charset="0"/>
              </a:rPr>
              <a:pPr eaLnBrk="1" hangingPunct="1">
                <a:lnSpc>
                  <a:spcPct val="80000"/>
                </a:lnSpc>
              </a:pPr>
              <a:t>10</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187606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760" y="955343"/>
            <a:ext cx="9936480" cy="1189844"/>
          </a:xfrm>
        </p:spPr>
        <p:txBody>
          <a:bodyPr/>
          <a:lstStyle/>
          <a:p>
            <a:r>
              <a:rPr lang="en-US" b="1" dirty="0" smtClean="0"/>
              <a:t>Some Current Applications - 1 </a:t>
            </a:r>
            <a:endParaRPr lang="en-US" b="1" dirty="0"/>
          </a:p>
        </p:txBody>
      </p:sp>
      <p:sp>
        <p:nvSpPr>
          <p:cNvPr id="3" name="Subtitle 2"/>
          <p:cNvSpPr>
            <a:spLocks noGrp="1"/>
          </p:cNvSpPr>
          <p:nvPr>
            <p:ph type="subTitle" idx="1"/>
          </p:nvPr>
        </p:nvSpPr>
        <p:spPr>
          <a:xfrm>
            <a:off x="1524000" y="3028832"/>
            <a:ext cx="9144000" cy="1655762"/>
          </a:xfrm>
        </p:spPr>
        <p:txBody>
          <a:bodyPr/>
          <a:lstStyle/>
          <a:p>
            <a:pPr algn="just"/>
            <a:r>
              <a:rPr lang="en-US" sz="2800" i="1" dirty="0" smtClean="0">
                <a:solidFill>
                  <a:srgbClr val="002060"/>
                </a:solidFill>
              </a:rPr>
              <a:t>Macy's Inc. and real-time pricing</a:t>
            </a:r>
            <a:r>
              <a:rPr lang="en-US" sz="2800" dirty="0" smtClean="0">
                <a:solidFill>
                  <a:srgbClr val="002060"/>
                </a:solidFill>
              </a:rPr>
              <a:t>. The retailer adjusts pricing in near-real time for 73 million (!) items, based on demand and inventory, using technology from SAS Institute.</a:t>
            </a:r>
          </a:p>
          <a:p>
            <a:endParaRPr lang="en-US" dirty="0"/>
          </a:p>
        </p:txBody>
      </p:sp>
    </p:spTree>
    <p:extLst>
      <p:ext uri="{BB962C8B-B14F-4D97-AF65-F5344CB8AC3E}">
        <p14:creationId xmlns:p14="http://schemas.microsoft.com/office/powerpoint/2010/main" val="1080018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8991"/>
            <a:ext cx="9144000" cy="1285378"/>
          </a:xfrm>
        </p:spPr>
        <p:txBody>
          <a:bodyPr/>
          <a:lstStyle/>
          <a:p>
            <a:r>
              <a:rPr lang="en-US" b="1" dirty="0" smtClean="0"/>
              <a:t>Current Applications -2 </a:t>
            </a:r>
            <a:endParaRPr lang="en-US" b="1" dirty="0"/>
          </a:p>
        </p:txBody>
      </p:sp>
      <p:sp>
        <p:nvSpPr>
          <p:cNvPr id="3" name="Subtitle 2"/>
          <p:cNvSpPr>
            <a:spLocks noGrp="1"/>
          </p:cNvSpPr>
          <p:nvPr>
            <p:ph type="subTitle" idx="1"/>
          </p:nvPr>
        </p:nvSpPr>
        <p:spPr>
          <a:xfrm>
            <a:off x="1524000" y="3165310"/>
            <a:ext cx="9144000" cy="1655762"/>
          </a:xfrm>
        </p:spPr>
        <p:txBody>
          <a:bodyPr>
            <a:noAutofit/>
          </a:bodyPr>
          <a:lstStyle/>
          <a:p>
            <a:pPr algn="just"/>
            <a:r>
              <a:rPr lang="en-US" sz="2800" b="1" i="1" dirty="0" smtClean="0">
                <a:solidFill>
                  <a:srgbClr val="002060"/>
                </a:solidFill>
              </a:rPr>
              <a:t>Wal-Mart Stores Inc. </a:t>
            </a:r>
            <a:r>
              <a:rPr lang="en-US" sz="2800" i="1" dirty="0" smtClean="0">
                <a:solidFill>
                  <a:srgbClr val="002060"/>
                </a:solidFill>
              </a:rPr>
              <a:t>and search</a:t>
            </a:r>
            <a:r>
              <a:rPr lang="en-US" sz="2800" dirty="0" smtClean="0">
                <a:solidFill>
                  <a:srgbClr val="002060"/>
                </a:solidFill>
              </a:rPr>
              <a:t>. The mega-retailer's latest search engine for Walmart.com includes semantic data. </a:t>
            </a:r>
            <a:r>
              <a:rPr lang="en-US" sz="2800" b="1" dirty="0" smtClean="0">
                <a:solidFill>
                  <a:srgbClr val="002060"/>
                </a:solidFill>
              </a:rPr>
              <a:t>Polaris</a:t>
            </a:r>
            <a:r>
              <a:rPr lang="en-US" sz="2800" dirty="0" smtClean="0">
                <a:solidFill>
                  <a:srgbClr val="002060"/>
                </a:solidFill>
              </a:rPr>
              <a:t>, </a:t>
            </a:r>
            <a:r>
              <a:rPr lang="en-US" sz="2800" dirty="0" smtClean="0">
                <a:solidFill>
                  <a:srgbClr val="002060"/>
                </a:solidFill>
                <a:hlinkClick r:id="rId2"/>
              </a:rPr>
              <a:t>a platform that was designed</a:t>
            </a:r>
            <a:r>
              <a:rPr lang="en-US" sz="2800" dirty="0" smtClean="0">
                <a:solidFill>
                  <a:srgbClr val="002060"/>
                </a:solidFill>
              </a:rPr>
              <a:t> in-house, relies on text analysis, machine learning and even synonym mining to produce relevant search results. Wal-Mart says adding semantic search has improved online shoppers completing a purchase by 10% to 15%. "In Wal-Mart terms, that is billions of dollars," Laney said.</a:t>
            </a:r>
            <a:endParaRPr lang="en-US" sz="2800" dirty="0">
              <a:solidFill>
                <a:srgbClr val="002060"/>
              </a:solidFill>
            </a:endParaRPr>
          </a:p>
        </p:txBody>
      </p:sp>
    </p:spTree>
    <p:extLst>
      <p:ext uri="{BB962C8B-B14F-4D97-AF65-F5344CB8AC3E}">
        <p14:creationId xmlns:p14="http://schemas.microsoft.com/office/powerpoint/2010/main" val="3496078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2639"/>
            <a:ext cx="9144000" cy="1285378"/>
          </a:xfrm>
        </p:spPr>
        <p:txBody>
          <a:bodyPr/>
          <a:lstStyle/>
          <a:p>
            <a:r>
              <a:rPr lang="en-US" b="1" dirty="0" smtClean="0"/>
              <a:t>Current Applications - 3</a:t>
            </a:r>
            <a:endParaRPr lang="en-US" b="1" dirty="0"/>
          </a:p>
        </p:txBody>
      </p:sp>
      <p:sp>
        <p:nvSpPr>
          <p:cNvPr id="3" name="Subtitle 2"/>
          <p:cNvSpPr>
            <a:spLocks noGrp="1"/>
          </p:cNvSpPr>
          <p:nvPr>
            <p:ph type="subTitle" idx="1"/>
          </p:nvPr>
        </p:nvSpPr>
        <p:spPr/>
        <p:txBody>
          <a:bodyPr>
            <a:normAutofit fontScale="25000" lnSpcReduction="20000"/>
          </a:bodyPr>
          <a:lstStyle/>
          <a:p>
            <a:pPr algn="just"/>
            <a:r>
              <a:rPr lang="en-US" b="1" dirty="0" smtClean="0"/>
              <a:t> </a:t>
            </a:r>
            <a:r>
              <a:rPr lang="en-US" sz="9800" b="1" i="1" dirty="0" smtClean="0">
                <a:solidFill>
                  <a:srgbClr val="002060"/>
                </a:solidFill>
              </a:rPr>
              <a:t>Infinity</a:t>
            </a:r>
            <a:r>
              <a:rPr lang="en-US" sz="9800" i="1" dirty="0" smtClean="0">
                <a:solidFill>
                  <a:srgbClr val="002060"/>
                </a:solidFill>
              </a:rPr>
              <a:t> </a:t>
            </a:r>
            <a:r>
              <a:rPr lang="en-US" sz="9800" b="1" i="1" dirty="0" smtClean="0">
                <a:solidFill>
                  <a:srgbClr val="002060"/>
                </a:solidFill>
              </a:rPr>
              <a:t>Property &amp; Casualty Corp.</a:t>
            </a:r>
            <a:r>
              <a:rPr lang="en-US" sz="9800" i="1" dirty="0" smtClean="0">
                <a:solidFill>
                  <a:srgbClr val="002060"/>
                </a:solidFill>
              </a:rPr>
              <a:t> and </a:t>
            </a:r>
            <a:r>
              <a:rPr lang="en-US" sz="9800" i="1" dirty="0" smtClean="0">
                <a:solidFill>
                  <a:srgbClr val="002060"/>
                </a:solidFill>
                <a:hlinkClick r:id="rId2"/>
              </a:rPr>
              <a:t>dark data</a:t>
            </a:r>
            <a:r>
              <a:rPr lang="en-US" sz="9800" dirty="0" smtClean="0">
                <a:solidFill>
                  <a:srgbClr val="002060"/>
                </a:solidFill>
              </a:rPr>
              <a:t>. Laney defines </a:t>
            </a:r>
            <a:r>
              <a:rPr lang="en-US" sz="9800" i="1" dirty="0" smtClean="0">
                <a:solidFill>
                  <a:srgbClr val="002060"/>
                </a:solidFill>
              </a:rPr>
              <a:t>dark data</a:t>
            </a:r>
            <a:r>
              <a:rPr lang="en-US" sz="9800" dirty="0" smtClean="0">
                <a:solidFill>
                  <a:srgbClr val="002060"/>
                </a:solidFill>
              </a:rPr>
              <a:t> as underutilized information assets that have been collected for single purpose and then archived. But given the right circumstances, that data can be mined for other reasons. Infinity, for example, realized it had years of adjusters' reports that could be analyzed and correlated to instances of fraud. It built an algorithm out of that project and used the data to reap $12 million in </a:t>
            </a:r>
            <a:r>
              <a:rPr lang="en-US" sz="9800" dirty="0" smtClean="0">
                <a:solidFill>
                  <a:srgbClr val="002060"/>
                </a:solidFill>
                <a:hlinkClick r:id="rId3"/>
              </a:rPr>
              <a:t>subrogation</a:t>
            </a:r>
            <a:r>
              <a:rPr lang="en-US" sz="9800" dirty="0" smtClean="0">
                <a:solidFill>
                  <a:srgbClr val="002060"/>
                </a:solidFill>
              </a:rPr>
              <a:t> recoveries.</a:t>
            </a:r>
            <a:endParaRPr lang="en-US" sz="9800" dirty="0">
              <a:solidFill>
                <a:srgbClr val="002060"/>
              </a:solidFill>
            </a:endParaRPr>
          </a:p>
        </p:txBody>
      </p:sp>
    </p:spTree>
    <p:extLst>
      <p:ext uri="{BB962C8B-B14F-4D97-AF65-F5344CB8AC3E}">
        <p14:creationId xmlns:p14="http://schemas.microsoft.com/office/powerpoint/2010/main" val="2039264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1569"/>
            <a:ext cx="9144000" cy="1121605"/>
          </a:xfrm>
        </p:spPr>
        <p:txBody>
          <a:bodyPr/>
          <a:lstStyle/>
          <a:p>
            <a:r>
              <a:rPr lang="en-US" b="1" dirty="0" smtClean="0"/>
              <a:t>Applications - 4</a:t>
            </a:r>
            <a:endParaRPr lang="en-US" b="1" dirty="0"/>
          </a:p>
        </p:txBody>
      </p:sp>
      <p:sp>
        <p:nvSpPr>
          <p:cNvPr id="3" name="Subtitle 2"/>
          <p:cNvSpPr>
            <a:spLocks noGrp="1"/>
          </p:cNvSpPr>
          <p:nvPr>
            <p:ph type="subTitle" idx="1"/>
          </p:nvPr>
        </p:nvSpPr>
        <p:spPr>
          <a:xfrm>
            <a:off x="1524000" y="2878707"/>
            <a:ext cx="9144000" cy="1655762"/>
          </a:xfrm>
        </p:spPr>
        <p:txBody>
          <a:bodyPr>
            <a:noAutofit/>
          </a:bodyPr>
          <a:lstStyle/>
          <a:p>
            <a:pPr algn="just"/>
            <a:r>
              <a:rPr lang="en-US" sz="2800" b="1" i="1" dirty="0" smtClean="0">
                <a:solidFill>
                  <a:srgbClr val="002060"/>
                </a:solidFill>
              </a:rPr>
              <a:t>PredPol Inc. and repurposing</a:t>
            </a:r>
            <a:r>
              <a:rPr lang="en-US" sz="2800" b="1" dirty="0" smtClean="0">
                <a:solidFill>
                  <a:srgbClr val="002060"/>
                </a:solidFill>
              </a:rPr>
              <a:t>. The Los Angeles and Santa Cruz police departments, a team of educators and a company called PredPol have taken an algorithm used to predict earthquakes, tweaked it and started feeding it crime data. The </a:t>
            </a:r>
            <a:r>
              <a:rPr lang="en-US" sz="2800" b="1" dirty="0" smtClean="0">
                <a:solidFill>
                  <a:srgbClr val="002060"/>
                </a:solidFill>
                <a:hlinkClick r:id="rId2"/>
              </a:rPr>
              <a:t>software can predict</a:t>
            </a:r>
            <a:r>
              <a:rPr lang="en-US" sz="2800" b="1" dirty="0" smtClean="0">
                <a:solidFill>
                  <a:srgbClr val="002060"/>
                </a:solidFill>
              </a:rPr>
              <a:t> where crimes are likely to occur down to 500 square feet. In LA, there's been a 33% reduction in burglaries and 21% reduction in violent crimes in areas where the software is being used.</a:t>
            </a:r>
            <a:endParaRPr lang="en-US" sz="2800" b="1" dirty="0">
              <a:solidFill>
                <a:srgbClr val="002060"/>
              </a:solidFill>
            </a:endParaRPr>
          </a:p>
        </p:txBody>
      </p:sp>
    </p:spTree>
    <p:extLst>
      <p:ext uri="{BB962C8B-B14F-4D97-AF65-F5344CB8AC3E}">
        <p14:creationId xmlns:p14="http://schemas.microsoft.com/office/powerpoint/2010/main" val="4071966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Some Future Applications –</a:t>
            </a:r>
            <a:br>
              <a:rPr lang="en-US" b="1" dirty="0" smtClean="0"/>
            </a:br>
            <a:r>
              <a:rPr lang="en-US" b="1" dirty="0" smtClean="0">
                <a:solidFill>
                  <a:srgbClr val="002060"/>
                </a:solidFill>
              </a:rPr>
              <a:t>Intelligent Internet, Intelligent Search, Question Answering, Summarization,…</a:t>
            </a:r>
            <a:endParaRPr lang="en-US" b="1" dirty="0">
              <a:solidFill>
                <a:srgbClr val="002060"/>
              </a:solidFill>
            </a:endParaRPr>
          </a:p>
        </p:txBody>
      </p:sp>
    </p:spTree>
    <p:extLst>
      <p:ext uri="{BB962C8B-B14F-4D97-AF65-F5344CB8AC3E}">
        <p14:creationId xmlns:p14="http://schemas.microsoft.com/office/powerpoint/2010/main" val="4038286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2">
              <a:lumMod val="20000"/>
              <a:lumOff val="80000"/>
            </a:schemeClr>
          </a:solidFill>
        </p:spPr>
        <p:txBody>
          <a:bodyPr>
            <a:normAutofit fontScale="90000"/>
          </a:bodyPr>
          <a:lstStyle/>
          <a:p>
            <a:pPr>
              <a:defRPr/>
            </a:pPr>
            <a:r>
              <a:rPr lang="en-US" sz="4000" b="1" dirty="0"/>
              <a:t>    </a:t>
            </a:r>
            <a:br>
              <a:rPr lang="en-US" sz="4000" b="1" dirty="0"/>
            </a:br>
            <a:r>
              <a:rPr lang="en-US" sz="4000" b="1" dirty="0"/>
              <a:t>  </a:t>
            </a:r>
            <a:r>
              <a:rPr lang="en-US" sz="4000" b="1" dirty="0">
                <a:solidFill>
                  <a:srgbClr val="0070C0"/>
                </a:solidFill>
                <a:cs typeface="Arial" pitchFamily="34" charset="0"/>
              </a:rPr>
              <a:t>The Progression of the Internet</a:t>
            </a:r>
            <a:r>
              <a:rPr lang="en-US" sz="4000" b="1" dirty="0">
                <a:solidFill>
                  <a:srgbClr val="FF0000"/>
                </a:solidFill>
              </a:rPr>
              <a:t/>
            </a:r>
            <a:br>
              <a:rPr lang="en-US" sz="4000" b="1" dirty="0">
                <a:solidFill>
                  <a:srgbClr val="FF0000"/>
                </a:solidFill>
              </a:rPr>
            </a:br>
            <a:endParaRPr lang="en-US" sz="4000" dirty="0"/>
          </a:p>
        </p:txBody>
      </p:sp>
      <p:sp>
        <p:nvSpPr>
          <p:cNvPr id="11267" name="Rectangle 3"/>
          <p:cNvSpPr>
            <a:spLocks noGrp="1" noChangeArrowheads="1"/>
          </p:cNvSpPr>
          <p:nvPr>
            <p:ph type="body" idx="1"/>
          </p:nvPr>
        </p:nvSpPr>
        <p:spPr>
          <a:xfrm>
            <a:off x="1752600" y="1295400"/>
            <a:ext cx="8382000" cy="4800600"/>
          </a:xfrm>
        </p:spPr>
        <p:txBody>
          <a:bodyPr>
            <a:normAutofit fontScale="92500" lnSpcReduction="20000"/>
          </a:bodyPr>
          <a:lstStyle/>
          <a:p>
            <a:pPr>
              <a:buFont typeface="Monotype Sorts" pitchFamily="2" charset="2"/>
              <a:buNone/>
            </a:pPr>
            <a:endParaRPr lang="en-US" altLang="en-US" smtClean="0"/>
          </a:p>
          <a:p>
            <a:pPr>
              <a:buClr>
                <a:srgbClr val="FF0066"/>
              </a:buClr>
            </a:pPr>
            <a:r>
              <a:rPr lang="en-US" altLang="en-US" b="1">
                <a:solidFill>
                  <a:srgbClr val="FF0000"/>
                </a:solidFill>
                <a:cs typeface="Arial" panose="020B0604020202020204" pitchFamily="34" charset="0"/>
              </a:rPr>
              <a:t>Internet Sort of Started with Portal (like Yahoo)</a:t>
            </a:r>
          </a:p>
          <a:p>
            <a:pPr>
              <a:buClr>
                <a:srgbClr val="FF0066"/>
              </a:buClr>
            </a:pPr>
            <a:endParaRPr lang="en-US" altLang="en-US" b="1">
              <a:solidFill>
                <a:srgbClr val="FF0000"/>
              </a:solidFill>
            </a:endParaRPr>
          </a:p>
          <a:p>
            <a:pPr>
              <a:buClr>
                <a:srgbClr val="000099"/>
              </a:buClr>
            </a:pPr>
            <a:r>
              <a:rPr lang="en-US" altLang="en-US" b="1">
                <a:solidFill>
                  <a:srgbClr val="0070C0"/>
                </a:solidFill>
              </a:rPr>
              <a:t>Then Moved to Search (e.g. Yahoo, MSN, Google)</a:t>
            </a:r>
          </a:p>
          <a:p>
            <a:pPr>
              <a:buClr>
                <a:srgbClr val="000099"/>
              </a:buClr>
            </a:pPr>
            <a:endParaRPr lang="en-US" altLang="en-US" b="1">
              <a:solidFill>
                <a:srgbClr val="0070C0"/>
              </a:solidFill>
            </a:endParaRPr>
          </a:p>
          <a:p>
            <a:pPr>
              <a:buClr>
                <a:srgbClr val="FF0066"/>
              </a:buClr>
            </a:pPr>
            <a:r>
              <a:rPr lang="en-US" altLang="en-US" b="1">
                <a:solidFill>
                  <a:srgbClr val="FF0000"/>
                </a:solidFill>
              </a:rPr>
              <a:t>Then Moved to Transaction (eBay, Amazon)</a:t>
            </a:r>
          </a:p>
          <a:p>
            <a:pPr>
              <a:buClr>
                <a:srgbClr val="FF0066"/>
              </a:buClr>
            </a:pPr>
            <a:endParaRPr lang="en-US" altLang="en-US" b="1">
              <a:solidFill>
                <a:srgbClr val="FF0000"/>
              </a:solidFill>
              <a:latin typeface="Arial" panose="020B0604020202020204" pitchFamily="34" charset="0"/>
            </a:endParaRPr>
          </a:p>
          <a:p>
            <a:pPr>
              <a:buClr>
                <a:srgbClr val="0070C0"/>
              </a:buClr>
            </a:pPr>
            <a:r>
              <a:rPr lang="en-US" altLang="en-US" b="1">
                <a:solidFill>
                  <a:srgbClr val="0070C0"/>
                </a:solidFill>
              </a:rPr>
              <a:t>Then to Social Networks (Facebook, Twitter)</a:t>
            </a:r>
          </a:p>
          <a:p>
            <a:pPr>
              <a:buClr>
                <a:srgbClr val="0070C0"/>
              </a:buClr>
              <a:buFont typeface="Wingdings" panose="05000000000000000000" pitchFamily="2" charset="2"/>
              <a:buNone/>
            </a:pPr>
            <a:r>
              <a:rPr lang="en-US" altLang="en-US" b="1">
                <a:solidFill>
                  <a:srgbClr val="0070C0"/>
                </a:solidFill>
              </a:rPr>
              <a:t>                      </a:t>
            </a:r>
            <a:r>
              <a:rPr lang="en-US" altLang="en-US" sz="3200" b="1">
                <a:solidFill>
                  <a:srgbClr val="00B050"/>
                </a:solidFill>
              </a:rPr>
              <a:t>What’s Next?</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EB4FEE6-2DEF-45FB-AE2A-C81DD2DFF836}" type="slidenum">
              <a:rPr lang="en-US" altLang="en-US">
                <a:solidFill>
                  <a:srgbClr val="FFFFFF"/>
                </a:solidFill>
                <a:latin typeface="Tw Cen MT" pitchFamily="34" charset="0"/>
              </a:rPr>
              <a:pPr eaLnBrk="1" hangingPunct="1">
                <a:lnSpc>
                  <a:spcPct val="80000"/>
                </a:lnSpc>
              </a:pPr>
              <a:t>16</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7086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231344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686800" cy="990600"/>
          </a:xfrm>
          <a:solidFill>
            <a:schemeClr val="accent3">
              <a:lumMod val="60000"/>
              <a:lumOff val="40000"/>
            </a:schemeClr>
          </a:solidFill>
        </p:spPr>
        <p:txBody>
          <a:bodyPr/>
          <a:lstStyle/>
          <a:p>
            <a:pPr>
              <a:defRPr/>
            </a:pPr>
            <a:r>
              <a:rPr lang="en-US" sz="4000" b="1" dirty="0"/>
              <a:t> </a:t>
            </a:r>
            <a:r>
              <a:rPr lang="en-US" sz="4000" b="1" dirty="0">
                <a:solidFill>
                  <a:srgbClr val="0070C0"/>
                </a:solidFill>
              </a:rPr>
              <a:t>What’s Next?</a:t>
            </a:r>
            <a:endParaRPr lang="en-US" sz="4000" dirty="0"/>
          </a:p>
        </p:txBody>
      </p:sp>
      <p:sp>
        <p:nvSpPr>
          <p:cNvPr id="12291" name="Rectangle 3"/>
          <p:cNvSpPr>
            <a:spLocks noGrp="1" noChangeArrowheads="1"/>
          </p:cNvSpPr>
          <p:nvPr>
            <p:ph type="body" idx="1"/>
          </p:nvPr>
        </p:nvSpPr>
        <p:spPr>
          <a:xfrm>
            <a:off x="1905000" y="10668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200" b="1">
                <a:solidFill>
                  <a:srgbClr val="00B050"/>
                </a:solidFill>
              </a:rPr>
              <a:t>We See a Clear Trend that the future Internet is going to be something that can provide </a:t>
            </a:r>
          </a:p>
          <a:p>
            <a:pPr>
              <a:buClr>
                <a:srgbClr val="FF0066"/>
              </a:buClr>
              <a:buFont typeface="Wingdings" panose="05000000000000000000" pitchFamily="2" charset="2"/>
              <a:buNone/>
            </a:pPr>
            <a:endParaRPr lang="en-US" altLang="en-US" sz="3200" b="1">
              <a:solidFill>
                <a:srgbClr val="00B050"/>
              </a:solidFill>
            </a:endParaRPr>
          </a:p>
          <a:p>
            <a:pPr>
              <a:buClrTx/>
              <a:buFont typeface="Wingdings" panose="05000000000000000000" pitchFamily="2" charset="2"/>
              <a:buChar char="q"/>
            </a:pPr>
            <a:r>
              <a:rPr lang="en-US" altLang="en-US" b="1"/>
              <a:t>Very Specific </a:t>
            </a:r>
          </a:p>
          <a:p>
            <a:pPr>
              <a:buClrTx/>
              <a:buFont typeface="Wingdings" panose="05000000000000000000" pitchFamily="2" charset="2"/>
              <a:buChar char="q"/>
            </a:pPr>
            <a:r>
              <a:rPr lang="en-US" altLang="en-US" b="1">
                <a:solidFill>
                  <a:srgbClr val="0070C0"/>
                </a:solidFill>
              </a:rPr>
              <a:t>More Precise and Direct Information</a:t>
            </a:r>
          </a:p>
          <a:p>
            <a:pPr>
              <a:buClrTx/>
              <a:buFont typeface="Wingdings" panose="05000000000000000000" pitchFamily="2" charset="2"/>
              <a:buChar char="q"/>
            </a:pPr>
            <a:r>
              <a:rPr lang="en-US" altLang="en-US" b="1"/>
              <a:t>In a Very Easy Way so that </a:t>
            </a:r>
          </a:p>
          <a:p>
            <a:pPr>
              <a:buClrTx/>
              <a:buFont typeface="Wingdings" panose="05000000000000000000" pitchFamily="2" charset="2"/>
              <a:buChar char="q"/>
            </a:pPr>
            <a:r>
              <a:rPr lang="en-US" altLang="en-US" b="1">
                <a:solidFill>
                  <a:srgbClr val="0070C0"/>
                </a:solidFill>
              </a:rPr>
              <a:t>Anyone including an Illiterate Person can Access and Use it at Ease </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236D2A6-B261-42D7-9092-A0B6B684A932}" type="slidenum">
              <a:rPr lang="en-US" altLang="en-US">
                <a:solidFill>
                  <a:srgbClr val="FFFFFF"/>
                </a:solidFill>
                <a:latin typeface="Tw Cen MT" pitchFamily="34" charset="0"/>
              </a:rPr>
              <a:pPr eaLnBrk="1" hangingPunct="1">
                <a:lnSpc>
                  <a:spcPct val="80000"/>
                </a:lnSpc>
              </a:pPr>
              <a:t>17</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9342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239874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686800" cy="990600"/>
          </a:xfrm>
          <a:solidFill>
            <a:schemeClr val="accent3">
              <a:lumMod val="60000"/>
              <a:lumOff val="40000"/>
            </a:schemeClr>
          </a:solidFill>
        </p:spPr>
        <p:txBody>
          <a:bodyPr/>
          <a:lstStyle/>
          <a:p>
            <a:pPr>
              <a:defRPr/>
            </a:pPr>
            <a:r>
              <a:rPr lang="en-US" sz="4000" b="1" dirty="0"/>
              <a:t> </a:t>
            </a:r>
            <a:r>
              <a:rPr lang="en-US" sz="4000" b="1" dirty="0">
                <a:solidFill>
                  <a:srgbClr val="0070C0"/>
                </a:solidFill>
              </a:rPr>
              <a:t>What’s Next?</a:t>
            </a:r>
            <a:endParaRPr lang="en-US" sz="4000" dirty="0"/>
          </a:p>
        </p:txBody>
      </p:sp>
      <p:sp>
        <p:nvSpPr>
          <p:cNvPr id="13315" name="Rectangle 3"/>
          <p:cNvSpPr>
            <a:spLocks noGrp="1" noChangeArrowheads="1"/>
          </p:cNvSpPr>
          <p:nvPr>
            <p:ph type="body" idx="1"/>
          </p:nvPr>
        </p:nvSpPr>
        <p:spPr>
          <a:xfrm>
            <a:off x="1905000" y="10668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200" b="1">
                <a:solidFill>
                  <a:srgbClr val="00B050"/>
                </a:solidFill>
              </a:rPr>
              <a:t>This Means</a:t>
            </a:r>
          </a:p>
          <a:p>
            <a:pPr>
              <a:buClrTx/>
              <a:buFont typeface="Wingdings" panose="05000000000000000000" pitchFamily="2" charset="2"/>
              <a:buChar char="q"/>
            </a:pPr>
            <a:r>
              <a:rPr lang="en-US" altLang="en-US" b="1"/>
              <a:t>Much Smaller set of Search Results Instead of Millions of Hits  (</a:t>
            </a:r>
            <a:r>
              <a:rPr lang="en-US" altLang="en-US" b="1">
                <a:latin typeface="Times New Roman" panose="02020603050405020304" pitchFamily="18" charset="0"/>
                <a:cs typeface="Times New Roman" panose="02020603050405020304" pitchFamily="18" charset="0"/>
              </a:rPr>
              <a:t>Usually</a:t>
            </a:r>
            <a:r>
              <a:rPr lang="en-US" altLang="en-US" b="1"/>
              <a:t> Under 100)</a:t>
            </a:r>
          </a:p>
          <a:p>
            <a:pPr>
              <a:buClrTx/>
              <a:buFont typeface="Wingdings" panose="05000000000000000000" pitchFamily="2" charset="2"/>
              <a:buChar char="q"/>
            </a:pPr>
            <a:r>
              <a:rPr lang="en-US" altLang="en-US" b="1">
                <a:solidFill>
                  <a:srgbClr val="0070C0"/>
                </a:solidFill>
              </a:rPr>
              <a:t>Answer (a Small set of Answers) to a Question</a:t>
            </a:r>
          </a:p>
          <a:p>
            <a:pPr>
              <a:buClrTx/>
              <a:buFont typeface="Wingdings" panose="05000000000000000000" pitchFamily="2" charset="2"/>
              <a:buChar char="q"/>
            </a:pPr>
            <a:r>
              <a:rPr lang="en-US" altLang="en-US" b="1"/>
              <a:t>Summarization of Articles</a:t>
            </a:r>
          </a:p>
          <a:p>
            <a:pPr>
              <a:buClrTx/>
              <a:buFont typeface="Wingdings" panose="05000000000000000000" pitchFamily="2" charset="2"/>
              <a:buChar char="q"/>
            </a:pPr>
            <a:r>
              <a:rPr lang="en-US" altLang="en-US" b="1">
                <a:solidFill>
                  <a:srgbClr val="0070C0"/>
                </a:solidFill>
              </a:rPr>
              <a:t>Drawing Inference from set of Documents</a:t>
            </a:r>
          </a:p>
          <a:p>
            <a:pPr>
              <a:buClrTx/>
              <a:buFont typeface="Wingdings" panose="05000000000000000000" pitchFamily="2" charset="2"/>
              <a:buChar char="q"/>
            </a:pPr>
            <a:r>
              <a:rPr lang="en-US" altLang="en-US" b="1"/>
              <a:t>More Including </a:t>
            </a:r>
            <a:r>
              <a:rPr lang="en-US" altLang="en-US" b="1">
                <a:solidFill>
                  <a:srgbClr val="C00000"/>
                </a:solidFill>
              </a:rPr>
              <a:t>Specific Request</a:t>
            </a:r>
            <a:r>
              <a:rPr lang="en-US" altLang="en-US" b="1"/>
              <a:t>, Smart Transactions</a:t>
            </a:r>
          </a:p>
          <a:p>
            <a:pPr>
              <a:buClrTx/>
              <a:buFont typeface="Wingdings" panose="05000000000000000000" pitchFamily="2" charset="2"/>
              <a:buNone/>
            </a:pPr>
            <a:r>
              <a:rPr lang="en-US" altLang="en-US" b="1">
                <a:solidFill>
                  <a:srgbClr val="0070C0"/>
                </a:solidFill>
              </a:rPr>
              <a:t>         </a:t>
            </a:r>
            <a:r>
              <a:rPr lang="en-US" altLang="en-US" b="1">
                <a:solidFill>
                  <a:srgbClr val="00B050"/>
                </a:solidFill>
              </a:rPr>
              <a:t>Using Natural Language Dialogues</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C89AF73-1A8D-4FFE-A7D4-C190165EF9FC}" type="slidenum">
              <a:rPr lang="en-US" altLang="en-US">
                <a:solidFill>
                  <a:srgbClr val="FFFFFF"/>
                </a:solidFill>
                <a:latin typeface="Tw Cen MT" pitchFamily="34" charset="0"/>
              </a:rPr>
              <a:pPr eaLnBrk="1" hangingPunct="1">
                <a:lnSpc>
                  <a:spcPct val="80000"/>
                </a:lnSpc>
              </a:pPr>
              <a:t>18</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9342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33794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The Next Generation Internet: Intelligent Internet (IINT)</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4339" name="Rectangle 3"/>
          <p:cNvSpPr>
            <a:spLocks noGrp="1" noChangeArrowheads="1"/>
          </p:cNvSpPr>
          <p:nvPr>
            <p:ph type="body" idx="1"/>
          </p:nvPr>
        </p:nvSpPr>
        <p:spPr>
          <a:xfrm>
            <a:off x="1905000" y="12954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600" b="1">
                <a:solidFill>
                  <a:srgbClr val="0070C0"/>
                </a:solidFill>
                <a:cs typeface="Arial" panose="020B0604020202020204" pitchFamily="34" charset="0"/>
              </a:rPr>
              <a:t>Major Components</a:t>
            </a:r>
          </a:p>
          <a:p>
            <a:pPr>
              <a:buClr>
                <a:srgbClr val="FF0066"/>
              </a:buClr>
              <a:buFont typeface="Wingdings" panose="05000000000000000000" pitchFamily="2" charset="2"/>
              <a:buNone/>
            </a:pPr>
            <a:endParaRPr lang="en-US" altLang="en-US" b="1">
              <a:solidFill>
                <a:srgbClr val="FF0000"/>
              </a:solidFill>
            </a:endParaRPr>
          </a:p>
          <a:p>
            <a:pPr>
              <a:buClr>
                <a:srgbClr val="000099"/>
              </a:buClr>
            </a:pPr>
            <a:r>
              <a:rPr lang="en-US" altLang="en-US" b="1">
                <a:solidFill>
                  <a:srgbClr val="0070C0"/>
                </a:solidFill>
              </a:rPr>
              <a:t>Big Data Handling Capability</a:t>
            </a:r>
          </a:p>
          <a:p>
            <a:pPr>
              <a:buClr>
                <a:srgbClr val="000099"/>
              </a:buClr>
            </a:pPr>
            <a:endParaRPr lang="en-US" altLang="en-US" b="1">
              <a:solidFill>
                <a:srgbClr val="0070C0"/>
              </a:solidFill>
            </a:endParaRPr>
          </a:p>
          <a:p>
            <a:pPr>
              <a:buClr>
                <a:srgbClr val="FF0066"/>
              </a:buClr>
            </a:pPr>
            <a:r>
              <a:rPr lang="en-US" altLang="en-US" b="1">
                <a:solidFill>
                  <a:srgbClr val="FF0000"/>
                </a:solidFill>
              </a:rPr>
              <a:t>Natural Language Capability</a:t>
            </a:r>
          </a:p>
          <a:p>
            <a:pPr>
              <a:buClr>
                <a:srgbClr val="FF0066"/>
              </a:buClr>
            </a:pPr>
            <a:endParaRPr lang="en-US" altLang="en-US" b="1">
              <a:solidFill>
                <a:srgbClr val="FF0000"/>
              </a:solidFill>
              <a:latin typeface="Arial" panose="020B0604020202020204" pitchFamily="34" charset="0"/>
            </a:endParaRPr>
          </a:p>
          <a:p>
            <a:pPr>
              <a:buClr>
                <a:srgbClr val="0070C0"/>
              </a:buClr>
            </a:pPr>
            <a:r>
              <a:rPr lang="en-US" altLang="en-US" b="1">
                <a:solidFill>
                  <a:srgbClr val="0070C0"/>
                </a:solidFill>
              </a:rPr>
              <a:t>Intelligent Agent</a:t>
            </a: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DF6F8E0-B78E-47B2-8CB6-5ACFEA342483}" type="slidenum">
              <a:rPr lang="en-US" altLang="en-US">
                <a:solidFill>
                  <a:srgbClr val="FFFFFF"/>
                </a:solidFill>
                <a:latin typeface="Tw Cen MT" pitchFamily="34" charset="0"/>
              </a:rPr>
              <a:pPr eaLnBrk="1" hangingPunct="1">
                <a:lnSpc>
                  <a:spcPct val="80000"/>
                </a:lnSpc>
              </a:pPr>
              <a:t>19</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286000" y="6172201"/>
            <a:ext cx="66294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419474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What Is Big Data?</a:t>
            </a:r>
            <a:endParaRPr lang="en-US" altLang="en-US" sz="4000"/>
          </a:p>
        </p:txBody>
      </p:sp>
      <p:sp>
        <p:nvSpPr>
          <p:cNvPr id="10243" name="Rectangle 3"/>
          <p:cNvSpPr>
            <a:spLocks noChangeArrowheads="1"/>
          </p:cNvSpPr>
          <p:nvPr>
            <p:ph type="body" idx="1"/>
          </p:nvPr>
        </p:nvSpPr>
        <p:spPr>
          <a:xfrm>
            <a:off x="1905000" y="1600200"/>
            <a:ext cx="8382000" cy="4648200"/>
          </a:xfrm>
        </p:spPr>
        <p:txBody>
          <a:bodyPr>
            <a:normAutofit lnSpcReduction="10000"/>
          </a:bodyPr>
          <a:lstStyle/>
          <a:p>
            <a:pPr>
              <a:buFont typeface="Monotype Sorts" pitchFamily="2" charset="2"/>
              <a:buNone/>
            </a:pPr>
            <a:endParaRPr lang="en-US" altLang="en-US" smtClean="0"/>
          </a:p>
          <a:p>
            <a:pPr>
              <a:buClr>
                <a:srgbClr val="FF0066"/>
              </a:buClr>
            </a:pPr>
            <a:r>
              <a:rPr lang="en-US" altLang="en-US" b="1">
                <a:solidFill>
                  <a:srgbClr val="FF0000"/>
                </a:solidFill>
                <a:cs typeface="Arial" panose="020B0604020202020204" pitchFamily="34" charset="0"/>
              </a:rPr>
              <a:t>The amount of data  has been exploding FAST!</a:t>
            </a:r>
          </a:p>
          <a:p>
            <a:pPr>
              <a:buClr>
                <a:srgbClr val="FF0066"/>
              </a:buClr>
              <a:buFont typeface="Wingdings" panose="05000000000000000000" pitchFamily="2" charset="2"/>
              <a:buNone/>
            </a:pPr>
            <a:endParaRPr lang="en-US" altLang="en-US" b="1">
              <a:solidFill>
                <a:srgbClr val="FF0000"/>
              </a:solidFill>
            </a:endParaRPr>
          </a:p>
          <a:p>
            <a:pPr>
              <a:buClr>
                <a:srgbClr val="000099"/>
              </a:buClr>
            </a:pPr>
            <a:r>
              <a:rPr lang="en-US" altLang="en-US" b="1">
                <a:solidFill>
                  <a:srgbClr val="0070C0"/>
                </a:solidFill>
              </a:rPr>
              <a:t>2 Exa Bytes (2 ^18) per day!</a:t>
            </a:r>
          </a:p>
          <a:p>
            <a:pPr>
              <a:buClr>
                <a:srgbClr val="000099"/>
              </a:buClr>
              <a:buFont typeface="Wingdings" panose="05000000000000000000" pitchFamily="2" charset="2"/>
              <a:buNone/>
            </a:pPr>
            <a:endParaRPr lang="en-US" altLang="en-US" b="1">
              <a:solidFill>
                <a:srgbClr val="0070C0"/>
              </a:solidFill>
            </a:endParaRPr>
          </a:p>
          <a:p>
            <a:pPr>
              <a:buClr>
                <a:srgbClr val="FF0066"/>
              </a:buClr>
            </a:pPr>
            <a:r>
              <a:rPr lang="en-US" altLang="en-US" b="1">
                <a:solidFill>
                  <a:srgbClr val="FF0000"/>
                </a:solidFill>
              </a:rPr>
              <a:t>This Large data set is called Big Data</a:t>
            </a:r>
          </a:p>
          <a:p>
            <a:pPr>
              <a:buClr>
                <a:srgbClr val="FF0066"/>
              </a:buClr>
              <a:buFont typeface="Wingdings" panose="05000000000000000000" pitchFamily="2" charset="2"/>
              <a:buNone/>
            </a:pPr>
            <a:endParaRPr lang="en-US" altLang="en-US" b="1">
              <a:solidFill>
                <a:srgbClr val="FF0000"/>
              </a:solidFill>
              <a:latin typeface="Arial" panose="020B0604020202020204" pitchFamily="34" charset="0"/>
            </a:endParaRPr>
          </a:p>
          <a:p>
            <a:pPr>
              <a:buClr>
                <a:srgbClr val="FF0066"/>
              </a:buClr>
            </a:pPr>
            <a:r>
              <a:rPr lang="en-US" altLang="en-US" b="1">
                <a:solidFill>
                  <a:srgbClr val="0070C0"/>
                </a:solidFill>
              </a:rPr>
              <a:t>providing both challenges and opportunities</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AB6C1C1-4092-42FD-A5CC-40A674B7E80F}" type="slidenum">
              <a:rPr lang="en-US" altLang="en-US">
                <a:solidFill>
                  <a:srgbClr val="FFFFFF"/>
                </a:solidFill>
                <a:latin typeface="Tw Cen MT" pitchFamily="34" charset="0"/>
              </a:rPr>
              <a:pPr eaLnBrk="1" hangingPunct="1">
                <a:lnSpc>
                  <a:spcPct val="80000"/>
                </a:lnSpc>
              </a:pPr>
              <a:t>2</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750948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Architecture</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5363" name="Rectangle 3"/>
          <p:cNvSpPr>
            <a:spLocks noGrp="1" noChangeArrowheads="1"/>
          </p:cNvSpPr>
          <p:nvPr>
            <p:ph type="body" idx="1"/>
          </p:nvPr>
        </p:nvSpPr>
        <p:spPr>
          <a:xfrm>
            <a:off x="76200" y="3124200"/>
            <a:ext cx="6477000" cy="1219200"/>
          </a:xfrm>
        </p:spPr>
        <p:txBody>
          <a:bodyPr>
            <a:normAutofit fontScale="55000" lnSpcReduction="20000"/>
          </a:bodyPr>
          <a:lstStyle/>
          <a:p>
            <a:pPr>
              <a:buClr>
                <a:srgbClr val="FF0066"/>
              </a:buClr>
              <a:buFont typeface="Wingdings" panose="05000000000000000000" pitchFamily="2" charset="2"/>
              <a:buNone/>
            </a:pPr>
            <a:endParaRPr lang="en-US" altLang="en-US" b="1">
              <a:solidFill>
                <a:srgbClr val="FF000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grpSp>
        <p:nvGrpSpPr>
          <p:cNvPr id="15364" name="Group 2"/>
          <p:cNvGrpSpPr>
            <a:grpSpLocks noChangeAspect="1"/>
          </p:cNvGrpSpPr>
          <p:nvPr/>
        </p:nvGrpSpPr>
        <p:grpSpPr bwMode="auto">
          <a:xfrm>
            <a:off x="3048001" y="1371600"/>
            <a:ext cx="4735513" cy="3898900"/>
            <a:chOff x="2604" y="4205"/>
            <a:chExt cx="7200" cy="5931"/>
          </a:xfrm>
        </p:grpSpPr>
        <p:sp>
          <p:nvSpPr>
            <p:cNvPr id="15368" name="AutoShape 3"/>
            <p:cNvSpPr>
              <a:spLocks noChangeAspect="1" noChangeArrowheads="1"/>
            </p:cNvSpPr>
            <p:nvPr/>
          </p:nvSpPr>
          <p:spPr bwMode="auto">
            <a:xfrm>
              <a:off x="2604" y="4205"/>
              <a:ext cx="7200" cy="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5060" name="Rectangle 4"/>
            <p:cNvSpPr>
              <a:spLocks noChangeArrowheads="1"/>
            </p:cNvSpPr>
            <p:nvPr/>
          </p:nvSpPr>
          <p:spPr bwMode="auto">
            <a:xfrm>
              <a:off x="5175" y="7028"/>
              <a:ext cx="2059" cy="113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defRPr/>
              </a:pPr>
              <a:r>
                <a:rPr lang="en-US" sz="1600" dirty="0">
                  <a:latin typeface="Calibri" pitchFamily="34" charset="0"/>
                </a:rPr>
                <a:t>  Main Agent</a:t>
              </a:r>
            </a:p>
            <a:p>
              <a:pPr>
                <a:defRPr/>
              </a:pPr>
              <a:r>
                <a:rPr lang="en-US" sz="1600" dirty="0">
                  <a:latin typeface="Calibri" pitchFamily="34" charset="0"/>
                </a:rPr>
                <a:t>        (IA)</a:t>
              </a:r>
              <a:endParaRPr lang="en-US" sz="1600" dirty="0"/>
            </a:p>
          </p:txBody>
        </p:sp>
        <p:sp>
          <p:nvSpPr>
            <p:cNvPr id="15370" name="Rectangle 5"/>
            <p:cNvSpPr>
              <a:spLocks noChangeArrowheads="1"/>
            </p:cNvSpPr>
            <p:nvPr/>
          </p:nvSpPr>
          <p:spPr bwMode="auto">
            <a:xfrm>
              <a:off x="7627" y="7525"/>
              <a:ext cx="1971" cy="90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Calibri" panose="020F0502020204030204" pitchFamily="34" charset="0"/>
                </a:rPr>
                <a:t>Sub Agent 2</a:t>
              </a:r>
              <a:endParaRPr lang="en-US" altLang="en-US" sz="1400" b="1"/>
            </a:p>
          </p:txBody>
        </p:sp>
        <p:sp>
          <p:nvSpPr>
            <p:cNvPr id="15371" name="Rectangle 6"/>
            <p:cNvSpPr>
              <a:spLocks noChangeArrowheads="1"/>
            </p:cNvSpPr>
            <p:nvPr/>
          </p:nvSpPr>
          <p:spPr bwMode="auto">
            <a:xfrm>
              <a:off x="2861" y="7627"/>
              <a:ext cx="1937" cy="90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Calibri" panose="020F0502020204030204" pitchFamily="34" charset="0"/>
                </a:rPr>
                <a:t>Sub Agent 1</a:t>
              </a:r>
              <a:endParaRPr lang="en-US" altLang="en-US" sz="1400" b="1"/>
            </a:p>
          </p:txBody>
        </p:sp>
        <p:cxnSp>
          <p:nvCxnSpPr>
            <p:cNvPr id="15372" name="AutoShape 7"/>
            <p:cNvCxnSpPr>
              <a:cxnSpLocks noChangeShapeType="1"/>
              <a:stCxn id="15371" idx="3"/>
              <a:endCxn id="45060" idx="1"/>
            </p:cNvCxnSpPr>
            <p:nvPr/>
          </p:nvCxnSpPr>
          <p:spPr bwMode="auto">
            <a:xfrm flipV="1">
              <a:off x="4798" y="7593"/>
              <a:ext cx="335" cy="4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73" name="AutoShape 8"/>
            <p:cNvCxnSpPr>
              <a:cxnSpLocks noChangeShapeType="1"/>
              <a:stCxn id="15370" idx="1"/>
              <a:endCxn id="45060" idx="3"/>
            </p:cNvCxnSpPr>
            <p:nvPr/>
          </p:nvCxnSpPr>
          <p:spPr bwMode="auto">
            <a:xfrm flipH="1" flipV="1">
              <a:off x="7275" y="7593"/>
              <a:ext cx="352" cy="3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5065" name="Oval 9"/>
            <p:cNvSpPr>
              <a:spLocks noChangeArrowheads="1"/>
            </p:cNvSpPr>
            <p:nvPr/>
          </p:nvSpPr>
          <p:spPr bwMode="auto">
            <a:xfrm>
              <a:off x="3994" y="5016"/>
              <a:ext cx="4559" cy="1355"/>
            </a:xfrm>
            <a:prstGeom prst="ellipse">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a:lstStyle/>
            <a:p>
              <a:pPr>
                <a:spcAft>
                  <a:spcPts val="1000"/>
                </a:spcAft>
                <a:defRPr/>
              </a:pPr>
              <a:r>
                <a:rPr lang="en-US" dirty="0">
                  <a:latin typeface="Calibri" pitchFamily="34" charset="0"/>
                </a:rPr>
                <a:t>           Internet</a:t>
              </a:r>
              <a:endParaRPr lang="en-US" dirty="0"/>
            </a:p>
          </p:txBody>
        </p:sp>
        <p:cxnSp>
          <p:nvCxnSpPr>
            <p:cNvPr id="15375" name="AutoShape 10"/>
            <p:cNvCxnSpPr>
              <a:cxnSpLocks noChangeShapeType="1"/>
              <a:stCxn id="45060" idx="0"/>
            </p:cNvCxnSpPr>
            <p:nvPr/>
          </p:nvCxnSpPr>
          <p:spPr bwMode="auto">
            <a:xfrm flipH="1" flipV="1">
              <a:off x="6187" y="6445"/>
              <a:ext cx="17"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376" name="Rectangle 11"/>
            <p:cNvSpPr>
              <a:spLocks noChangeArrowheads="1"/>
            </p:cNvSpPr>
            <p:nvPr/>
          </p:nvSpPr>
          <p:spPr bwMode="auto">
            <a:xfrm>
              <a:off x="3547" y="8832"/>
              <a:ext cx="5040" cy="6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b="1">
                  <a:latin typeface="Calibri" panose="020F0502020204030204" pitchFamily="34" charset="0"/>
                </a:rPr>
                <a:t>                      Agents of a Website, W1</a:t>
              </a:r>
              <a:endParaRPr lang="en-US" altLang="en-US" sz="1400" b="1"/>
            </a:p>
          </p:txBody>
        </p:sp>
        <p:sp>
          <p:nvSpPr>
            <p:cNvPr id="15377" name="Rectangle 12"/>
            <p:cNvSpPr>
              <a:spLocks noChangeArrowheads="1"/>
            </p:cNvSpPr>
            <p:nvPr/>
          </p:nvSpPr>
          <p:spPr bwMode="auto">
            <a:xfrm>
              <a:off x="2981" y="6445"/>
              <a:ext cx="1303"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latin typeface="Calibri" panose="020F0502020204030204" pitchFamily="34" charset="0"/>
                </a:rPr>
                <a:t>    </a:t>
              </a:r>
              <a:r>
                <a:rPr lang="en-US" altLang="en-US" sz="1400" b="1">
                  <a:latin typeface="Calibri" panose="020F0502020204030204" pitchFamily="34" charset="0"/>
                </a:rPr>
                <a:t>W2</a:t>
              </a:r>
              <a:endParaRPr lang="en-US" altLang="en-US" sz="1400" b="1"/>
            </a:p>
          </p:txBody>
        </p:sp>
        <p:sp>
          <p:nvSpPr>
            <p:cNvPr id="15378" name="Rectangle 13"/>
            <p:cNvSpPr>
              <a:spLocks noChangeArrowheads="1"/>
            </p:cNvSpPr>
            <p:nvPr/>
          </p:nvSpPr>
          <p:spPr bwMode="auto">
            <a:xfrm>
              <a:off x="8295" y="6308"/>
              <a:ext cx="1303"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latin typeface="Calibri" panose="020F0502020204030204" pitchFamily="34" charset="0"/>
                </a:rPr>
                <a:t>   </a:t>
              </a:r>
              <a:r>
                <a:rPr lang="en-US" altLang="en-US" sz="1400" b="1">
                  <a:latin typeface="Calibri" panose="020F0502020204030204" pitchFamily="34" charset="0"/>
                </a:rPr>
                <a:t>W3</a:t>
              </a:r>
              <a:endParaRPr lang="en-US" altLang="en-US" sz="1400" b="1"/>
            </a:p>
          </p:txBody>
        </p:sp>
        <p:cxnSp>
          <p:nvCxnSpPr>
            <p:cNvPr id="15379" name="AutoShape 14"/>
            <p:cNvCxnSpPr>
              <a:cxnSpLocks noChangeShapeType="1"/>
            </p:cNvCxnSpPr>
            <p:nvPr/>
          </p:nvCxnSpPr>
          <p:spPr bwMode="auto">
            <a:xfrm flipH="1" flipV="1">
              <a:off x="8628" y="5712"/>
              <a:ext cx="206" cy="6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0" name="AutoShape 15"/>
            <p:cNvCxnSpPr>
              <a:cxnSpLocks noChangeShapeType="1"/>
              <a:stCxn id="15377" idx="0"/>
              <a:endCxn id="45065" idx="2"/>
            </p:cNvCxnSpPr>
            <p:nvPr/>
          </p:nvCxnSpPr>
          <p:spPr bwMode="auto">
            <a:xfrm flipV="1">
              <a:off x="3632" y="5694"/>
              <a:ext cx="362" cy="7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5365" name="Text Box 17"/>
          <p:cNvSpPr txBox="1">
            <a:spLocks noChangeArrowheads="1"/>
          </p:cNvSpPr>
          <p:nvPr/>
        </p:nvSpPr>
        <p:spPr bwMode="auto">
          <a:xfrm>
            <a:off x="2895600" y="5105400"/>
            <a:ext cx="5867400" cy="615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Aft>
                <a:spcPts val="1000"/>
              </a:spcAft>
            </a:pPr>
            <a:r>
              <a:rPr lang="en-US" altLang="en-US" sz="1000" b="1">
                <a:latin typeface="Times New Roman" panose="02020603050405020304" pitchFamily="18" charset="0"/>
              </a:rPr>
              <a:t>Figure 1: Intelligent Internet (IINT) - showing a website with a main Intelligent Agent (IA) and 2 sub Agents.  Sub Agents can perform functions like transactions or e-Learning etc. Such a website can have a Super Intelligent Agent (SIA) to handle more difficult tasks by collaborating with other websites. The Agents may reside on a different website(s).</a:t>
            </a:r>
            <a:endParaRPr lang="en-US" altLang="en-US"/>
          </a:p>
        </p:txBody>
      </p:sp>
      <p:sp>
        <p:nvSpPr>
          <p:cNvPr id="22" name="Slide Number Placeholder 2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5243695-9094-4ED4-9CC4-B8E5F2DDA6EE}" type="slidenum">
              <a:rPr lang="en-US" altLang="en-US">
                <a:solidFill>
                  <a:srgbClr val="FFFFFF"/>
                </a:solidFill>
                <a:latin typeface="Tw Cen MT" pitchFamily="34" charset="0"/>
              </a:rPr>
              <a:pPr eaLnBrk="1" hangingPunct="1">
                <a:lnSpc>
                  <a:spcPct val="80000"/>
                </a:lnSpc>
              </a:pPr>
              <a:t>20</a:t>
            </a:fld>
            <a:endParaRPr lang="en-US" altLang="en-US">
              <a:solidFill>
                <a:srgbClr val="FFFFFF"/>
              </a:solidFill>
              <a:latin typeface="Tw Cen MT" pitchFamily="34" charset="0"/>
            </a:endParaRPr>
          </a:p>
        </p:txBody>
      </p:sp>
      <p:sp>
        <p:nvSpPr>
          <p:cNvPr id="24" name="Footer Placeholder 23"/>
          <p:cNvSpPr>
            <a:spLocks noGrp="1"/>
          </p:cNvSpPr>
          <p:nvPr>
            <p:ph type="ftr" sz="quarter" idx="11"/>
          </p:nvPr>
        </p:nvSpPr>
        <p:spPr>
          <a:xfrm>
            <a:off x="2286000" y="6248401"/>
            <a:ext cx="66294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3050150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Key Algorithms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6387" name="Rectangle 3"/>
          <p:cNvSpPr>
            <a:spLocks noGrp="1" noChangeArrowheads="1"/>
          </p:cNvSpPr>
          <p:nvPr>
            <p:ph type="body" idx="1"/>
          </p:nvPr>
        </p:nvSpPr>
        <p:spPr>
          <a:xfrm>
            <a:off x="1905000" y="1295400"/>
            <a:ext cx="8382000" cy="4343400"/>
          </a:xfrm>
        </p:spPr>
        <p:txBody>
          <a:bodyPr>
            <a:normAutofit fontScale="85000" lnSpcReduction="20000"/>
          </a:bodyPr>
          <a:lstStyle/>
          <a:p>
            <a:pPr>
              <a:buClr>
                <a:srgbClr val="FF0066"/>
              </a:buClr>
              <a:buFont typeface="Wingdings" panose="05000000000000000000" pitchFamily="2" charset="2"/>
              <a:buNone/>
            </a:pPr>
            <a:endParaRPr lang="en-US" altLang="en-US" b="1">
              <a:solidFill>
                <a:srgbClr val="FF0000"/>
              </a:solidFill>
            </a:endParaRPr>
          </a:p>
          <a:p>
            <a:pPr>
              <a:buFont typeface="Wingdings" panose="05000000000000000000" pitchFamily="2" charset="2"/>
              <a:buNone/>
            </a:pPr>
            <a:r>
              <a:rPr lang="en-US" altLang="en-US" sz="3200" b="1">
                <a:solidFill>
                  <a:srgbClr val="00B050"/>
                </a:solidFill>
              </a:rPr>
              <a:t>   High Level Description as Each Can be a Separate Presentation</a:t>
            </a:r>
          </a:p>
          <a:p>
            <a:pPr>
              <a:buClrTx/>
            </a:pPr>
            <a:r>
              <a:rPr lang="en-US" altLang="en-US" sz="2600" b="1"/>
              <a:t>Delivering Requested Content</a:t>
            </a:r>
          </a:p>
          <a:p>
            <a:pPr>
              <a:buClrTx/>
            </a:pPr>
            <a:r>
              <a:rPr lang="en-US" altLang="en-US" sz="2600" b="1">
                <a:solidFill>
                  <a:srgbClr val="0070C0"/>
                </a:solidFill>
              </a:rPr>
              <a:t>Calculating Some Functions – e.g. currency conversion</a:t>
            </a:r>
          </a:p>
          <a:p>
            <a:pPr>
              <a:buClrTx/>
            </a:pPr>
            <a:r>
              <a:rPr lang="en-US" altLang="en-US" sz="2600" b="1"/>
              <a:t>Performing Transactions – e.g. an e-Commerce application</a:t>
            </a:r>
          </a:p>
          <a:p>
            <a:pPr>
              <a:buClrTx/>
            </a:pPr>
            <a:r>
              <a:rPr lang="en-US" altLang="en-US" sz="2600" b="1">
                <a:solidFill>
                  <a:srgbClr val="0070C0"/>
                </a:solidFill>
              </a:rPr>
              <a:t>Performing Teaching and Learning – e.g. an e-Learning application</a:t>
            </a:r>
          </a:p>
          <a:p>
            <a:pPr>
              <a:buClr>
                <a:srgbClr val="0070C0"/>
              </a:buClr>
              <a:buFont typeface="Wingdings" panose="05000000000000000000" pitchFamily="2" charset="2"/>
              <a:buNone/>
            </a:pPr>
            <a:endParaRPr lang="en-US" altLang="en-US" b="1">
              <a:solidFill>
                <a:srgbClr val="0070C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F193FF0-BC46-4BD0-9733-B266C05C3845}" type="slidenum">
              <a:rPr lang="en-US" altLang="en-US">
                <a:solidFill>
                  <a:srgbClr val="FFFFFF"/>
                </a:solidFill>
                <a:latin typeface="Tw Cen MT" pitchFamily="34" charset="0"/>
              </a:rPr>
              <a:pPr eaLnBrk="1" hangingPunct="1">
                <a:lnSpc>
                  <a:spcPct val="80000"/>
                </a:lnSpc>
              </a:pPr>
              <a:t>21</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7086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319393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Key Algorithms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7411" name="Rectangle 3"/>
          <p:cNvSpPr>
            <a:spLocks noGrp="1" noChangeArrowheads="1"/>
          </p:cNvSpPr>
          <p:nvPr>
            <p:ph type="body" idx="1"/>
          </p:nvPr>
        </p:nvSpPr>
        <p:spPr>
          <a:xfrm>
            <a:off x="2057400" y="1295400"/>
            <a:ext cx="8382000" cy="4343400"/>
          </a:xfrm>
        </p:spPr>
        <p:txBody>
          <a:bodyPr>
            <a:normAutofit fontScale="77500" lnSpcReduction="20000"/>
          </a:bodyPr>
          <a:lstStyle/>
          <a:p>
            <a:pPr>
              <a:buClr>
                <a:srgbClr val="FF0066"/>
              </a:buClr>
              <a:buFont typeface="Wingdings" panose="05000000000000000000" pitchFamily="2" charset="2"/>
              <a:buNone/>
            </a:pPr>
            <a:endParaRPr lang="en-US" altLang="en-US" b="1">
              <a:solidFill>
                <a:srgbClr val="FF0000"/>
              </a:solidFill>
            </a:endParaRPr>
          </a:p>
          <a:p>
            <a:pPr>
              <a:buClrTx/>
            </a:pPr>
            <a:r>
              <a:rPr lang="en-US" altLang="en-US" sz="2600" b="1"/>
              <a:t>Performing Networking Type Activities</a:t>
            </a:r>
          </a:p>
          <a:p>
            <a:pPr>
              <a:buClrTx/>
            </a:pPr>
            <a:r>
              <a:rPr lang="en-US" altLang="en-US" sz="2600" b="1">
                <a:solidFill>
                  <a:srgbClr val="0070C0"/>
                </a:solidFill>
              </a:rPr>
              <a:t>Intelligent Information Retrieval</a:t>
            </a:r>
          </a:p>
          <a:p>
            <a:pPr>
              <a:buClrTx/>
            </a:pPr>
            <a:r>
              <a:rPr lang="en-US" altLang="en-US" sz="2600" b="1"/>
              <a:t>Intelligent Search (Covered in the Demo)</a:t>
            </a:r>
          </a:p>
          <a:p>
            <a:pPr>
              <a:buClrTx/>
            </a:pPr>
            <a:r>
              <a:rPr lang="en-US" altLang="en-US" sz="2600" b="1">
                <a:solidFill>
                  <a:srgbClr val="0070C0"/>
                </a:solidFill>
              </a:rPr>
              <a:t>General Q&amp;A (Covered under Sample Application)</a:t>
            </a:r>
          </a:p>
          <a:p>
            <a:pPr>
              <a:buClrTx/>
            </a:pPr>
            <a:r>
              <a:rPr lang="en-US" altLang="en-US" sz="2600" b="1"/>
              <a:t>Summarization</a:t>
            </a:r>
          </a:p>
          <a:p>
            <a:pPr>
              <a:buClrTx/>
            </a:pPr>
            <a:r>
              <a:rPr lang="en-US" altLang="en-US" sz="2600" b="1">
                <a:solidFill>
                  <a:srgbClr val="0070C0"/>
                </a:solidFill>
              </a:rPr>
              <a:t>Drawing Inference</a:t>
            </a:r>
          </a:p>
          <a:p>
            <a:pPr>
              <a:buClrTx/>
            </a:pPr>
            <a:r>
              <a:rPr lang="en-US" altLang="en-US" sz="2600" b="1"/>
              <a:t>Complex Content Manipulation </a:t>
            </a:r>
          </a:p>
          <a:p>
            <a:pPr>
              <a:buClr>
                <a:srgbClr val="0070C0"/>
              </a:buClr>
            </a:pPr>
            <a:endParaRPr lang="en-US" altLang="en-US" b="1">
              <a:solidFill>
                <a:srgbClr val="0070C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0FB8250A-4E9B-4E87-B502-AA911C670869}" type="slidenum">
              <a:rPr lang="en-US" altLang="en-US">
                <a:solidFill>
                  <a:srgbClr val="FFFFFF"/>
                </a:solidFill>
                <a:latin typeface="Tw Cen MT" pitchFamily="34" charset="0"/>
              </a:rPr>
              <a:pPr eaLnBrk="1" hangingPunct="1">
                <a:lnSpc>
                  <a:spcPct val="80000"/>
                </a:lnSpc>
              </a:pPr>
              <a:t>22</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705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931639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40000"/>
              <a:lumOff val="60000"/>
            </a:schemeClr>
          </a:solidFill>
        </p:spPr>
        <p:txBody>
          <a:bodyPr>
            <a:normAutofit fontScale="90000"/>
          </a:bodyPr>
          <a:lstStyle/>
          <a:p>
            <a:pPr>
              <a:defRPr/>
            </a:pPr>
            <a:r>
              <a:rPr lang="en-US" sz="4000" b="1" dirty="0"/>
              <a:t/>
            </a:r>
            <a:br>
              <a:rPr lang="en-US" sz="4000" b="1" dirty="0"/>
            </a:br>
            <a:r>
              <a:rPr lang="en-US" sz="4000" b="1" dirty="0"/>
              <a:t>Some Applications -  </a:t>
            </a:r>
            <a:r>
              <a:rPr lang="en-US" sz="3600" b="1" dirty="0">
                <a:solidFill>
                  <a:srgbClr val="0070C0"/>
                </a:solidFill>
              </a:rPr>
              <a:t>Search </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8435" name="Rectangle 3"/>
          <p:cNvSpPr>
            <a:spLocks noGrp="1" noChangeArrowheads="1"/>
          </p:cNvSpPr>
          <p:nvPr>
            <p:ph type="body" idx="1"/>
          </p:nvPr>
        </p:nvSpPr>
        <p:spPr>
          <a:xfrm>
            <a:off x="1905000" y="990600"/>
            <a:ext cx="8382000" cy="4648200"/>
          </a:xfrm>
        </p:spPr>
        <p:txBody>
          <a:bodyPr>
            <a:normAutofit fontScale="92500" lnSpcReduction="1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600" b="1">
                <a:solidFill>
                  <a:srgbClr val="0070C0"/>
                </a:solidFill>
                <a:cs typeface="Arial" panose="020B0604020202020204" pitchFamily="34" charset="0"/>
              </a:rPr>
              <a:t>Today’s Search</a:t>
            </a:r>
            <a:endParaRPr lang="en-US" altLang="en-US" b="1">
              <a:solidFill>
                <a:srgbClr val="FF0000"/>
              </a:solidFill>
            </a:endParaRPr>
          </a:p>
          <a:p>
            <a:pPr>
              <a:buClr>
                <a:srgbClr val="000099"/>
              </a:buClr>
            </a:pPr>
            <a:r>
              <a:rPr lang="en-US" altLang="en-US" b="1">
                <a:solidFill>
                  <a:srgbClr val="0070C0"/>
                </a:solidFill>
              </a:rPr>
              <a:t>Uses String Match (# of words, IDF,….) – Millions of hits!</a:t>
            </a:r>
          </a:p>
          <a:p>
            <a:r>
              <a:rPr lang="en-GB" altLang="en-US" b="1"/>
              <a:t>Example - "Auto body shops in San Francisco bay area",</a:t>
            </a:r>
            <a:r>
              <a:rPr lang="en-GB" altLang="en-US"/>
              <a:t>  Google gave the following: </a:t>
            </a:r>
            <a:endParaRPr lang="en-US" altLang="en-US"/>
          </a:p>
          <a:p>
            <a:pPr lvl="1"/>
            <a:r>
              <a:rPr lang="en-GB" altLang="en-US" sz="2500" b="1">
                <a:solidFill>
                  <a:srgbClr val="C00000"/>
                </a:solidFill>
              </a:rPr>
              <a:t>" About 1,200,000 results (0,45 seconds) ".</a:t>
            </a:r>
            <a:endParaRPr lang="en-US" altLang="en-US" sz="2500" b="1">
              <a:solidFill>
                <a:srgbClr val="C00000"/>
              </a:solidFill>
            </a:endParaRPr>
          </a:p>
          <a:p>
            <a:pPr>
              <a:buClr>
                <a:srgbClr val="0070C0"/>
              </a:buClr>
            </a:pPr>
            <a:r>
              <a:rPr lang="en-US" altLang="en-US" b="1">
                <a:solidFill>
                  <a:srgbClr val="0070C0"/>
                </a:solidFill>
              </a:rPr>
              <a:t>There are probably not 1.2M Auto body shops in the whole world!   </a:t>
            </a:r>
            <a:r>
              <a:rPr lang="en-US" altLang="en-US">
                <a:solidFill>
                  <a:srgbClr val="00B050"/>
                </a:solidFill>
              </a:rPr>
              <a:t>         </a:t>
            </a:r>
            <a:r>
              <a:rPr lang="en-US" altLang="en-US" b="1">
                <a:solidFill>
                  <a:srgbClr val="00B050"/>
                </a:solidFill>
              </a:rPr>
              <a:t>  There are Key Issues!</a:t>
            </a:r>
          </a:p>
          <a:p>
            <a:pPr>
              <a:buClr>
                <a:srgbClr val="FF0066"/>
              </a:buClr>
              <a:buFont typeface="Wingdings" panose="05000000000000000000" pitchFamily="2" charset="2"/>
              <a:buNone/>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B8922C17-2D62-47BC-838B-4EEEF513C105}" type="slidenum">
              <a:rPr lang="en-US" altLang="en-US">
                <a:solidFill>
                  <a:srgbClr val="FFFFFF"/>
                </a:solidFill>
                <a:latin typeface="Tw Cen MT" pitchFamily="34" charset="0"/>
              </a:rPr>
              <a:pPr eaLnBrk="1" hangingPunct="1">
                <a:lnSpc>
                  <a:spcPct val="80000"/>
                </a:lnSpc>
              </a:pPr>
              <a:t>23</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057400" y="6248401"/>
            <a:ext cx="7010400" cy="365125"/>
          </a:xfrm>
        </p:spPr>
        <p:txBody>
          <a:bodyPr/>
          <a:lstStyle/>
          <a:p>
            <a:pPr>
              <a:defRPr/>
            </a:pPr>
            <a:r>
              <a:rPr lang="en-US" dirty="0"/>
              <a:t>Challenges &amp; Opportunities with Intelligent Internet:  Big Data, NLP and Intelligent Agent</a:t>
            </a:r>
          </a:p>
        </p:txBody>
      </p:sp>
      <p:sp>
        <p:nvSpPr>
          <p:cNvPr id="6" name="Right Arrow 5"/>
          <p:cNvSpPr/>
          <p:nvPr/>
        </p:nvSpPr>
        <p:spPr>
          <a:xfrm>
            <a:off x="4648200" y="50292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29333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6775" y="228600"/>
            <a:ext cx="8153400" cy="990600"/>
          </a:xfrm>
        </p:spPr>
        <p:txBody>
          <a:bodyPr>
            <a:normAutofit fontScale="90000"/>
          </a:bodyPr>
          <a:lstStyle/>
          <a:p>
            <a:pPr eaLnBrk="1" hangingPunct="1"/>
            <a:r>
              <a:rPr lang="en-US" altLang="en-US" smtClean="0"/>
              <a:t>Applications:   IR (Search) using Vector Space</a:t>
            </a:r>
          </a:p>
        </p:txBody>
      </p:sp>
      <p:sp>
        <p:nvSpPr>
          <p:cNvPr id="19459" name="Rectangle 3"/>
          <p:cNvSpPr>
            <a:spLocks noGrp="1" noChangeArrowheads="1"/>
          </p:cNvSpPr>
          <p:nvPr>
            <p:ph type="body" idx="1"/>
          </p:nvPr>
        </p:nvSpPr>
        <p:spPr>
          <a:xfrm>
            <a:off x="2136775" y="1600200"/>
            <a:ext cx="8153400" cy="4495800"/>
          </a:xfrm>
        </p:spPr>
        <p:txBody>
          <a:bodyPr/>
          <a:lstStyle/>
          <a:p>
            <a:pPr eaLnBrk="1" hangingPunct="1">
              <a:buFontTx/>
              <a:buNone/>
            </a:pPr>
            <a:r>
              <a:rPr lang="en-US" altLang="en-US" smtClean="0"/>
              <a:t> </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1800226"/>
            <a:ext cx="78676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68826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40000"/>
              <a:lumOff val="60000"/>
            </a:schemeClr>
          </a:solidFill>
        </p:spPr>
        <p:txBody>
          <a:bodyPr>
            <a:normAutofit fontScale="90000"/>
          </a:bodyPr>
          <a:lstStyle/>
          <a:p>
            <a:pPr>
              <a:defRPr/>
            </a:pPr>
            <a:r>
              <a:rPr lang="en-US" sz="4000" b="1" dirty="0"/>
              <a:t/>
            </a:r>
            <a:br>
              <a:rPr lang="en-US" sz="4000" b="1" dirty="0"/>
            </a:br>
            <a:r>
              <a:rPr lang="en-US" sz="4000" b="1" dirty="0"/>
              <a:t>DEMO on </a:t>
            </a:r>
            <a:r>
              <a:rPr lang="en-US" sz="3600" b="1" dirty="0">
                <a:solidFill>
                  <a:srgbClr val="0070C0"/>
                </a:solidFill>
              </a:rPr>
              <a:t>Intelligent Search </a:t>
            </a:r>
            <a:r>
              <a:rPr lang="en-US" sz="3600" b="1" dirty="0" smtClean="0">
                <a:solidFill>
                  <a:srgbClr val="0070C0"/>
                </a:solidFill>
              </a:rPr>
              <a:t>- Results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46451F1-3CAB-4E99-8F01-95BF5ACEF8C2}" type="slidenum">
              <a:rPr lang="en-US" altLang="en-US">
                <a:solidFill>
                  <a:srgbClr val="FFFFFF"/>
                </a:solidFill>
                <a:latin typeface="Tw Cen MT" pitchFamily="34" charset="0"/>
              </a:rPr>
              <a:pPr eaLnBrk="1" hangingPunct="1">
                <a:lnSpc>
                  <a:spcPct val="80000"/>
                </a:lnSpc>
              </a:pPr>
              <a:t>25</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057400" y="6248401"/>
            <a:ext cx="7010400" cy="365125"/>
          </a:xfrm>
        </p:spPr>
        <p:txBody>
          <a:bodyPr/>
          <a:lstStyle/>
          <a:p>
            <a:pPr>
              <a:defRPr/>
            </a:pPr>
            <a:r>
              <a:rPr lang="en-US" dirty="0"/>
              <a:t>Challenges &amp; Opportunities with Intelligent Internet:  Big Data, NLP and Intelligent Agent</a:t>
            </a:r>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85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992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152400"/>
            <a:ext cx="8610600" cy="990600"/>
          </a:xfrm>
          <a:solidFill>
            <a:schemeClr val="accent5">
              <a:lumMod val="60000"/>
              <a:lumOff val="40000"/>
            </a:schemeClr>
          </a:solidFill>
        </p:spPr>
        <p:txBody>
          <a:bodyPr>
            <a:normAutofit fontScale="90000"/>
          </a:bodyPr>
          <a:lstStyle/>
          <a:p>
            <a:pPr>
              <a:defRPr/>
            </a:pPr>
            <a:r>
              <a:rPr lang="en-US" sz="4000" b="1" dirty="0"/>
              <a:t> 	      </a:t>
            </a:r>
            <a:br>
              <a:rPr lang="en-US" sz="4000" b="1" dirty="0"/>
            </a:br>
            <a:r>
              <a:rPr lang="en-US" sz="2800" b="1" dirty="0"/>
              <a:t>References / Further Reading</a:t>
            </a:r>
            <a:r>
              <a:rPr lang="en-US" sz="4000" dirty="0"/>
              <a:t/>
            </a:r>
            <a:br>
              <a:rPr lang="en-US" sz="4000" dirty="0"/>
            </a:br>
            <a:endParaRPr lang="en-US" sz="4000" dirty="0"/>
          </a:p>
        </p:txBody>
      </p:sp>
      <p:sp>
        <p:nvSpPr>
          <p:cNvPr id="14339" name="Rectangle 3"/>
          <p:cNvSpPr>
            <a:spLocks noGrp="1" noChangeArrowheads="1"/>
          </p:cNvSpPr>
          <p:nvPr>
            <p:ph type="body" idx="1"/>
          </p:nvPr>
        </p:nvSpPr>
        <p:spPr>
          <a:xfrm>
            <a:off x="1905000" y="1752600"/>
            <a:ext cx="8763000" cy="4648200"/>
          </a:xfrm>
        </p:spPr>
        <p:txBody>
          <a:bodyPr>
            <a:normAutofit/>
          </a:bodyPr>
          <a:lstStyle/>
          <a:p>
            <a:pPr lvl="0">
              <a:buNone/>
              <a:defRPr/>
            </a:pPr>
            <a:r>
              <a:rPr lang="en-US" sz="1000" dirty="0" smtClean="0"/>
              <a:t>[1] E</a:t>
            </a:r>
            <a:r>
              <a:rPr lang="en-US" sz="1000" dirty="0"/>
              <a:t>. Khan, "</a:t>
            </a:r>
            <a:r>
              <a:rPr lang="en-US" sz="1000" b="1" dirty="0"/>
              <a:t>Next generation web - intelligent search, question answering, summarization and more", </a:t>
            </a:r>
            <a:r>
              <a:rPr lang="en-US" sz="1000" dirty="0"/>
              <a:t>INTERNATIONAL JOURNAL of COMPUTERS AND COMMUNICATIONS, (NAUN &amp; UNIVERSITY PRESS), Vol. 9,  June 2015.  </a:t>
            </a:r>
            <a:endParaRPr lang="en-US" sz="1000" dirty="0" smtClean="0"/>
          </a:p>
          <a:p>
            <a:pPr>
              <a:buFont typeface="Wingdings" panose="05000000000000000000" pitchFamily="2" charset="2"/>
              <a:buNone/>
              <a:defRPr/>
            </a:pPr>
            <a:r>
              <a:rPr lang="en-US" sz="1000" dirty="0" smtClean="0"/>
              <a:t>[2] </a:t>
            </a:r>
            <a:r>
              <a:rPr lang="en-US" sz="1000" dirty="0"/>
              <a:t>E. </a:t>
            </a:r>
            <a:r>
              <a:rPr lang="en-US" sz="1000" dirty="0"/>
              <a:t>Khan, "</a:t>
            </a:r>
            <a:r>
              <a:rPr lang="en-US" sz="1000" b="1" dirty="0"/>
              <a:t> Intelligent Internet: Natural Language and Question &amp; Answer based  Interaction</a:t>
            </a:r>
            <a:r>
              <a:rPr lang="en-US" sz="1000" dirty="0"/>
              <a:t>”, INTERNATIONAL JOURNAL of COMPUTERS AND</a:t>
            </a:r>
          </a:p>
          <a:p>
            <a:pPr>
              <a:buFont typeface="Wingdings" panose="05000000000000000000" pitchFamily="2" charset="2"/>
              <a:buNone/>
              <a:defRPr/>
            </a:pPr>
            <a:r>
              <a:rPr lang="en-US" sz="1000" dirty="0"/>
              <a:t>         COMMUNICATIONS, (NAUN &amp; UNIVERSITY PRESS) Oct. </a:t>
            </a:r>
            <a:r>
              <a:rPr lang="en-US" sz="1000" dirty="0"/>
              <a:t>2013. </a:t>
            </a:r>
            <a:endParaRPr lang="en-US" sz="1000" dirty="0" smtClean="0"/>
          </a:p>
          <a:p>
            <a:pPr lvl="0">
              <a:buNone/>
              <a:defRPr/>
            </a:pPr>
            <a:r>
              <a:rPr lang="en-US" sz="1000" dirty="0" smtClean="0"/>
              <a:t>[3] E</a:t>
            </a:r>
            <a:r>
              <a:rPr lang="en-US" sz="1000" dirty="0"/>
              <a:t>. Khan, "</a:t>
            </a:r>
            <a:r>
              <a:rPr lang="en-US" sz="1000" b="1" dirty="0"/>
              <a:t>Natural Language Processing, Big Data, Bioinformatics and  Biology”, </a:t>
            </a:r>
            <a:r>
              <a:rPr lang="en-US" sz="1000" dirty="0"/>
              <a:t>INTERNATIONAL JOURNAL OF BIOLOGY AND BIOMEDICAL ENGINEERING (NAUN &amp; UNIVERSITY PRESS), June 2014</a:t>
            </a:r>
            <a:r>
              <a:rPr lang="en-US" sz="1000" dirty="0" smtClean="0"/>
              <a:t>.</a:t>
            </a:r>
            <a:endParaRPr lang="en-US" sz="1000" dirty="0"/>
          </a:p>
          <a:p>
            <a:pPr>
              <a:buFont typeface="Wingdings" panose="05000000000000000000" pitchFamily="2" charset="2"/>
              <a:buNone/>
              <a:defRPr/>
            </a:pPr>
            <a:r>
              <a:rPr lang="en-US" sz="1000" dirty="0"/>
              <a:t> </a:t>
            </a:r>
            <a:r>
              <a:rPr lang="en-US" sz="1000" dirty="0" smtClean="0"/>
              <a:t>[4]</a:t>
            </a:r>
            <a:r>
              <a:rPr lang="en-US" sz="1000" b="1" dirty="0" smtClean="0"/>
              <a:t> </a:t>
            </a:r>
            <a:r>
              <a:rPr lang="en-US" sz="1000" dirty="0"/>
              <a:t>C. </a:t>
            </a:r>
            <a:r>
              <a:rPr lang="en-US" sz="1000" dirty="0"/>
              <a:t>Eaton et al, “</a:t>
            </a:r>
            <a:r>
              <a:rPr lang="en-US" sz="1000" b="1" dirty="0"/>
              <a:t>Understanding Big Data: Analytics for enterprise class  </a:t>
            </a:r>
            <a:r>
              <a:rPr lang="en-US" sz="1000" b="1" dirty="0" err="1"/>
              <a:t>Hadoop</a:t>
            </a:r>
            <a:r>
              <a:rPr lang="en-US" sz="1000" b="1" dirty="0"/>
              <a:t> and  Streaming Data</a:t>
            </a:r>
            <a:r>
              <a:rPr lang="en-US" sz="1000" dirty="0"/>
              <a:t>”,    </a:t>
            </a:r>
            <a:r>
              <a:rPr lang="en-US" sz="1000" u="sng" dirty="0">
                <a:hlinkClick r:id="rId3"/>
              </a:rPr>
              <a:t>http://public.dhe.ibm.com/common/ssi/ecm/en/iml14296usen/IML14296USEN.PDF</a:t>
            </a:r>
            <a:endParaRPr lang="en-US" sz="1000" dirty="0"/>
          </a:p>
          <a:p>
            <a:pPr>
              <a:buFont typeface="Wingdings" panose="05000000000000000000" pitchFamily="2" charset="2"/>
              <a:buNone/>
              <a:defRPr/>
            </a:pPr>
            <a:r>
              <a:rPr lang="en-US" sz="1000" dirty="0"/>
              <a:t> </a:t>
            </a:r>
            <a:r>
              <a:rPr lang="en-US" sz="1000" dirty="0" smtClean="0"/>
              <a:t> [5] </a:t>
            </a:r>
            <a:r>
              <a:rPr lang="en-US" sz="1000" dirty="0"/>
              <a:t>P. </a:t>
            </a:r>
            <a:r>
              <a:rPr lang="en-US" sz="1000" dirty="0"/>
              <a:t>Ryan et al, “</a:t>
            </a:r>
            <a:r>
              <a:rPr lang="en-US" sz="1000" b="1" dirty="0"/>
              <a:t>The Problem of Analyzing  Unstructured Data</a:t>
            </a:r>
            <a:r>
              <a:rPr lang="en-US" sz="1000" dirty="0"/>
              <a:t>”, Grant </a:t>
            </a:r>
            <a:r>
              <a:rPr lang="en-US" sz="1000" dirty="0" err="1"/>
              <a:t>Thoronton</a:t>
            </a:r>
            <a:r>
              <a:rPr lang="en-US" sz="1000" dirty="0"/>
              <a:t>, 2009, </a:t>
            </a:r>
          </a:p>
          <a:p>
            <a:pPr>
              <a:buFont typeface="Wingdings" panose="05000000000000000000" pitchFamily="2" charset="2"/>
              <a:buNone/>
              <a:defRPr/>
            </a:pPr>
            <a:r>
              <a:rPr lang="en-US" sz="1000" u="sng" dirty="0">
                <a:hlinkClick r:id="rId4"/>
              </a:rPr>
              <a:t> http://www.grantthornton.ie/db/Attachments/Publications/Forensic_&amp;_inve/Grant%20Thornton%20-The%20problem%20of%20analysing%20unstructured%20data.pdf</a:t>
            </a:r>
            <a:endParaRPr lang="en-US" sz="1000" dirty="0"/>
          </a:p>
          <a:p>
            <a:pPr>
              <a:buFont typeface="Wingdings" panose="05000000000000000000" pitchFamily="2" charset="2"/>
              <a:buNone/>
              <a:defRPr/>
            </a:pPr>
            <a:r>
              <a:rPr lang="en-US" sz="1000" dirty="0" smtClean="0"/>
              <a:t> [7] </a:t>
            </a:r>
            <a:r>
              <a:rPr lang="en-US" sz="1000" dirty="0"/>
              <a:t>E. </a:t>
            </a:r>
            <a:r>
              <a:rPr lang="en-US" sz="1000" dirty="0"/>
              <a:t>Khan, "</a:t>
            </a:r>
            <a:r>
              <a:rPr lang="en-US" sz="1000" b="1" dirty="0"/>
              <a:t>Processing Big Data with Natural Semantics and Natural</a:t>
            </a:r>
            <a:r>
              <a:rPr lang="en-US" sz="1000" dirty="0"/>
              <a:t>  </a:t>
            </a:r>
            <a:r>
              <a:rPr lang="en-US" sz="1000" b="1" dirty="0"/>
              <a:t>Language Understanding using Brain-Like Approach”,</a:t>
            </a:r>
            <a:r>
              <a:rPr lang="en-US" sz="1000" dirty="0"/>
              <a:t> INTERNATIONAL JOURNAL</a:t>
            </a:r>
          </a:p>
          <a:p>
            <a:pPr>
              <a:buFont typeface="Wingdings" panose="05000000000000000000" pitchFamily="2" charset="2"/>
              <a:buNone/>
              <a:defRPr/>
            </a:pPr>
            <a:r>
              <a:rPr lang="en-US" sz="1000" dirty="0"/>
              <a:t>       of COMPUTERS AND COMMUNICATIONS, (NAUN &amp; UNIVERSITY PRESS) January 2014. </a:t>
            </a:r>
          </a:p>
          <a:p>
            <a:pPr>
              <a:buFont typeface="Wingdings" panose="05000000000000000000" pitchFamily="2" charset="2"/>
              <a:buNone/>
              <a:defRPr/>
            </a:pPr>
            <a:r>
              <a:rPr lang="en-US" sz="1000" dirty="0"/>
              <a:t> </a:t>
            </a:r>
            <a:r>
              <a:rPr lang="en-US" sz="1000" dirty="0" smtClean="0"/>
              <a:t>[8] </a:t>
            </a:r>
            <a:r>
              <a:rPr lang="en-US" sz="1000" dirty="0"/>
              <a:t>E. </a:t>
            </a:r>
            <a:r>
              <a:rPr lang="en-US" sz="1000" dirty="0"/>
              <a:t>Khan,: </a:t>
            </a:r>
            <a:r>
              <a:rPr lang="en-US" sz="1000" b="1" dirty="0"/>
              <a:t>Natural Language Understanding Using Brain-Like Approach:</a:t>
            </a:r>
            <a:r>
              <a:rPr lang="en-US" sz="1000" dirty="0"/>
              <a:t> </a:t>
            </a:r>
            <a:r>
              <a:rPr lang="en-US" sz="1000" b="1" dirty="0"/>
              <a:t> Word Objects and Word Semantics Based Approaches help Sentence Level </a:t>
            </a:r>
            <a:endParaRPr lang="en-US" sz="1000" dirty="0"/>
          </a:p>
          <a:p>
            <a:pPr>
              <a:buFont typeface="Wingdings" panose="05000000000000000000" pitchFamily="2" charset="2"/>
              <a:buNone/>
              <a:defRPr/>
            </a:pPr>
            <a:r>
              <a:rPr lang="en-US" sz="1000" b="1" dirty="0"/>
              <a:t>        Understanding</a:t>
            </a:r>
            <a:r>
              <a:rPr lang="en-US" sz="1000" dirty="0"/>
              <a:t>,  US Patent filed on July, 2011</a:t>
            </a:r>
          </a:p>
          <a:p>
            <a:pPr>
              <a:buFont typeface="Wingdings" panose="05000000000000000000" pitchFamily="2" charset="2"/>
              <a:buNone/>
              <a:defRPr/>
            </a:pPr>
            <a:r>
              <a:rPr lang="en-US" sz="1000" dirty="0"/>
              <a:t> </a:t>
            </a:r>
            <a:r>
              <a:rPr lang="en-US" sz="1000" dirty="0" smtClean="0"/>
              <a:t> </a:t>
            </a:r>
            <a:r>
              <a:rPr lang="en-US" sz="1000" dirty="0"/>
              <a:t>[9] Khan, E., (2011): </a:t>
            </a:r>
            <a:r>
              <a:rPr lang="en-US" sz="1000" b="1" dirty="0"/>
              <a:t>Internet For Everyone: Reshaping the Global Economy by Bridging the  Digital Divide” published in  Aug, 2011; 978-1-4620-     4251-7 (SC ISBN)</a:t>
            </a:r>
            <a:endParaRPr lang="en-US" sz="1000" dirty="0"/>
          </a:p>
          <a:p>
            <a:pPr>
              <a:buFont typeface="Wingdings" panose="05000000000000000000" pitchFamily="2" charset="2"/>
              <a:buNone/>
              <a:defRPr/>
            </a:pPr>
            <a:r>
              <a:rPr lang="en-US" sz="1400" dirty="0"/>
              <a:t> </a:t>
            </a:r>
            <a:endParaRPr lang="en-US" sz="1400" b="1" dirty="0">
              <a:solidFill>
                <a:srgbClr val="000099"/>
              </a:solidFill>
              <a:latin typeface="+mj-lt"/>
            </a:endParaRPr>
          </a:p>
          <a:p>
            <a:pPr>
              <a:buClr>
                <a:srgbClr val="000099"/>
              </a:buClr>
              <a:buFont typeface="Monotype Sorts" pitchFamily="2" charset="2"/>
              <a:buNone/>
              <a:defRPr/>
            </a:pPr>
            <a:endParaRPr lang="en-US" sz="1400" dirty="0">
              <a:solidFill>
                <a:srgbClr val="000099"/>
              </a:solidFill>
            </a:endParaRPr>
          </a:p>
          <a:p>
            <a:pPr>
              <a:buClr>
                <a:srgbClr val="000099"/>
              </a:buClr>
              <a:buFont typeface="Monotype Sorts" pitchFamily="2" charset="2"/>
              <a:buNone/>
              <a:defRPr/>
            </a:pPr>
            <a:endParaRPr lang="en-US" sz="1400" b="1" i="1" dirty="0">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113D24C-B655-463A-B419-252B7E7961D6}" type="slidenum">
              <a:rPr lang="en-US" altLang="en-US">
                <a:solidFill>
                  <a:srgbClr val="FFFFFF"/>
                </a:solidFill>
                <a:latin typeface="Tw Cen MT" pitchFamily="34" charset="0"/>
              </a:rPr>
              <a:pPr eaLnBrk="1" hangingPunct="1">
                <a:lnSpc>
                  <a:spcPct val="80000"/>
                </a:lnSpc>
              </a:pPr>
              <a:t>26</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7818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4088915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Big Data Applications</a:t>
            </a:r>
            <a:endParaRPr lang="en-US" altLang="en-US" sz="4000"/>
          </a:p>
        </p:txBody>
      </p:sp>
      <p:sp>
        <p:nvSpPr>
          <p:cNvPr id="10243" name="Rectangle 3"/>
          <p:cNvSpPr>
            <a:spLocks noGrp="1" noChangeArrowheads="1"/>
          </p:cNvSpPr>
          <p:nvPr>
            <p:ph type="body" idx="1"/>
          </p:nvPr>
        </p:nvSpPr>
        <p:spPr>
          <a:xfrm>
            <a:off x="1828800" y="1066800"/>
            <a:ext cx="8382000" cy="4648200"/>
          </a:xfrm>
        </p:spPr>
        <p:txBody>
          <a:bodyPr>
            <a:normAutofit lnSpcReduction="10000"/>
          </a:bodyPr>
          <a:lstStyle/>
          <a:p>
            <a:pPr>
              <a:buFont typeface="Monotype Sorts"/>
              <a:buNone/>
              <a:defRPr/>
            </a:pPr>
            <a:endParaRPr lang="en-US" dirty="0" smtClean="0"/>
          </a:p>
          <a:p>
            <a:pPr>
              <a:buClr>
                <a:srgbClr val="FF0066"/>
              </a:buClr>
              <a:defRPr/>
            </a:pPr>
            <a:r>
              <a:rPr lang="en-US" b="1" dirty="0">
                <a:solidFill>
                  <a:srgbClr val="FF0000"/>
                </a:solidFill>
                <a:cs typeface="Arial" pitchFamily="34" charset="0"/>
              </a:rPr>
              <a:t>High Level: </a:t>
            </a:r>
          </a:p>
          <a:p>
            <a:pPr lvl="1">
              <a:spcBef>
                <a:spcPts val="0"/>
              </a:spcBef>
              <a:buClr>
                <a:srgbClr val="FF0066"/>
              </a:buClr>
              <a:defRPr/>
            </a:pPr>
            <a:r>
              <a:rPr lang="en-US" b="1" dirty="0">
                <a:solidFill>
                  <a:srgbClr val="FF0000"/>
                </a:solidFill>
                <a:cs typeface="Arial" pitchFamily="34" charset="0"/>
              </a:rPr>
              <a:t>Processing, Viewing, Analyzing,..</a:t>
            </a:r>
          </a:p>
          <a:p>
            <a:pPr lvl="1">
              <a:spcBef>
                <a:spcPts val="0"/>
              </a:spcBef>
              <a:buClr>
                <a:srgbClr val="FF0066"/>
              </a:buClr>
              <a:defRPr/>
            </a:pPr>
            <a:r>
              <a:rPr lang="en-US" b="1" dirty="0">
                <a:solidFill>
                  <a:srgbClr val="FF0000"/>
                </a:solidFill>
                <a:cs typeface="Arial" pitchFamily="34" charset="0"/>
              </a:rPr>
              <a:t>Extracting Meaning</a:t>
            </a:r>
          </a:p>
          <a:p>
            <a:pPr lvl="1">
              <a:spcBef>
                <a:spcPts val="0"/>
              </a:spcBef>
              <a:buClr>
                <a:srgbClr val="FF0066"/>
              </a:buClr>
              <a:defRPr/>
            </a:pPr>
            <a:r>
              <a:rPr lang="en-US" b="1" dirty="0">
                <a:solidFill>
                  <a:srgbClr val="FF0000"/>
                </a:solidFill>
                <a:cs typeface="Arial" pitchFamily="34" charset="0"/>
              </a:rPr>
              <a:t>Summarization</a:t>
            </a:r>
          </a:p>
          <a:p>
            <a:pPr lvl="1">
              <a:spcBef>
                <a:spcPts val="0"/>
              </a:spcBef>
              <a:buClr>
                <a:srgbClr val="FF0066"/>
              </a:buClr>
              <a:defRPr/>
            </a:pPr>
            <a:r>
              <a:rPr lang="en-US" b="1" dirty="0">
                <a:solidFill>
                  <a:srgbClr val="FF0000"/>
                </a:solidFill>
                <a:cs typeface="Arial" pitchFamily="34" charset="0"/>
              </a:rPr>
              <a:t> Document Analysis, Drawing Inference</a:t>
            </a:r>
            <a:endParaRPr lang="en-US" b="1" dirty="0">
              <a:solidFill>
                <a:srgbClr val="FF0000"/>
              </a:solidFill>
            </a:endParaRPr>
          </a:p>
          <a:p>
            <a:pPr>
              <a:buClr>
                <a:srgbClr val="000099"/>
              </a:buClr>
              <a:defRPr/>
            </a:pPr>
            <a:r>
              <a:rPr lang="en-US" b="1" dirty="0">
                <a:solidFill>
                  <a:srgbClr val="0070C0"/>
                </a:solidFill>
              </a:rPr>
              <a:t>Common Areas: </a:t>
            </a:r>
          </a:p>
          <a:p>
            <a:pPr lvl="1">
              <a:buClr>
                <a:srgbClr val="000099"/>
              </a:buClr>
              <a:defRPr/>
            </a:pPr>
            <a:r>
              <a:rPr lang="en-US" b="1" dirty="0">
                <a:solidFill>
                  <a:srgbClr val="0070C0"/>
                </a:solidFill>
              </a:rPr>
              <a:t>Business Analytics, Meteorology,  Economics, Biology, Bioinformatics, Astronomy, Medicine,….)</a:t>
            </a:r>
          </a:p>
          <a:p>
            <a:pPr marL="0" lvl="1" indent="-457200">
              <a:buClr>
                <a:srgbClr val="000099"/>
              </a:buClr>
              <a:defRPr/>
            </a:pPr>
            <a:r>
              <a:rPr lang="en-US" sz="2800" b="1" dirty="0">
                <a:solidFill>
                  <a:srgbClr val="FF0000"/>
                </a:solidFill>
              </a:rPr>
              <a:t>Popular Areas:</a:t>
            </a:r>
          </a:p>
          <a:p>
            <a:pPr marL="846137" lvl="3" indent="-342900">
              <a:buClr>
                <a:srgbClr val="FF0000"/>
              </a:buClr>
              <a:defRPr/>
            </a:pPr>
            <a:r>
              <a:rPr lang="en-US" sz="2400" b="1" dirty="0">
                <a:solidFill>
                  <a:srgbClr val="FF0000"/>
                </a:solidFill>
              </a:rPr>
              <a:t>Intelligent Information Retrieval, Search,  Q &amp; A, Language Translation</a:t>
            </a:r>
          </a:p>
          <a:p>
            <a:pPr>
              <a:buClr>
                <a:srgbClr val="000099"/>
              </a:buClr>
              <a:buFont typeface="Monotype Sorts"/>
              <a:buNone/>
              <a:defRPr/>
            </a:pPr>
            <a:endParaRPr lang="en-US" dirty="0">
              <a:solidFill>
                <a:srgbClr val="000099"/>
              </a:solidFill>
            </a:endParaRPr>
          </a:p>
          <a:p>
            <a:pPr>
              <a:buClr>
                <a:srgbClr val="000099"/>
              </a:buClr>
              <a:buFont typeface="Monotype Sorts"/>
              <a:buNone/>
              <a:defRPr/>
            </a:pPr>
            <a:endParaRPr lang="en-US" b="1" i="1" dirty="0">
              <a:solidFill>
                <a:srgbClr val="FF0066"/>
              </a:solidFill>
            </a:endParaRPr>
          </a:p>
        </p:txBody>
      </p:sp>
      <p:sp>
        <p:nvSpPr>
          <p:cNvPr id="4" name="Footer Placeholder 3"/>
          <p:cNvSpPr>
            <a:spLocks noGrp="1"/>
          </p:cNvSpPr>
          <p:nvPr>
            <p:ph type="ftr" sz="quarter" idx="11"/>
          </p:nvPr>
        </p:nvSpPr>
        <p:spPr>
          <a:xfrm>
            <a:off x="2743201" y="6248401"/>
            <a:ext cx="5421313" cy="365125"/>
          </a:xfrm>
        </p:spPr>
        <p:txBody>
          <a:bodyPr/>
          <a:lstStyle/>
          <a:p>
            <a:pPr>
              <a:defRPr/>
            </a:pPr>
            <a:r>
              <a:rPr lang="en-US" dirty="0"/>
              <a:t>Address Big Data Problems using NLU and Semantics</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5CFDD1A-7405-4BD1-844E-FCDB3550E521}" type="slidenum">
              <a:rPr lang="en-US" altLang="en-US">
                <a:solidFill>
                  <a:srgbClr val="FFFFFF"/>
                </a:solidFill>
                <a:latin typeface="Tw Cen MT" pitchFamily="34" charset="0"/>
              </a:rPr>
              <a:pPr eaLnBrk="1" hangingPunct="1">
                <a:lnSpc>
                  <a:spcPct val="80000"/>
                </a:lnSpc>
              </a:pPr>
              <a:t>3</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7184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Key Problems With Big Data</a:t>
            </a:r>
            <a:endParaRPr lang="en-US" altLang="en-US" sz="4000"/>
          </a:p>
        </p:txBody>
      </p:sp>
      <p:sp>
        <p:nvSpPr>
          <p:cNvPr id="12291" name="Rectangle 3"/>
          <p:cNvSpPr>
            <a:spLocks noChangeArrowheads="1"/>
          </p:cNvSpPr>
          <p:nvPr>
            <p:ph type="body" idx="1"/>
          </p:nvPr>
        </p:nvSpPr>
        <p:spPr>
          <a:xfrm>
            <a:off x="1905000" y="685800"/>
            <a:ext cx="8382000" cy="4648200"/>
          </a:xfrm>
        </p:spPr>
        <p:txBody>
          <a:bodyPr/>
          <a:lstStyle/>
          <a:p>
            <a:pPr>
              <a:buFont typeface="Monotype Sorts" pitchFamily="2" charset="2"/>
              <a:buNone/>
            </a:pPr>
            <a:endParaRPr lang="en-US" altLang="en-US" smtClean="0"/>
          </a:p>
          <a:p>
            <a:pPr>
              <a:buFont typeface="Monotype Sorts" pitchFamily="2" charset="2"/>
              <a:buNone/>
            </a:pPr>
            <a:endParaRPr lang="en-US" altLang="en-US" smtClean="0"/>
          </a:p>
          <a:p>
            <a:pPr>
              <a:buClr>
                <a:srgbClr val="000099"/>
              </a:buClr>
            </a:pPr>
            <a:r>
              <a:rPr lang="en-US" altLang="en-US" b="1">
                <a:solidFill>
                  <a:srgbClr val="000099"/>
                </a:solidFill>
              </a:rPr>
              <a:t>Searching, Transferring, Sharing</a:t>
            </a:r>
          </a:p>
          <a:p>
            <a:pPr>
              <a:buClr>
                <a:srgbClr val="FF0066"/>
              </a:buClr>
            </a:pPr>
            <a:r>
              <a:rPr lang="en-US" altLang="en-US" b="1">
                <a:solidFill>
                  <a:srgbClr val="FF5050"/>
                </a:solidFill>
              </a:rPr>
              <a:t>Analyzing, Processing, Viewing</a:t>
            </a:r>
          </a:p>
          <a:p>
            <a:pPr>
              <a:buClr>
                <a:srgbClr val="FF0066"/>
              </a:buClr>
            </a:pPr>
            <a:r>
              <a:rPr lang="en-US" altLang="en-US" b="1">
                <a:solidFill>
                  <a:srgbClr val="000099"/>
                </a:solidFill>
              </a:rPr>
              <a:t>Deriving Meaning / Semantics</a:t>
            </a:r>
          </a:p>
          <a:p>
            <a:pPr>
              <a:buClr>
                <a:srgbClr val="FF0066"/>
              </a:buClr>
            </a:pPr>
            <a:r>
              <a:rPr lang="en-US" altLang="en-US" b="1">
                <a:solidFill>
                  <a:srgbClr val="FF0000"/>
                </a:solidFill>
              </a:rPr>
              <a:t>Summarization</a:t>
            </a:r>
          </a:p>
          <a:p>
            <a:pPr>
              <a:buClr>
                <a:srgbClr val="FF0066"/>
              </a:buClr>
            </a:pPr>
            <a:r>
              <a:rPr lang="en-US" altLang="en-US" b="1">
                <a:solidFill>
                  <a:srgbClr val="000099"/>
                </a:solidFill>
              </a:rPr>
              <a:t>Discovering Knowledge </a:t>
            </a:r>
          </a:p>
          <a:p>
            <a:pPr>
              <a:buClr>
                <a:srgbClr val="FF0066"/>
              </a:buClr>
            </a:pPr>
            <a:r>
              <a:rPr lang="en-US" altLang="en-US" b="1">
                <a:solidFill>
                  <a:srgbClr val="FF5050"/>
                </a:solidFill>
              </a:rPr>
              <a:t>Drawing Inference, Making Predictions</a:t>
            </a:r>
          </a:p>
          <a:p>
            <a:pPr>
              <a:buClr>
                <a:srgbClr val="FF0066"/>
              </a:buClr>
            </a:pPr>
            <a:r>
              <a:rPr lang="en-US" altLang="en-US" b="1">
                <a:solidFill>
                  <a:srgbClr val="0070C0"/>
                </a:solidFill>
              </a:rPr>
              <a:t>More (including mining)</a:t>
            </a: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1053BE5-746A-433F-893D-FB1E6FD48555}" type="slidenum">
              <a:rPr lang="en-US" altLang="en-US">
                <a:solidFill>
                  <a:srgbClr val="FFFFFF"/>
                </a:solidFill>
                <a:latin typeface="Tw Cen MT" pitchFamily="34" charset="0"/>
              </a:rPr>
              <a:pPr eaLnBrk="1" hangingPunct="1">
                <a:lnSpc>
                  <a:spcPct val="80000"/>
                </a:lnSpc>
              </a:pPr>
              <a:t>4</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4025918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Key Problems With Big Data</a:t>
            </a:r>
            <a:endParaRPr lang="en-US" altLang="en-US" sz="4000"/>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47800"/>
            <a:ext cx="6256338"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34C94D9-6FE2-4978-A014-416D0F060C94}" type="slidenum">
              <a:rPr lang="en-US" altLang="en-US">
                <a:solidFill>
                  <a:srgbClr val="FFFFFF"/>
                </a:solidFill>
                <a:latin typeface="Tw Cen MT" pitchFamily="34" charset="0"/>
              </a:rPr>
              <a:pPr eaLnBrk="1" hangingPunct="1">
                <a:lnSpc>
                  <a:spcPct val="80000"/>
                </a:lnSpc>
              </a:pPr>
              <a:t>5</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3851222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Key Problems are Related to:</a:t>
            </a:r>
            <a:endParaRPr lang="en-US" altLang="en-US" sz="4000"/>
          </a:p>
        </p:txBody>
      </p:sp>
      <p:sp>
        <p:nvSpPr>
          <p:cNvPr id="14339" name="Rectangle 3"/>
          <p:cNvSpPr>
            <a:spLocks noChangeArrowheads="1"/>
          </p:cNvSpPr>
          <p:nvPr>
            <p:ph type="body" idx="1"/>
          </p:nvPr>
        </p:nvSpPr>
        <p:spPr>
          <a:xfrm>
            <a:off x="1981200" y="1524000"/>
            <a:ext cx="8382000" cy="4648200"/>
          </a:xfrm>
        </p:spPr>
        <p:txBody>
          <a:bodyPr/>
          <a:lstStyle/>
          <a:p>
            <a:pPr>
              <a:buFont typeface="Monotype Sorts" pitchFamily="2" charset="2"/>
              <a:buNone/>
            </a:pPr>
            <a:endParaRPr lang="en-US" altLang="en-US" smtClean="0"/>
          </a:p>
          <a:p>
            <a:pPr>
              <a:buClr>
                <a:srgbClr val="FF0066"/>
              </a:buClr>
            </a:pPr>
            <a:r>
              <a:rPr lang="en-US" altLang="en-US">
                <a:solidFill>
                  <a:srgbClr val="FF0000"/>
                </a:solidFill>
              </a:rPr>
              <a:t>4 </a:t>
            </a:r>
            <a:r>
              <a:rPr lang="en-US" altLang="en-US" b="1" i="1">
                <a:solidFill>
                  <a:srgbClr val="FF0000"/>
                </a:solidFill>
              </a:rPr>
              <a:t>Vs, namely the following</a:t>
            </a:r>
            <a:r>
              <a:rPr lang="en-US" altLang="en-US" b="1">
                <a:solidFill>
                  <a:srgbClr val="FF0000"/>
                </a:solidFill>
              </a:rPr>
              <a:t>:</a:t>
            </a:r>
            <a:endParaRPr lang="en-US" altLang="en-US" b="1">
              <a:solidFill>
                <a:srgbClr val="FF0000"/>
              </a:solidFill>
              <a:latin typeface="Arial" panose="020B0604020202020204" pitchFamily="34" charset="0"/>
            </a:endParaRPr>
          </a:p>
          <a:p>
            <a:pPr>
              <a:buClr>
                <a:srgbClr val="000099"/>
              </a:buClr>
            </a:pPr>
            <a:r>
              <a:rPr lang="en-US" altLang="en-US" b="1">
                <a:solidFill>
                  <a:srgbClr val="000099"/>
                </a:solidFill>
              </a:rPr>
              <a:t>Volume</a:t>
            </a:r>
          </a:p>
          <a:p>
            <a:pPr>
              <a:buClr>
                <a:srgbClr val="FF0066"/>
              </a:buClr>
            </a:pPr>
            <a:r>
              <a:rPr lang="en-US" altLang="en-US" b="1">
                <a:solidFill>
                  <a:srgbClr val="FF5050"/>
                </a:solidFill>
              </a:rPr>
              <a:t>Velocity</a:t>
            </a:r>
          </a:p>
          <a:p>
            <a:pPr>
              <a:buClr>
                <a:srgbClr val="FF0066"/>
              </a:buClr>
            </a:pPr>
            <a:r>
              <a:rPr lang="en-US" altLang="en-US" b="1">
                <a:solidFill>
                  <a:srgbClr val="0070C0"/>
                </a:solidFill>
              </a:rPr>
              <a:t>Variety</a:t>
            </a:r>
          </a:p>
          <a:p>
            <a:pPr>
              <a:buClr>
                <a:srgbClr val="FF0066"/>
              </a:buClr>
            </a:pPr>
            <a:r>
              <a:rPr lang="en-US" altLang="en-US" b="1">
                <a:solidFill>
                  <a:srgbClr val="FF0000"/>
                </a:solidFill>
              </a:rPr>
              <a:t>Variability</a:t>
            </a:r>
          </a:p>
          <a:p>
            <a:pPr>
              <a:buClr>
                <a:srgbClr val="FF0066"/>
              </a:buClr>
            </a:pPr>
            <a:endParaRPr lang="en-US" altLang="en-US" b="1">
              <a:solidFill>
                <a:srgbClr val="FF0000"/>
              </a:solidFill>
            </a:endParaRPr>
          </a:p>
          <a:p>
            <a:pPr>
              <a:buClr>
                <a:srgbClr val="FF0066"/>
              </a:buClr>
            </a:pPr>
            <a:r>
              <a:rPr lang="en-US" altLang="en-US"/>
              <a:t>A few other issues are security, privacy and usability.</a:t>
            </a:r>
            <a:endParaRPr lang="en-US" altLang="en-US" b="1">
              <a:solidFill>
                <a:srgbClr val="FF0000"/>
              </a:solidFill>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96ADFEC-262B-4C56-910D-5DC7C793753E}" type="slidenum">
              <a:rPr lang="en-US" altLang="en-US">
                <a:solidFill>
                  <a:srgbClr val="FFFFFF"/>
                </a:solidFill>
                <a:latin typeface="Tw Cen MT" pitchFamily="34" charset="0"/>
              </a:rPr>
              <a:pPr eaLnBrk="1" hangingPunct="1">
                <a:lnSpc>
                  <a:spcPct val="80000"/>
                </a:lnSpc>
              </a:pPr>
              <a:t>6</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3935223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Big Data Types</a:t>
            </a:r>
            <a:endParaRPr lang="en-US" altLang="en-US" sz="4000"/>
          </a:p>
        </p:txBody>
      </p:sp>
      <p:sp>
        <p:nvSpPr>
          <p:cNvPr id="4099" name="Rectangle 3"/>
          <p:cNvSpPr>
            <a:spLocks noGrp="1" noChangeArrowheads="1"/>
          </p:cNvSpPr>
          <p:nvPr>
            <p:ph type="body" idx="1"/>
          </p:nvPr>
        </p:nvSpPr>
        <p:spPr>
          <a:xfrm>
            <a:off x="1905000" y="1371600"/>
            <a:ext cx="8382000" cy="4648200"/>
          </a:xfrm>
        </p:spPr>
        <p:txBody>
          <a:bodyPr/>
          <a:lstStyle/>
          <a:p>
            <a:pPr>
              <a:buFont typeface="Monotype Sorts" pitchFamily="2" charset="2"/>
              <a:buNone/>
              <a:defRPr/>
            </a:pPr>
            <a:endParaRPr lang="en-US" dirty="0" smtClean="0"/>
          </a:p>
          <a:p>
            <a:pPr>
              <a:buClr>
                <a:srgbClr val="FF0066"/>
              </a:buClr>
              <a:defRPr/>
            </a:pPr>
            <a:r>
              <a:rPr lang="en-US" b="1" dirty="0">
                <a:solidFill>
                  <a:srgbClr val="FF0000"/>
                </a:solidFill>
              </a:rPr>
              <a:t>Unstructured </a:t>
            </a:r>
          </a:p>
          <a:p>
            <a:pPr lvl="1">
              <a:buClr>
                <a:srgbClr val="FF0066"/>
              </a:buClr>
              <a:defRPr/>
            </a:pPr>
            <a:r>
              <a:rPr lang="en-US" dirty="0">
                <a:solidFill>
                  <a:srgbClr val="FF0000"/>
                </a:solidFill>
              </a:rPr>
              <a:t>Texts on the Internet or other sources</a:t>
            </a:r>
          </a:p>
          <a:p>
            <a:pPr lvl="1">
              <a:buClr>
                <a:srgbClr val="FF0066"/>
              </a:buClr>
              <a:defRPr/>
            </a:pPr>
            <a:r>
              <a:rPr lang="en-US" dirty="0">
                <a:solidFill>
                  <a:srgbClr val="FF0000"/>
                </a:solidFill>
              </a:rPr>
              <a:t>Video</a:t>
            </a:r>
          </a:p>
          <a:p>
            <a:pPr lvl="1">
              <a:buClr>
                <a:srgbClr val="FF0066"/>
              </a:buClr>
              <a:defRPr/>
            </a:pPr>
            <a:r>
              <a:rPr lang="en-US" dirty="0">
                <a:solidFill>
                  <a:srgbClr val="FF0000"/>
                </a:solidFill>
              </a:rPr>
              <a:t>Images </a:t>
            </a:r>
          </a:p>
          <a:p>
            <a:pPr lvl="1">
              <a:buClr>
                <a:srgbClr val="FF0066"/>
              </a:buClr>
              <a:defRPr/>
            </a:pPr>
            <a:r>
              <a:rPr lang="en-US" dirty="0">
                <a:solidFill>
                  <a:srgbClr val="FF0000"/>
                </a:solidFill>
              </a:rPr>
              <a:t>Sound</a:t>
            </a:r>
            <a:endParaRPr lang="en-US" dirty="0" smtClean="0">
              <a:solidFill>
                <a:srgbClr val="FF0000"/>
              </a:solidFill>
            </a:endParaRPr>
          </a:p>
          <a:p>
            <a:pPr>
              <a:buClr>
                <a:srgbClr val="FF0066"/>
              </a:buClr>
              <a:defRPr/>
            </a:pPr>
            <a:r>
              <a:rPr lang="en-US" b="1" dirty="0">
                <a:solidFill>
                  <a:srgbClr val="FF0000"/>
                </a:solidFill>
              </a:rPr>
              <a:t>Structured</a:t>
            </a:r>
          </a:p>
          <a:p>
            <a:pPr lvl="1">
              <a:buClr>
                <a:srgbClr val="FF0066"/>
              </a:buClr>
              <a:defRPr/>
            </a:pPr>
            <a:r>
              <a:rPr lang="en-US" dirty="0">
                <a:solidFill>
                  <a:srgbClr val="FF0000"/>
                </a:solidFill>
              </a:rPr>
              <a:t>Data in a Database</a:t>
            </a:r>
            <a:endParaRPr lang="en-US" b="1" dirty="0">
              <a:solidFill>
                <a:srgbClr val="FF0000"/>
              </a:solidFill>
            </a:endParaRPr>
          </a:p>
          <a:p>
            <a:pPr marL="342900" lvl="1" indent="-342900">
              <a:buClr>
                <a:srgbClr val="FF0066"/>
              </a:buClr>
              <a:buNone/>
              <a:defRPr/>
            </a:pPr>
            <a:r>
              <a:rPr lang="en-US" sz="2800" b="1" dirty="0">
                <a:solidFill>
                  <a:srgbClr val="0070C0"/>
                </a:solidFill>
              </a:rPr>
              <a:t>    </a:t>
            </a:r>
            <a:r>
              <a:rPr lang="en-US" sz="3200" b="1" i="1" dirty="0">
                <a:solidFill>
                  <a:srgbClr val="0070C0"/>
                </a:solidFill>
              </a:rPr>
              <a:t>Unstructured Data Dominates with Wide Margin!</a:t>
            </a:r>
          </a:p>
          <a:p>
            <a:pPr>
              <a:buClr>
                <a:srgbClr val="FF0066"/>
              </a:buClr>
              <a:buFont typeface="Monotype Sorts" pitchFamily="2" charset="2"/>
              <a:buNone/>
              <a:defRPr/>
            </a:pPr>
            <a:endParaRPr lang="en-US" dirty="0">
              <a:solidFill>
                <a:srgbClr val="FF0000"/>
              </a:solidFill>
            </a:endParaRPr>
          </a:p>
          <a:p>
            <a:pPr lvl="1">
              <a:buClr>
                <a:srgbClr val="FF0066"/>
              </a:buClr>
              <a:buFontTx/>
              <a:buNone/>
              <a:defRPr/>
            </a:pPr>
            <a:endParaRPr lang="en-US" dirty="0">
              <a:solidFill>
                <a:srgbClr val="FF0000"/>
              </a:solidFill>
            </a:endParaRPr>
          </a:p>
          <a:p>
            <a:pPr lvl="1">
              <a:buClr>
                <a:srgbClr val="FF0066"/>
              </a:buClr>
              <a:buFontTx/>
              <a:buNone/>
              <a:defRPr/>
            </a:pPr>
            <a:endParaRPr lang="en-US" dirty="0">
              <a:solidFill>
                <a:srgbClr val="FF0000"/>
              </a:solidFill>
            </a:endParaRPr>
          </a:p>
          <a:p>
            <a:pPr>
              <a:buClr>
                <a:srgbClr val="FF0066"/>
              </a:buClr>
              <a:buFont typeface="Monotype Sorts" pitchFamily="2" charset="2"/>
              <a:buNone/>
              <a:defRPr/>
            </a:pPr>
            <a:endParaRPr lang="en-US" b="1" dirty="0">
              <a:solidFill>
                <a:srgbClr val="FF0000"/>
              </a:solidFill>
              <a:latin typeface="Arial" charset="0"/>
            </a:endParaRPr>
          </a:p>
          <a:p>
            <a:pPr>
              <a:buClr>
                <a:srgbClr val="000099"/>
              </a:buClr>
              <a:defRPr/>
            </a:pPr>
            <a:endParaRPr lang="en-US" b="1" dirty="0">
              <a:solidFill>
                <a:srgbClr val="FF0000"/>
              </a:solidFill>
              <a:latin typeface="Arial" charset="0"/>
            </a:endParaRPr>
          </a:p>
          <a:p>
            <a:pPr>
              <a:buClr>
                <a:srgbClr val="000099"/>
              </a:buClr>
              <a:buFont typeface="Monotype Sorts" pitchFamily="2" charset="2"/>
              <a:buNone/>
              <a:defRPr/>
            </a:pPr>
            <a:endParaRPr lang="en-US" dirty="0">
              <a:solidFill>
                <a:srgbClr val="000099"/>
              </a:solidFill>
            </a:endParaRPr>
          </a:p>
          <a:p>
            <a:pPr>
              <a:buClr>
                <a:srgbClr val="000099"/>
              </a:buClr>
              <a:buFont typeface="Monotype Sorts" pitchFamily="2" charset="2"/>
              <a:buNone/>
              <a:defRPr/>
            </a:pPr>
            <a:endParaRPr 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EA2FFBF-0D0E-42D2-A8B2-E41BC4809216}" type="slidenum">
              <a:rPr lang="en-US" altLang="en-US">
                <a:solidFill>
                  <a:srgbClr val="FFFFFF"/>
                </a:solidFill>
                <a:latin typeface="Tw Cen MT" pitchFamily="34" charset="0"/>
              </a:rPr>
              <a:pPr eaLnBrk="1" hangingPunct="1">
                <a:lnSpc>
                  <a:spcPct val="80000"/>
                </a:lnSpc>
              </a:pPr>
              <a:t>7</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296963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67000" y="533400"/>
            <a:ext cx="7467600" cy="990600"/>
          </a:xfrm>
        </p:spPr>
        <p:txBody>
          <a:bodyPr>
            <a:noAutofit/>
          </a:bodyPr>
          <a:lstStyle/>
          <a:p>
            <a:r>
              <a:rPr lang="en-US" altLang="en-US" sz="4000" b="1" dirty="0"/>
              <a:t>Issues Dealing with Unstructured Data</a:t>
            </a:r>
            <a:br>
              <a:rPr lang="en-US" altLang="en-US" sz="4000" b="1" dirty="0"/>
            </a:br>
            <a:endParaRPr lang="en-US" altLang="en-US" sz="4000" b="1" dirty="0"/>
          </a:p>
        </p:txBody>
      </p:sp>
      <p:sp>
        <p:nvSpPr>
          <p:cNvPr id="16387" name="Rectangle 3"/>
          <p:cNvSpPr>
            <a:spLocks noChangeArrowheads="1"/>
          </p:cNvSpPr>
          <p:nvPr>
            <p:ph type="body" idx="1"/>
          </p:nvPr>
        </p:nvSpPr>
        <p:spPr>
          <a:xfrm>
            <a:off x="1981200" y="1066800"/>
            <a:ext cx="8382000" cy="4648200"/>
          </a:xfrm>
        </p:spPr>
        <p:txBody>
          <a:bodyPr/>
          <a:lstStyle/>
          <a:p>
            <a:pPr>
              <a:buFont typeface="Monotype Sorts" pitchFamily="2" charset="2"/>
              <a:buNone/>
            </a:pPr>
            <a:endParaRPr lang="en-US" altLang="en-US" dirty="0" smtClean="0"/>
          </a:p>
          <a:p>
            <a:pPr>
              <a:buClr>
                <a:srgbClr val="FF0066"/>
              </a:buClr>
            </a:pPr>
            <a:r>
              <a:rPr lang="en-US" altLang="en-US" dirty="0">
                <a:solidFill>
                  <a:srgbClr val="FF0000"/>
                </a:solidFill>
                <a:latin typeface="Arial" panose="020B0604020202020204" pitchFamily="34" charset="0"/>
                <a:cs typeface="Arial" panose="020B0604020202020204" pitchFamily="34" charset="0"/>
              </a:rPr>
              <a:t>Semantic Meaning is needed</a:t>
            </a: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pPr>
            <a:r>
              <a:rPr lang="en-US" altLang="en-US" b="1" dirty="0">
                <a:solidFill>
                  <a:srgbClr val="000099"/>
                </a:solidFill>
                <a:latin typeface="Arial" panose="020B0604020202020204" pitchFamily="34" charset="0"/>
              </a:rPr>
              <a:t>Context is very important</a:t>
            </a:r>
          </a:p>
          <a:p>
            <a:pPr>
              <a:buFont typeface="Wingdings" panose="05000000000000000000" pitchFamily="2" charset="2"/>
              <a:buNone/>
            </a:pPr>
            <a:r>
              <a:rPr lang="en-US" altLang="en-US" dirty="0"/>
              <a:t>  </a:t>
            </a:r>
            <a:r>
              <a:rPr lang="en-US" altLang="en-US" b="1" i="1" dirty="0"/>
              <a:t>“John rides in a mustang” and “John rides on a</a:t>
            </a:r>
          </a:p>
          <a:p>
            <a:pPr>
              <a:buFont typeface="Monotype Sorts" pitchFamily="2" charset="2"/>
              <a:buNone/>
            </a:pPr>
            <a:r>
              <a:rPr lang="en-US" altLang="en-US" b="1" i="1" dirty="0"/>
              <a:t>mustang”: (a) [2</a:t>
            </a:r>
            <a:r>
              <a:rPr lang="en-US" altLang="en-US" b="1" i="1" baseline="30000" dirty="0"/>
              <a:t>nd</a:t>
            </a:r>
            <a:r>
              <a:rPr lang="en-US" altLang="en-US" b="1" i="1" dirty="0"/>
              <a:t> is riding on a horse] (b) O </a:t>
            </a:r>
            <a:r>
              <a:rPr lang="en-US" altLang="en-US" b="1" i="1" dirty="0" err="1"/>
              <a:t>vrs</a:t>
            </a:r>
            <a:r>
              <a:rPr lang="en-US" altLang="en-US" b="1" i="1" dirty="0"/>
              <a:t>. I might be  a typo</a:t>
            </a:r>
            <a:endParaRPr lang="en-US" altLang="en-US" b="1" i="1" dirty="0">
              <a:solidFill>
                <a:srgbClr val="000099"/>
              </a:solidFill>
              <a:latin typeface="Arial" panose="020B0604020202020204" pitchFamily="34" charset="0"/>
            </a:endParaRPr>
          </a:p>
          <a:p>
            <a:pPr>
              <a:buClr>
                <a:srgbClr val="000099"/>
              </a:buClr>
              <a:buFont typeface="Monotype Sorts" pitchFamily="2" charset="2"/>
              <a:buNone/>
            </a:pPr>
            <a:endParaRPr lang="en-US" altLang="en-US" b="1" dirty="0">
              <a:solidFill>
                <a:srgbClr val="000099"/>
              </a:solidFill>
              <a:latin typeface="Arial" panose="020B0604020202020204" pitchFamily="34" charset="0"/>
            </a:endParaRPr>
          </a:p>
          <a:p>
            <a:pPr>
              <a:buClr>
                <a:srgbClr val="FF0066"/>
              </a:buClr>
            </a:pPr>
            <a:r>
              <a:rPr lang="en-US" altLang="en-US" b="1" dirty="0">
                <a:solidFill>
                  <a:srgbClr val="000099"/>
                </a:solidFill>
                <a:latin typeface="Arial" panose="020B0604020202020204" pitchFamily="34" charset="0"/>
              </a:rPr>
              <a:t>World Knowledge is needed</a:t>
            </a:r>
          </a:p>
          <a:p>
            <a:pPr>
              <a:buClr>
                <a:srgbClr val="FF0066"/>
              </a:buClr>
              <a:buFont typeface="Monotype Sorts" pitchFamily="2" charset="2"/>
              <a:buNone/>
            </a:pPr>
            <a:endParaRPr lang="en-US" altLang="en-US" b="1" dirty="0">
              <a:solidFill>
                <a:srgbClr val="000099"/>
              </a:solidFill>
              <a:latin typeface="Arial" panose="020B0604020202020204" pitchFamily="34" charset="0"/>
            </a:endParaRP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F487F4F-90A0-4B8E-B9BA-E637FD57C9CC}" type="slidenum">
              <a:rPr lang="en-US" altLang="en-US">
                <a:solidFill>
                  <a:srgbClr val="FFFFFF"/>
                </a:solidFill>
                <a:latin typeface="Tw Cen MT" pitchFamily="34" charset="0"/>
              </a:rPr>
              <a:pPr eaLnBrk="1" hangingPunct="1">
                <a:lnSpc>
                  <a:spcPct val="80000"/>
                </a:lnSpc>
              </a:pPr>
              <a:t>8</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08249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84695" y="800100"/>
            <a:ext cx="7467600" cy="990600"/>
          </a:xfrm>
        </p:spPr>
        <p:txBody>
          <a:bodyPr>
            <a:normAutofit fontScale="90000"/>
          </a:bodyPr>
          <a:lstStyle/>
          <a:p>
            <a:r>
              <a:rPr lang="en-US" altLang="en-US" b="1" dirty="0" smtClean="0"/>
              <a:t>Issues </a:t>
            </a:r>
            <a:r>
              <a:rPr lang="en-US" altLang="en-US" b="1" dirty="0"/>
              <a:t>Dealing with Unstructured Data</a:t>
            </a:r>
            <a:br>
              <a:rPr lang="en-US" altLang="en-US" b="1" dirty="0"/>
            </a:br>
            <a:endParaRPr lang="en-US" altLang="en-US" b="1" dirty="0"/>
          </a:p>
        </p:txBody>
      </p:sp>
      <p:sp>
        <p:nvSpPr>
          <p:cNvPr id="17411" name="Rectangle 3"/>
          <p:cNvSpPr>
            <a:spLocks noChangeArrowheads="1"/>
          </p:cNvSpPr>
          <p:nvPr>
            <p:ph type="body" idx="1"/>
          </p:nvPr>
        </p:nvSpPr>
        <p:spPr>
          <a:xfrm>
            <a:off x="1905000" y="1295400"/>
            <a:ext cx="8382000" cy="4648200"/>
          </a:xfrm>
        </p:spPr>
        <p:txBody>
          <a:bodyPr/>
          <a:lstStyle/>
          <a:p>
            <a:pPr>
              <a:buFont typeface="Monotype Sorts" pitchFamily="2" charset="2"/>
              <a:buNone/>
            </a:pPr>
            <a:endParaRPr lang="en-US" altLang="en-US" smtClean="0"/>
          </a:p>
          <a:p>
            <a:pPr>
              <a:buClr>
                <a:srgbClr val="FF0066"/>
              </a:buClr>
            </a:pPr>
            <a:r>
              <a:rPr lang="en-US" altLang="en-US" b="1">
                <a:solidFill>
                  <a:srgbClr val="FF0000"/>
                </a:solidFill>
                <a:latin typeface="Arial" panose="020B0604020202020204" pitchFamily="34" charset="0"/>
                <a:cs typeface="Arial" panose="020B0604020202020204" pitchFamily="34" charset="0"/>
              </a:rPr>
              <a:t>Human brain can understand these instantly but computers cannot.</a:t>
            </a:r>
          </a:p>
          <a:p>
            <a:pPr>
              <a:buClr>
                <a:srgbClr val="FF0066"/>
              </a:buClr>
              <a:buFont typeface="Monotype Sorts" pitchFamily="2" charset="2"/>
              <a:buNone/>
            </a:pPr>
            <a:endParaRPr lang="en-US" altLang="en-US" b="1">
              <a:solidFill>
                <a:srgbClr val="FF0000"/>
              </a:solidFill>
              <a:latin typeface="Arial" panose="020B0604020202020204" pitchFamily="34" charset="0"/>
            </a:endParaRPr>
          </a:p>
          <a:p>
            <a:pPr>
              <a:buClr>
                <a:srgbClr val="000099"/>
              </a:buClr>
            </a:pPr>
            <a:r>
              <a:rPr lang="en-US" altLang="en-US" b="1">
                <a:solidFill>
                  <a:srgbClr val="000099"/>
                </a:solidFill>
                <a:latin typeface="Arial" panose="020B0604020202020204" pitchFamily="34" charset="0"/>
              </a:rPr>
              <a:t>Keyword is not the answer.</a:t>
            </a:r>
          </a:p>
          <a:p>
            <a:pPr>
              <a:buClr>
                <a:srgbClr val="000099"/>
              </a:buClr>
              <a:buFont typeface="Monotype Sorts" pitchFamily="2" charset="2"/>
              <a:buNone/>
            </a:pPr>
            <a:endParaRPr lang="en-US" altLang="en-US" b="1">
              <a:solidFill>
                <a:srgbClr val="000099"/>
              </a:solidFill>
              <a:latin typeface="Arial" panose="020B0604020202020204" pitchFamily="34" charset="0"/>
            </a:endParaRPr>
          </a:p>
          <a:p>
            <a:pPr>
              <a:buClr>
                <a:srgbClr val="FF0066"/>
              </a:buClr>
            </a:pPr>
            <a:r>
              <a:rPr lang="en-US" altLang="en-US" b="1">
                <a:solidFill>
                  <a:srgbClr val="FF0000"/>
                </a:solidFill>
                <a:latin typeface="Arial" panose="020B0604020202020204" pitchFamily="34" charset="0"/>
                <a:cs typeface="Arial" panose="020B0604020202020204" pitchFamily="34" charset="0"/>
              </a:rPr>
              <a:t>Semantics using Predicate logic, Ontology and the like have issues – need to define semantics for almost everything!</a:t>
            </a: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8E407C-3C77-4450-A8C4-79011A2D59FE}" type="slidenum">
              <a:rPr lang="en-US" altLang="en-US">
                <a:solidFill>
                  <a:srgbClr val="FFFFFF"/>
                </a:solidFill>
                <a:latin typeface="Tw Cen MT" pitchFamily="34" charset="0"/>
              </a:rPr>
              <a:pPr eaLnBrk="1" hangingPunct="1">
                <a:lnSpc>
                  <a:spcPct val="80000"/>
                </a:lnSpc>
              </a:pPr>
              <a:t>9</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4125908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2274</Words>
  <Application>Microsoft Office PowerPoint</Application>
  <PresentationFormat>Widescreen</PresentationFormat>
  <Paragraphs>323</Paragraphs>
  <Slides>26</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SimSun</vt:lpstr>
      <vt:lpstr>Arial</vt:lpstr>
      <vt:lpstr>Calibri</vt:lpstr>
      <vt:lpstr>Calibri Light</vt:lpstr>
      <vt:lpstr>Monotype Sorts</vt:lpstr>
      <vt:lpstr>Times New Roman</vt:lpstr>
      <vt:lpstr>Tw Cen MT</vt:lpstr>
      <vt:lpstr>Wingdings</vt:lpstr>
      <vt:lpstr>Office Theme</vt:lpstr>
      <vt:lpstr>Big Data, Algorithms &amp; Intelligent Systems </vt:lpstr>
      <vt:lpstr>              What Is Big Data?</vt:lpstr>
      <vt:lpstr>              Big Data Applications</vt:lpstr>
      <vt:lpstr>     Key Problems With Big Data</vt:lpstr>
      <vt:lpstr>     Key Problems With Big Data</vt:lpstr>
      <vt:lpstr>       Key Problems are Related to:</vt:lpstr>
      <vt:lpstr>                Big Data Types</vt:lpstr>
      <vt:lpstr>Issues Dealing with Unstructured Data </vt:lpstr>
      <vt:lpstr>Issues Dealing with Unstructured Data </vt:lpstr>
      <vt:lpstr>    Big Data – Key Ingredients</vt:lpstr>
      <vt:lpstr>Some Current Applications - 1 </vt:lpstr>
      <vt:lpstr>Current Applications -2 </vt:lpstr>
      <vt:lpstr>Current Applications - 3</vt:lpstr>
      <vt:lpstr>Applications - 4</vt:lpstr>
      <vt:lpstr>Some Future Applications – Intelligent Internet, Intelligent Search, Question Answering, Summarization,…</vt:lpstr>
      <vt:lpstr>       The Progression of the Internet </vt:lpstr>
      <vt:lpstr> What’s Next?</vt:lpstr>
      <vt:lpstr> What’s Next?</vt:lpstr>
      <vt:lpstr> The Next Generation Internet: Intelligent Internet (IINT) </vt:lpstr>
      <vt:lpstr> Intelligent Internet (IINT): Architecture </vt:lpstr>
      <vt:lpstr> Intelligent Internet (IINT): Key Algorithms </vt:lpstr>
      <vt:lpstr> Intelligent Internet (IINT): Key Algorithms </vt:lpstr>
      <vt:lpstr> Some Applications -  Search  </vt:lpstr>
      <vt:lpstr>Applications:   IR (Search) using Vector Space</vt:lpstr>
      <vt:lpstr> DEMO on Intelligent Search - Results </vt:lpstr>
      <vt:lpstr>         References / Further Reading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Algorithms</dc:title>
  <dc:creator>Emdad Khan</dc:creator>
  <cp:lastModifiedBy>Emdad Khan</cp:lastModifiedBy>
  <cp:revision>19</cp:revision>
  <dcterms:created xsi:type="dcterms:W3CDTF">2015-11-10T15:03:12Z</dcterms:created>
  <dcterms:modified xsi:type="dcterms:W3CDTF">2015-11-12T04:18:04Z</dcterms:modified>
</cp:coreProperties>
</file>