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9"/>
  </p:notesMasterIdLst>
  <p:handoutMasterIdLst>
    <p:handoutMasterId r:id="rId50"/>
  </p:handoutMasterIdLst>
  <p:sldIdLst>
    <p:sldId id="434" r:id="rId2"/>
    <p:sldId id="435" r:id="rId3"/>
    <p:sldId id="436" r:id="rId4"/>
    <p:sldId id="458" r:id="rId5"/>
    <p:sldId id="470" r:id="rId6"/>
    <p:sldId id="473" r:id="rId7"/>
    <p:sldId id="474" r:id="rId8"/>
    <p:sldId id="475" r:id="rId9"/>
    <p:sldId id="471" r:id="rId10"/>
    <p:sldId id="476" r:id="rId11"/>
    <p:sldId id="478" r:id="rId12"/>
    <p:sldId id="479" r:id="rId13"/>
    <p:sldId id="472" r:id="rId14"/>
    <p:sldId id="490" r:id="rId15"/>
    <p:sldId id="438" r:id="rId16"/>
    <p:sldId id="439" r:id="rId17"/>
    <p:sldId id="469" r:id="rId18"/>
    <p:sldId id="463" r:id="rId19"/>
    <p:sldId id="491" r:id="rId20"/>
    <p:sldId id="440" r:id="rId21"/>
    <p:sldId id="492" r:id="rId22"/>
    <p:sldId id="493" r:id="rId23"/>
    <p:sldId id="494" r:id="rId24"/>
    <p:sldId id="495" r:id="rId25"/>
    <p:sldId id="442" r:id="rId26"/>
    <p:sldId id="443" r:id="rId27"/>
    <p:sldId id="444" r:id="rId28"/>
    <p:sldId id="445" r:id="rId29"/>
    <p:sldId id="465" r:id="rId30"/>
    <p:sldId id="446" r:id="rId31"/>
    <p:sldId id="447" r:id="rId32"/>
    <p:sldId id="496" r:id="rId33"/>
    <p:sldId id="448" r:id="rId34"/>
    <p:sldId id="507" r:id="rId35"/>
    <p:sldId id="480" r:id="rId36"/>
    <p:sldId id="497" r:id="rId37"/>
    <p:sldId id="498" r:id="rId38"/>
    <p:sldId id="499" r:id="rId39"/>
    <p:sldId id="500" r:id="rId40"/>
    <p:sldId id="501" r:id="rId41"/>
    <p:sldId id="502" r:id="rId42"/>
    <p:sldId id="503" r:id="rId43"/>
    <p:sldId id="504" r:id="rId44"/>
    <p:sldId id="505" r:id="rId45"/>
    <p:sldId id="506" r:id="rId46"/>
    <p:sldId id="488" r:id="rId47"/>
    <p:sldId id="464" r:id="rId48"/>
  </p:sldIdLst>
  <p:sldSz cx="9144000" cy="6858000" type="screen4x3"/>
  <p:notesSz cx="7315200" cy="9601200"/>
  <p:defaultTextStyle>
    <a:defPPr>
      <a:defRPr lang="en-US"/>
    </a:defPPr>
    <a:lvl1pPr algn="ctr" rtl="0" fontAlgn="base">
      <a:spcBef>
        <a:spcPct val="0"/>
      </a:spcBef>
      <a:spcAft>
        <a:spcPct val="0"/>
      </a:spcAft>
      <a:defRPr sz="2800" kern="1200">
        <a:solidFill>
          <a:schemeClr val="tx1"/>
        </a:solidFill>
        <a:latin typeface="Tahoma" pitchFamily="34" charset="0"/>
        <a:ea typeface="MS PGothic" pitchFamily="34" charset="-128"/>
        <a:cs typeface="+mn-cs"/>
      </a:defRPr>
    </a:lvl1pPr>
    <a:lvl2pPr marL="457200" algn="ctr" rtl="0" fontAlgn="base">
      <a:spcBef>
        <a:spcPct val="0"/>
      </a:spcBef>
      <a:spcAft>
        <a:spcPct val="0"/>
      </a:spcAft>
      <a:defRPr sz="2800" kern="1200">
        <a:solidFill>
          <a:schemeClr val="tx1"/>
        </a:solidFill>
        <a:latin typeface="Tahoma" pitchFamily="34" charset="0"/>
        <a:ea typeface="MS PGothic" pitchFamily="34" charset="-128"/>
        <a:cs typeface="+mn-cs"/>
      </a:defRPr>
    </a:lvl2pPr>
    <a:lvl3pPr marL="914400" algn="ctr" rtl="0" fontAlgn="base">
      <a:spcBef>
        <a:spcPct val="0"/>
      </a:spcBef>
      <a:spcAft>
        <a:spcPct val="0"/>
      </a:spcAft>
      <a:defRPr sz="2800" kern="1200">
        <a:solidFill>
          <a:schemeClr val="tx1"/>
        </a:solidFill>
        <a:latin typeface="Tahoma" pitchFamily="34" charset="0"/>
        <a:ea typeface="MS PGothic" pitchFamily="34" charset="-128"/>
        <a:cs typeface="+mn-cs"/>
      </a:defRPr>
    </a:lvl3pPr>
    <a:lvl4pPr marL="1371600" algn="ctr" rtl="0" fontAlgn="base">
      <a:spcBef>
        <a:spcPct val="0"/>
      </a:spcBef>
      <a:spcAft>
        <a:spcPct val="0"/>
      </a:spcAft>
      <a:defRPr sz="2800" kern="1200">
        <a:solidFill>
          <a:schemeClr val="tx1"/>
        </a:solidFill>
        <a:latin typeface="Tahoma" pitchFamily="34" charset="0"/>
        <a:ea typeface="MS PGothic" pitchFamily="34" charset="-128"/>
        <a:cs typeface="+mn-cs"/>
      </a:defRPr>
    </a:lvl4pPr>
    <a:lvl5pPr marL="1828800" algn="ctr" rtl="0" fontAlgn="base">
      <a:spcBef>
        <a:spcPct val="0"/>
      </a:spcBef>
      <a:spcAft>
        <a:spcPct val="0"/>
      </a:spcAft>
      <a:defRPr sz="2800" kern="1200">
        <a:solidFill>
          <a:schemeClr val="tx1"/>
        </a:solidFill>
        <a:latin typeface="Tahoma" pitchFamily="34" charset="0"/>
        <a:ea typeface="MS PGothic" pitchFamily="34" charset="-128"/>
        <a:cs typeface="+mn-cs"/>
      </a:defRPr>
    </a:lvl5pPr>
    <a:lvl6pPr marL="2286000" algn="l" defTabSz="914400" rtl="0" eaLnBrk="1" latinLnBrk="0" hangingPunct="1">
      <a:defRPr sz="2800" kern="1200">
        <a:solidFill>
          <a:schemeClr val="tx1"/>
        </a:solidFill>
        <a:latin typeface="Tahoma" pitchFamily="34" charset="0"/>
        <a:ea typeface="MS PGothic" pitchFamily="34" charset="-128"/>
        <a:cs typeface="+mn-cs"/>
      </a:defRPr>
    </a:lvl6pPr>
    <a:lvl7pPr marL="2743200" algn="l" defTabSz="914400" rtl="0" eaLnBrk="1" latinLnBrk="0" hangingPunct="1">
      <a:defRPr sz="2800" kern="1200">
        <a:solidFill>
          <a:schemeClr val="tx1"/>
        </a:solidFill>
        <a:latin typeface="Tahoma" pitchFamily="34" charset="0"/>
        <a:ea typeface="MS PGothic" pitchFamily="34" charset="-128"/>
        <a:cs typeface="+mn-cs"/>
      </a:defRPr>
    </a:lvl7pPr>
    <a:lvl8pPr marL="3200400" algn="l" defTabSz="914400" rtl="0" eaLnBrk="1" latinLnBrk="0" hangingPunct="1">
      <a:defRPr sz="2800" kern="1200">
        <a:solidFill>
          <a:schemeClr val="tx1"/>
        </a:solidFill>
        <a:latin typeface="Tahoma" pitchFamily="34" charset="0"/>
        <a:ea typeface="MS PGothic" pitchFamily="34" charset="-128"/>
        <a:cs typeface="+mn-cs"/>
      </a:defRPr>
    </a:lvl8pPr>
    <a:lvl9pPr marL="3657600" algn="l" defTabSz="914400" rtl="0" eaLnBrk="1" latinLnBrk="0" hangingPunct="1">
      <a:defRPr sz="2800" kern="1200">
        <a:solidFill>
          <a:schemeClr val="tx1"/>
        </a:solidFill>
        <a:latin typeface="Tahom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674F6"/>
    <a:srgbClr val="6289F8"/>
    <a:srgbClr val="8097F8"/>
    <a:srgbClr val="2C61F6"/>
    <a:srgbClr val="F8F0D0"/>
    <a:srgbClr val="F2E4AA"/>
    <a:srgbClr val="A30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660"/>
  </p:normalViewPr>
  <p:slideViewPr>
    <p:cSldViewPr snapToObjects="1">
      <p:cViewPr>
        <p:scale>
          <a:sx n="80" d="100"/>
          <a:sy n="80" d="100"/>
        </p:scale>
        <p:origin x="-103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54" tIns="48326" rIns="96654" bIns="48326" numCol="1" anchor="t" anchorCtr="0" compatLnSpc="1">
            <a:prstTxWarp prst="textNoShape">
              <a:avLst/>
            </a:prstTxWarp>
          </a:bodyPr>
          <a:lstStyle>
            <a:lvl1pPr algn="l" defTabSz="966788">
              <a:defRPr sz="1300">
                <a:latin typeface="Tahoma" charset="0"/>
                <a:ea typeface="ＭＳ Ｐゴシック" charset="0"/>
                <a:cs typeface="+mn-cs"/>
              </a:defRPr>
            </a:lvl1pPr>
          </a:lstStyle>
          <a:p>
            <a:pPr>
              <a:defRPr/>
            </a:pPr>
            <a:r>
              <a:rPr lang="en-US"/>
              <a:t>Graphs</a:t>
            </a:r>
          </a:p>
        </p:txBody>
      </p:sp>
      <p:sp>
        <p:nvSpPr>
          <p:cNvPr id="15363" name="Rectangle 3"/>
          <p:cNvSpPr>
            <a:spLocks noGrp="1" noChangeArrowheads="1"/>
          </p:cNvSpPr>
          <p:nvPr>
            <p:ph type="dt" sz="quarter"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54" tIns="48326" rIns="96654" bIns="48326" numCol="1" anchor="t" anchorCtr="0" compatLnSpc="1">
            <a:prstTxWarp prst="textNoShape">
              <a:avLst/>
            </a:prstTxWarp>
          </a:bodyPr>
          <a:lstStyle>
            <a:lvl1pPr algn="r" defTabSz="966788">
              <a:defRPr sz="1300"/>
            </a:lvl1pPr>
          </a:lstStyle>
          <a:p>
            <a:fld id="{855A9593-A7D4-4F04-A4EB-9AAD8EB2F70F}" type="datetime8">
              <a:rPr lang="en-US" altLang="en-US"/>
              <a:pPr/>
              <a:t>1/3/2016 11:36 AM</a:t>
            </a:fld>
            <a:endParaRPr lang="en-US" altLang="en-US"/>
          </a:p>
        </p:txBody>
      </p:sp>
      <p:sp>
        <p:nvSpPr>
          <p:cNvPr id="15364" name="Rectangle 4"/>
          <p:cNvSpPr>
            <a:spLocks noGrp="1" noChangeArrowheads="1"/>
          </p:cNvSpPr>
          <p:nvPr>
            <p:ph type="ftr" sz="quarter" idx="2"/>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54" tIns="48326" rIns="96654" bIns="48326" numCol="1" anchor="b" anchorCtr="0" compatLnSpc="1">
            <a:prstTxWarp prst="textNoShape">
              <a:avLst/>
            </a:prstTxWarp>
          </a:bodyPr>
          <a:lstStyle>
            <a:lvl1pPr algn="l" defTabSz="966788">
              <a:defRPr sz="1300"/>
            </a:lvl1pPr>
          </a:lstStyle>
          <a:p>
            <a:endParaRPr lang="en-US" altLang="en-US"/>
          </a:p>
        </p:txBody>
      </p:sp>
      <p:sp>
        <p:nvSpPr>
          <p:cNvPr id="15365" name="Rectangle 5"/>
          <p:cNvSpPr>
            <a:spLocks noGrp="1" noChangeArrowheads="1"/>
          </p:cNvSpPr>
          <p:nvPr>
            <p:ph type="sldNum" sz="quarter" idx="3"/>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54" tIns="48326" rIns="96654" bIns="48326" numCol="1" anchor="b" anchorCtr="0" compatLnSpc="1">
            <a:prstTxWarp prst="textNoShape">
              <a:avLst/>
            </a:prstTxWarp>
          </a:bodyPr>
          <a:lstStyle>
            <a:lvl1pPr algn="r" defTabSz="966788">
              <a:defRPr sz="1300"/>
            </a:lvl1pPr>
          </a:lstStyle>
          <a:p>
            <a:fld id="{5DB7D1C4-CBDB-4F42-8943-1B0433B20033}" type="slidenum">
              <a:rPr lang="en-US" altLang="en-US"/>
              <a:pPr/>
              <a:t>‹#›</a:t>
            </a:fld>
            <a:endParaRPr lang="en-US" altLang="en-US"/>
          </a:p>
        </p:txBody>
      </p:sp>
    </p:spTree>
    <p:extLst>
      <p:ext uri="{BB962C8B-B14F-4D97-AF65-F5344CB8AC3E}">
        <p14:creationId xmlns:p14="http://schemas.microsoft.com/office/powerpoint/2010/main" val="1026639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54" tIns="48326" rIns="96654" bIns="48326" numCol="1" anchor="t" anchorCtr="0" compatLnSpc="1">
            <a:prstTxWarp prst="textNoShape">
              <a:avLst/>
            </a:prstTxWarp>
          </a:bodyPr>
          <a:lstStyle>
            <a:lvl1pPr algn="l" defTabSz="966788">
              <a:defRPr sz="1300">
                <a:latin typeface="Tahoma" charset="0"/>
                <a:ea typeface="ＭＳ Ｐゴシック" charset="0"/>
                <a:cs typeface="+mn-cs"/>
              </a:defRPr>
            </a:lvl1pPr>
          </a:lstStyle>
          <a:p>
            <a:pPr>
              <a:defRPr/>
            </a:pPr>
            <a:r>
              <a:rPr lang="en-US"/>
              <a:t>Graphs</a:t>
            </a:r>
          </a:p>
        </p:txBody>
      </p:sp>
      <p:sp>
        <p:nvSpPr>
          <p:cNvPr id="1027" name="Rectangle 3"/>
          <p:cNvSpPr>
            <a:spLocks noGrp="1" noChangeArrowheads="1"/>
          </p:cNvSpPr>
          <p:nvPr>
            <p:ph type="dt"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54" tIns="48326" rIns="96654" bIns="48326" numCol="1" anchor="t" anchorCtr="0" compatLnSpc="1">
            <a:prstTxWarp prst="textNoShape">
              <a:avLst/>
            </a:prstTxWarp>
          </a:bodyPr>
          <a:lstStyle>
            <a:lvl1pPr algn="r" defTabSz="966788">
              <a:defRPr sz="1300"/>
            </a:lvl1pPr>
          </a:lstStyle>
          <a:p>
            <a:fld id="{A748429F-F4FD-4442-A9FC-222E13C711B4}" type="datetime8">
              <a:rPr lang="en-US" altLang="en-US"/>
              <a:pPr/>
              <a:t>1/3/2016 11:36 AM</a:t>
            </a:fld>
            <a:endParaRPr lang="en-US" altLang="en-US"/>
          </a:p>
        </p:txBody>
      </p:sp>
      <p:sp>
        <p:nvSpPr>
          <p:cNvPr id="1028"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74725" y="4560888"/>
            <a:ext cx="5365750"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54" tIns="48326" rIns="96654" bIns="483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54" tIns="48326" rIns="96654" bIns="48326" numCol="1" anchor="b" anchorCtr="0" compatLnSpc="1">
            <a:prstTxWarp prst="textNoShape">
              <a:avLst/>
            </a:prstTxWarp>
          </a:bodyPr>
          <a:lstStyle>
            <a:lvl1pPr algn="l" defTabSz="966788">
              <a:defRPr sz="1300"/>
            </a:lvl1pPr>
          </a:lstStyle>
          <a:p>
            <a:endParaRPr lang="en-US" altLang="en-US"/>
          </a:p>
        </p:txBody>
      </p:sp>
      <p:sp>
        <p:nvSpPr>
          <p:cNvPr id="1031" name="Rectangle 7"/>
          <p:cNvSpPr>
            <a:spLocks noGrp="1" noChangeArrowheads="1"/>
          </p:cNvSpPr>
          <p:nvPr>
            <p:ph type="sldNum" sz="quarter" idx="5"/>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54" tIns="48326" rIns="96654" bIns="48326" numCol="1" anchor="b" anchorCtr="0" compatLnSpc="1">
            <a:prstTxWarp prst="textNoShape">
              <a:avLst/>
            </a:prstTxWarp>
          </a:bodyPr>
          <a:lstStyle>
            <a:lvl1pPr algn="r" defTabSz="966788">
              <a:defRPr sz="1300"/>
            </a:lvl1pPr>
          </a:lstStyle>
          <a:p>
            <a:fld id="{A13F3C53-8E56-47C5-BDD5-67058D573353}" type="slidenum">
              <a:rPr lang="en-US" altLang="en-US"/>
              <a:pPr/>
              <a:t>‹#›</a:t>
            </a:fld>
            <a:endParaRPr lang="en-US" altLang="en-US"/>
          </a:p>
        </p:txBody>
      </p:sp>
    </p:spTree>
    <p:extLst>
      <p:ext uri="{BB962C8B-B14F-4D97-AF65-F5344CB8AC3E}">
        <p14:creationId xmlns:p14="http://schemas.microsoft.com/office/powerpoint/2010/main" val="375441560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endParaRPr lang="en-US" alt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4" name="Arc 62"/>
              <p:cNvSpPr>
                <a:spLocks/>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0" name="Arc 66"/>
              <p:cNvSpPr>
                <a:spLocks/>
              </p:cNvSpPr>
              <p:nvPr/>
            </p:nvSpPr>
            <p:spPr bwMode="ltGray">
              <a:xfrm rot="5400000">
                <a:off x="5097" y="3347"/>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smtClean="0"/>
              <a:t>Click to edit Master subtitle style</a:t>
            </a:r>
          </a:p>
        </p:txBody>
      </p:sp>
      <p:sp>
        <p:nvSpPr>
          <p:cNvPr id="69" name="Rectangle 69"/>
          <p:cNvSpPr>
            <a:spLocks noGrp="1" noChangeArrowheads="1"/>
          </p:cNvSpPr>
          <p:nvPr>
            <p:ph type="dt" sz="quarter" idx="10"/>
          </p:nvPr>
        </p:nvSpPr>
        <p:spPr/>
        <p:txBody>
          <a:bodyPr/>
          <a:lstStyle>
            <a:lvl1pPr>
              <a:defRPr/>
            </a:lvl1pPr>
          </a:lstStyle>
          <a:p>
            <a:fld id="{0AA9FFF6-0581-45DC-8E72-ACFAAE34257F}" type="datetime8">
              <a:rPr lang="en-US" altLang="en-US"/>
              <a:pPr/>
              <a:t>1/3/2016 11:36 AM</a:t>
            </a:fld>
            <a:endParaRPr lang="en-US" altLang="en-US"/>
          </a:p>
        </p:txBody>
      </p:sp>
      <p:sp>
        <p:nvSpPr>
          <p:cNvPr id="70" name="Rectangle 70"/>
          <p:cNvSpPr>
            <a:spLocks noGrp="1" noChangeArrowheads="1"/>
          </p:cNvSpPr>
          <p:nvPr>
            <p:ph type="ftr" sz="quarter" idx="11"/>
          </p:nvPr>
        </p:nvSpPr>
        <p:spPr/>
        <p:txBody>
          <a:bodyPr/>
          <a:lstStyle>
            <a:lvl1pPr>
              <a:defRPr/>
            </a:lvl1pPr>
          </a:lstStyle>
          <a:p>
            <a:pPr>
              <a:defRPr/>
            </a:pPr>
            <a:r>
              <a:rPr lang="en-US"/>
              <a:t>fundamental techniques</a:t>
            </a:r>
          </a:p>
        </p:txBody>
      </p:sp>
      <p:sp>
        <p:nvSpPr>
          <p:cNvPr id="71" name="Rectangle 71"/>
          <p:cNvSpPr>
            <a:spLocks noGrp="1" noChangeArrowheads="1"/>
          </p:cNvSpPr>
          <p:nvPr>
            <p:ph type="sldNum" sz="quarter" idx="12"/>
          </p:nvPr>
        </p:nvSpPr>
        <p:spPr/>
        <p:txBody>
          <a:bodyPr/>
          <a:lstStyle>
            <a:lvl1pPr>
              <a:defRPr/>
            </a:lvl1pPr>
          </a:lstStyle>
          <a:p>
            <a:fld id="{D7239D18-A795-40D3-83F9-85049B13F559}" type="slidenum">
              <a:rPr lang="en-US" altLang="en-US"/>
              <a:pPr/>
              <a:t>‹#›</a:t>
            </a:fld>
            <a:endParaRPr lang="en-US" altLang="en-US"/>
          </a:p>
        </p:txBody>
      </p:sp>
    </p:spTree>
    <p:extLst>
      <p:ext uri="{BB962C8B-B14F-4D97-AF65-F5344CB8AC3E}">
        <p14:creationId xmlns:p14="http://schemas.microsoft.com/office/powerpoint/2010/main" val="280144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fld id="{797B3F86-C70E-4D91-8588-C0A43B78DE7E}" type="datetime8">
              <a:rPr lang="en-US" altLang="en-US"/>
              <a:pPr/>
              <a:t>1/3/2016 11:36 AM</a:t>
            </a:fld>
            <a:endParaRPr lang="en-US" alt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fundamental techniques</a:t>
            </a:r>
          </a:p>
        </p:txBody>
      </p:sp>
      <p:sp>
        <p:nvSpPr>
          <p:cNvPr id="6" name="Rectangle 67"/>
          <p:cNvSpPr>
            <a:spLocks noGrp="1" noChangeArrowheads="1"/>
          </p:cNvSpPr>
          <p:nvPr>
            <p:ph type="sldNum" sz="quarter" idx="12"/>
          </p:nvPr>
        </p:nvSpPr>
        <p:spPr>
          <a:ln/>
        </p:spPr>
        <p:txBody>
          <a:bodyPr/>
          <a:lstStyle>
            <a:lvl1pPr>
              <a:defRPr/>
            </a:lvl1pPr>
          </a:lstStyle>
          <a:p>
            <a:fld id="{4EA53932-BCCE-4F57-812E-C5B5990D68C2}" type="slidenum">
              <a:rPr lang="en-US" altLang="en-US"/>
              <a:pPr/>
              <a:t>‹#›</a:t>
            </a:fld>
            <a:endParaRPr lang="en-US" altLang="en-US"/>
          </a:p>
        </p:txBody>
      </p:sp>
    </p:spTree>
    <p:extLst>
      <p:ext uri="{BB962C8B-B14F-4D97-AF65-F5344CB8AC3E}">
        <p14:creationId xmlns:p14="http://schemas.microsoft.com/office/powerpoint/2010/main" val="220689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fld id="{2ABEA7D2-A2C1-44AB-A1DD-6D6D010236D3}" type="datetime8">
              <a:rPr lang="en-US" altLang="en-US"/>
              <a:pPr/>
              <a:t>1/3/2016 11:36 AM</a:t>
            </a:fld>
            <a:endParaRPr lang="en-US" alt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fundamental techniques</a:t>
            </a:r>
          </a:p>
        </p:txBody>
      </p:sp>
      <p:sp>
        <p:nvSpPr>
          <p:cNvPr id="6" name="Rectangle 67"/>
          <p:cNvSpPr>
            <a:spLocks noGrp="1" noChangeArrowheads="1"/>
          </p:cNvSpPr>
          <p:nvPr>
            <p:ph type="sldNum" sz="quarter" idx="12"/>
          </p:nvPr>
        </p:nvSpPr>
        <p:spPr>
          <a:ln/>
        </p:spPr>
        <p:txBody>
          <a:bodyPr/>
          <a:lstStyle>
            <a:lvl1pPr>
              <a:defRPr/>
            </a:lvl1pPr>
          </a:lstStyle>
          <a:p>
            <a:fld id="{21379701-ECE5-4EDF-89AF-957102D2DD57}" type="slidenum">
              <a:rPr lang="en-US" altLang="en-US"/>
              <a:pPr/>
              <a:t>‹#›</a:t>
            </a:fld>
            <a:endParaRPr lang="en-US" altLang="en-US"/>
          </a:p>
        </p:txBody>
      </p:sp>
    </p:spTree>
    <p:extLst>
      <p:ext uri="{BB962C8B-B14F-4D97-AF65-F5344CB8AC3E}">
        <p14:creationId xmlns:p14="http://schemas.microsoft.com/office/powerpoint/2010/main" val="3745925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fld id="{AFDA0208-E917-4E5E-B2D5-4BB0D9674A8C}" type="datetime8">
              <a:rPr lang="en-US" altLang="en-US"/>
              <a:pPr/>
              <a:t>1/3/2016 11:36 AM</a:t>
            </a:fld>
            <a:endParaRPr lang="en-US" alt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fundamental techniques</a:t>
            </a:r>
          </a:p>
        </p:txBody>
      </p:sp>
      <p:sp>
        <p:nvSpPr>
          <p:cNvPr id="6" name="Rectangle 67"/>
          <p:cNvSpPr>
            <a:spLocks noGrp="1" noChangeArrowheads="1"/>
          </p:cNvSpPr>
          <p:nvPr>
            <p:ph type="sldNum" sz="quarter" idx="12"/>
          </p:nvPr>
        </p:nvSpPr>
        <p:spPr>
          <a:ln/>
        </p:spPr>
        <p:txBody>
          <a:bodyPr/>
          <a:lstStyle>
            <a:lvl1pPr>
              <a:defRPr/>
            </a:lvl1pPr>
          </a:lstStyle>
          <a:p>
            <a:fld id="{0B5F1850-ED94-4C76-9DE9-32DCD1813A4B}" type="slidenum">
              <a:rPr lang="en-US" altLang="en-US"/>
              <a:pPr/>
              <a:t>‹#›</a:t>
            </a:fld>
            <a:endParaRPr lang="en-US" altLang="en-US"/>
          </a:p>
        </p:txBody>
      </p:sp>
    </p:spTree>
    <p:extLst>
      <p:ext uri="{BB962C8B-B14F-4D97-AF65-F5344CB8AC3E}">
        <p14:creationId xmlns:p14="http://schemas.microsoft.com/office/powerpoint/2010/main" val="150212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p:cNvSpPr>
            <a:spLocks noGrp="1" noChangeArrowheads="1"/>
          </p:cNvSpPr>
          <p:nvPr>
            <p:ph type="dt" sz="half" idx="10"/>
          </p:nvPr>
        </p:nvSpPr>
        <p:spPr>
          <a:ln/>
        </p:spPr>
        <p:txBody>
          <a:bodyPr/>
          <a:lstStyle>
            <a:lvl1pPr>
              <a:defRPr/>
            </a:lvl1pPr>
          </a:lstStyle>
          <a:p>
            <a:fld id="{6F273102-05F5-442E-918E-C016CC9EC1F3}" type="datetime8">
              <a:rPr lang="en-US" altLang="en-US"/>
              <a:pPr/>
              <a:t>1/3/2016 11:36 AM</a:t>
            </a:fld>
            <a:endParaRPr lang="en-US" alt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fundamental techniques</a:t>
            </a:r>
          </a:p>
        </p:txBody>
      </p:sp>
      <p:sp>
        <p:nvSpPr>
          <p:cNvPr id="6" name="Rectangle 67"/>
          <p:cNvSpPr>
            <a:spLocks noGrp="1" noChangeArrowheads="1"/>
          </p:cNvSpPr>
          <p:nvPr>
            <p:ph type="sldNum" sz="quarter" idx="12"/>
          </p:nvPr>
        </p:nvSpPr>
        <p:spPr>
          <a:ln/>
        </p:spPr>
        <p:txBody>
          <a:bodyPr/>
          <a:lstStyle>
            <a:lvl1pPr>
              <a:defRPr/>
            </a:lvl1pPr>
          </a:lstStyle>
          <a:p>
            <a:fld id="{613A66AB-663E-44A0-9C4B-9C7C2CC83616}" type="slidenum">
              <a:rPr lang="en-US" altLang="en-US"/>
              <a:pPr/>
              <a:t>‹#›</a:t>
            </a:fld>
            <a:endParaRPr lang="en-US" altLang="en-US"/>
          </a:p>
        </p:txBody>
      </p:sp>
    </p:spTree>
    <p:extLst>
      <p:ext uri="{BB962C8B-B14F-4D97-AF65-F5344CB8AC3E}">
        <p14:creationId xmlns:p14="http://schemas.microsoft.com/office/powerpoint/2010/main" val="56943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fld id="{2A7B8BC7-D1B6-45B7-8374-89AEA0DA6AAB}" type="datetime8">
              <a:rPr lang="en-US" altLang="en-US"/>
              <a:pPr/>
              <a:t>1/3/2016 11:36 AM</a:t>
            </a:fld>
            <a:endParaRPr lang="en-US" alt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fundamental techniques</a:t>
            </a:r>
          </a:p>
        </p:txBody>
      </p:sp>
      <p:sp>
        <p:nvSpPr>
          <p:cNvPr id="7" name="Rectangle 67"/>
          <p:cNvSpPr>
            <a:spLocks noGrp="1" noChangeArrowheads="1"/>
          </p:cNvSpPr>
          <p:nvPr>
            <p:ph type="sldNum" sz="quarter" idx="12"/>
          </p:nvPr>
        </p:nvSpPr>
        <p:spPr>
          <a:ln/>
        </p:spPr>
        <p:txBody>
          <a:bodyPr/>
          <a:lstStyle>
            <a:lvl1pPr>
              <a:defRPr/>
            </a:lvl1pPr>
          </a:lstStyle>
          <a:p>
            <a:fld id="{6D4C2C83-8B44-460A-9696-450247F29A23}" type="slidenum">
              <a:rPr lang="en-US" altLang="en-US"/>
              <a:pPr/>
              <a:t>‹#›</a:t>
            </a:fld>
            <a:endParaRPr lang="en-US" altLang="en-US"/>
          </a:p>
        </p:txBody>
      </p:sp>
    </p:spTree>
    <p:extLst>
      <p:ext uri="{BB962C8B-B14F-4D97-AF65-F5344CB8AC3E}">
        <p14:creationId xmlns:p14="http://schemas.microsoft.com/office/powerpoint/2010/main" val="904694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5"/>
          <p:cNvSpPr>
            <a:spLocks noGrp="1" noChangeArrowheads="1"/>
          </p:cNvSpPr>
          <p:nvPr>
            <p:ph type="dt" sz="half" idx="10"/>
          </p:nvPr>
        </p:nvSpPr>
        <p:spPr>
          <a:ln/>
        </p:spPr>
        <p:txBody>
          <a:bodyPr/>
          <a:lstStyle>
            <a:lvl1pPr>
              <a:defRPr/>
            </a:lvl1pPr>
          </a:lstStyle>
          <a:p>
            <a:fld id="{3F4096EF-F0BD-4031-B923-88EE355D9A39}" type="datetime8">
              <a:rPr lang="en-US" altLang="en-US"/>
              <a:pPr/>
              <a:t>1/3/2016 11:36 AM</a:t>
            </a:fld>
            <a:endParaRPr lang="en-US" altLang="en-US"/>
          </a:p>
        </p:txBody>
      </p:sp>
      <p:sp>
        <p:nvSpPr>
          <p:cNvPr id="8" name="Rectangle 66"/>
          <p:cNvSpPr>
            <a:spLocks noGrp="1" noChangeArrowheads="1"/>
          </p:cNvSpPr>
          <p:nvPr>
            <p:ph type="ftr" sz="quarter" idx="11"/>
          </p:nvPr>
        </p:nvSpPr>
        <p:spPr>
          <a:ln/>
        </p:spPr>
        <p:txBody>
          <a:bodyPr/>
          <a:lstStyle>
            <a:lvl1pPr>
              <a:defRPr/>
            </a:lvl1pPr>
          </a:lstStyle>
          <a:p>
            <a:pPr>
              <a:defRPr/>
            </a:pPr>
            <a:r>
              <a:rPr lang="en-US"/>
              <a:t>fundamental techniques</a:t>
            </a:r>
          </a:p>
        </p:txBody>
      </p:sp>
      <p:sp>
        <p:nvSpPr>
          <p:cNvPr id="9" name="Rectangle 67"/>
          <p:cNvSpPr>
            <a:spLocks noGrp="1" noChangeArrowheads="1"/>
          </p:cNvSpPr>
          <p:nvPr>
            <p:ph type="sldNum" sz="quarter" idx="12"/>
          </p:nvPr>
        </p:nvSpPr>
        <p:spPr>
          <a:ln/>
        </p:spPr>
        <p:txBody>
          <a:bodyPr/>
          <a:lstStyle>
            <a:lvl1pPr>
              <a:defRPr/>
            </a:lvl1pPr>
          </a:lstStyle>
          <a:p>
            <a:fld id="{109C4D31-1D72-4241-87C0-2A50411A5B5B}" type="slidenum">
              <a:rPr lang="en-US" altLang="en-US"/>
              <a:pPr/>
              <a:t>‹#›</a:t>
            </a:fld>
            <a:endParaRPr lang="en-US" altLang="en-US"/>
          </a:p>
        </p:txBody>
      </p:sp>
    </p:spTree>
    <p:extLst>
      <p:ext uri="{BB962C8B-B14F-4D97-AF65-F5344CB8AC3E}">
        <p14:creationId xmlns:p14="http://schemas.microsoft.com/office/powerpoint/2010/main" val="215575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ln/>
        </p:spPr>
        <p:txBody>
          <a:bodyPr/>
          <a:lstStyle>
            <a:lvl1pPr>
              <a:defRPr/>
            </a:lvl1pPr>
          </a:lstStyle>
          <a:p>
            <a:fld id="{4D12724F-DCAF-4969-85D7-A654BF90A6FD}" type="datetime8">
              <a:rPr lang="en-US" altLang="en-US"/>
              <a:pPr/>
              <a:t>1/3/2016 11:36 AM</a:t>
            </a:fld>
            <a:endParaRPr lang="en-US" altLang="en-US"/>
          </a:p>
        </p:txBody>
      </p:sp>
      <p:sp>
        <p:nvSpPr>
          <p:cNvPr id="4" name="Rectangle 66"/>
          <p:cNvSpPr>
            <a:spLocks noGrp="1" noChangeArrowheads="1"/>
          </p:cNvSpPr>
          <p:nvPr>
            <p:ph type="ftr" sz="quarter" idx="11"/>
          </p:nvPr>
        </p:nvSpPr>
        <p:spPr>
          <a:ln/>
        </p:spPr>
        <p:txBody>
          <a:bodyPr/>
          <a:lstStyle>
            <a:lvl1pPr>
              <a:defRPr/>
            </a:lvl1pPr>
          </a:lstStyle>
          <a:p>
            <a:pPr>
              <a:defRPr/>
            </a:pPr>
            <a:r>
              <a:rPr lang="en-US"/>
              <a:t>fundamental techniques</a:t>
            </a:r>
          </a:p>
        </p:txBody>
      </p:sp>
      <p:sp>
        <p:nvSpPr>
          <p:cNvPr id="5" name="Rectangle 67"/>
          <p:cNvSpPr>
            <a:spLocks noGrp="1" noChangeArrowheads="1"/>
          </p:cNvSpPr>
          <p:nvPr>
            <p:ph type="sldNum" sz="quarter" idx="12"/>
          </p:nvPr>
        </p:nvSpPr>
        <p:spPr>
          <a:ln/>
        </p:spPr>
        <p:txBody>
          <a:bodyPr/>
          <a:lstStyle>
            <a:lvl1pPr>
              <a:defRPr/>
            </a:lvl1pPr>
          </a:lstStyle>
          <a:p>
            <a:fld id="{9E2A2104-F62C-48C9-A19B-7CBC228B3701}" type="slidenum">
              <a:rPr lang="en-US" altLang="en-US"/>
              <a:pPr/>
              <a:t>‹#›</a:t>
            </a:fld>
            <a:endParaRPr lang="en-US" altLang="en-US"/>
          </a:p>
        </p:txBody>
      </p:sp>
    </p:spTree>
    <p:extLst>
      <p:ext uri="{BB962C8B-B14F-4D97-AF65-F5344CB8AC3E}">
        <p14:creationId xmlns:p14="http://schemas.microsoft.com/office/powerpoint/2010/main" val="756972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fld id="{E5759377-237A-4C26-B39F-9988BB35B2ED}" type="datetime8">
              <a:rPr lang="en-US" altLang="en-US"/>
              <a:pPr/>
              <a:t>1/3/2016 11:36 AM</a:t>
            </a:fld>
            <a:endParaRPr lang="en-US" altLang="en-US"/>
          </a:p>
        </p:txBody>
      </p:sp>
      <p:sp>
        <p:nvSpPr>
          <p:cNvPr id="3" name="Rectangle 66"/>
          <p:cNvSpPr>
            <a:spLocks noGrp="1" noChangeArrowheads="1"/>
          </p:cNvSpPr>
          <p:nvPr>
            <p:ph type="ftr" sz="quarter" idx="11"/>
          </p:nvPr>
        </p:nvSpPr>
        <p:spPr>
          <a:ln/>
        </p:spPr>
        <p:txBody>
          <a:bodyPr/>
          <a:lstStyle>
            <a:lvl1pPr>
              <a:defRPr/>
            </a:lvl1pPr>
          </a:lstStyle>
          <a:p>
            <a:pPr>
              <a:defRPr/>
            </a:pPr>
            <a:r>
              <a:rPr lang="en-US"/>
              <a:t>fundamental techniques</a:t>
            </a:r>
          </a:p>
        </p:txBody>
      </p:sp>
      <p:sp>
        <p:nvSpPr>
          <p:cNvPr id="4" name="Rectangle 67"/>
          <p:cNvSpPr>
            <a:spLocks noGrp="1" noChangeArrowheads="1"/>
          </p:cNvSpPr>
          <p:nvPr>
            <p:ph type="sldNum" sz="quarter" idx="12"/>
          </p:nvPr>
        </p:nvSpPr>
        <p:spPr>
          <a:ln/>
        </p:spPr>
        <p:txBody>
          <a:bodyPr/>
          <a:lstStyle>
            <a:lvl1pPr>
              <a:defRPr/>
            </a:lvl1pPr>
          </a:lstStyle>
          <a:p>
            <a:fld id="{7AB07121-8FCF-462B-9B33-DADB99B49C01}" type="slidenum">
              <a:rPr lang="en-US" altLang="en-US"/>
              <a:pPr/>
              <a:t>‹#›</a:t>
            </a:fld>
            <a:endParaRPr lang="en-US" altLang="en-US"/>
          </a:p>
        </p:txBody>
      </p:sp>
    </p:spTree>
    <p:extLst>
      <p:ext uri="{BB962C8B-B14F-4D97-AF65-F5344CB8AC3E}">
        <p14:creationId xmlns:p14="http://schemas.microsoft.com/office/powerpoint/2010/main" val="152581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fld id="{30C90688-8202-4324-9DCF-41DB84DFD18E}" type="datetime8">
              <a:rPr lang="en-US" altLang="en-US"/>
              <a:pPr/>
              <a:t>1/3/2016 11:36 AM</a:t>
            </a:fld>
            <a:endParaRPr lang="en-US" alt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fundamental techniques</a:t>
            </a:r>
          </a:p>
        </p:txBody>
      </p:sp>
      <p:sp>
        <p:nvSpPr>
          <p:cNvPr id="7" name="Rectangle 67"/>
          <p:cNvSpPr>
            <a:spLocks noGrp="1" noChangeArrowheads="1"/>
          </p:cNvSpPr>
          <p:nvPr>
            <p:ph type="sldNum" sz="quarter" idx="12"/>
          </p:nvPr>
        </p:nvSpPr>
        <p:spPr>
          <a:ln/>
        </p:spPr>
        <p:txBody>
          <a:bodyPr/>
          <a:lstStyle>
            <a:lvl1pPr>
              <a:defRPr/>
            </a:lvl1pPr>
          </a:lstStyle>
          <a:p>
            <a:fld id="{0082E975-52CB-4685-B334-3CE0264B1736}" type="slidenum">
              <a:rPr lang="en-US" altLang="en-US"/>
              <a:pPr/>
              <a:t>‹#›</a:t>
            </a:fld>
            <a:endParaRPr lang="en-US" altLang="en-US"/>
          </a:p>
        </p:txBody>
      </p:sp>
    </p:spTree>
    <p:extLst>
      <p:ext uri="{BB962C8B-B14F-4D97-AF65-F5344CB8AC3E}">
        <p14:creationId xmlns:p14="http://schemas.microsoft.com/office/powerpoint/2010/main" val="35784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fld id="{EE9EFB6E-8294-4C7E-B4B8-F0F433CA5340}" type="datetime8">
              <a:rPr lang="en-US" altLang="en-US"/>
              <a:pPr/>
              <a:t>1/3/2016 11:36 AM</a:t>
            </a:fld>
            <a:endParaRPr lang="en-US" alt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fundamental techniques</a:t>
            </a:r>
          </a:p>
        </p:txBody>
      </p:sp>
      <p:sp>
        <p:nvSpPr>
          <p:cNvPr id="7" name="Rectangle 67"/>
          <p:cNvSpPr>
            <a:spLocks noGrp="1" noChangeArrowheads="1"/>
          </p:cNvSpPr>
          <p:nvPr>
            <p:ph type="sldNum" sz="quarter" idx="12"/>
          </p:nvPr>
        </p:nvSpPr>
        <p:spPr>
          <a:ln/>
        </p:spPr>
        <p:txBody>
          <a:bodyPr/>
          <a:lstStyle>
            <a:lvl1pPr>
              <a:defRPr/>
            </a:lvl1pPr>
          </a:lstStyle>
          <a:p>
            <a:fld id="{8243A604-03CD-4409-8FC3-80B25D90309F}" type="slidenum">
              <a:rPr lang="en-US" altLang="en-US"/>
              <a:pPr/>
              <a:t>‹#›</a:t>
            </a:fld>
            <a:endParaRPr lang="en-US" altLang="en-US"/>
          </a:p>
        </p:txBody>
      </p:sp>
    </p:spTree>
    <p:extLst>
      <p:ext uri="{BB962C8B-B14F-4D97-AF65-F5344CB8AC3E}">
        <p14:creationId xmlns:p14="http://schemas.microsoft.com/office/powerpoint/2010/main" val="1159519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nvGrpSpPr>
              <p:cNvPr id="1040"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endParaRPr lang="en-US" altLang="en-US"/>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03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8"/>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4158" name="Arc 62"/>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4159"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6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l">
              <a:defRPr sz="1400"/>
            </a:lvl1pPr>
          </a:lstStyle>
          <a:p>
            <a:fld id="{7CC62B37-7D2B-432C-B60B-9332E2093F16}" type="datetime8">
              <a:rPr lang="en-US" altLang="en-US"/>
              <a:pPr/>
              <a:t>1/3/2016 11:36 AM</a:t>
            </a:fld>
            <a:endParaRPr lang="en-US" altLang="en-US"/>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400">
                <a:latin typeface="Tahoma" charset="0"/>
                <a:ea typeface="ＭＳ Ｐゴシック" charset="0"/>
                <a:cs typeface="+mn-cs"/>
              </a:defRPr>
            </a:lvl1pPr>
          </a:lstStyle>
          <a:p>
            <a:pPr>
              <a:defRPr/>
            </a:pPr>
            <a:r>
              <a:rPr lang="en-US"/>
              <a:t>fundamental techniques</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400"/>
            </a:lvl1pPr>
          </a:lstStyle>
          <a:p>
            <a:fld id="{A3F12F95-2CE7-4B4E-BB4B-C967FF28E6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0" fontAlgn="base" hangingPunct="0">
        <a:spcBef>
          <a:spcPct val="0"/>
        </a:spcBef>
        <a:spcAft>
          <a:spcPct val="0"/>
        </a:spcAft>
        <a:defRPr sz="44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4400">
          <a:solidFill>
            <a:schemeClr val="tx2"/>
          </a:solidFill>
          <a:latin typeface="Tahoma" charset="0"/>
          <a:ea typeface="MS PGothic" pitchFamily="34" charset="-128"/>
          <a:cs typeface="ＭＳ Ｐゴシック" charset="0"/>
        </a:defRPr>
      </a:lvl2pPr>
      <a:lvl3pPr algn="l" rtl="0" eaLnBrk="0" fontAlgn="base" hangingPunct="0">
        <a:spcBef>
          <a:spcPct val="0"/>
        </a:spcBef>
        <a:spcAft>
          <a:spcPct val="0"/>
        </a:spcAft>
        <a:defRPr sz="4400">
          <a:solidFill>
            <a:schemeClr val="tx2"/>
          </a:solidFill>
          <a:latin typeface="Tahoma" charset="0"/>
          <a:ea typeface="MS PGothic" pitchFamily="34" charset="-128"/>
          <a:cs typeface="ＭＳ Ｐゴシック" charset="0"/>
        </a:defRPr>
      </a:lvl3pPr>
      <a:lvl4pPr algn="l" rtl="0" eaLnBrk="0" fontAlgn="base" hangingPunct="0">
        <a:spcBef>
          <a:spcPct val="0"/>
        </a:spcBef>
        <a:spcAft>
          <a:spcPct val="0"/>
        </a:spcAft>
        <a:defRPr sz="4400">
          <a:solidFill>
            <a:schemeClr val="tx2"/>
          </a:solidFill>
          <a:latin typeface="Tahoma" charset="0"/>
          <a:ea typeface="MS PGothic" pitchFamily="34" charset="-128"/>
          <a:cs typeface="ＭＳ Ｐゴシック" charset="0"/>
        </a:defRPr>
      </a:lvl4pPr>
      <a:lvl5pPr algn="l" rtl="0" eaLnBrk="0" fontAlgn="base" hangingPunct="0">
        <a:spcBef>
          <a:spcPct val="0"/>
        </a:spcBef>
        <a:spcAft>
          <a:spcPct val="0"/>
        </a:spcAft>
        <a:defRPr sz="4400">
          <a:solidFill>
            <a:schemeClr val="tx2"/>
          </a:solidFill>
          <a:latin typeface="Tahoma" charset="0"/>
          <a:ea typeface="MS PGothic" pitchFamily="34" charset="-128"/>
          <a:cs typeface="ＭＳ Ｐゴシック" charset="0"/>
        </a:defRPr>
      </a:lvl5pPr>
      <a:lvl6pPr marL="457200" algn="l" rtl="0" fontAlgn="base">
        <a:spcBef>
          <a:spcPct val="0"/>
        </a:spcBef>
        <a:spcAft>
          <a:spcPct val="0"/>
        </a:spcAft>
        <a:defRPr sz="4400">
          <a:solidFill>
            <a:schemeClr val="tx2"/>
          </a:solidFill>
          <a:latin typeface="Tahoma" charset="0"/>
          <a:ea typeface="ＭＳ Ｐゴシック" charset="0"/>
        </a:defRPr>
      </a:lvl6pPr>
      <a:lvl7pPr marL="914400" algn="l" rtl="0" fontAlgn="base">
        <a:spcBef>
          <a:spcPct val="0"/>
        </a:spcBef>
        <a:spcAft>
          <a:spcPct val="0"/>
        </a:spcAft>
        <a:defRPr sz="4400">
          <a:solidFill>
            <a:schemeClr val="tx2"/>
          </a:solidFill>
          <a:latin typeface="Tahoma" charset="0"/>
          <a:ea typeface="ＭＳ Ｐゴシック" charset="0"/>
        </a:defRPr>
      </a:lvl7pPr>
      <a:lvl8pPr marL="1371600" algn="l" rtl="0" fontAlgn="base">
        <a:spcBef>
          <a:spcPct val="0"/>
        </a:spcBef>
        <a:spcAft>
          <a:spcPct val="0"/>
        </a:spcAft>
        <a:defRPr sz="4400">
          <a:solidFill>
            <a:schemeClr val="tx2"/>
          </a:solidFill>
          <a:latin typeface="Tahoma" charset="0"/>
          <a:ea typeface="ＭＳ Ｐゴシック" charset="0"/>
        </a:defRPr>
      </a:lvl8pPr>
      <a:lvl9pPr marL="1828800" algn="l" rtl="0" fontAlgn="base">
        <a:spcBef>
          <a:spcPct val="0"/>
        </a:spcBef>
        <a:spcAft>
          <a:spcPct val="0"/>
        </a:spcAft>
        <a:defRPr sz="4400">
          <a:solidFill>
            <a:schemeClr val="tx2"/>
          </a:solidFill>
          <a:latin typeface="Tahoma" charset="0"/>
          <a:ea typeface="ＭＳ Ｐゴシック"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3"/>
        </a:buBlip>
        <a:defRPr sz="32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ea typeface="MS PGothic" pitchFamily="34" charset="-128"/>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image" Target="../media/image1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image" Target="../media/image1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826" y="533400"/>
            <a:ext cx="7772400" cy="1981200"/>
          </a:xfrm>
        </p:spPr>
        <p:txBody>
          <a:bodyPr/>
          <a:lstStyle/>
          <a:p>
            <a:pPr algn="ct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Lesson 10</a:t>
            </a:r>
            <a:br>
              <a:rPr lang="en-US" altLang="en-US" smtClean="0"/>
            </a:br>
            <a:r>
              <a:rPr lang="en-US" altLang="en-US" smtClean="0"/>
              <a:t>Algorithm Design:</a:t>
            </a:r>
            <a:br>
              <a:rPr lang="en-US" altLang="en-US" smtClean="0"/>
            </a:br>
            <a:r>
              <a:rPr lang="en-US" altLang="en-US" sz="2400" smtClean="0"/>
              <a:t>Structuring the Laws of Nature in Individual Awareness </a:t>
            </a:r>
            <a:r>
              <a:rPr lang="en-US" altLang="en-US" smtClean="0"/>
              <a:t/>
            </a:r>
            <a:br>
              <a:rPr lang="en-US" altLang="en-US" smtClean="0"/>
            </a:br>
            <a:endParaRPr lang="en-US" altLang="en-US" smtClean="0"/>
          </a:p>
        </p:txBody>
      </p:sp>
      <p:sp>
        <p:nvSpPr>
          <p:cNvPr id="3" name="Content Placeholder 2" descr="Rectangle: Click to edit Master text styles&#10;Second level&#10;Third level&#10;Fourth level&#10;Fifth level"/>
          <p:cNvSpPr>
            <a:spLocks noGrp="1"/>
          </p:cNvSpPr>
          <p:nvPr>
            <p:ph idx="1"/>
          </p:nvPr>
        </p:nvSpPr>
        <p:spPr>
          <a:xfrm>
            <a:off x="717468" y="2057400"/>
            <a:ext cx="7772400" cy="4191000"/>
          </a:xfrm>
        </p:spPr>
        <p:txBody>
          <a:bodyPr/>
          <a:lstStyle/>
          <a:p>
            <a:pPr marL="0" indent="0">
              <a:buFont typeface="Wingdings" pitchFamily="2" charset="2"/>
              <a:buNone/>
              <a:defRPr/>
            </a:pPr>
            <a:r>
              <a:rPr lang="en-US" sz="2000" b="1" u="sng" dirty="0" smtClean="0"/>
              <a:t>Wholeness of the lesson</a:t>
            </a:r>
            <a:r>
              <a:rPr lang="en-US" sz="2000" dirty="0" smtClean="0"/>
              <a:t>: Algorithm Design is an intelligent approach to solving problems with algorithms. Rather than simply trying to tackle a problem haphazardly, one can determine whether the problem has the characteristics that make it easy to solve using one of many known algorithm design strategies.</a:t>
            </a:r>
          </a:p>
          <a:p>
            <a:pPr marL="0" indent="0">
              <a:buFont typeface="Wingdings" pitchFamily="2" charset="2"/>
              <a:buNone/>
              <a:defRPr/>
            </a:pPr>
            <a:r>
              <a:rPr lang="en-US" sz="2000" b="1" dirty="0" smtClean="0"/>
              <a:t>Maharishi’s Science of Consciousness: </a:t>
            </a:r>
            <a:r>
              <a:rPr lang="en-US" sz="2000" dirty="0" smtClean="0"/>
              <a:t>The textbook of SCI, the Bhagavad Gita, declares “</a:t>
            </a:r>
            <a:r>
              <a:rPr lang="en-US" sz="2000" dirty="0" err="1" smtClean="0"/>
              <a:t>Yogastah</a:t>
            </a:r>
            <a:r>
              <a:rPr lang="en-US" sz="2000" dirty="0" smtClean="0"/>
              <a:t> </a:t>
            </a:r>
            <a:r>
              <a:rPr lang="en-US" sz="2000" dirty="0" err="1" smtClean="0"/>
              <a:t>Kuru</a:t>
            </a:r>
            <a:r>
              <a:rPr lang="en-US" sz="2000" dirty="0" smtClean="0"/>
              <a:t> </a:t>
            </a:r>
            <a:r>
              <a:rPr lang="en-US" sz="2000" dirty="0" err="1" smtClean="0"/>
              <a:t>Karmani</a:t>
            </a:r>
            <a:r>
              <a:rPr lang="en-US" sz="2000" dirty="0" smtClean="0"/>
              <a:t>” – Established in Being, perform action. When awareness has a chance to be bathed in the field of pure orderliness, activity afterwards has an orderly quality that  naturally leads to success and achievement.</a:t>
            </a:r>
            <a:endParaRPr lang="en-US" sz="2000" b="1" dirty="0"/>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D68FFB92-1504-4638-A28C-1B0AABDD6044}" type="slidenum">
              <a:rPr lang="en-US" altLang="en-US" sz="1400"/>
              <a:pPr eaLnBrk="1" hangingPunct="1"/>
              <a:t>1</a:t>
            </a:fld>
            <a:endParaRPr lang="en-US" altLang="en-US"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Quick-Sort</a:t>
            </a:r>
          </a:p>
        </p:txBody>
      </p:sp>
      <p:sp>
        <p:nvSpPr>
          <p:cNvPr id="5" name="Slide Number Placeholder 5"/>
          <p:cNvSpPr>
            <a:spLocks noGrp="1"/>
          </p:cNvSpPr>
          <p:nvPr>
            <p:ph type="sldNum" sz="quarter" idx="12"/>
          </p:nvPr>
        </p:nvSpPr>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defRPr/>
            </a:pPr>
            <a:fld id="{F891C556-2EE6-4C73-AB33-6F45B47F7617}" type="slidenum">
              <a:rPr lang="en-US" altLang="en-US" sz="1400" smtClean="0"/>
              <a:pPr eaLnBrk="1" hangingPunct="1">
                <a:defRPr/>
              </a:pPr>
              <a:t>10</a:t>
            </a:fld>
            <a:endParaRPr lang="en-US" altLang="en-US" sz="1400" smtClean="0"/>
          </a:p>
        </p:txBody>
      </p:sp>
      <p:sp>
        <p:nvSpPr>
          <p:cNvPr id="204802" name="Rectangle 2"/>
          <p:cNvSpPr>
            <a:spLocks noGrp="1" noChangeArrowheads="1"/>
          </p:cNvSpPr>
          <p:nvPr>
            <p:ph type="title"/>
          </p:nvPr>
        </p:nvSpPr>
        <p:spPr/>
        <p:txBody>
          <a:bodyPr/>
          <a:lstStyle/>
          <a:p>
            <a:pPr eaLnBrk="1" hangingPunct="1">
              <a:defRPr/>
            </a:pPr>
            <a:r>
              <a:rPr lang="en-US" smtClean="0">
                <a:ea typeface="+mj-ea"/>
                <a:cs typeface="+mj-cs"/>
              </a:rPr>
              <a:t>QuickSort</a:t>
            </a:r>
          </a:p>
        </p:txBody>
      </p:sp>
      <p:sp>
        <p:nvSpPr>
          <p:cNvPr id="204803" name="Rectangle 3" descr="Rectangle: Click to edit Master text styles&#10;Second level&#10;Third level&#10;Fourth level&#10;Fifth level"/>
          <p:cNvSpPr>
            <a:spLocks noGrp="1" noChangeArrowheads="1"/>
          </p:cNvSpPr>
          <p:nvPr>
            <p:ph type="body" idx="1"/>
          </p:nvPr>
        </p:nvSpPr>
        <p:spPr>
          <a:xfrm>
            <a:off x="1447800" y="2057400"/>
            <a:ext cx="3581400" cy="2667000"/>
          </a:xfrm>
          <a:ln>
            <a:solidFill>
              <a:srgbClr val="000000"/>
            </a:solidFill>
            <a:miter lim="800000"/>
            <a:headEnd/>
            <a:tailEnd/>
          </a:ln>
        </p:spPr>
        <p:txBody>
          <a:bodyPr/>
          <a:lstStyle/>
          <a:p>
            <a:pPr eaLnBrk="1" hangingPunct="1">
              <a:lnSpc>
                <a:spcPct val="90000"/>
              </a:lnSpc>
              <a:buFont typeface="Wingdings" charset="0"/>
              <a:buNone/>
              <a:defRPr/>
            </a:pPr>
            <a:r>
              <a:rPr lang="en-US" sz="1800" b="1" smtClean="0">
                <a:solidFill>
                  <a:srgbClr val="000000"/>
                </a:solidFill>
                <a:latin typeface="Times New Roman" charset="0"/>
                <a:ea typeface="+mn-ea"/>
                <a:cs typeface="+mn-cs"/>
              </a:rPr>
              <a:t>Algorithm</a:t>
            </a:r>
            <a:r>
              <a:rPr lang="en-US" sz="1800" smtClean="0">
                <a:latin typeface="Times New Roman" charset="0"/>
                <a:ea typeface="+mn-ea"/>
                <a:cs typeface="+mn-cs"/>
              </a:rPr>
              <a:t> </a:t>
            </a:r>
            <a:r>
              <a:rPr lang="en-US" sz="1800" b="1" i="1" smtClean="0">
                <a:solidFill>
                  <a:schemeClr val="tx2"/>
                </a:solidFill>
                <a:latin typeface="Times New Roman" charset="0"/>
                <a:ea typeface="+mn-ea"/>
                <a:cs typeface="+mn-cs"/>
              </a:rPr>
              <a:t>quickSort</a:t>
            </a:r>
            <a:r>
              <a:rPr lang="en-US" sz="1800" smtClean="0">
                <a:solidFill>
                  <a:schemeClr val="tx2"/>
                </a:solidFill>
                <a:latin typeface="Times New Roman" charset="0"/>
                <a:ea typeface="+mn-ea"/>
                <a:cs typeface="+mn-cs"/>
              </a:rPr>
              <a:t>(</a:t>
            </a:r>
            <a:r>
              <a:rPr lang="en-US" sz="1800" b="1" i="1" smtClean="0">
                <a:solidFill>
                  <a:schemeClr val="tx2"/>
                </a:solidFill>
                <a:latin typeface="Times New Roman" charset="0"/>
                <a:ea typeface="+mn-ea"/>
                <a:cs typeface="+mn-cs"/>
              </a:rPr>
              <a:t>S</a:t>
            </a:r>
            <a:r>
              <a:rPr lang="en-US" sz="1800" smtClean="0">
                <a:solidFill>
                  <a:schemeClr val="tx2"/>
                </a:solidFill>
                <a:latin typeface="Times New Roman" charset="0"/>
                <a:ea typeface="+mn-ea"/>
                <a:cs typeface="+mn-cs"/>
              </a:rPr>
              <a:t>)</a:t>
            </a:r>
          </a:p>
          <a:p>
            <a:pPr eaLnBrk="1" hangingPunct="1">
              <a:lnSpc>
                <a:spcPct val="90000"/>
              </a:lnSpc>
              <a:buFont typeface="Wingdings" charset="0"/>
              <a:buNone/>
              <a:defRPr/>
            </a:pPr>
            <a:r>
              <a:rPr lang="en-US" sz="1800" smtClean="0">
                <a:solidFill>
                  <a:schemeClr val="tx2"/>
                </a:solidFill>
                <a:latin typeface="Times New Roman" charset="0"/>
                <a:ea typeface="+mn-ea"/>
                <a:cs typeface="+mn-cs"/>
              </a:rPr>
              <a:t>	</a:t>
            </a:r>
            <a:r>
              <a:rPr lang="en-US" sz="1800" b="1" smtClean="0">
                <a:solidFill>
                  <a:srgbClr val="000000"/>
                </a:solidFill>
                <a:latin typeface="Times New Roman" charset="0"/>
                <a:ea typeface="+mn-ea"/>
                <a:cs typeface="+mn-cs"/>
              </a:rPr>
              <a:t>Input</a:t>
            </a:r>
            <a:r>
              <a:rPr lang="en-US" sz="1800" smtClean="0">
                <a:latin typeface="Times New Roman" charset="0"/>
                <a:ea typeface="+mn-ea"/>
                <a:cs typeface="+mn-cs"/>
              </a:rPr>
              <a:t> </a:t>
            </a:r>
            <a:r>
              <a:rPr lang="en-US" sz="1800" smtClean="0">
                <a:solidFill>
                  <a:schemeClr val="accent2"/>
                </a:solidFill>
                <a:latin typeface="Times New Roman" charset="0"/>
                <a:ea typeface="+mn-ea"/>
                <a:cs typeface="+mn-cs"/>
              </a:rPr>
              <a:t>sequence </a:t>
            </a:r>
            <a:r>
              <a:rPr lang="en-US" sz="1800" b="1" i="1" smtClean="0">
                <a:solidFill>
                  <a:schemeClr val="accent2"/>
                </a:solidFill>
                <a:latin typeface="Times New Roman" charset="0"/>
                <a:ea typeface="+mn-ea"/>
                <a:cs typeface="+mn-cs"/>
              </a:rPr>
              <a:t>S</a:t>
            </a:r>
            <a:r>
              <a:rPr lang="en-US" sz="1800" smtClean="0">
                <a:solidFill>
                  <a:schemeClr val="accent2"/>
                </a:solidFill>
                <a:latin typeface="Times New Roman" charset="0"/>
                <a:ea typeface="+mn-ea"/>
                <a:cs typeface="+mn-cs"/>
              </a:rPr>
              <a:t> </a:t>
            </a:r>
          </a:p>
          <a:p>
            <a:pPr eaLnBrk="1" hangingPunct="1">
              <a:lnSpc>
                <a:spcPct val="90000"/>
              </a:lnSpc>
              <a:buFont typeface="Wingdings" charset="0"/>
              <a:buNone/>
              <a:defRPr/>
            </a:pPr>
            <a:r>
              <a:rPr lang="en-US" sz="1800" smtClean="0">
                <a:solidFill>
                  <a:schemeClr val="accent2"/>
                </a:solidFill>
                <a:latin typeface="Times New Roman" charset="0"/>
                <a:ea typeface="+mn-ea"/>
                <a:cs typeface="+mn-cs"/>
              </a:rPr>
              <a:t>	</a:t>
            </a:r>
            <a:r>
              <a:rPr lang="en-US" sz="1800" b="1" smtClean="0">
                <a:solidFill>
                  <a:srgbClr val="000000"/>
                </a:solidFill>
                <a:latin typeface="Times New Roman" charset="0"/>
                <a:ea typeface="+mn-ea"/>
                <a:cs typeface="+mn-cs"/>
              </a:rPr>
              <a:t>Output</a:t>
            </a:r>
            <a:r>
              <a:rPr lang="en-US" sz="1800" smtClean="0">
                <a:latin typeface="Times New Roman" charset="0"/>
                <a:ea typeface="+mn-ea"/>
                <a:cs typeface="+mn-cs"/>
              </a:rPr>
              <a:t> </a:t>
            </a:r>
            <a:r>
              <a:rPr lang="en-US" sz="1800" smtClean="0">
                <a:solidFill>
                  <a:schemeClr val="accent2"/>
                </a:solidFill>
                <a:latin typeface="Times New Roman" charset="0"/>
                <a:ea typeface="+mn-ea"/>
                <a:cs typeface="+mn-cs"/>
              </a:rPr>
              <a:t>S in sorted order</a:t>
            </a:r>
            <a:br>
              <a:rPr lang="en-US" sz="1800" smtClean="0">
                <a:solidFill>
                  <a:schemeClr val="accent2"/>
                </a:solidFill>
                <a:latin typeface="Times New Roman" charset="0"/>
                <a:ea typeface="+mn-ea"/>
                <a:cs typeface="+mn-cs"/>
              </a:rPr>
            </a:br>
            <a:r>
              <a:rPr lang="en-US" sz="1800" smtClean="0">
                <a:solidFill>
                  <a:schemeClr val="accent2"/>
                </a:solidFill>
                <a:latin typeface="Times New Roman" charset="0"/>
                <a:ea typeface="+mn-ea"/>
                <a:cs typeface="+mn-cs"/>
              </a:rPr>
              <a:t>if(|S|=0 or |S|=1) then </a:t>
            </a:r>
            <a:r>
              <a:rPr lang="en-US" sz="1800" b="1" smtClean="0">
                <a:solidFill>
                  <a:srgbClr val="000000"/>
                </a:solidFill>
                <a:latin typeface="Times New Roman" charset="0"/>
                <a:ea typeface="+mn-ea"/>
                <a:cs typeface="+mn-cs"/>
              </a:rPr>
              <a:t>return </a:t>
            </a:r>
            <a:r>
              <a:rPr lang="en-US" sz="1800" smtClean="0">
                <a:solidFill>
                  <a:schemeClr val="accent2"/>
                </a:solidFill>
                <a:latin typeface="Times New Roman" charset="0"/>
                <a:ea typeface="+mn-ea"/>
                <a:cs typeface="+mn-cs"/>
              </a:rPr>
              <a:t>S</a:t>
            </a:r>
          </a:p>
          <a:p>
            <a:pPr eaLnBrk="1" hangingPunct="1">
              <a:lnSpc>
                <a:spcPct val="90000"/>
              </a:lnSpc>
              <a:buFont typeface="Wingdings" charset="0"/>
              <a:buNone/>
              <a:defRPr/>
            </a:pPr>
            <a:r>
              <a:rPr lang="en-US" sz="1800" smtClean="0">
                <a:solidFill>
                  <a:schemeClr val="accent2"/>
                </a:solidFill>
                <a:latin typeface="Times New Roman" charset="0"/>
                <a:ea typeface="+mn-ea"/>
                <a:cs typeface="+mn-cs"/>
              </a:rPr>
              <a:t>	</a:t>
            </a:r>
            <a:r>
              <a:rPr lang="en-US" sz="1800" b="1" i="1" smtClean="0">
                <a:solidFill>
                  <a:schemeClr val="accent2"/>
                </a:solidFill>
                <a:latin typeface="Times New Roman" charset="0"/>
                <a:ea typeface="+mn-ea"/>
                <a:cs typeface="+mn-cs"/>
              </a:rPr>
              <a:t>p</a:t>
            </a:r>
            <a:r>
              <a:rPr lang="en-US" sz="1800" smtClean="0">
                <a:solidFill>
                  <a:schemeClr val="accent2"/>
                </a:solidFill>
                <a:latin typeface="Times New Roman" charset="0"/>
                <a:ea typeface="+mn-ea"/>
                <a:cs typeface="+mn-cs"/>
              </a:rPr>
              <a:t> </a:t>
            </a:r>
            <a:r>
              <a:rPr lang="en-US" sz="1800" smtClean="0">
                <a:solidFill>
                  <a:srgbClr val="000000"/>
                </a:solidFill>
                <a:latin typeface="Times New Roman" charset="0"/>
                <a:ea typeface="+mn-ea"/>
                <a:cs typeface="+mn-cs"/>
                <a:sym typeface="Symbol" charset="0"/>
              </a:rPr>
              <a:t></a:t>
            </a:r>
            <a:r>
              <a:rPr lang="en-US" sz="1800" smtClean="0">
                <a:solidFill>
                  <a:schemeClr val="accent2"/>
                </a:solidFill>
                <a:latin typeface="Times New Roman" charset="0"/>
                <a:ea typeface="+mn-ea"/>
                <a:cs typeface="+mn-cs"/>
              </a:rPr>
              <a:t> </a:t>
            </a:r>
            <a:r>
              <a:rPr lang="en-US" sz="1800" b="1" i="1" smtClean="0">
                <a:solidFill>
                  <a:schemeClr val="accent2"/>
                </a:solidFill>
                <a:latin typeface="Times New Roman" charset="0"/>
                <a:ea typeface="+mn-ea"/>
                <a:cs typeface="+mn-cs"/>
              </a:rPr>
              <a:t>pickPivot()</a:t>
            </a:r>
          </a:p>
          <a:p>
            <a:pPr eaLnBrk="1" hangingPunct="1">
              <a:lnSpc>
                <a:spcPct val="90000"/>
              </a:lnSpc>
              <a:buFont typeface="Wingdings" charset="0"/>
              <a:buNone/>
              <a:defRPr/>
            </a:pPr>
            <a:r>
              <a:rPr lang="en-US" sz="1800" smtClean="0">
                <a:solidFill>
                  <a:schemeClr val="accent2"/>
                </a:solidFill>
                <a:latin typeface="Times New Roman" charset="0"/>
                <a:ea typeface="+mn-ea"/>
                <a:cs typeface="+mn-cs"/>
              </a:rPr>
              <a:t>      (</a:t>
            </a:r>
            <a:r>
              <a:rPr lang="en-US" sz="1800" b="1" i="1" smtClean="0">
                <a:solidFill>
                  <a:schemeClr val="accent2"/>
                </a:solidFill>
                <a:latin typeface="Times New Roman" charset="0"/>
                <a:ea typeface="+mn-ea"/>
                <a:cs typeface="+mn-cs"/>
              </a:rPr>
              <a:t>L,E,G</a:t>
            </a:r>
            <a:r>
              <a:rPr lang="en-US" sz="1800" smtClean="0">
                <a:solidFill>
                  <a:schemeClr val="accent2"/>
                </a:solidFill>
                <a:latin typeface="Times New Roman" charset="0"/>
                <a:ea typeface="+mn-ea"/>
                <a:cs typeface="+mn-cs"/>
              </a:rPr>
              <a:t>) </a:t>
            </a:r>
            <a:r>
              <a:rPr lang="en-US" sz="1800" smtClean="0">
                <a:solidFill>
                  <a:srgbClr val="000000"/>
                </a:solidFill>
                <a:latin typeface="Times New Roman" charset="0"/>
                <a:ea typeface="+mn-ea"/>
                <a:cs typeface="+mn-cs"/>
                <a:sym typeface="Symbol" charset="0"/>
              </a:rPr>
              <a:t></a:t>
            </a:r>
            <a:r>
              <a:rPr lang="en-US" sz="1800" smtClean="0">
                <a:solidFill>
                  <a:schemeClr val="accent2"/>
                </a:solidFill>
                <a:latin typeface="Times New Roman" charset="0"/>
                <a:ea typeface="+mn-ea"/>
                <a:cs typeface="+mn-cs"/>
              </a:rPr>
              <a:t> </a:t>
            </a:r>
            <a:r>
              <a:rPr lang="en-US" sz="1800" b="1" i="1" smtClean="0">
                <a:solidFill>
                  <a:schemeClr val="accent2"/>
                </a:solidFill>
                <a:latin typeface="Times New Roman" charset="0"/>
                <a:ea typeface="+mn-ea"/>
                <a:cs typeface="+mn-cs"/>
              </a:rPr>
              <a:t>partition</a:t>
            </a:r>
            <a:r>
              <a:rPr lang="en-US" sz="1800" smtClean="0">
                <a:solidFill>
                  <a:schemeClr val="accent2"/>
                </a:solidFill>
                <a:latin typeface="Times New Roman" charset="0"/>
                <a:ea typeface="+mn-ea"/>
                <a:cs typeface="+mn-cs"/>
              </a:rPr>
              <a:t>(</a:t>
            </a:r>
            <a:r>
              <a:rPr lang="en-US" sz="1800" b="1" i="1" smtClean="0">
                <a:solidFill>
                  <a:schemeClr val="accent2"/>
                </a:solidFill>
                <a:latin typeface="Times New Roman" charset="0"/>
                <a:ea typeface="+mn-ea"/>
                <a:cs typeface="+mn-cs"/>
              </a:rPr>
              <a:t>S,p</a:t>
            </a:r>
            <a:r>
              <a:rPr lang="en-US" sz="1800" smtClean="0">
                <a:solidFill>
                  <a:schemeClr val="accent2"/>
                </a:solidFill>
                <a:latin typeface="Times New Roman" charset="0"/>
                <a:ea typeface="+mn-ea"/>
                <a:cs typeface="+mn-cs"/>
              </a:rPr>
              <a:t>)</a:t>
            </a:r>
          </a:p>
          <a:p>
            <a:pPr eaLnBrk="1" hangingPunct="1">
              <a:lnSpc>
                <a:spcPct val="90000"/>
              </a:lnSpc>
              <a:buFont typeface="Wingdings" charset="0"/>
              <a:buNone/>
              <a:defRPr/>
            </a:pPr>
            <a:r>
              <a:rPr lang="en-US" sz="1800" smtClean="0">
                <a:solidFill>
                  <a:schemeClr val="accent2"/>
                </a:solidFill>
                <a:latin typeface="Times New Roman" charset="0"/>
                <a:ea typeface="+mn-ea"/>
                <a:cs typeface="+mn-cs"/>
              </a:rPr>
              <a:t>      </a:t>
            </a:r>
            <a:r>
              <a:rPr lang="en-US" sz="1800" b="1" i="1" smtClean="0">
                <a:solidFill>
                  <a:schemeClr val="accent2"/>
                </a:solidFill>
                <a:latin typeface="Times New Roman" charset="0"/>
                <a:ea typeface="+mn-ea"/>
                <a:cs typeface="+mn-cs"/>
              </a:rPr>
              <a:t>quickSort</a:t>
            </a:r>
            <a:r>
              <a:rPr lang="en-US" sz="1800" smtClean="0">
                <a:solidFill>
                  <a:schemeClr val="accent2"/>
                </a:solidFill>
                <a:latin typeface="Times New Roman" charset="0"/>
                <a:ea typeface="+mn-ea"/>
                <a:cs typeface="+mn-cs"/>
              </a:rPr>
              <a:t>(</a:t>
            </a:r>
            <a:r>
              <a:rPr lang="en-US" sz="1800" b="1" i="1" smtClean="0">
                <a:solidFill>
                  <a:schemeClr val="accent2"/>
                </a:solidFill>
                <a:latin typeface="Times New Roman" charset="0"/>
                <a:ea typeface="+mn-ea"/>
                <a:cs typeface="+mn-cs"/>
              </a:rPr>
              <a:t>L</a:t>
            </a:r>
            <a:r>
              <a:rPr lang="en-US" sz="1800" smtClean="0">
                <a:solidFill>
                  <a:schemeClr val="accent2"/>
                </a:solidFill>
                <a:latin typeface="Times New Roman" charset="0"/>
                <a:ea typeface="+mn-ea"/>
                <a:cs typeface="+mn-cs"/>
              </a:rPr>
              <a:t>)</a:t>
            </a:r>
          </a:p>
          <a:p>
            <a:pPr eaLnBrk="1" hangingPunct="1">
              <a:lnSpc>
                <a:spcPct val="90000"/>
              </a:lnSpc>
              <a:buFont typeface="Wingdings" charset="0"/>
              <a:buNone/>
              <a:defRPr/>
            </a:pPr>
            <a:r>
              <a:rPr lang="en-US" sz="1800" smtClean="0">
                <a:solidFill>
                  <a:schemeClr val="accent2"/>
                </a:solidFill>
                <a:latin typeface="Times New Roman" charset="0"/>
                <a:ea typeface="+mn-ea"/>
                <a:cs typeface="+mn-cs"/>
              </a:rPr>
              <a:t>	</a:t>
            </a:r>
            <a:r>
              <a:rPr lang="en-US" sz="1800" b="1" i="1" smtClean="0">
                <a:solidFill>
                  <a:schemeClr val="accent2"/>
                </a:solidFill>
                <a:latin typeface="Times New Roman" charset="0"/>
                <a:ea typeface="+mn-ea"/>
                <a:cs typeface="+mn-cs"/>
              </a:rPr>
              <a:t>quickSort</a:t>
            </a:r>
            <a:r>
              <a:rPr lang="en-US" sz="1800" smtClean="0">
                <a:solidFill>
                  <a:schemeClr val="accent2"/>
                </a:solidFill>
                <a:latin typeface="Times New Roman" charset="0"/>
                <a:ea typeface="+mn-ea"/>
                <a:cs typeface="+mn-cs"/>
              </a:rPr>
              <a:t>(</a:t>
            </a:r>
            <a:r>
              <a:rPr lang="en-US" sz="1800" b="1" i="1" smtClean="0">
                <a:solidFill>
                  <a:schemeClr val="accent2"/>
                </a:solidFill>
                <a:latin typeface="Times New Roman" charset="0"/>
                <a:ea typeface="+mn-ea"/>
                <a:cs typeface="+mn-cs"/>
              </a:rPr>
              <a:t>G</a:t>
            </a:r>
            <a:r>
              <a:rPr lang="en-US" sz="1800" smtClean="0">
                <a:solidFill>
                  <a:schemeClr val="accent2"/>
                </a:solidFill>
                <a:latin typeface="Times New Roman" charset="0"/>
                <a:ea typeface="+mn-ea"/>
                <a:cs typeface="+mn-cs"/>
              </a:rPr>
              <a:t>)</a:t>
            </a:r>
          </a:p>
          <a:p>
            <a:pPr eaLnBrk="1" hangingPunct="1">
              <a:lnSpc>
                <a:spcPct val="90000"/>
              </a:lnSpc>
              <a:buFont typeface="Wingdings" charset="0"/>
              <a:buNone/>
              <a:defRPr/>
            </a:pPr>
            <a:r>
              <a:rPr lang="en-US" sz="1800" smtClean="0">
                <a:solidFill>
                  <a:schemeClr val="accent2"/>
                </a:solidFill>
                <a:latin typeface="Times New Roman" charset="0"/>
                <a:ea typeface="+mn-ea"/>
                <a:cs typeface="+mn-cs"/>
              </a:rPr>
              <a:t>	</a:t>
            </a:r>
            <a:r>
              <a:rPr lang="en-US" sz="1800" b="1" smtClean="0">
                <a:solidFill>
                  <a:srgbClr val="000000"/>
                </a:solidFill>
                <a:latin typeface="Times New Roman" charset="0"/>
                <a:ea typeface="+mn-ea"/>
                <a:cs typeface="+mn-cs"/>
              </a:rPr>
              <a:t>return</a:t>
            </a:r>
            <a:r>
              <a:rPr lang="en-US" sz="1800" smtClean="0">
                <a:solidFill>
                  <a:schemeClr val="accent2"/>
                </a:solidFill>
                <a:latin typeface="Times New Roman" charset="0"/>
                <a:ea typeface="+mn-ea"/>
                <a:cs typeface="+mn-cs"/>
              </a:rPr>
              <a:t> </a:t>
            </a:r>
            <a:r>
              <a:rPr lang="en-US" sz="1800" b="1" i="1" smtClean="0">
                <a:solidFill>
                  <a:schemeClr val="accent2"/>
                </a:solidFill>
                <a:latin typeface="Times New Roman" charset="0"/>
                <a:ea typeface="+mn-ea"/>
                <a:cs typeface="+mn-cs"/>
              </a:rPr>
              <a:t>L </a:t>
            </a:r>
            <a:r>
              <a:rPr lang="en-US" sz="1800" b="1" smtClean="0">
                <a:solidFill>
                  <a:schemeClr val="accent2"/>
                </a:solidFill>
                <a:latin typeface="Arial" charset="0"/>
                <a:ea typeface="+mn-ea"/>
                <a:cs typeface="+mn-cs"/>
              </a:rPr>
              <a:t>U</a:t>
            </a:r>
            <a:r>
              <a:rPr lang="en-US" sz="1800" b="1" i="1" smtClean="0">
                <a:solidFill>
                  <a:schemeClr val="accent2"/>
                </a:solidFill>
                <a:latin typeface="Times New Roman" charset="0"/>
                <a:ea typeface="+mn-ea"/>
                <a:cs typeface="+mn-cs"/>
              </a:rPr>
              <a:t> E </a:t>
            </a:r>
            <a:r>
              <a:rPr lang="en-US" sz="1800" smtClean="0">
                <a:solidFill>
                  <a:schemeClr val="accent2"/>
                </a:solidFill>
                <a:latin typeface="Arial" charset="0"/>
                <a:ea typeface="+mn-ea"/>
                <a:cs typeface="+mn-cs"/>
              </a:rPr>
              <a:t>U</a:t>
            </a:r>
            <a:r>
              <a:rPr lang="en-US" sz="1800" b="1" i="1" smtClean="0">
                <a:solidFill>
                  <a:schemeClr val="accent2"/>
                </a:solidFill>
                <a:latin typeface="Times New Roman" charset="0"/>
                <a:ea typeface="+mn-ea"/>
                <a:cs typeface="+mn-cs"/>
              </a:rPr>
              <a:t> G</a:t>
            </a:r>
          </a:p>
          <a:p>
            <a:pPr eaLnBrk="1" hangingPunct="1">
              <a:lnSpc>
                <a:spcPct val="90000"/>
              </a:lnSpc>
              <a:buFont typeface="Wingdings" charset="0"/>
              <a:buNone/>
              <a:defRPr/>
            </a:pPr>
            <a:r>
              <a:rPr lang="en-US" sz="1800" smtClean="0">
                <a:solidFill>
                  <a:schemeClr val="accent2"/>
                </a:solidFill>
                <a:latin typeface="Times New Roman" charset="0"/>
                <a:ea typeface="+mn-ea"/>
                <a:cs typeface="+mn-cs"/>
              </a:rPr>
              <a:t>	</a:t>
            </a:r>
            <a:endParaRPr lang="en-US" sz="2000" b="1" i="1" smtClean="0">
              <a:solidFill>
                <a:schemeClr val="accent2"/>
              </a:solidFill>
              <a:latin typeface="Times New Roman" charset="0"/>
              <a:ea typeface="+mn-ea"/>
              <a:cs typeface="+mn-cs"/>
            </a:endParaRPr>
          </a:p>
          <a:p>
            <a:pPr eaLnBrk="1" hangingPunct="1">
              <a:lnSpc>
                <a:spcPct val="90000"/>
              </a:lnSpc>
              <a:buFont typeface="Wingdings" charset="0"/>
              <a:buNone/>
              <a:defRPr/>
            </a:pPr>
            <a:endParaRPr lang="en-US" smtClean="0">
              <a:ea typeface="+mn-ea"/>
              <a:cs typeface="+mn-cs"/>
            </a:endParaRPr>
          </a:p>
        </p:txBody>
      </p:sp>
    </p:spTree>
    <p:extLst>
      <p:ext uri="{BB962C8B-B14F-4D97-AF65-F5344CB8AC3E}">
        <p14:creationId xmlns:p14="http://schemas.microsoft.com/office/powerpoint/2010/main" val="1163646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Quick-Sort</a:t>
            </a:r>
          </a:p>
        </p:txBody>
      </p:sp>
      <p:sp>
        <p:nvSpPr>
          <p:cNvPr id="5" name="Slide Number Placeholder 4"/>
          <p:cNvSpPr>
            <a:spLocks noGrp="1"/>
          </p:cNvSpPr>
          <p:nvPr>
            <p:ph type="sldNum" sz="quarter" idx="12"/>
          </p:nvPr>
        </p:nvSpPr>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defRPr/>
            </a:pPr>
            <a:fld id="{DBDBF072-71E7-4597-8886-34A1B02A153A}" type="slidenum">
              <a:rPr lang="en-US" altLang="en-US" sz="1400" smtClean="0"/>
              <a:pPr eaLnBrk="1" hangingPunct="1">
                <a:defRPr/>
              </a:pPr>
              <a:t>11</a:t>
            </a:fld>
            <a:endParaRPr lang="en-US" altLang="en-US" sz="1400" smtClean="0"/>
          </a:p>
        </p:txBody>
      </p:sp>
      <p:sp>
        <p:nvSpPr>
          <p:cNvPr id="209922" name="Rectangle 2"/>
          <p:cNvSpPr>
            <a:spLocks noGrp="1" noChangeArrowheads="1"/>
          </p:cNvSpPr>
          <p:nvPr>
            <p:ph type="title"/>
          </p:nvPr>
        </p:nvSpPr>
        <p:spPr/>
        <p:txBody>
          <a:bodyPr/>
          <a:lstStyle/>
          <a:p>
            <a:pPr eaLnBrk="1" hangingPunct="1">
              <a:defRPr/>
            </a:pPr>
            <a:r>
              <a:rPr lang="en-US" smtClean="0">
                <a:ea typeface="+mj-ea"/>
                <a:cs typeface="+mj-cs"/>
              </a:rPr>
              <a:t>QuickSelect Pseudo-Code</a:t>
            </a:r>
          </a:p>
        </p:txBody>
      </p:sp>
      <p:sp>
        <p:nvSpPr>
          <p:cNvPr id="209923" name="Rectangle 3" descr="Rectangle: Click to edit Master text styles&#10;Second level&#10;Third level&#10;Fourth level&#10;Fifth level"/>
          <p:cNvSpPr>
            <a:spLocks noChangeArrowheads="1"/>
          </p:cNvSpPr>
          <p:nvPr/>
        </p:nvSpPr>
        <p:spPr bwMode="auto">
          <a:xfrm>
            <a:off x="2133600" y="1905000"/>
            <a:ext cx="4419600" cy="3657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ahoma" pitchFamily="34" charset="0"/>
                <a:ea typeface="MS PGothic" pitchFamily="34" charset="-128"/>
              </a:defRPr>
            </a:lvl9pPr>
          </a:lstStyle>
          <a:p>
            <a:pPr algn="l" eaLnBrk="1" hangingPunct="1">
              <a:lnSpc>
                <a:spcPct val="90000"/>
              </a:lnSpc>
              <a:spcBef>
                <a:spcPct val="20000"/>
              </a:spcBef>
              <a:buClr>
                <a:schemeClr val="hlink"/>
              </a:buClr>
              <a:buSzPct val="110000"/>
              <a:buFont typeface="Wingdings" pitchFamily="2" charset="2"/>
              <a:buNone/>
              <a:defRPr/>
            </a:pPr>
            <a:r>
              <a:rPr lang="en-US" altLang="en-US" sz="1800" b="1" smtClean="0">
                <a:solidFill>
                  <a:srgbClr val="000000"/>
                </a:solidFill>
                <a:latin typeface="Times New Roman" pitchFamily="18" charset="0"/>
              </a:rPr>
              <a:t>Algorithm</a:t>
            </a:r>
            <a:r>
              <a:rPr lang="en-US" altLang="en-US" sz="1800" smtClean="0">
                <a:latin typeface="Times New Roman" pitchFamily="18" charset="0"/>
              </a:rPr>
              <a:t> </a:t>
            </a:r>
            <a:r>
              <a:rPr lang="en-US" altLang="en-US" sz="1800" b="1" i="1" smtClean="0">
                <a:solidFill>
                  <a:schemeClr val="tx2"/>
                </a:solidFill>
                <a:latin typeface="Times New Roman" pitchFamily="18" charset="0"/>
              </a:rPr>
              <a:t>QuickSelect</a:t>
            </a:r>
            <a:r>
              <a:rPr lang="en-US" altLang="en-US" sz="1800" smtClean="0">
                <a:solidFill>
                  <a:schemeClr val="tx2"/>
                </a:solidFill>
                <a:latin typeface="Times New Roman" pitchFamily="18" charset="0"/>
              </a:rPr>
              <a:t>(</a:t>
            </a:r>
            <a:r>
              <a:rPr lang="en-US" altLang="en-US" sz="1800" b="1" i="1" smtClean="0">
                <a:solidFill>
                  <a:schemeClr val="tx2"/>
                </a:solidFill>
                <a:latin typeface="Times New Roman" pitchFamily="18" charset="0"/>
              </a:rPr>
              <a:t>S,k</a:t>
            </a:r>
            <a:r>
              <a:rPr lang="en-US" altLang="en-US" sz="1800" smtClean="0">
                <a:solidFill>
                  <a:schemeClr val="tx2"/>
                </a:solidFill>
                <a:latin typeface="Times New Roman" pitchFamily="18" charset="0"/>
              </a:rPr>
              <a:t>)</a:t>
            </a:r>
          </a:p>
          <a:p>
            <a:pPr algn="l" eaLnBrk="1" hangingPunct="1">
              <a:lnSpc>
                <a:spcPct val="90000"/>
              </a:lnSpc>
              <a:spcBef>
                <a:spcPct val="20000"/>
              </a:spcBef>
              <a:buClr>
                <a:schemeClr val="hlink"/>
              </a:buClr>
              <a:buSzPct val="110000"/>
              <a:buFont typeface="Wingdings" pitchFamily="2" charset="2"/>
              <a:buNone/>
              <a:defRPr/>
            </a:pPr>
            <a:r>
              <a:rPr lang="en-US" altLang="en-US" sz="1800" smtClean="0">
                <a:solidFill>
                  <a:schemeClr val="tx2"/>
                </a:solidFill>
                <a:latin typeface="Times New Roman" pitchFamily="18" charset="0"/>
              </a:rPr>
              <a:t>	</a:t>
            </a:r>
            <a:r>
              <a:rPr lang="en-US" altLang="en-US" sz="1800" b="1" smtClean="0">
                <a:solidFill>
                  <a:srgbClr val="000000"/>
                </a:solidFill>
                <a:latin typeface="Times New Roman" pitchFamily="18" charset="0"/>
              </a:rPr>
              <a:t>Input</a:t>
            </a:r>
            <a:r>
              <a:rPr lang="en-US" altLang="en-US" sz="1800" smtClean="0">
                <a:latin typeface="Times New Roman" pitchFamily="18" charset="0"/>
              </a:rPr>
              <a:t> </a:t>
            </a:r>
            <a:r>
              <a:rPr lang="en-US" altLang="en-US" sz="1800" smtClean="0">
                <a:solidFill>
                  <a:schemeClr val="accent2"/>
                </a:solidFill>
                <a:latin typeface="Times New Roman" pitchFamily="18" charset="0"/>
              </a:rPr>
              <a:t>sequence </a:t>
            </a:r>
            <a:r>
              <a:rPr lang="en-US" altLang="en-US" sz="1800" b="1" i="1" smtClean="0">
                <a:solidFill>
                  <a:schemeClr val="accent2"/>
                </a:solidFill>
                <a:latin typeface="Times New Roman" pitchFamily="18" charset="0"/>
              </a:rPr>
              <a:t>S, </a:t>
            </a:r>
            <a:r>
              <a:rPr lang="en-US" altLang="en-US" sz="1800" smtClean="0">
                <a:solidFill>
                  <a:schemeClr val="accent2"/>
                </a:solidFill>
                <a:latin typeface="Times New Roman" pitchFamily="18" charset="0"/>
              </a:rPr>
              <a:t>rank </a:t>
            </a:r>
            <a:r>
              <a:rPr lang="en-US" altLang="en-US" sz="1800" i="1" smtClean="0">
                <a:solidFill>
                  <a:schemeClr val="accent2"/>
                </a:solidFill>
                <a:latin typeface="Times New Roman" pitchFamily="18" charset="0"/>
              </a:rPr>
              <a:t>k</a:t>
            </a:r>
            <a:r>
              <a:rPr lang="en-US" altLang="en-US" sz="1800" smtClean="0">
                <a:solidFill>
                  <a:schemeClr val="accent2"/>
                </a:solidFill>
                <a:latin typeface="Times New Roman" pitchFamily="18" charset="0"/>
              </a:rPr>
              <a:t> </a:t>
            </a:r>
          </a:p>
          <a:p>
            <a:pPr algn="l" eaLnBrk="1" hangingPunct="1">
              <a:lnSpc>
                <a:spcPct val="90000"/>
              </a:lnSpc>
              <a:spcBef>
                <a:spcPct val="20000"/>
              </a:spcBef>
              <a:buClr>
                <a:schemeClr val="hlink"/>
              </a:buClr>
              <a:buSzPct val="110000"/>
              <a:buFont typeface="Wingdings" pitchFamily="2" charset="2"/>
              <a:buNone/>
              <a:defRPr/>
            </a:pPr>
            <a:r>
              <a:rPr lang="en-US" altLang="en-US" sz="1800" smtClean="0">
                <a:solidFill>
                  <a:schemeClr val="accent2"/>
                </a:solidFill>
                <a:latin typeface="Times New Roman" pitchFamily="18" charset="0"/>
              </a:rPr>
              <a:t>	</a:t>
            </a:r>
            <a:r>
              <a:rPr lang="en-US" altLang="en-US" sz="1800" b="1" smtClean="0">
                <a:solidFill>
                  <a:srgbClr val="000000"/>
                </a:solidFill>
                <a:latin typeface="Times New Roman" pitchFamily="18" charset="0"/>
              </a:rPr>
              <a:t>Output</a:t>
            </a:r>
            <a:r>
              <a:rPr lang="en-US" altLang="en-US" sz="1800" smtClean="0">
                <a:latin typeface="Times New Roman" pitchFamily="18" charset="0"/>
              </a:rPr>
              <a:t> </a:t>
            </a:r>
            <a:r>
              <a:rPr lang="en-US" altLang="en-US" sz="1800" i="1" smtClean="0">
                <a:solidFill>
                  <a:schemeClr val="accent2"/>
                </a:solidFill>
                <a:latin typeface="Times New Roman" pitchFamily="18" charset="0"/>
              </a:rPr>
              <a:t>k</a:t>
            </a:r>
            <a:r>
              <a:rPr lang="en-US" altLang="en-US" sz="1800" smtClean="0">
                <a:solidFill>
                  <a:schemeClr val="accent2"/>
                </a:solidFill>
                <a:latin typeface="Times New Roman" pitchFamily="18" charset="0"/>
              </a:rPr>
              <a:t>th smallest element of S</a:t>
            </a:r>
            <a:endParaRPr lang="en-US" altLang="en-US" sz="1800" i="1" smtClean="0">
              <a:solidFill>
                <a:schemeClr val="accent2"/>
              </a:solidFill>
              <a:latin typeface="Times New Roman" pitchFamily="18" charset="0"/>
            </a:endParaRPr>
          </a:p>
          <a:p>
            <a:pPr algn="l" eaLnBrk="1" hangingPunct="1">
              <a:lnSpc>
                <a:spcPct val="90000"/>
              </a:lnSpc>
              <a:spcBef>
                <a:spcPct val="20000"/>
              </a:spcBef>
              <a:buClr>
                <a:schemeClr val="hlink"/>
              </a:buClr>
              <a:buSzPct val="110000"/>
              <a:buFont typeface="Wingdings" pitchFamily="2" charset="2"/>
              <a:buNone/>
              <a:defRPr/>
            </a:pPr>
            <a:r>
              <a:rPr lang="en-US" altLang="en-US" sz="1800" smtClean="0">
                <a:solidFill>
                  <a:schemeClr val="accent2"/>
                </a:solidFill>
                <a:latin typeface="Times New Roman" pitchFamily="18" charset="0"/>
              </a:rPr>
              <a:t>	</a:t>
            </a:r>
            <a:r>
              <a:rPr lang="en-US" altLang="en-US" sz="1800" b="1" i="1" smtClean="0">
                <a:solidFill>
                  <a:schemeClr val="accent2"/>
                </a:solidFill>
                <a:latin typeface="Times New Roman" pitchFamily="18" charset="0"/>
              </a:rPr>
              <a:t>p</a:t>
            </a:r>
            <a:r>
              <a:rPr lang="en-US" altLang="en-US" sz="1800" smtClean="0">
                <a:solidFill>
                  <a:schemeClr val="accent2"/>
                </a:solidFill>
                <a:latin typeface="Times New Roman" pitchFamily="18" charset="0"/>
              </a:rPr>
              <a:t> </a:t>
            </a:r>
            <a:r>
              <a:rPr lang="en-US" altLang="en-US" sz="1800" smtClean="0">
                <a:solidFill>
                  <a:srgbClr val="000000"/>
                </a:solidFill>
                <a:latin typeface="Times New Roman" pitchFamily="18" charset="0"/>
                <a:sym typeface="Symbol" pitchFamily="18" charset="2"/>
              </a:rPr>
              <a:t></a:t>
            </a:r>
            <a:r>
              <a:rPr lang="en-US" altLang="en-US" sz="1800" smtClean="0">
                <a:solidFill>
                  <a:schemeClr val="accent2"/>
                </a:solidFill>
                <a:latin typeface="Times New Roman" pitchFamily="18" charset="0"/>
              </a:rPr>
              <a:t> </a:t>
            </a:r>
            <a:r>
              <a:rPr lang="en-US" altLang="en-US" sz="1800" b="1" i="1" smtClean="0">
                <a:solidFill>
                  <a:schemeClr val="accent2"/>
                </a:solidFill>
                <a:latin typeface="Times New Roman" pitchFamily="18" charset="0"/>
              </a:rPr>
              <a:t>pickPivot()</a:t>
            </a:r>
          </a:p>
          <a:p>
            <a:pPr algn="l" eaLnBrk="1" hangingPunct="1">
              <a:lnSpc>
                <a:spcPct val="90000"/>
              </a:lnSpc>
              <a:spcBef>
                <a:spcPct val="20000"/>
              </a:spcBef>
              <a:buClr>
                <a:schemeClr val="hlink"/>
              </a:buClr>
              <a:buSzPct val="110000"/>
              <a:buFont typeface="Wingdings" pitchFamily="2" charset="2"/>
              <a:buNone/>
              <a:defRPr/>
            </a:pPr>
            <a:r>
              <a:rPr lang="en-US" altLang="en-US" sz="1800" smtClean="0">
                <a:solidFill>
                  <a:schemeClr val="accent2"/>
                </a:solidFill>
                <a:latin typeface="Times New Roman" pitchFamily="18" charset="0"/>
              </a:rPr>
              <a:t>      (</a:t>
            </a:r>
            <a:r>
              <a:rPr lang="en-US" altLang="en-US" sz="1800" b="1" i="1" smtClean="0">
                <a:solidFill>
                  <a:schemeClr val="accent2"/>
                </a:solidFill>
                <a:latin typeface="Times New Roman" pitchFamily="18" charset="0"/>
              </a:rPr>
              <a:t>L,E,G</a:t>
            </a:r>
            <a:r>
              <a:rPr lang="en-US" altLang="en-US" sz="1800" smtClean="0">
                <a:solidFill>
                  <a:schemeClr val="accent2"/>
                </a:solidFill>
                <a:latin typeface="Times New Roman" pitchFamily="18" charset="0"/>
              </a:rPr>
              <a:t>) </a:t>
            </a:r>
            <a:r>
              <a:rPr lang="en-US" altLang="en-US" sz="1800" smtClean="0">
                <a:solidFill>
                  <a:srgbClr val="000000"/>
                </a:solidFill>
                <a:latin typeface="Times New Roman" pitchFamily="18" charset="0"/>
                <a:sym typeface="Symbol" pitchFamily="18" charset="2"/>
              </a:rPr>
              <a:t></a:t>
            </a:r>
            <a:r>
              <a:rPr lang="en-US" altLang="en-US" sz="1800" smtClean="0">
                <a:solidFill>
                  <a:schemeClr val="accent2"/>
                </a:solidFill>
                <a:latin typeface="Times New Roman" pitchFamily="18" charset="0"/>
              </a:rPr>
              <a:t> </a:t>
            </a:r>
            <a:r>
              <a:rPr lang="en-US" altLang="en-US" sz="1800" b="1" i="1" smtClean="0">
                <a:solidFill>
                  <a:schemeClr val="accent2"/>
                </a:solidFill>
                <a:latin typeface="Times New Roman" pitchFamily="18" charset="0"/>
              </a:rPr>
              <a:t>partition</a:t>
            </a:r>
            <a:r>
              <a:rPr lang="en-US" altLang="en-US" sz="1800" smtClean="0">
                <a:solidFill>
                  <a:schemeClr val="accent2"/>
                </a:solidFill>
                <a:latin typeface="Times New Roman" pitchFamily="18" charset="0"/>
              </a:rPr>
              <a:t>(</a:t>
            </a:r>
            <a:r>
              <a:rPr lang="en-US" altLang="en-US" sz="1800" b="1" i="1" smtClean="0">
                <a:solidFill>
                  <a:schemeClr val="accent2"/>
                </a:solidFill>
                <a:latin typeface="Times New Roman" pitchFamily="18" charset="0"/>
              </a:rPr>
              <a:t>S,p</a:t>
            </a:r>
            <a:r>
              <a:rPr lang="en-US" altLang="en-US" sz="1800" smtClean="0">
                <a:solidFill>
                  <a:schemeClr val="accent2"/>
                </a:solidFill>
                <a:latin typeface="Times New Roman" pitchFamily="18" charset="0"/>
              </a:rPr>
              <a:t>)</a:t>
            </a:r>
          </a:p>
          <a:p>
            <a:pPr algn="l" eaLnBrk="1" hangingPunct="1">
              <a:lnSpc>
                <a:spcPct val="90000"/>
              </a:lnSpc>
              <a:spcBef>
                <a:spcPct val="20000"/>
              </a:spcBef>
              <a:buClr>
                <a:schemeClr val="hlink"/>
              </a:buClr>
              <a:buSzPct val="110000"/>
              <a:buFont typeface="Wingdings" pitchFamily="2" charset="2"/>
              <a:buNone/>
              <a:defRPr/>
            </a:pPr>
            <a:r>
              <a:rPr lang="en-US" altLang="en-US" sz="1800" smtClean="0">
                <a:solidFill>
                  <a:schemeClr val="accent2"/>
                </a:solidFill>
                <a:latin typeface="Times New Roman" pitchFamily="18" charset="0"/>
              </a:rPr>
              <a:t>	</a:t>
            </a:r>
            <a:r>
              <a:rPr lang="en-US" altLang="en-US" sz="1800" b="1" smtClean="0">
                <a:solidFill>
                  <a:schemeClr val="accent2"/>
                </a:solidFill>
                <a:latin typeface="Times New Roman" pitchFamily="18" charset="0"/>
              </a:rPr>
              <a:t>if</a:t>
            </a:r>
            <a:r>
              <a:rPr lang="en-US" altLang="en-US" sz="1800" smtClean="0">
                <a:solidFill>
                  <a:schemeClr val="accent2"/>
                </a:solidFill>
                <a:latin typeface="Times New Roman" pitchFamily="18" charset="0"/>
              </a:rPr>
              <a:t> |L|  </a:t>
            </a:r>
            <a:r>
              <a:rPr lang="en-US" altLang="en-US" sz="1800" smtClean="0">
                <a:solidFill>
                  <a:schemeClr val="accent2"/>
                </a:solidFill>
                <a:latin typeface="Times New Roman" pitchFamily="18" charset="0"/>
                <a:cs typeface="Times New Roman" pitchFamily="18" charset="0"/>
              </a:rPr>
              <a:t>&lt;  </a:t>
            </a:r>
            <a:r>
              <a:rPr lang="en-US" altLang="en-US" sz="1800" smtClean="0">
                <a:solidFill>
                  <a:schemeClr val="accent2"/>
                </a:solidFill>
                <a:latin typeface="Times New Roman" pitchFamily="18" charset="0"/>
              </a:rPr>
              <a:t>k  </a:t>
            </a:r>
            <a:r>
              <a:rPr lang="en-US" altLang="en-US" sz="1800" smtClean="0">
                <a:solidFill>
                  <a:schemeClr val="accent2"/>
                </a:solidFill>
                <a:latin typeface="Times New Roman" pitchFamily="18" charset="0"/>
                <a:cs typeface="Times New Roman" pitchFamily="18" charset="0"/>
              </a:rPr>
              <a:t>≤</a:t>
            </a:r>
            <a:r>
              <a:rPr lang="en-US" altLang="en-US" sz="1800" smtClean="0">
                <a:solidFill>
                  <a:schemeClr val="accent2"/>
                </a:solidFill>
                <a:latin typeface="Times New Roman" pitchFamily="18" charset="0"/>
              </a:rPr>
              <a:t>  |L| + |E| </a:t>
            </a:r>
            <a:r>
              <a:rPr lang="en-US" altLang="en-US" sz="1800" b="1" smtClean="0">
                <a:solidFill>
                  <a:schemeClr val="accent2"/>
                </a:solidFill>
                <a:latin typeface="Times New Roman" pitchFamily="18" charset="0"/>
              </a:rPr>
              <a:t>then</a:t>
            </a:r>
          </a:p>
          <a:p>
            <a:pPr algn="l" eaLnBrk="1" hangingPunct="1">
              <a:lnSpc>
                <a:spcPct val="90000"/>
              </a:lnSpc>
              <a:spcBef>
                <a:spcPct val="20000"/>
              </a:spcBef>
              <a:buClr>
                <a:schemeClr val="hlink"/>
              </a:buClr>
              <a:buSzPct val="110000"/>
              <a:buFont typeface="Wingdings" pitchFamily="2" charset="2"/>
              <a:buNone/>
              <a:defRPr/>
            </a:pPr>
            <a:r>
              <a:rPr lang="en-US" altLang="en-US" sz="1800" smtClean="0">
                <a:solidFill>
                  <a:schemeClr val="accent2"/>
                </a:solidFill>
                <a:latin typeface="Times New Roman" pitchFamily="18" charset="0"/>
              </a:rPr>
              <a:t>		</a:t>
            </a:r>
            <a:r>
              <a:rPr lang="en-US" altLang="en-US" sz="1800" b="1" smtClean="0">
                <a:solidFill>
                  <a:schemeClr val="accent2"/>
                </a:solidFill>
                <a:latin typeface="Times New Roman" pitchFamily="18" charset="0"/>
              </a:rPr>
              <a:t>return</a:t>
            </a:r>
            <a:r>
              <a:rPr lang="en-US" altLang="en-US" sz="1800" smtClean="0">
                <a:solidFill>
                  <a:schemeClr val="accent2"/>
                </a:solidFill>
                <a:latin typeface="Times New Roman" pitchFamily="18" charset="0"/>
              </a:rPr>
              <a:t> any element of </a:t>
            </a:r>
            <a:r>
              <a:rPr lang="en-US" altLang="en-US" sz="1800" b="1" i="1" smtClean="0">
                <a:solidFill>
                  <a:schemeClr val="accent2"/>
                </a:solidFill>
                <a:latin typeface="Times New Roman" pitchFamily="18" charset="0"/>
              </a:rPr>
              <a:t>E</a:t>
            </a:r>
          </a:p>
          <a:p>
            <a:pPr algn="l" eaLnBrk="1" hangingPunct="1">
              <a:lnSpc>
                <a:spcPct val="90000"/>
              </a:lnSpc>
              <a:spcBef>
                <a:spcPct val="20000"/>
              </a:spcBef>
              <a:buClr>
                <a:schemeClr val="hlink"/>
              </a:buClr>
              <a:buSzPct val="110000"/>
              <a:buFont typeface="Wingdings" pitchFamily="2" charset="2"/>
              <a:buNone/>
              <a:defRPr/>
            </a:pPr>
            <a:r>
              <a:rPr lang="en-US" altLang="en-US" sz="1800" smtClean="0">
                <a:solidFill>
                  <a:schemeClr val="accent2"/>
                </a:solidFill>
                <a:latin typeface="Times New Roman" pitchFamily="18" charset="0"/>
              </a:rPr>
              <a:t>      </a:t>
            </a:r>
            <a:r>
              <a:rPr lang="en-US" altLang="en-US" sz="1800" b="1" smtClean="0">
                <a:solidFill>
                  <a:schemeClr val="accent2"/>
                </a:solidFill>
                <a:latin typeface="Times New Roman" pitchFamily="18" charset="0"/>
              </a:rPr>
              <a:t>else if</a:t>
            </a:r>
            <a:r>
              <a:rPr lang="en-US" altLang="en-US" sz="1800" smtClean="0">
                <a:solidFill>
                  <a:schemeClr val="accent2"/>
                </a:solidFill>
                <a:latin typeface="Times New Roman" pitchFamily="18" charset="0"/>
              </a:rPr>
              <a:t> k  </a:t>
            </a:r>
            <a:r>
              <a:rPr lang="en-US" altLang="en-US" sz="1800" smtClean="0">
                <a:solidFill>
                  <a:schemeClr val="accent2"/>
                </a:solidFill>
                <a:latin typeface="Times New Roman" pitchFamily="18" charset="0"/>
                <a:cs typeface="Times New Roman" pitchFamily="18" charset="0"/>
              </a:rPr>
              <a:t>≤</a:t>
            </a:r>
            <a:r>
              <a:rPr lang="en-US" altLang="en-US" sz="1800" smtClean="0">
                <a:solidFill>
                  <a:schemeClr val="accent2"/>
                </a:solidFill>
                <a:latin typeface="Times New Roman" pitchFamily="18" charset="0"/>
              </a:rPr>
              <a:t>  |L| </a:t>
            </a:r>
            <a:r>
              <a:rPr lang="en-US" altLang="en-US" sz="1800" b="1" smtClean="0">
                <a:solidFill>
                  <a:schemeClr val="accent2"/>
                </a:solidFill>
                <a:latin typeface="Times New Roman" pitchFamily="18" charset="0"/>
              </a:rPr>
              <a:t>then</a:t>
            </a:r>
          </a:p>
          <a:p>
            <a:pPr algn="l" eaLnBrk="1" hangingPunct="1">
              <a:lnSpc>
                <a:spcPct val="90000"/>
              </a:lnSpc>
              <a:spcBef>
                <a:spcPct val="20000"/>
              </a:spcBef>
              <a:buClr>
                <a:schemeClr val="hlink"/>
              </a:buClr>
              <a:buSzPct val="110000"/>
              <a:buFont typeface="Wingdings" pitchFamily="2" charset="2"/>
              <a:buNone/>
              <a:defRPr/>
            </a:pPr>
            <a:r>
              <a:rPr lang="en-US" altLang="en-US" sz="1800" smtClean="0">
                <a:solidFill>
                  <a:schemeClr val="accent2"/>
                </a:solidFill>
                <a:latin typeface="Times New Roman" pitchFamily="18" charset="0"/>
              </a:rPr>
              <a:t>		</a:t>
            </a:r>
            <a:r>
              <a:rPr lang="en-US" altLang="en-US" sz="1800" b="1" smtClean="0">
                <a:solidFill>
                  <a:schemeClr val="accent2"/>
                </a:solidFill>
                <a:latin typeface="Times New Roman" pitchFamily="18" charset="0"/>
              </a:rPr>
              <a:t>return</a:t>
            </a:r>
            <a:r>
              <a:rPr lang="en-US" altLang="en-US" sz="1800" smtClean="0">
                <a:solidFill>
                  <a:schemeClr val="accent2"/>
                </a:solidFill>
                <a:latin typeface="Times New Roman" pitchFamily="18" charset="0"/>
              </a:rPr>
              <a:t> </a:t>
            </a:r>
            <a:r>
              <a:rPr lang="en-US" altLang="en-US" sz="1800" b="1" i="1" smtClean="0">
                <a:solidFill>
                  <a:schemeClr val="accent2"/>
                </a:solidFill>
                <a:latin typeface="Times New Roman" pitchFamily="18" charset="0"/>
              </a:rPr>
              <a:t>QuickSelect</a:t>
            </a:r>
            <a:r>
              <a:rPr lang="en-US" altLang="en-US" sz="1800" smtClean="0">
                <a:solidFill>
                  <a:schemeClr val="accent2"/>
                </a:solidFill>
                <a:latin typeface="Times New Roman" pitchFamily="18" charset="0"/>
              </a:rPr>
              <a:t>(</a:t>
            </a:r>
            <a:r>
              <a:rPr lang="en-US" altLang="en-US" sz="1800" b="1" i="1" smtClean="0">
                <a:solidFill>
                  <a:schemeClr val="accent2"/>
                </a:solidFill>
                <a:latin typeface="Times New Roman" pitchFamily="18" charset="0"/>
              </a:rPr>
              <a:t>L</a:t>
            </a:r>
            <a:r>
              <a:rPr lang="en-US" altLang="en-US" sz="1800" smtClean="0">
                <a:solidFill>
                  <a:schemeClr val="accent2"/>
                </a:solidFill>
                <a:latin typeface="Times New Roman" pitchFamily="18" charset="0"/>
              </a:rPr>
              <a:t>, k) </a:t>
            </a:r>
          </a:p>
          <a:p>
            <a:pPr algn="l" eaLnBrk="1" hangingPunct="1">
              <a:lnSpc>
                <a:spcPct val="90000"/>
              </a:lnSpc>
              <a:spcBef>
                <a:spcPct val="20000"/>
              </a:spcBef>
              <a:buClr>
                <a:schemeClr val="hlink"/>
              </a:buClr>
              <a:buSzPct val="110000"/>
              <a:buFont typeface="Wingdings" pitchFamily="2" charset="2"/>
              <a:buNone/>
              <a:defRPr/>
            </a:pPr>
            <a:r>
              <a:rPr lang="en-US" altLang="en-US" sz="1800" smtClean="0">
                <a:solidFill>
                  <a:schemeClr val="accent2"/>
                </a:solidFill>
                <a:latin typeface="Times New Roman" pitchFamily="18" charset="0"/>
              </a:rPr>
              <a:t>	</a:t>
            </a:r>
            <a:r>
              <a:rPr lang="en-US" altLang="en-US" sz="1800" b="1" smtClean="0">
                <a:solidFill>
                  <a:schemeClr val="accent2"/>
                </a:solidFill>
                <a:latin typeface="Times New Roman" pitchFamily="18" charset="0"/>
              </a:rPr>
              <a:t>else</a:t>
            </a:r>
            <a:r>
              <a:rPr lang="en-US" altLang="en-US" sz="1800" smtClean="0">
                <a:solidFill>
                  <a:schemeClr val="accent2"/>
                </a:solidFill>
                <a:latin typeface="Times New Roman" pitchFamily="18" charset="0"/>
              </a:rPr>
              <a:t> {k &gt; |L| + |E|}</a:t>
            </a:r>
          </a:p>
          <a:p>
            <a:pPr algn="l" eaLnBrk="1" hangingPunct="1">
              <a:lnSpc>
                <a:spcPct val="90000"/>
              </a:lnSpc>
              <a:spcBef>
                <a:spcPct val="20000"/>
              </a:spcBef>
              <a:buClr>
                <a:schemeClr val="hlink"/>
              </a:buClr>
              <a:buSzPct val="110000"/>
              <a:buFont typeface="Wingdings" pitchFamily="2" charset="2"/>
              <a:buNone/>
              <a:defRPr/>
            </a:pPr>
            <a:r>
              <a:rPr lang="en-US" altLang="en-US" sz="1800" smtClean="0">
                <a:solidFill>
                  <a:schemeClr val="accent2"/>
                </a:solidFill>
                <a:latin typeface="Times New Roman" pitchFamily="18" charset="0"/>
              </a:rPr>
              <a:t>		</a:t>
            </a:r>
            <a:r>
              <a:rPr lang="en-US" altLang="en-US" sz="1800" b="1" smtClean="0">
                <a:solidFill>
                  <a:schemeClr val="accent2"/>
                </a:solidFill>
                <a:latin typeface="Times New Roman" pitchFamily="18" charset="0"/>
              </a:rPr>
              <a:t>return</a:t>
            </a:r>
            <a:r>
              <a:rPr lang="en-US" altLang="en-US" sz="1800" smtClean="0">
                <a:solidFill>
                  <a:schemeClr val="accent2"/>
                </a:solidFill>
                <a:latin typeface="Times New Roman" pitchFamily="18" charset="0"/>
              </a:rPr>
              <a:t> </a:t>
            </a:r>
            <a:r>
              <a:rPr lang="en-US" altLang="en-US" sz="1800" b="1" i="1" smtClean="0">
                <a:solidFill>
                  <a:schemeClr val="accent2"/>
                </a:solidFill>
                <a:latin typeface="Times New Roman" pitchFamily="18" charset="0"/>
              </a:rPr>
              <a:t>QuickSelect</a:t>
            </a:r>
            <a:r>
              <a:rPr lang="en-US" altLang="en-US" sz="1800" smtClean="0">
                <a:solidFill>
                  <a:schemeClr val="accent2"/>
                </a:solidFill>
                <a:latin typeface="Times New Roman" pitchFamily="18" charset="0"/>
              </a:rPr>
              <a:t>(</a:t>
            </a:r>
            <a:r>
              <a:rPr lang="en-US" altLang="en-US" sz="1800" b="1" i="1" smtClean="0">
                <a:solidFill>
                  <a:schemeClr val="accent2"/>
                </a:solidFill>
                <a:latin typeface="Times New Roman" pitchFamily="18" charset="0"/>
              </a:rPr>
              <a:t>G</a:t>
            </a:r>
            <a:r>
              <a:rPr lang="en-US" altLang="en-US" sz="1800" smtClean="0">
                <a:solidFill>
                  <a:schemeClr val="accent2"/>
                </a:solidFill>
                <a:latin typeface="Times New Roman" pitchFamily="18" charset="0"/>
              </a:rPr>
              <a:t>, k </a:t>
            </a:r>
            <a:r>
              <a:rPr lang="en-US" altLang="en-US" sz="1400" smtClean="0"/>
              <a:t>–</a:t>
            </a:r>
            <a:r>
              <a:rPr lang="en-US" altLang="en-US" sz="1800" smtClean="0">
                <a:solidFill>
                  <a:schemeClr val="accent2"/>
                </a:solidFill>
                <a:latin typeface="Times New Roman" pitchFamily="18" charset="0"/>
              </a:rPr>
              <a:t> |</a:t>
            </a:r>
            <a:r>
              <a:rPr lang="en-US" altLang="en-US" sz="1800" b="1" i="1" smtClean="0">
                <a:solidFill>
                  <a:schemeClr val="accent2"/>
                </a:solidFill>
                <a:latin typeface="Times New Roman" pitchFamily="18" charset="0"/>
              </a:rPr>
              <a:t>L</a:t>
            </a:r>
            <a:r>
              <a:rPr lang="en-US" altLang="en-US" sz="1800" smtClean="0">
                <a:solidFill>
                  <a:schemeClr val="accent2"/>
                </a:solidFill>
                <a:latin typeface="Times New Roman" pitchFamily="18" charset="0"/>
              </a:rPr>
              <a:t>| </a:t>
            </a:r>
            <a:r>
              <a:rPr lang="en-US" altLang="en-US" sz="1400" smtClean="0"/>
              <a:t>–</a:t>
            </a:r>
            <a:r>
              <a:rPr lang="en-US" altLang="en-US" sz="1800" smtClean="0">
                <a:solidFill>
                  <a:schemeClr val="accent2"/>
                </a:solidFill>
                <a:latin typeface="Times New Roman" pitchFamily="18" charset="0"/>
              </a:rPr>
              <a:t> |</a:t>
            </a:r>
            <a:r>
              <a:rPr lang="en-US" altLang="en-US" sz="1800" b="1" i="1" smtClean="0">
                <a:solidFill>
                  <a:schemeClr val="accent2"/>
                </a:solidFill>
                <a:latin typeface="Times New Roman" pitchFamily="18" charset="0"/>
              </a:rPr>
              <a:t>E</a:t>
            </a:r>
            <a:r>
              <a:rPr lang="en-US" altLang="en-US" sz="1800" smtClean="0">
                <a:solidFill>
                  <a:schemeClr val="accent2"/>
                </a:solidFill>
                <a:latin typeface="Times New Roman" pitchFamily="18" charset="0"/>
              </a:rPr>
              <a:t>|)	</a:t>
            </a:r>
            <a:endParaRPr lang="en-US" altLang="en-US" sz="2000" b="1" i="1" smtClean="0">
              <a:solidFill>
                <a:schemeClr val="accent2"/>
              </a:solidFill>
              <a:latin typeface="Times New Roman" pitchFamily="18" charset="0"/>
            </a:endParaRPr>
          </a:p>
          <a:p>
            <a:pPr algn="l" eaLnBrk="1" hangingPunct="1">
              <a:lnSpc>
                <a:spcPct val="90000"/>
              </a:lnSpc>
              <a:spcBef>
                <a:spcPct val="20000"/>
              </a:spcBef>
              <a:buClr>
                <a:schemeClr val="hlink"/>
              </a:buClr>
              <a:buSzPct val="110000"/>
              <a:buFont typeface="Wingdings" pitchFamily="2" charset="2"/>
              <a:buNone/>
              <a:defRPr/>
            </a:pPr>
            <a:endParaRPr lang="en-US" altLang="en-US" sz="3200" smtClean="0"/>
          </a:p>
        </p:txBody>
      </p:sp>
    </p:spTree>
    <p:extLst>
      <p:ext uri="{BB962C8B-B14F-4D97-AF65-F5344CB8AC3E}">
        <p14:creationId xmlns:p14="http://schemas.microsoft.com/office/powerpoint/2010/main" val="1666127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Divide and Conquer Doesn’t Always Work</a:t>
            </a:r>
            <a:endParaRPr lang="en-US"/>
          </a:p>
        </p:txBody>
      </p:sp>
      <p:sp>
        <p:nvSpPr>
          <p:cNvPr id="3" name="Slide Number Placeholder 2"/>
          <p:cNvSpPr>
            <a:spLocks noGrp="1"/>
          </p:cNvSpPr>
          <p:nvPr>
            <p:ph type="sldNum" sz="quarter" idx="12"/>
          </p:nvPr>
        </p:nvSpPr>
        <p:spPr/>
        <p:txBody>
          <a:bodyPr/>
          <a:lstStyle/>
          <a:p>
            <a:fld id="{9E2A2104-F62C-48C9-A19B-7CBC228B3701}" type="slidenum">
              <a:rPr lang="en-US" altLang="en-US" smtClean="0"/>
              <a:pPr/>
              <a:t>12</a:t>
            </a:fld>
            <a:endParaRPr lang="en-US" altLang="en-US"/>
          </a:p>
        </p:txBody>
      </p:sp>
      <p:sp>
        <p:nvSpPr>
          <p:cNvPr id="4" name="TextBox 3"/>
          <p:cNvSpPr txBox="1"/>
          <p:nvPr/>
        </p:nvSpPr>
        <p:spPr>
          <a:xfrm>
            <a:off x="619496" y="1600200"/>
            <a:ext cx="8143504" cy="3508653"/>
          </a:xfrm>
          <a:prstGeom prst="rect">
            <a:avLst/>
          </a:prstGeom>
          <a:noFill/>
        </p:spPr>
        <p:txBody>
          <a:bodyPr wrap="square" rtlCol="0">
            <a:spAutoFit/>
          </a:bodyPr>
          <a:lstStyle/>
          <a:p>
            <a:pPr marL="342900" indent="-342900" algn="l">
              <a:buFont typeface="Wingdings" panose="05000000000000000000" pitchFamily="2" charset="2"/>
              <a:buChar char="v"/>
            </a:pPr>
            <a:r>
              <a:rPr lang="en-US" sz="2000" smtClean="0"/>
              <a:t>For Divide and Conquer to be effective, it must be possible to break up the original problem into </a:t>
            </a:r>
            <a:r>
              <a:rPr lang="en-US" sz="2000" i="1" smtClean="0"/>
              <a:t>non-overlapping </a:t>
            </a:r>
            <a:r>
              <a:rPr lang="en-US" sz="2000" smtClean="0"/>
              <a:t>subproblems.</a:t>
            </a:r>
            <a:br>
              <a:rPr lang="en-US" sz="2000" smtClean="0"/>
            </a:br>
            <a:endParaRPr lang="en-US" sz="2000" smtClean="0"/>
          </a:p>
          <a:p>
            <a:pPr marL="800100" lvl="1" indent="-342900" algn="l">
              <a:buFont typeface="Wingdings" panose="05000000000000000000" pitchFamily="2" charset="2"/>
              <a:buChar char="q"/>
            </a:pPr>
            <a:r>
              <a:rPr lang="en-US" sz="1800" u="sng" smtClean="0"/>
              <a:t>Example</a:t>
            </a:r>
            <a:r>
              <a:rPr lang="en-US" sz="1800" smtClean="0"/>
              <a:t>: In MergeSort, the steps of recursive sorting of the left half of the list do not affect, and are not affected by, the steps of the sorting of the right half of the list</a:t>
            </a:r>
            <a:br>
              <a:rPr lang="en-US" sz="1800" smtClean="0"/>
            </a:br>
            <a:endParaRPr lang="en-US" sz="1800" smtClean="0"/>
          </a:p>
          <a:p>
            <a:pPr marL="285750" indent="-285750" algn="l">
              <a:buFont typeface="Wingdings" panose="05000000000000000000" pitchFamily="2" charset="2"/>
              <a:buChar char="v"/>
            </a:pPr>
            <a:r>
              <a:rPr lang="en-US" sz="1800" smtClean="0"/>
              <a:t>If something similar to Divide and Conquer is attempted when problems are overlapping, it may result in many redundant computations.</a:t>
            </a:r>
            <a:br>
              <a:rPr lang="en-US" sz="1800" smtClean="0"/>
            </a:br>
            <a:endParaRPr lang="en-US" sz="1800" smtClean="0"/>
          </a:p>
          <a:p>
            <a:pPr marL="742950" lvl="1" indent="-285750" algn="l">
              <a:buFont typeface="Wingdings" panose="05000000000000000000" pitchFamily="2" charset="2"/>
              <a:buChar char="q"/>
            </a:pPr>
            <a:r>
              <a:rPr lang="en-US" sz="1800" u="sng" smtClean="0"/>
              <a:t>Example</a:t>
            </a:r>
            <a:r>
              <a:rPr lang="en-US" sz="1800" smtClean="0"/>
              <a:t>: Recursive Fibonacci</a:t>
            </a:r>
            <a:r>
              <a:rPr lang="en-US" sz="1800"/>
              <a:t/>
            </a:r>
            <a:br>
              <a:rPr lang="en-US" sz="1800"/>
            </a:br>
            <a:endParaRPr lang="en-US" sz="18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876800"/>
            <a:ext cx="3133725" cy="15906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7469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Main Point</a:t>
            </a:r>
            <a:endParaRPr lang="en-US"/>
          </a:p>
        </p:txBody>
      </p:sp>
      <p:sp>
        <p:nvSpPr>
          <p:cNvPr id="3" name="Content Placeholder 2"/>
          <p:cNvSpPr>
            <a:spLocks noGrp="1"/>
          </p:cNvSpPr>
          <p:nvPr>
            <p:ph idx="1"/>
          </p:nvPr>
        </p:nvSpPr>
        <p:spPr>
          <a:xfrm>
            <a:off x="707571" y="1643743"/>
            <a:ext cx="7772400" cy="4114800"/>
          </a:xfrm>
        </p:spPr>
        <p:txBody>
          <a:bodyPr/>
          <a:lstStyle/>
          <a:p>
            <a:pPr marL="0" indent="0">
              <a:buNone/>
            </a:pPr>
            <a:r>
              <a:rPr lang="en-US" sz="2400" dirty="0" smtClean="0"/>
              <a:t>The Divide and Conquer algorithm design attempts to solve a problem by breaking it into small disjoint </a:t>
            </a:r>
            <a:r>
              <a:rPr lang="en-US" sz="2400" dirty="0" err="1" smtClean="0"/>
              <a:t>subproblems</a:t>
            </a:r>
            <a:r>
              <a:rPr lang="en-US" sz="2400" dirty="0" smtClean="0"/>
              <a:t>, solving the </a:t>
            </a:r>
            <a:r>
              <a:rPr lang="en-US" sz="2400" dirty="0" err="1" smtClean="0"/>
              <a:t>subproblems</a:t>
            </a:r>
            <a:r>
              <a:rPr lang="en-US" sz="2400" dirty="0" smtClean="0"/>
              <a:t> separately, and combining into a final solution. This pattern of solving problems is the pattern outlined in the ancient texts by which structure emerges from the </a:t>
            </a:r>
            <a:r>
              <a:rPr lang="en-US" sz="2400" dirty="0" err="1" smtClean="0"/>
              <a:t>unmanifest</a:t>
            </a:r>
            <a:r>
              <a:rPr lang="en-US" sz="2400" dirty="0" smtClean="0"/>
              <a:t> level of existence: Analysis into parts, synthesis of parts into whole.</a:t>
            </a:r>
          </a:p>
          <a:p>
            <a:pPr marL="0" indent="0" algn="ctr">
              <a:buNone/>
            </a:pPr>
            <a:r>
              <a:rPr lang="en-US" sz="2400" i="1" dirty="0" smtClean="0"/>
              <a:t>Through analysis and synthesis the </a:t>
            </a:r>
            <a:br>
              <a:rPr lang="en-US" sz="2400" i="1" dirty="0" smtClean="0"/>
            </a:br>
            <a:r>
              <a:rPr lang="en-US" sz="2400" i="1" dirty="0" err="1" smtClean="0"/>
              <a:t>unmanifest</a:t>
            </a:r>
            <a:r>
              <a:rPr lang="en-US" sz="2400" i="1" dirty="0" smtClean="0"/>
              <a:t> manifests</a:t>
            </a:r>
          </a:p>
          <a:p>
            <a:pPr marL="0" indent="0" algn="r">
              <a:buNone/>
            </a:pPr>
            <a:r>
              <a:rPr lang="en-US" sz="2400" i="1" dirty="0"/>
              <a:t> </a:t>
            </a:r>
            <a:r>
              <a:rPr lang="en-US" sz="2400" i="1" dirty="0" smtClean="0"/>
              <a:t> </a:t>
            </a:r>
            <a:r>
              <a:rPr lang="en-US" sz="1800" dirty="0" smtClean="0"/>
              <a:t>Absolute Theory of </a:t>
            </a:r>
            <a:r>
              <a:rPr lang="en-US" sz="1800" dirty="0" err="1" smtClean="0"/>
              <a:t>Defence</a:t>
            </a:r>
            <a:r>
              <a:rPr lang="en-US" sz="1800" dirty="0" smtClean="0"/>
              <a:t> p. 344</a:t>
            </a:r>
            <a:endParaRPr lang="en-US" sz="1800" i="1" dirty="0" smtClean="0"/>
          </a:p>
          <a:p>
            <a:pPr marL="0" indent="0">
              <a:buNone/>
            </a:pPr>
            <a:endParaRPr lang="en-US" sz="2400" dirty="0"/>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13</a:t>
            </a:fld>
            <a:endParaRPr lang="en-US" altLang="en-US" dirty="0"/>
          </a:p>
        </p:txBody>
      </p:sp>
    </p:spTree>
    <p:extLst>
      <p:ext uri="{BB962C8B-B14F-4D97-AF65-F5344CB8AC3E}">
        <p14:creationId xmlns:p14="http://schemas.microsoft.com/office/powerpoint/2010/main" val="2396826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Three major techniques:	</a:t>
            </a:r>
            <a:endParaRPr lang="en-US" dirty="0"/>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a:t>Divide-and-Conquer</a:t>
            </a:r>
          </a:p>
          <a:p>
            <a:pPr>
              <a:defRPr/>
            </a:pPr>
            <a:r>
              <a:rPr lang="en-US" smtClean="0">
                <a:solidFill>
                  <a:srgbClr val="FFC000"/>
                </a:solidFill>
              </a:rPr>
              <a:t>Dynamic Programming</a:t>
            </a:r>
          </a:p>
          <a:p>
            <a:pPr>
              <a:defRPr/>
            </a:pPr>
            <a:r>
              <a:rPr lang="en-US"/>
              <a:t>The Greedy Method</a:t>
            </a:r>
          </a:p>
          <a:p>
            <a:pPr marL="0" indent="0">
              <a:buNone/>
              <a:defRPr/>
            </a:pPr>
            <a:endParaRPr lang="en-US" dirty="0" smtClean="0"/>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AB3B558A-D253-43FC-8BA8-7FDCA648F339}" type="slidenum">
              <a:rPr lang="en-US" altLang="en-US" sz="1400"/>
              <a:pPr eaLnBrk="1" hangingPunct="1"/>
              <a:t>14</a:t>
            </a:fld>
            <a:endParaRPr lang="en-US" altLang="en-US" sz="1400"/>
          </a:p>
        </p:txBody>
      </p:sp>
    </p:spTree>
    <p:extLst>
      <p:ext uri="{BB962C8B-B14F-4D97-AF65-F5344CB8AC3E}">
        <p14:creationId xmlns:p14="http://schemas.microsoft.com/office/powerpoint/2010/main" val="324153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9B57E365-729C-4C94-9A9B-2D84A6E28C2E}" type="slidenum">
              <a:rPr lang="en-US" altLang="en-US" sz="1400"/>
              <a:pPr eaLnBrk="1" hangingPunct="1"/>
              <a:t>15</a:t>
            </a:fld>
            <a:endParaRPr lang="en-US" altLang="en-US" sz="1400"/>
          </a:p>
        </p:txBody>
      </p:sp>
      <p:sp>
        <p:nvSpPr>
          <p:cNvPr id="282626" name="Rectangle 2"/>
          <p:cNvSpPr>
            <a:spLocks noGrp="1" noChangeArrowheads="1"/>
          </p:cNvSpPr>
          <p:nvPr>
            <p:ph type="title"/>
          </p:nvPr>
        </p:nvSpPr>
        <p:spPr/>
        <p:txBody>
          <a:bodyPr/>
          <a:lstStyle/>
          <a:p>
            <a:pPr eaLnBrk="1" hangingPunct="1">
              <a:defRPr/>
            </a:pPr>
            <a:r>
              <a:rPr lang="en-US" dirty="0" smtClean="0">
                <a:ea typeface="+mj-ea"/>
                <a:cs typeface="+mj-cs"/>
              </a:rPr>
              <a:t>Dynamic Programming</a:t>
            </a:r>
          </a:p>
        </p:txBody>
      </p:sp>
      <p:sp>
        <p:nvSpPr>
          <p:cNvPr id="282627" name="Rectangle 3" descr="Rectangle: Click to edit Master text styles&#10;Second level&#10;Third level&#10;Fourth level&#10;Fifth level"/>
          <p:cNvSpPr>
            <a:spLocks noGrp="1" noChangeArrowheads="1"/>
          </p:cNvSpPr>
          <p:nvPr>
            <p:ph type="body" idx="1"/>
          </p:nvPr>
        </p:nvSpPr>
        <p:spPr>
          <a:xfrm>
            <a:off x="601663" y="1600200"/>
            <a:ext cx="7772400" cy="4114800"/>
          </a:xfrm>
        </p:spPr>
        <p:txBody>
          <a:bodyPr/>
          <a:lstStyle/>
          <a:p>
            <a:pPr eaLnBrk="1" hangingPunct="1"/>
            <a:r>
              <a:rPr lang="en-US" altLang="en-US" sz="2400" i="1" dirty="0" smtClean="0"/>
              <a:t>Dynamic programming</a:t>
            </a:r>
            <a:r>
              <a:rPr lang="en-US" altLang="en-US" sz="2400" dirty="0" smtClean="0"/>
              <a:t> is a technique that has been used to find more efficient solutions to NP-hard (more on this later) problems, though often even these solutions are still exponential.</a:t>
            </a:r>
          </a:p>
          <a:p>
            <a:pPr eaLnBrk="1" hangingPunct="1"/>
            <a:r>
              <a:rPr lang="en-US" altLang="en-US" sz="2400" dirty="0" smtClean="0"/>
              <a:t>The idea: Sometimes problems can be broken down </a:t>
            </a:r>
            <a:r>
              <a:rPr lang="en-US" altLang="en-US" sz="2400" smtClean="0"/>
              <a:t>into </a:t>
            </a:r>
            <a:r>
              <a:rPr lang="en-US" altLang="en-US" sz="2400" i="1" smtClean="0"/>
              <a:t>overlapping </a:t>
            </a:r>
            <a:r>
              <a:rPr lang="en-US" altLang="en-US" sz="2400" smtClean="0"/>
              <a:t>subproblems</a:t>
            </a:r>
            <a:r>
              <a:rPr lang="en-US" altLang="en-US" sz="2400" dirty="0" smtClean="0"/>
              <a:t>, which can be solved, and whose solutions can be combined in some way to obtain a solution to the main problem. Solutions to </a:t>
            </a:r>
            <a:r>
              <a:rPr lang="en-US" altLang="en-US" sz="2400" dirty="0" err="1" smtClean="0"/>
              <a:t>subproblems</a:t>
            </a:r>
            <a:r>
              <a:rPr lang="en-US" altLang="en-US" sz="2400" dirty="0" smtClean="0"/>
              <a:t> are stored and combined stage by stage to produce a solution to the main problem.</a:t>
            </a:r>
            <a:endParaRPr lang="en-US" altLang="en-US" sz="2800" dirty="0" smtClean="0"/>
          </a:p>
          <a:p>
            <a:pPr eaLnBrk="1" hangingPunct="1">
              <a:buFont typeface="Wingdings" pitchFamily="2" charset="2"/>
              <a:buNone/>
            </a:pPr>
            <a:endParaRPr lang="en-US" altLang="en-US"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68AE3E8E-9C21-4EE4-81B3-B54ECDD6290D}" type="slidenum">
              <a:rPr lang="en-US" altLang="en-US" sz="1400"/>
              <a:pPr eaLnBrk="1" hangingPunct="1"/>
              <a:t>16</a:t>
            </a:fld>
            <a:endParaRPr lang="en-US" altLang="en-US" sz="1400"/>
          </a:p>
        </p:txBody>
      </p:sp>
      <p:sp>
        <p:nvSpPr>
          <p:cNvPr id="287746" name="Rectangle 2"/>
          <p:cNvSpPr>
            <a:spLocks noGrp="1" noChangeArrowheads="1"/>
          </p:cNvSpPr>
          <p:nvPr>
            <p:ph type="title"/>
          </p:nvPr>
        </p:nvSpPr>
        <p:spPr/>
        <p:txBody>
          <a:bodyPr/>
          <a:lstStyle/>
          <a:p>
            <a:pPr eaLnBrk="1" hangingPunct="1">
              <a:defRPr/>
            </a:pPr>
            <a:r>
              <a:rPr lang="en-US" smtClean="0">
                <a:ea typeface="+mj-ea"/>
                <a:cs typeface="+mj-cs"/>
              </a:rPr>
              <a:t>(continued)</a:t>
            </a:r>
          </a:p>
        </p:txBody>
      </p:sp>
      <p:sp>
        <p:nvSpPr>
          <p:cNvPr id="287747" name="Rectangle 3" descr="Rectangle: Click to edit Master text styles&#10;Second level&#10;Third level&#10;Fourth level&#10;Fifth level"/>
          <p:cNvSpPr>
            <a:spLocks noGrp="1" noChangeArrowheads="1"/>
          </p:cNvSpPr>
          <p:nvPr>
            <p:ph type="body" idx="1"/>
          </p:nvPr>
        </p:nvSpPr>
        <p:spPr>
          <a:xfrm>
            <a:off x="685800" y="1447800"/>
            <a:ext cx="7772400" cy="4114800"/>
          </a:xfrm>
        </p:spPr>
        <p:txBody>
          <a:bodyPr/>
          <a:lstStyle/>
          <a:p>
            <a:pPr eaLnBrk="1" hangingPunct="1"/>
            <a:r>
              <a:rPr lang="en-US" altLang="en-US" sz="2800" dirty="0" smtClean="0"/>
              <a:t>When such a problem exhibits the following characteristics, it can in many cases be tackled using dynamic programming:</a:t>
            </a:r>
          </a:p>
          <a:p>
            <a:pPr lvl="1" eaLnBrk="1" hangingPunct="1"/>
            <a:r>
              <a:rPr lang="en-US" altLang="en-US" sz="2400" i="1" dirty="0" smtClean="0"/>
              <a:t>Overlapping </a:t>
            </a:r>
            <a:r>
              <a:rPr lang="en-US" altLang="en-US" sz="2400" i="1" dirty="0" err="1" smtClean="0"/>
              <a:t>subproblems</a:t>
            </a:r>
            <a:r>
              <a:rPr lang="en-US" altLang="en-US" sz="2400" dirty="0" smtClean="0"/>
              <a:t> – the </a:t>
            </a:r>
            <a:r>
              <a:rPr lang="en-US" altLang="en-US" sz="2400" dirty="0" err="1" smtClean="0"/>
              <a:t>subproblems</a:t>
            </a:r>
            <a:r>
              <a:rPr lang="en-US" altLang="en-US" sz="2400" dirty="0" smtClean="0"/>
              <a:t> </a:t>
            </a:r>
            <a:r>
              <a:rPr lang="ja-JP" altLang="en-US" sz="2400" dirty="0" smtClean="0">
                <a:latin typeface="Arial" charset="0"/>
              </a:rPr>
              <a:t>“</a:t>
            </a:r>
            <a:r>
              <a:rPr lang="en-US" altLang="ja-JP" sz="2400" dirty="0" smtClean="0"/>
              <a:t>overlap</a:t>
            </a:r>
            <a:r>
              <a:rPr lang="ja-JP" altLang="en-US" sz="2400" dirty="0" smtClean="0">
                <a:latin typeface="Arial" charset="0"/>
              </a:rPr>
              <a:t>”</a:t>
            </a:r>
            <a:r>
              <a:rPr lang="en-US" altLang="ja-JP" sz="2400" dirty="0" smtClean="0"/>
              <a:t> – the recursion tends to solve the same </a:t>
            </a:r>
            <a:r>
              <a:rPr lang="en-US" altLang="ja-JP" sz="2400" dirty="0" err="1" smtClean="0"/>
              <a:t>subproblems</a:t>
            </a:r>
            <a:r>
              <a:rPr lang="en-US" altLang="ja-JP" sz="2400" dirty="0" smtClean="0"/>
              <a:t> over and over (example: recursive </a:t>
            </a:r>
            <a:r>
              <a:rPr lang="en-US" altLang="ja-JP" sz="2400" dirty="0" err="1" smtClean="0"/>
              <a:t>fibonacci</a:t>
            </a:r>
            <a:r>
              <a:rPr lang="en-US" altLang="ja-JP" sz="2400" dirty="0" smtClean="0"/>
              <a:t>)</a:t>
            </a:r>
          </a:p>
          <a:p>
            <a:pPr lvl="1" eaLnBrk="1" hangingPunct="1"/>
            <a:r>
              <a:rPr lang="en-US" altLang="en-US" sz="2400" i="1" dirty="0" smtClean="0"/>
              <a:t>Optimal substructure – </a:t>
            </a:r>
            <a:r>
              <a:rPr lang="en-US" altLang="en-US" sz="2400" dirty="0" smtClean="0"/>
              <a:t>an optimal solution is composed of a combination of optimal solutions to </a:t>
            </a:r>
            <a:r>
              <a:rPr lang="en-US" altLang="en-US" sz="2400" dirty="0" err="1" smtClean="0"/>
              <a:t>subproblems</a:t>
            </a:r>
            <a:r>
              <a:rPr lang="en-US" altLang="en-US" sz="2400" dirty="0" smtClean="0"/>
              <a:t> </a:t>
            </a:r>
            <a:endParaRPr lang="en-US" altLang="en-US" sz="2400" i="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Divide-and-Conquer</a:t>
            </a:r>
            <a:endParaRPr lang="en-US" dirty="0"/>
          </a:p>
        </p:txBody>
      </p:sp>
      <p:sp>
        <p:nvSpPr>
          <p:cNvPr id="3" name="Content Placeholder 2"/>
          <p:cNvSpPr>
            <a:spLocks noGrp="1"/>
          </p:cNvSpPr>
          <p:nvPr>
            <p:ph idx="1"/>
          </p:nvPr>
        </p:nvSpPr>
        <p:spPr/>
        <p:txBody>
          <a:bodyPr/>
          <a:lstStyle/>
          <a:p>
            <a:r>
              <a:rPr lang="en-US" sz="2000" dirty="0"/>
              <a:t>Divide and conquer puts together solutions to </a:t>
            </a:r>
            <a:r>
              <a:rPr lang="en-US" sz="2000" dirty="0" err="1"/>
              <a:t>subproblems</a:t>
            </a:r>
            <a:r>
              <a:rPr lang="en-US" sz="2000" dirty="0"/>
              <a:t> that do not </a:t>
            </a:r>
            <a:r>
              <a:rPr lang="en-US" sz="2000" dirty="0" smtClean="0"/>
              <a:t>overlap, like </a:t>
            </a:r>
            <a:r>
              <a:rPr lang="en-US" sz="2000" dirty="0" err="1" smtClean="0"/>
              <a:t>MergeSort</a:t>
            </a:r>
            <a:r>
              <a:rPr lang="en-US" sz="2000" dirty="0" smtClean="0"/>
              <a:t>:</a:t>
            </a:r>
            <a:r>
              <a:rPr lang="en-US" sz="2000" dirty="0"/>
              <a:t> recursively sorting the left half does not involve any </a:t>
            </a:r>
            <a:r>
              <a:rPr lang="en-US" sz="2000" dirty="0" smtClean="0"/>
              <a:t>computations that </a:t>
            </a:r>
            <a:r>
              <a:rPr lang="en-US" sz="2000" dirty="0"/>
              <a:t>are done in recursively sorting the right half; these </a:t>
            </a:r>
            <a:r>
              <a:rPr lang="en-US" sz="2000" dirty="0" err="1"/>
              <a:t>subproblems</a:t>
            </a:r>
            <a:r>
              <a:rPr lang="en-US" sz="2000" dirty="0"/>
              <a:t> are non-overlapping</a:t>
            </a:r>
            <a:r>
              <a:rPr lang="en-US" sz="2000" dirty="0" smtClean="0"/>
              <a:t>.</a:t>
            </a:r>
            <a:endParaRPr lang="en-US" sz="2000" dirty="0"/>
          </a:p>
          <a:p>
            <a:r>
              <a:rPr lang="en-US" sz="2000" dirty="0"/>
              <a:t>Dynamic programming puts together solutions to </a:t>
            </a:r>
            <a:r>
              <a:rPr lang="en-US" sz="2000" dirty="0" err="1"/>
              <a:t>subproblems</a:t>
            </a:r>
            <a:r>
              <a:rPr lang="en-US" sz="2000" dirty="0"/>
              <a:t> that do </a:t>
            </a:r>
            <a:r>
              <a:rPr lang="en-US" sz="2000" dirty="0" smtClean="0"/>
              <a:t>overlap</a:t>
            </a:r>
            <a:r>
              <a:rPr lang="en-US" sz="2000" smtClean="0"/>
              <a:t>. For example, in </a:t>
            </a:r>
            <a:r>
              <a:rPr lang="en-US" sz="2000" dirty="0"/>
              <a:t>order to compute fib(5), Recursive Fibonacci must re-compute fib(4), fib(3), </a:t>
            </a:r>
            <a:r>
              <a:rPr lang="en-US" sz="2000" dirty="0" smtClean="0"/>
              <a:t>etc. The </a:t>
            </a:r>
            <a:r>
              <a:rPr lang="en-US" sz="2000" dirty="0" err="1"/>
              <a:t>subproblems</a:t>
            </a:r>
            <a:r>
              <a:rPr lang="en-US" sz="2000" dirty="0"/>
              <a:t> overlap; solving one of the </a:t>
            </a:r>
            <a:r>
              <a:rPr lang="en-US" sz="2000" dirty="0" err="1"/>
              <a:t>subproblems</a:t>
            </a:r>
            <a:r>
              <a:rPr lang="en-US" sz="2000" dirty="0"/>
              <a:t> involves solving many others.</a:t>
            </a:r>
          </a:p>
          <a:p>
            <a:pPr marL="0" indent="0">
              <a:buNone/>
            </a:pPr>
            <a:endParaRPr lang="en-US" dirty="0"/>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17</a:t>
            </a:fld>
            <a:endParaRPr lang="en-US" altLang="en-US"/>
          </a:p>
        </p:txBody>
      </p:sp>
    </p:spTree>
    <p:extLst>
      <p:ext uri="{BB962C8B-B14F-4D97-AF65-F5344CB8AC3E}">
        <p14:creationId xmlns:p14="http://schemas.microsoft.com/office/powerpoint/2010/main" val="1014452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Dynamic Programming Example: F</a:t>
            </a:r>
            <a:r>
              <a:rPr lang="en-US" altLang="ja-JP" dirty="0" smtClean="0"/>
              <a:t>ibonacci</a:t>
            </a:r>
            <a:endParaRPr lang="en-US" altLang="en-US" dirty="0" smtClean="0"/>
          </a:p>
        </p:txBody>
      </p:sp>
      <p:sp>
        <p:nvSpPr>
          <p:cNvPr id="3" name="Content Placeholder 2" descr="Rectangle: Click to edit Master text styles&#10;Second level&#10;Third level&#10;Fourth level&#10;Fifth level"/>
          <p:cNvSpPr>
            <a:spLocks noGrp="1"/>
          </p:cNvSpPr>
          <p:nvPr>
            <p:ph idx="1"/>
          </p:nvPr>
        </p:nvSpPr>
        <p:spPr>
          <a:xfrm>
            <a:off x="685800" y="1600200"/>
            <a:ext cx="7772400" cy="4114800"/>
          </a:xfrm>
        </p:spPr>
        <p:txBody>
          <a:bodyPr/>
          <a:lstStyle/>
          <a:p>
            <a:r>
              <a:rPr lang="en-US" smtClean="0"/>
              <a:t>To generate the nth Fibonacci number, the subproblems are computation of the kth Fibonacci numbers for k &lt; n. </a:t>
            </a:r>
            <a:endParaRPr lang="en-US" dirty="0" smtClean="0"/>
          </a:p>
          <a:p>
            <a:r>
              <a:rPr lang="en-US" smtClean="0"/>
              <a:t>To prevent redundant computation, solutions to </a:t>
            </a:r>
            <a:r>
              <a:rPr lang="en-US" err="1"/>
              <a:t>subproblems</a:t>
            </a:r>
            <a:r>
              <a:rPr lang="en-US"/>
              <a:t> </a:t>
            </a:r>
            <a:r>
              <a:rPr lang="en-US" smtClean="0"/>
              <a:t>can be stored in a table and accessed whenever needed during execution of the algorithm</a:t>
            </a:r>
            <a:endParaRPr lang="en-US" dirty="0" smtClean="0"/>
          </a:p>
          <a:p>
            <a:pPr marL="0" indent="0">
              <a:buNone/>
            </a:pPr>
            <a:endParaRPr lang="en-US" altLang="en-US" dirty="0" smtClean="0"/>
          </a:p>
        </p:txBody>
      </p:sp>
      <p:sp>
        <p:nvSpPr>
          <p:cNvPr id="4" name="Slide Number Placeholder 3"/>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45CCF165-3380-4689-BB68-8D6BA331A824}" type="slidenum">
              <a:rPr lang="en-US" altLang="en-US" sz="1400"/>
              <a:pPr eaLnBrk="1" hangingPunct="1"/>
              <a:t>18</a:t>
            </a:fld>
            <a:endParaRPr lang="en-US" altLang="en-US"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Dynamic Programming Solution to</a:t>
            </a:r>
            <a:br>
              <a:rPr lang="en-US" sz="3600" smtClean="0"/>
            </a:br>
            <a:r>
              <a:rPr lang="en-US" sz="3600" smtClean="0"/>
              <a:t>Recursive Fibonacci</a:t>
            </a:r>
            <a:endParaRPr lang="en-US" sz="3600"/>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19</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50670"/>
            <a:ext cx="3657600" cy="4463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162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Three major techniques:	</a:t>
            </a:r>
            <a:endParaRPr lang="en-US" dirty="0"/>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a:t>Divide-and-Conquer</a:t>
            </a:r>
          </a:p>
          <a:p>
            <a:pPr>
              <a:defRPr/>
            </a:pPr>
            <a:r>
              <a:rPr lang="en-US" smtClean="0"/>
              <a:t>Dynamic Programming</a:t>
            </a:r>
          </a:p>
          <a:p>
            <a:pPr>
              <a:defRPr/>
            </a:pPr>
            <a:r>
              <a:rPr lang="en-US"/>
              <a:t>The Greedy Method</a:t>
            </a:r>
          </a:p>
          <a:p>
            <a:pPr marL="0" indent="0">
              <a:buNone/>
              <a:defRPr/>
            </a:pPr>
            <a:endParaRPr lang="en-US" dirty="0" smtClean="0"/>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AB3B558A-D253-43FC-8BA8-7FDCA648F339}" type="slidenum">
              <a:rPr lang="en-US" altLang="en-US" sz="1400"/>
              <a:pPr eaLnBrk="1" hangingPunct="1"/>
              <a:t>2</a:t>
            </a:fld>
            <a:endParaRPr lang="en-US" altLang="en-US" sz="1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7145581C-1A2C-48F1-827D-610C9F5F210F}" type="slidenum">
              <a:rPr lang="en-US" altLang="en-US" sz="1400"/>
              <a:pPr eaLnBrk="1" hangingPunct="1"/>
              <a:t>20</a:t>
            </a:fld>
            <a:endParaRPr lang="en-US" altLang="en-US" sz="1400"/>
          </a:p>
        </p:txBody>
      </p:sp>
      <p:sp>
        <p:nvSpPr>
          <p:cNvPr id="283650" name="Rectangle 2"/>
          <p:cNvSpPr>
            <a:spLocks noGrp="1" noChangeArrowheads="1"/>
          </p:cNvSpPr>
          <p:nvPr>
            <p:ph type="title"/>
          </p:nvPr>
        </p:nvSpPr>
        <p:spPr/>
        <p:txBody>
          <a:bodyPr/>
          <a:lstStyle/>
          <a:p>
            <a:pPr eaLnBrk="1" hangingPunct="1">
              <a:defRPr/>
            </a:pPr>
            <a:r>
              <a:rPr lang="en-US" smtClean="0">
                <a:ea typeface="+mj-ea"/>
                <a:cs typeface="+mj-cs"/>
              </a:rPr>
              <a:t>The Subset </a:t>
            </a:r>
            <a:r>
              <a:rPr lang="en-US" dirty="0" smtClean="0">
                <a:ea typeface="+mj-ea"/>
                <a:cs typeface="+mj-cs"/>
              </a:rPr>
              <a:t>Sum Problem</a:t>
            </a:r>
          </a:p>
        </p:txBody>
      </p:sp>
      <p:sp>
        <p:nvSpPr>
          <p:cNvPr id="283651" name="Rectangle 3" descr="Rectangle: Click to edit Master text styles&#10;Second level&#10;Third level&#10;Fourth level&#10;Fifth level"/>
          <p:cNvSpPr>
            <a:spLocks noGrp="1" noChangeArrowheads="1"/>
          </p:cNvSpPr>
          <p:nvPr>
            <p:ph type="body" idx="1"/>
          </p:nvPr>
        </p:nvSpPr>
        <p:spPr>
          <a:xfrm>
            <a:off x="838200" y="1905000"/>
            <a:ext cx="7772400" cy="3810000"/>
          </a:xfrm>
        </p:spPr>
        <p:txBody>
          <a:bodyPr/>
          <a:lstStyle/>
          <a:p>
            <a:pPr marL="0" indent="0" eaLnBrk="1" hangingPunct="1">
              <a:buNone/>
            </a:pPr>
            <a:r>
              <a:rPr lang="en-US" altLang="en-US" smtClean="0"/>
              <a:t>The Subset Sum optimization problem says: We have set S = {s</a:t>
            </a:r>
            <a:r>
              <a:rPr lang="en-US" altLang="en-US" baseline="-25000" smtClean="0"/>
              <a:t>0</a:t>
            </a:r>
            <a:r>
              <a:rPr lang="en-US" altLang="en-US" smtClean="0"/>
              <a:t>, s</a:t>
            </a:r>
            <a:r>
              <a:rPr lang="en-US" altLang="en-US" baseline="-25000" smtClean="0"/>
              <a:t>1</a:t>
            </a:r>
            <a:r>
              <a:rPr lang="en-US" altLang="en-US" smtClean="0"/>
              <a:t>, …, s</a:t>
            </a:r>
            <a:r>
              <a:rPr lang="en-US" altLang="en-US" baseline="-25000" smtClean="0"/>
              <a:t>n-1</a:t>
            </a:r>
            <a:r>
              <a:rPr lang="en-US" altLang="en-US" smtClean="0"/>
              <a:t>} of n positive integers and a non-negative integer k. Find a subset T of S so that the sum of the s</a:t>
            </a:r>
            <a:r>
              <a:rPr lang="en-US" altLang="en-US" baseline="-25000" smtClean="0"/>
              <a:t>r</a:t>
            </a:r>
            <a:r>
              <a:rPr lang="en-US" altLang="en-US" smtClean="0"/>
              <a:t> in T is k.</a:t>
            </a:r>
          </a:p>
          <a:p>
            <a:pPr algn="ctr" eaLnBrk="1" hangingPunct="1">
              <a:buFont typeface="Wingdings" pitchFamily="2" charset="2"/>
              <a:buNone/>
            </a:pPr>
            <a:endParaRPr lang="en-US" altLang="en-US" smtClean="0"/>
          </a:p>
        </p:txBody>
      </p:sp>
      <p:pic>
        <p:nvPicPr>
          <p:cNvPr id="2253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648200"/>
            <a:ext cx="25146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01000" cy="1143000"/>
          </a:xfrm>
        </p:spPr>
        <p:txBody>
          <a:bodyPr/>
          <a:lstStyle/>
          <a:p>
            <a:r>
              <a:rPr lang="en-US" smtClean="0"/>
              <a:t>SubsetSum: Recursive Solution</a:t>
            </a:r>
            <a:endParaRPr lang="en-US"/>
          </a:p>
        </p:txBody>
      </p:sp>
      <p:sp>
        <p:nvSpPr>
          <p:cNvPr id="3" name="Content Placeholder 2"/>
          <p:cNvSpPr>
            <a:spLocks noGrp="1"/>
          </p:cNvSpPr>
          <p:nvPr>
            <p:ph idx="1"/>
          </p:nvPr>
        </p:nvSpPr>
        <p:spPr>
          <a:xfrm>
            <a:off x="717468" y="1600200"/>
            <a:ext cx="7772400" cy="4114800"/>
          </a:xfrm>
        </p:spPr>
        <p:txBody>
          <a:bodyPr/>
          <a:lstStyle/>
          <a:p>
            <a:pPr marL="0" indent="0">
              <a:buNone/>
            </a:pPr>
            <a:r>
              <a:rPr lang="en-US" smtClean="0"/>
              <a:t>A recursive solution is based on the following observation:</a:t>
            </a:r>
          </a:p>
          <a:p>
            <a:pPr marL="0" indent="0">
              <a:buNone/>
            </a:pPr>
            <a:endParaRPr lang="en-US"/>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21</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24250"/>
            <a:ext cx="841113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337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22</a:t>
            </a:fld>
            <a:endParaRPr lang="en-US"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4038600" cy="5114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889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sp>
        <p:nvSpPr>
          <p:cNvPr id="3" name="Content Placeholder 2"/>
          <p:cNvSpPr>
            <a:spLocks noGrp="1"/>
          </p:cNvSpPr>
          <p:nvPr>
            <p:ph idx="1"/>
          </p:nvPr>
        </p:nvSpPr>
        <p:spPr>
          <a:xfrm>
            <a:off x="685800" y="1676400"/>
            <a:ext cx="7772400" cy="4114800"/>
          </a:xfrm>
        </p:spPr>
        <p:txBody>
          <a:bodyPr/>
          <a:lstStyle/>
          <a:p>
            <a:r>
              <a:rPr lang="en-US" sz="2000" smtClean="0"/>
              <a:t>The recursive algorithm tries to find a solution T for </a:t>
            </a:r>
            <a:br>
              <a:rPr lang="en-US" sz="2000" smtClean="0"/>
            </a:br>
            <a:r>
              <a:rPr lang="en-US" sz="2000" smtClean="0"/>
              <a:t>({s</a:t>
            </a:r>
            <a:r>
              <a:rPr lang="en-US" sz="2000" baseline="-25000" smtClean="0"/>
              <a:t>0</a:t>
            </a:r>
            <a:r>
              <a:rPr lang="en-US" sz="2000" smtClean="0"/>
              <a:t>, s</a:t>
            </a:r>
            <a:r>
              <a:rPr lang="en-US" sz="2000" baseline="-25000" smtClean="0"/>
              <a:t>1</a:t>
            </a:r>
            <a:r>
              <a:rPr lang="en-US" sz="2000" smtClean="0"/>
              <a:t>, …, s</a:t>
            </a:r>
            <a:r>
              <a:rPr lang="en-US" sz="2000" baseline="-25000" smtClean="0"/>
              <a:t>n-2</a:t>
            </a:r>
            <a:r>
              <a:rPr lang="en-US" sz="2000" smtClean="0"/>
              <a:t>, s</a:t>
            </a:r>
            <a:r>
              <a:rPr lang="en-US" sz="2000" baseline="-25000" smtClean="0"/>
              <a:t>n-1</a:t>
            </a:r>
            <a:r>
              <a:rPr lang="en-US" sz="2000" smtClean="0"/>
              <a:t>}, k) by checking if a solution exists for either of the subproblems</a:t>
            </a:r>
          </a:p>
          <a:p>
            <a:pPr lvl="1"/>
            <a:r>
              <a:rPr lang="en-US" sz="2000" smtClean="0"/>
              <a:t>({</a:t>
            </a:r>
            <a:r>
              <a:rPr lang="en-US" sz="2000"/>
              <a:t>s</a:t>
            </a:r>
            <a:r>
              <a:rPr lang="en-US" sz="2000" baseline="-25000"/>
              <a:t>0</a:t>
            </a:r>
            <a:r>
              <a:rPr lang="en-US" sz="2000"/>
              <a:t>, s</a:t>
            </a:r>
            <a:r>
              <a:rPr lang="en-US" sz="2000" baseline="-25000"/>
              <a:t>1</a:t>
            </a:r>
            <a:r>
              <a:rPr lang="en-US" sz="2000"/>
              <a:t>, …, </a:t>
            </a:r>
            <a:r>
              <a:rPr lang="en-US" sz="2000" smtClean="0"/>
              <a:t>s</a:t>
            </a:r>
            <a:r>
              <a:rPr lang="en-US" sz="2000" baseline="-25000" smtClean="0"/>
              <a:t>n-2</a:t>
            </a:r>
            <a:r>
              <a:rPr lang="en-US" sz="2000" smtClean="0"/>
              <a:t>}, k)</a:t>
            </a:r>
          </a:p>
          <a:p>
            <a:pPr lvl="1"/>
            <a:r>
              <a:rPr lang="en-US" sz="2000" smtClean="0"/>
              <a:t>({</a:t>
            </a:r>
            <a:r>
              <a:rPr lang="en-US" sz="2000"/>
              <a:t>s</a:t>
            </a:r>
            <a:r>
              <a:rPr lang="en-US" sz="2000" baseline="-25000"/>
              <a:t>0</a:t>
            </a:r>
            <a:r>
              <a:rPr lang="en-US" sz="2000"/>
              <a:t>, s</a:t>
            </a:r>
            <a:r>
              <a:rPr lang="en-US" sz="2000" baseline="-25000"/>
              <a:t>1</a:t>
            </a:r>
            <a:r>
              <a:rPr lang="en-US" sz="2000"/>
              <a:t>, …, </a:t>
            </a:r>
            <a:r>
              <a:rPr lang="en-US" sz="2000" smtClean="0"/>
              <a:t>s</a:t>
            </a:r>
            <a:r>
              <a:rPr lang="en-US" sz="2000" baseline="-25000" smtClean="0"/>
              <a:t>n-2</a:t>
            </a:r>
            <a:r>
              <a:rPr lang="en-US" sz="2000" smtClean="0"/>
              <a:t>}, k - s</a:t>
            </a:r>
            <a:r>
              <a:rPr lang="en-US" sz="2000" baseline="-25000" smtClean="0"/>
              <a:t>n-1</a:t>
            </a:r>
            <a:r>
              <a:rPr lang="en-US" sz="2000" smtClean="0"/>
              <a:t>)</a:t>
            </a:r>
          </a:p>
          <a:p>
            <a:r>
              <a:rPr lang="en-US" sz="2000" smtClean="0"/>
              <a:t>To find these, it seeks solutions to smaller subproblems</a:t>
            </a:r>
          </a:p>
          <a:p>
            <a:r>
              <a:rPr lang="en-US" sz="2000" smtClean="0"/>
              <a:t>As n gets larger, the recursive solution will repeatedly recalculate solutions for the smaller subproblems (recall how this happened with recursive Fibonacci)</a:t>
            </a:r>
          </a:p>
          <a:p>
            <a:r>
              <a:rPr lang="en-US" sz="2000" smtClean="0"/>
              <a:t>We can speed up the recursive approach by storing solutions to subproblems in a table (</a:t>
            </a:r>
            <a:r>
              <a:rPr lang="en-US" sz="2000" i="1" smtClean="0"/>
              <a:t>memoization</a:t>
            </a:r>
            <a:r>
              <a:rPr lang="en-US" sz="2000" smtClean="0"/>
              <a:t>). See code Demo.</a:t>
            </a:r>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23</a:t>
            </a:fld>
            <a:endParaRPr lang="en-US" altLang="en-US"/>
          </a:p>
        </p:txBody>
      </p:sp>
    </p:spTree>
    <p:extLst>
      <p:ext uri="{BB962C8B-B14F-4D97-AF65-F5344CB8AC3E}">
        <p14:creationId xmlns:p14="http://schemas.microsoft.com/office/powerpoint/2010/main" val="1910004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sp>
        <p:nvSpPr>
          <p:cNvPr id="3" name="Content Placeholder 2"/>
          <p:cNvSpPr>
            <a:spLocks noGrp="1"/>
          </p:cNvSpPr>
          <p:nvPr>
            <p:ph idx="1"/>
          </p:nvPr>
        </p:nvSpPr>
        <p:spPr>
          <a:xfrm>
            <a:off x="685800" y="1676400"/>
            <a:ext cx="7772400" cy="4114800"/>
          </a:xfrm>
        </p:spPr>
        <p:txBody>
          <a:bodyPr/>
          <a:lstStyle/>
          <a:p>
            <a:r>
              <a:rPr lang="en-US" sz="2400"/>
              <a:t>We can organize the stored computations in the recursive algorithm in a table (see </a:t>
            </a:r>
            <a:r>
              <a:rPr lang="en-US" sz="2400" smtClean="0"/>
              <a:t>RecDynamSubsetSum-Demo.pdf)</a:t>
            </a:r>
          </a:p>
          <a:p>
            <a:r>
              <a:rPr lang="en-US" sz="2400" smtClean="0"/>
              <a:t>Typically, the amount of work done to fill in the table is polynomial bounded, and the rest of the running time is insignificant.</a:t>
            </a:r>
          </a:p>
          <a:p>
            <a:r>
              <a:rPr lang="en-US" sz="2400" smtClean="0"/>
              <a:t>A “bottom-up” approach is typically used to fill in the table from the 0</a:t>
            </a:r>
            <a:r>
              <a:rPr lang="en-US" sz="2400" baseline="30000" smtClean="0"/>
              <a:t>th</a:t>
            </a:r>
            <a:r>
              <a:rPr lang="en-US" sz="2400"/>
              <a:t> row to the last row. The correct output is then read from the bottom </a:t>
            </a:r>
            <a:r>
              <a:rPr lang="en-US" sz="2400" smtClean="0"/>
              <a:t>right corner </a:t>
            </a:r>
            <a:r>
              <a:rPr lang="en-US" sz="2400"/>
              <a:t>of the table. See </a:t>
            </a:r>
            <a:r>
              <a:rPr lang="en-US" sz="2400" smtClean="0"/>
              <a:t>DynamicSubsetSum-Demo.pdf. </a:t>
            </a:r>
            <a:endParaRPr lang="en-US" sz="2400"/>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24</a:t>
            </a:fld>
            <a:endParaRPr lang="en-US" altLang="en-US"/>
          </a:p>
        </p:txBody>
      </p:sp>
    </p:spTree>
    <p:extLst>
      <p:ext uri="{BB962C8B-B14F-4D97-AF65-F5344CB8AC3E}">
        <p14:creationId xmlns:p14="http://schemas.microsoft.com/office/powerpoint/2010/main" val="413124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D2389451-A29C-407E-9407-F6AC80B01A52}" type="slidenum">
              <a:rPr lang="en-US" altLang="en-US" sz="1400"/>
              <a:pPr eaLnBrk="1" hangingPunct="1"/>
              <a:t>25</a:t>
            </a:fld>
            <a:endParaRPr lang="en-US" altLang="en-US" sz="1400"/>
          </a:p>
        </p:txBody>
      </p:sp>
      <p:sp>
        <p:nvSpPr>
          <p:cNvPr id="289794" name="Rectangle 2"/>
          <p:cNvSpPr>
            <a:spLocks noGrp="1" noChangeArrowheads="1"/>
          </p:cNvSpPr>
          <p:nvPr>
            <p:ph type="title"/>
          </p:nvPr>
        </p:nvSpPr>
        <p:spPr/>
        <p:txBody>
          <a:bodyPr/>
          <a:lstStyle/>
          <a:p>
            <a:pPr eaLnBrk="1" hangingPunct="1">
              <a:defRPr/>
            </a:pPr>
            <a:r>
              <a:rPr lang="en-US" smtClean="0">
                <a:ea typeface="+mj-ea"/>
                <a:cs typeface="+mj-cs"/>
              </a:rPr>
              <a:t>Bottom-up Approach</a:t>
            </a:r>
            <a:endParaRPr lang="en-US" dirty="0" smtClean="0">
              <a:ea typeface="+mj-ea"/>
              <a:cs typeface="+mj-cs"/>
            </a:endParaRPr>
          </a:p>
        </p:txBody>
      </p:sp>
      <p:sp>
        <p:nvSpPr>
          <p:cNvPr id="289795" name="Rectangle 3" descr="Rectangle: Click to edit Master text styles&#10;Second level&#10;Third level&#10;Fourth level&#10;Fifth level"/>
          <p:cNvSpPr>
            <a:spLocks noGrp="1" noChangeArrowheads="1"/>
          </p:cNvSpPr>
          <p:nvPr>
            <p:ph type="body" idx="1"/>
          </p:nvPr>
        </p:nvSpPr>
        <p:spPr>
          <a:xfrm>
            <a:off x="838200" y="1600200"/>
            <a:ext cx="7772400" cy="4572000"/>
          </a:xfrm>
        </p:spPr>
        <p:txBody>
          <a:bodyPr/>
          <a:lstStyle/>
          <a:p>
            <a:pPr eaLnBrk="1" hangingPunct="1">
              <a:lnSpc>
                <a:spcPct val="90000"/>
              </a:lnSpc>
              <a:buFont typeface="Wingdings" pitchFamily="2" charset="2"/>
              <a:buNone/>
            </a:pPr>
            <a:r>
              <a:rPr lang="en-US" altLang="en-US" sz="2800" dirty="0" smtClean="0"/>
              <a:t>There are only (k+1) * n problems to solve, namely: </a:t>
            </a:r>
          </a:p>
          <a:p>
            <a:pPr eaLnBrk="1" hangingPunct="1">
              <a:lnSpc>
                <a:spcPct val="90000"/>
              </a:lnSpc>
              <a:buFont typeface="Wingdings" pitchFamily="2" charset="2"/>
              <a:buNone/>
            </a:pPr>
            <a:r>
              <a:rPr lang="en-US" altLang="en-US" sz="2800" dirty="0" smtClean="0"/>
              <a:t> </a:t>
            </a:r>
          </a:p>
          <a:p>
            <a:pPr eaLnBrk="1" hangingPunct="1">
              <a:lnSpc>
                <a:spcPct val="90000"/>
              </a:lnSpc>
              <a:buFont typeface="Wingdings" pitchFamily="2" charset="2"/>
              <a:buNone/>
            </a:pPr>
            <a:endParaRPr lang="en-US" altLang="en-US" sz="2800" dirty="0" smtClean="0"/>
          </a:p>
          <a:p>
            <a:pPr eaLnBrk="1" hangingPunct="1">
              <a:lnSpc>
                <a:spcPct val="90000"/>
              </a:lnSpc>
              <a:buFont typeface="Wingdings" pitchFamily="2" charset="2"/>
              <a:buNone/>
            </a:pPr>
            <a:endParaRPr lang="en-US" altLang="en-US" sz="2400" dirty="0" smtClean="0"/>
          </a:p>
          <a:p>
            <a:pPr eaLnBrk="1" hangingPunct="1">
              <a:lnSpc>
                <a:spcPct val="90000"/>
              </a:lnSpc>
              <a:buFont typeface="Wingdings" pitchFamily="2" charset="2"/>
              <a:buNone/>
            </a:pPr>
            <a:endParaRPr lang="en-US" altLang="en-US" sz="2400" dirty="0" smtClean="0"/>
          </a:p>
          <a:p>
            <a:pPr eaLnBrk="1" hangingPunct="1">
              <a:lnSpc>
                <a:spcPct val="90000"/>
              </a:lnSpc>
              <a:buFont typeface="Wingdings" pitchFamily="2" charset="2"/>
              <a:buNone/>
            </a:pPr>
            <a:r>
              <a:rPr lang="en-US" altLang="en-US" sz="2400" dirty="0" smtClean="0"/>
              <a:t>Build a solution for bigger values of i and j using stored solutions for smaller values of i and j.</a:t>
            </a:r>
          </a:p>
        </p:txBody>
      </p:sp>
      <p:pic>
        <p:nvPicPr>
          <p:cNvPr id="2458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57463"/>
            <a:ext cx="5334000" cy="1325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The Goal</a:t>
            </a:r>
          </a:p>
        </p:txBody>
      </p:sp>
      <p:sp>
        <p:nvSpPr>
          <p:cNvPr id="3" name="Content Placeholder 2" descr="Rectangle: Click to edit Master text styles&#10;Second level&#10;Third level&#10;Fourth level&#10;Fifth level"/>
          <p:cNvSpPr>
            <a:spLocks noGrp="1"/>
          </p:cNvSpPr>
          <p:nvPr>
            <p:ph idx="1"/>
          </p:nvPr>
        </p:nvSpPr>
        <p:spPr>
          <a:xfrm>
            <a:off x="804863" y="1600200"/>
            <a:ext cx="7772400" cy="4572000"/>
          </a:xfrm>
        </p:spPr>
        <p:txBody>
          <a:bodyPr/>
          <a:lstStyle/>
          <a:p>
            <a:pPr marL="0" indent="0" eaLnBrk="1" hangingPunct="1">
              <a:buFont typeface="Wingdings" pitchFamily="2" charset="2"/>
              <a:buNone/>
            </a:pPr>
            <a:r>
              <a:rPr lang="en-US" altLang="en-US" sz="2800" dirty="0" smtClean="0"/>
              <a:t>Obtain a 2-dimensional array (a matrix) A so that</a:t>
            </a:r>
          </a:p>
          <a:p>
            <a:pPr marL="0" indent="0" eaLnBrk="1" hangingPunct="1">
              <a:buFont typeface="Wingdings" pitchFamily="2" charset="2"/>
              <a:buNone/>
            </a:pPr>
            <a:endParaRPr lang="en-US" altLang="en-US" dirty="0" smtClean="0"/>
          </a:p>
          <a:p>
            <a:pPr marL="0" indent="0" eaLnBrk="1" hangingPunct="1">
              <a:buFont typeface="Wingdings" pitchFamily="2" charset="2"/>
              <a:buNone/>
            </a:pPr>
            <a:endParaRPr lang="en-US" altLang="en-US" dirty="0" smtClean="0"/>
          </a:p>
          <a:p>
            <a:pPr marL="0" indent="0" eaLnBrk="1" hangingPunct="1">
              <a:buFont typeface="Wingdings" pitchFamily="2" charset="2"/>
              <a:buChar char="u"/>
            </a:pPr>
            <a:r>
              <a:rPr lang="en-US" altLang="en-US" sz="1800" dirty="0" smtClean="0"/>
              <a:t>If S contains values &gt; k, we ignore them since they don’t</a:t>
            </a:r>
          </a:p>
          <a:p>
            <a:pPr marL="0" indent="0" eaLnBrk="1" hangingPunct="1">
              <a:buFont typeface="Wingdings" pitchFamily="2" charset="2"/>
              <a:buNone/>
            </a:pPr>
            <a:r>
              <a:rPr lang="en-US" altLang="en-US" sz="1800" dirty="0" smtClean="0"/>
              <a:t>   contribute to the solution (computations for which j is too</a:t>
            </a:r>
          </a:p>
          <a:p>
            <a:pPr marL="0" indent="0" eaLnBrk="1" hangingPunct="1">
              <a:buFont typeface="Wingdings" pitchFamily="2" charset="2"/>
              <a:buNone/>
            </a:pPr>
            <a:r>
              <a:rPr lang="en-US" altLang="en-US" sz="1800" dirty="0" smtClean="0"/>
              <a:t>   big are skipped – see the implementation in code)</a:t>
            </a:r>
          </a:p>
          <a:p>
            <a:pPr marL="0" indent="0" eaLnBrk="1" hangingPunct="1">
              <a:buFont typeface="Wingdings" pitchFamily="2" charset="2"/>
              <a:buChar char="u"/>
            </a:pPr>
            <a:r>
              <a:rPr lang="en-US" altLang="en-US" sz="1800" dirty="0" smtClean="0"/>
              <a:t>Fill row i = 0 first, then fill later rows based on values of </a:t>
            </a:r>
          </a:p>
          <a:p>
            <a:pPr marL="0" indent="0" eaLnBrk="1" hangingPunct="1">
              <a:buFont typeface="Wingdings" pitchFamily="2" charset="2"/>
              <a:buNone/>
            </a:pPr>
            <a:r>
              <a:rPr lang="en-US" altLang="en-US" sz="1800" dirty="0" smtClean="0"/>
              <a:t>   earlier rows. </a:t>
            </a:r>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7700191C-37ED-402D-AF63-D6696688024B}" type="slidenum">
              <a:rPr lang="en-US" altLang="en-US" sz="1400"/>
              <a:pPr eaLnBrk="1" hangingPunct="1"/>
              <a:t>26</a:t>
            </a:fld>
            <a:endParaRPr lang="en-US" altLang="en-US" sz="1400"/>
          </a:p>
        </p:txBody>
      </p:sp>
      <p:pic>
        <p:nvPicPr>
          <p:cNvPr id="2560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81275"/>
            <a:ext cx="6596063"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Details</a:t>
            </a:r>
            <a:endParaRPr lang="en-US" dirty="0">
              <a:ea typeface="+mj-ea"/>
            </a:endParaRPr>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4FF2D06C-335C-48B5-8D40-75783734D79A}" type="slidenum">
              <a:rPr lang="en-US" altLang="en-US" sz="1400"/>
              <a:pPr eaLnBrk="1" hangingPunct="1"/>
              <a:t>27</a:t>
            </a:fld>
            <a:endParaRPr lang="en-US" altLang="en-US" sz="1400"/>
          </a:p>
        </p:txBody>
      </p:sp>
      <p:pic>
        <p:nvPicPr>
          <p:cNvPr id="2662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1743075"/>
            <a:ext cx="774065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Pseudo-polynomial time</a:t>
            </a:r>
          </a:p>
        </p:txBody>
      </p:sp>
      <p:sp>
        <p:nvSpPr>
          <p:cNvPr id="3" name="Content Placeholder 2" descr="Rectangle: Click to edit Master text styles&#10;Second level&#10;Third level&#10;Fourth level&#10;Fifth level"/>
          <p:cNvSpPr>
            <a:spLocks noGrp="1"/>
          </p:cNvSpPr>
          <p:nvPr>
            <p:ph idx="1"/>
          </p:nvPr>
        </p:nvSpPr>
        <p:spPr>
          <a:xfrm>
            <a:off x="685800" y="1676400"/>
            <a:ext cx="7772400" cy="4419600"/>
          </a:xfrm>
        </p:spPr>
        <p:txBody>
          <a:bodyPr/>
          <a:lstStyle/>
          <a:p>
            <a:pPr marL="0" indent="0" eaLnBrk="1" hangingPunct="1">
              <a:buFont typeface="Wingdings" pitchFamily="2" charset="2"/>
              <a:buNone/>
              <a:defRPr/>
            </a:pPr>
            <a:r>
              <a:rPr lang="en-US" altLang="en-US" sz="2400" dirty="0" smtClean="0"/>
              <a:t>The dynamic programming solution to </a:t>
            </a:r>
            <a:r>
              <a:rPr lang="en-US" altLang="en-US" sz="2400" dirty="0" err="1" smtClean="0"/>
              <a:t>SubsetSum</a:t>
            </a:r>
            <a:r>
              <a:rPr lang="en-US" altLang="en-US" sz="2400" dirty="0" smtClean="0"/>
              <a:t> runs in O(</a:t>
            </a:r>
            <a:r>
              <a:rPr lang="en-US" altLang="en-US" sz="2400" dirty="0" err="1" smtClean="0"/>
              <a:t>kn</a:t>
            </a:r>
            <a:r>
              <a:rPr lang="en-US" altLang="en-US" sz="2400" dirty="0" smtClean="0"/>
              <a:t>). However, k may be much bigger than n, and even if k is Θ(n), the true running time is based on the number of bits in k, not on the value of k. So even this algorithm runs in exponential time in terms of input size.</a:t>
            </a:r>
          </a:p>
          <a:p>
            <a:pPr marL="0" indent="0" eaLnBrk="1" hangingPunct="1">
              <a:buNone/>
              <a:defRPr/>
            </a:pPr>
            <a:r>
              <a:rPr lang="en-US" altLang="en-US" sz="1800" dirty="0" smtClean="0"/>
              <a:t>Note: For a </a:t>
            </a:r>
            <a:r>
              <a:rPr lang="en-US" altLang="en-US" sz="1800" dirty="0"/>
              <a:t>pseudo-polynomial time algorithm, </a:t>
            </a:r>
            <a:r>
              <a:rPr lang="en-US" sz="1800" dirty="0"/>
              <a:t>its </a:t>
            </a:r>
            <a:r>
              <a:rPr lang="en-US" sz="1800" dirty="0" smtClean="0"/>
              <a:t>running time</a:t>
            </a:r>
            <a:r>
              <a:rPr lang="en-US" sz="1800" dirty="0"/>
              <a:t> is </a:t>
            </a:r>
            <a:r>
              <a:rPr lang="en-US" sz="1800" dirty="0" smtClean="0"/>
              <a:t>polynomial</a:t>
            </a:r>
            <a:r>
              <a:rPr lang="en-US" sz="1800" dirty="0"/>
              <a:t> in </a:t>
            </a:r>
            <a:r>
              <a:rPr lang="en-US" sz="1800" dirty="0" smtClean="0"/>
              <a:t>the numeric </a:t>
            </a:r>
            <a:r>
              <a:rPr lang="en-US" sz="1800" dirty="0"/>
              <a:t>value of the input, but is exponential in the length of the input – the number of bits required to represent </a:t>
            </a:r>
            <a:r>
              <a:rPr lang="en-US" sz="1800" smtClean="0"/>
              <a:t>it.</a:t>
            </a:r>
          </a:p>
          <a:p>
            <a:pPr marL="0" indent="0" eaLnBrk="1" hangingPunct="1">
              <a:buNone/>
              <a:defRPr/>
            </a:pPr>
            <a:r>
              <a:rPr lang="en-US" altLang="en-US" sz="1800" smtClean="0"/>
              <a:t>[This point will be discussed in more detail later]</a:t>
            </a:r>
            <a:endParaRPr lang="en-US" altLang="en-US" sz="1800" dirty="0"/>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D7CEDECB-C319-4B38-8D3F-97A07A792E61}" type="slidenum">
              <a:rPr lang="en-US" altLang="en-US" sz="1400"/>
              <a:pPr eaLnBrk="1" hangingPunct="1"/>
              <a:t>28</a:t>
            </a:fld>
            <a:endParaRPr lang="en-US" altLang="en-US" sz="1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Main Point</a:t>
            </a:r>
            <a:endParaRPr lang="en-US"/>
          </a:p>
        </p:txBody>
      </p:sp>
      <p:sp>
        <p:nvSpPr>
          <p:cNvPr id="3" name="Content Placeholder 2"/>
          <p:cNvSpPr>
            <a:spLocks noGrp="1"/>
          </p:cNvSpPr>
          <p:nvPr>
            <p:ph idx="1"/>
          </p:nvPr>
        </p:nvSpPr>
        <p:spPr>
          <a:xfrm>
            <a:off x="685800" y="1600200"/>
            <a:ext cx="7772400" cy="4953000"/>
          </a:xfrm>
        </p:spPr>
        <p:txBody>
          <a:bodyPr/>
          <a:lstStyle/>
          <a:p>
            <a:pPr marL="0" indent="0" algn="just">
              <a:buNone/>
            </a:pPr>
            <a:r>
              <a:rPr lang="en-US" sz="2600" smtClean="0"/>
              <a:t>Dynamic Programming is an algorithm design technique that arrives at an optimal solution by computing optimal solutions to overlapping subproblems, storing the results (memoization) to avoid redundant computations, and then combining subproblem solutions to obtain the final solution. In SCI, it is observed that to restore completeness in the life of the individual – to solve the problem of life as a human being – we must restore the </a:t>
            </a:r>
            <a:r>
              <a:rPr lang="en-US" sz="2600" i="1" smtClean="0"/>
              <a:t>memory </a:t>
            </a:r>
            <a:r>
              <a:rPr lang="en-US" sz="2600" smtClean="0"/>
              <a:t>of our unbounded nature. For that, we repeatedly open awareness to its unbounded nature, through the process of transcending.</a:t>
            </a:r>
            <a:endParaRPr lang="en-US" sz="2600"/>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29</a:t>
            </a:fld>
            <a:endParaRPr lang="en-US" altLang="en-US"/>
          </a:p>
        </p:txBody>
      </p:sp>
    </p:spTree>
    <p:extLst>
      <p:ext uri="{BB962C8B-B14F-4D97-AF65-F5344CB8AC3E}">
        <p14:creationId xmlns:p14="http://schemas.microsoft.com/office/powerpoint/2010/main" val="1875271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001000" cy="1143000"/>
          </a:xfrm>
        </p:spPr>
        <p:txBody>
          <a:bodyPr/>
          <a:lstStyle/>
          <a:p>
            <a:pPr>
              <a:defRPr/>
            </a:pPr>
            <a:r>
              <a:rPr lang="en-US" smtClean="0"/>
              <a:t>Applications of Each Technique</a:t>
            </a:r>
            <a:endParaRPr lang="en-US" dirty="0"/>
          </a:p>
        </p:txBody>
      </p:sp>
      <p:sp>
        <p:nvSpPr>
          <p:cNvPr id="3" name="Content Placeholder 2" descr="Rectangle: Click to edit Master text styles&#10;Second level&#10;Third level&#10;Fourth level&#10;Fifth level"/>
          <p:cNvSpPr>
            <a:spLocks noGrp="1"/>
          </p:cNvSpPr>
          <p:nvPr>
            <p:ph idx="1"/>
          </p:nvPr>
        </p:nvSpPr>
        <p:spPr>
          <a:xfrm>
            <a:off x="838200" y="1447800"/>
            <a:ext cx="7772400" cy="5867400"/>
          </a:xfrm>
        </p:spPr>
        <p:txBody>
          <a:bodyPr/>
          <a:lstStyle/>
          <a:p>
            <a:pPr>
              <a:defRPr/>
            </a:pPr>
            <a:r>
              <a:rPr lang="en-US" sz="2000" smtClean="0"/>
              <a:t>Divide-and-Conquer</a:t>
            </a:r>
            <a:endParaRPr lang="en-US" sz="2000" dirty="0" smtClean="0"/>
          </a:p>
          <a:p>
            <a:pPr lvl="1">
              <a:defRPr/>
            </a:pPr>
            <a:r>
              <a:rPr lang="en-US" sz="2000" smtClean="0"/>
              <a:t>Binary Search (and operations on a BST)</a:t>
            </a:r>
          </a:p>
          <a:p>
            <a:pPr lvl="1">
              <a:defRPr/>
            </a:pPr>
            <a:r>
              <a:rPr lang="en-US" sz="2000" smtClean="0"/>
              <a:t>MergeSort</a:t>
            </a:r>
            <a:endParaRPr lang="en-US" sz="2000" dirty="0" smtClean="0"/>
          </a:p>
          <a:p>
            <a:pPr lvl="1">
              <a:defRPr/>
            </a:pPr>
            <a:r>
              <a:rPr lang="en-US" sz="2000" smtClean="0"/>
              <a:t>QuickSort</a:t>
            </a:r>
          </a:p>
          <a:p>
            <a:pPr lvl="1">
              <a:defRPr/>
            </a:pPr>
            <a:r>
              <a:rPr lang="en-US" sz="2000" smtClean="0"/>
              <a:t>QuickSelect</a:t>
            </a:r>
            <a:endParaRPr lang="en-US" sz="2000" dirty="0" smtClean="0"/>
          </a:p>
          <a:p>
            <a:pPr>
              <a:defRPr/>
            </a:pPr>
            <a:r>
              <a:rPr lang="en-US" sz="2000" dirty="0" smtClean="0"/>
              <a:t>Dynamic Programming</a:t>
            </a:r>
          </a:p>
          <a:p>
            <a:pPr lvl="1">
              <a:defRPr/>
            </a:pPr>
            <a:r>
              <a:rPr lang="en-US" sz="2000" smtClean="0"/>
              <a:t>Revised Recursive Fibonacci</a:t>
            </a:r>
          </a:p>
          <a:p>
            <a:pPr lvl="1">
              <a:defRPr/>
            </a:pPr>
            <a:r>
              <a:rPr lang="en-US" sz="2000" smtClean="0"/>
              <a:t>SubsetSum</a:t>
            </a:r>
          </a:p>
          <a:p>
            <a:pPr lvl="1">
              <a:defRPr/>
            </a:pPr>
            <a:r>
              <a:rPr lang="en-US" sz="2000" smtClean="0"/>
              <a:t>Knapsack</a:t>
            </a:r>
          </a:p>
          <a:p>
            <a:pPr lvl="1">
              <a:defRPr/>
            </a:pPr>
            <a:r>
              <a:rPr lang="en-US" sz="2000" smtClean="0"/>
              <a:t>Shortest Path (in a graph - later)</a:t>
            </a:r>
          </a:p>
          <a:p>
            <a:pPr>
              <a:defRPr/>
            </a:pPr>
            <a:r>
              <a:rPr lang="en-US" sz="2000"/>
              <a:t>The Greedy Method</a:t>
            </a:r>
          </a:p>
          <a:p>
            <a:pPr lvl="1">
              <a:defRPr/>
            </a:pPr>
            <a:r>
              <a:rPr lang="en-US" sz="2000" smtClean="0"/>
              <a:t>Fractional Knapsack</a:t>
            </a:r>
            <a:endParaRPr lang="en-US" sz="2000"/>
          </a:p>
          <a:p>
            <a:pPr lvl="1">
              <a:defRPr/>
            </a:pPr>
            <a:r>
              <a:rPr lang="en-US" sz="2000"/>
              <a:t>Shortest Path </a:t>
            </a:r>
            <a:r>
              <a:rPr lang="en-US" sz="2000" smtClean="0"/>
              <a:t>(in a graph - later)</a:t>
            </a:r>
            <a:endParaRPr lang="en-US" sz="2000"/>
          </a:p>
          <a:p>
            <a:pPr lvl="1">
              <a:defRPr/>
            </a:pPr>
            <a:r>
              <a:rPr lang="en-US" sz="2000"/>
              <a:t>Minimum Spanning Tree </a:t>
            </a:r>
            <a:r>
              <a:rPr lang="en-US" sz="2000" smtClean="0"/>
              <a:t>(in a graph - later</a:t>
            </a:r>
            <a:r>
              <a:rPr lang="en-US" sz="2000"/>
              <a:t>)</a:t>
            </a:r>
          </a:p>
          <a:p>
            <a:pPr marL="0" indent="0">
              <a:buNone/>
              <a:defRPr/>
            </a:pPr>
            <a:endParaRPr lang="en-US" dirty="0" smtClean="0"/>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10EA5F22-4B01-49BF-8AE8-E72A2E997282}" type="slidenum">
              <a:rPr lang="en-US" altLang="en-US" sz="1400"/>
              <a:pPr eaLnBrk="1" hangingPunct="1"/>
              <a:t>3</a:t>
            </a:fld>
            <a:endParaRPr lang="en-US" altLang="en-US" sz="1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smtClean="0">
                <a:ea typeface="+mj-ea"/>
              </a:rPr>
              <a:t>Dynamic </a:t>
            </a:r>
            <a:r>
              <a:rPr lang="en-US" sz="3600">
                <a:ea typeface="+mj-ea"/>
              </a:rPr>
              <a:t>Programming: Knapsack Problem</a:t>
            </a:r>
          </a:p>
        </p:txBody>
      </p:sp>
      <p:sp>
        <p:nvSpPr>
          <p:cNvPr id="3" name="Content Placeholder 2" descr="Rectangle: Click to edit Master text styles&#10;Second level&#10;Third level&#10;Fourth level&#10;Fifth level"/>
          <p:cNvSpPr>
            <a:spLocks noGrp="1"/>
          </p:cNvSpPr>
          <p:nvPr>
            <p:ph idx="1"/>
          </p:nvPr>
        </p:nvSpPr>
        <p:spPr>
          <a:xfrm>
            <a:off x="658813" y="1524000"/>
            <a:ext cx="7772400" cy="4953000"/>
          </a:xfrm>
        </p:spPr>
        <p:txBody>
          <a:bodyPr/>
          <a:lstStyle/>
          <a:p>
            <a:pPr marL="0" indent="0">
              <a:buFont typeface="Wingdings" pitchFamily="2" charset="2"/>
              <a:buNone/>
            </a:pPr>
            <a:r>
              <a:rPr lang="en-US" altLang="en-US" sz="1800" b="1" dirty="0" smtClean="0"/>
              <a:t>The Problem</a:t>
            </a:r>
            <a:r>
              <a:rPr lang="en-US" altLang="en-US" sz="1800" dirty="0" smtClean="0"/>
              <a:t>. Given a set S = {s</a:t>
            </a:r>
            <a:r>
              <a:rPr lang="en-US" altLang="en-US" sz="1800" baseline="-25000" dirty="0" smtClean="0"/>
              <a:t>0</a:t>
            </a:r>
            <a:r>
              <a:rPr lang="en-US" altLang="en-US" sz="1800" dirty="0" smtClean="0"/>
              <a:t>, s</a:t>
            </a:r>
            <a:r>
              <a:rPr lang="en-US" altLang="en-US" sz="1800" baseline="-25000" dirty="0" smtClean="0"/>
              <a:t>1</a:t>
            </a:r>
            <a:r>
              <a:rPr lang="en-US" altLang="en-US" sz="1800" dirty="0" smtClean="0"/>
              <a:t>, …, s</a:t>
            </a:r>
            <a:r>
              <a:rPr lang="en-US" altLang="en-US" sz="1800" baseline="-25000" dirty="0" smtClean="0"/>
              <a:t>n-1</a:t>
            </a:r>
            <a:r>
              <a:rPr lang="en-US" altLang="en-US" sz="1800" dirty="0" smtClean="0"/>
              <a:t>} of items, weights {w</a:t>
            </a:r>
            <a:r>
              <a:rPr lang="en-US" altLang="en-US" sz="1800" baseline="-25000" dirty="0" smtClean="0"/>
              <a:t>0</a:t>
            </a:r>
            <a:r>
              <a:rPr lang="en-US" altLang="en-US" sz="1800" dirty="0" smtClean="0"/>
              <a:t>, w</a:t>
            </a:r>
            <a:r>
              <a:rPr lang="en-US" altLang="en-US" sz="1800" baseline="-25000" dirty="0" smtClean="0"/>
              <a:t>1</a:t>
            </a:r>
            <a:r>
              <a:rPr lang="en-US" altLang="en-US" sz="1800" dirty="0" smtClean="0"/>
              <a:t>,…, w</a:t>
            </a:r>
            <a:r>
              <a:rPr lang="en-US" altLang="en-US" sz="1800" baseline="-25000" dirty="0" smtClean="0"/>
              <a:t>n-1</a:t>
            </a:r>
            <a:r>
              <a:rPr lang="en-US" altLang="en-US" sz="1800" dirty="0" smtClean="0"/>
              <a:t>} and values {v</a:t>
            </a:r>
            <a:r>
              <a:rPr lang="en-US" altLang="en-US" sz="1800" baseline="-25000" dirty="0" smtClean="0"/>
              <a:t>0</a:t>
            </a:r>
            <a:r>
              <a:rPr lang="en-US" altLang="en-US" sz="1800" dirty="0" smtClean="0"/>
              <a:t>, v</a:t>
            </a:r>
            <a:r>
              <a:rPr lang="en-US" altLang="en-US" sz="1800" baseline="-25000" dirty="0" smtClean="0"/>
              <a:t>1</a:t>
            </a:r>
            <a:r>
              <a:rPr lang="en-US" altLang="en-US" sz="1800" dirty="0" smtClean="0"/>
              <a:t>, …, v</a:t>
            </a:r>
            <a:r>
              <a:rPr lang="en-US" altLang="en-US" sz="1800" baseline="-25000" dirty="0" smtClean="0"/>
              <a:t>n-1</a:t>
            </a:r>
            <a:r>
              <a:rPr lang="en-US" altLang="en-US" sz="1800" dirty="0" smtClean="0"/>
              <a:t>} and a max weight W, find a subset T of S whose total value is maximal subject to constraint that total weight is at most W.</a:t>
            </a:r>
          </a:p>
          <a:p>
            <a:pPr marL="0" indent="0">
              <a:buFont typeface="Wingdings" pitchFamily="2" charset="2"/>
              <a:buNone/>
            </a:pPr>
            <a:endParaRPr lang="en-US" altLang="en-US" sz="1800" dirty="0" smtClean="0"/>
          </a:p>
          <a:p>
            <a:pPr marL="0" indent="0">
              <a:buFont typeface="Wingdings" pitchFamily="2" charset="2"/>
              <a:buNone/>
            </a:pPr>
            <a:r>
              <a:rPr lang="en-US" altLang="en-US" sz="1800" b="1" dirty="0" smtClean="0"/>
              <a:t>Observation</a:t>
            </a:r>
            <a:r>
              <a:rPr lang="en-US" altLang="en-US" sz="1800" dirty="0" smtClean="0"/>
              <a:t>. If T is a solution, either s</a:t>
            </a:r>
            <a:r>
              <a:rPr lang="en-US" altLang="en-US" sz="1800" baseline="-25000" dirty="0" smtClean="0"/>
              <a:t>n-1 </a:t>
            </a:r>
            <a:r>
              <a:rPr lang="en-US" altLang="en-US" sz="1800" dirty="0" smtClean="0"/>
              <a:t>belongs to T or it does not. </a:t>
            </a:r>
          </a:p>
          <a:p>
            <a:pPr marL="0" indent="0">
              <a:buFont typeface="Tahoma" pitchFamily="34" charset="0"/>
              <a:buAutoNum type="arabicPeriod"/>
            </a:pPr>
            <a:r>
              <a:rPr lang="en-US" altLang="en-US" sz="1800" dirty="0" smtClean="0"/>
              <a:t>If it does not, then T is a solution to the Knapsack problem with items {s</a:t>
            </a:r>
            <a:r>
              <a:rPr lang="en-US" altLang="en-US" sz="1800" baseline="-25000" dirty="0" smtClean="0"/>
              <a:t>0</a:t>
            </a:r>
            <a:r>
              <a:rPr lang="en-US" altLang="en-US" sz="1800" dirty="0" smtClean="0"/>
              <a:t>, s</a:t>
            </a:r>
            <a:r>
              <a:rPr lang="en-US" altLang="en-US" sz="1800" baseline="-25000" dirty="0" smtClean="0"/>
              <a:t>1</a:t>
            </a:r>
            <a:r>
              <a:rPr lang="en-US" altLang="en-US" sz="1800" dirty="0" smtClean="0"/>
              <a:t>, …, s</a:t>
            </a:r>
            <a:r>
              <a:rPr lang="en-US" altLang="en-US" sz="1800" baseline="-25000" dirty="0" smtClean="0"/>
              <a:t>n-2</a:t>
            </a:r>
            <a:r>
              <a:rPr lang="en-US" altLang="en-US" sz="1800" dirty="0" smtClean="0"/>
              <a:t>}   weights {w</a:t>
            </a:r>
            <a:r>
              <a:rPr lang="en-US" altLang="en-US" sz="1800" baseline="-25000" dirty="0" smtClean="0"/>
              <a:t>0</a:t>
            </a:r>
            <a:r>
              <a:rPr lang="en-US" altLang="en-US" sz="1800" dirty="0" smtClean="0"/>
              <a:t>, w</a:t>
            </a:r>
            <a:r>
              <a:rPr lang="en-US" altLang="en-US" sz="1800" baseline="-25000" dirty="0" smtClean="0"/>
              <a:t>1</a:t>
            </a:r>
            <a:r>
              <a:rPr lang="en-US" altLang="en-US" sz="1800" dirty="0" smtClean="0"/>
              <a:t>,…, w</a:t>
            </a:r>
            <a:r>
              <a:rPr lang="en-US" altLang="en-US" sz="1800" baseline="-25000" dirty="0" smtClean="0"/>
              <a:t>n-2</a:t>
            </a:r>
            <a:r>
              <a:rPr lang="en-US" altLang="en-US" sz="1800" dirty="0" smtClean="0"/>
              <a:t>} values {v</a:t>
            </a:r>
            <a:r>
              <a:rPr lang="en-US" altLang="en-US" sz="1800" baseline="-25000" dirty="0" smtClean="0"/>
              <a:t>0</a:t>
            </a:r>
            <a:r>
              <a:rPr lang="en-US" altLang="en-US" sz="1800" dirty="0" smtClean="0"/>
              <a:t>, v</a:t>
            </a:r>
            <a:r>
              <a:rPr lang="en-US" altLang="en-US" sz="1800" baseline="-25000" dirty="0" smtClean="0"/>
              <a:t>1</a:t>
            </a:r>
            <a:r>
              <a:rPr lang="en-US" altLang="en-US" sz="1800" dirty="0" smtClean="0"/>
              <a:t>, …, v</a:t>
            </a:r>
            <a:r>
              <a:rPr lang="en-US" altLang="en-US" sz="1800" baseline="-25000" dirty="0" smtClean="0"/>
              <a:t>n-2</a:t>
            </a:r>
            <a:r>
              <a:rPr lang="en-US" altLang="en-US" sz="1800" dirty="0" smtClean="0"/>
              <a:t>} and max weight W. </a:t>
            </a:r>
          </a:p>
          <a:p>
            <a:pPr marL="0" indent="0">
              <a:buFont typeface="Tahoma" pitchFamily="34" charset="0"/>
              <a:buAutoNum type="arabicPeriod"/>
            </a:pPr>
            <a:r>
              <a:rPr lang="en-US" altLang="en-US" sz="1800" dirty="0" smtClean="0"/>
              <a:t>If s</a:t>
            </a:r>
            <a:r>
              <a:rPr lang="en-US" altLang="en-US" sz="1800" baseline="-25000" dirty="0" smtClean="0"/>
              <a:t>n-1 </a:t>
            </a:r>
            <a:r>
              <a:rPr lang="en-US" altLang="en-US" sz="1800" dirty="0" smtClean="0"/>
              <a:t>does belong to T, then T – {s</a:t>
            </a:r>
            <a:r>
              <a:rPr lang="en-US" altLang="en-US" sz="1800" baseline="-25000" dirty="0" smtClean="0"/>
              <a:t>n-1</a:t>
            </a:r>
            <a:r>
              <a:rPr lang="en-US" altLang="en-US" sz="1800" dirty="0" smtClean="0"/>
              <a:t>} is a solution to the Knapsack problem with items {s</a:t>
            </a:r>
            <a:r>
              <a:rPr lang="en-US" altLang="en-US" sz="1800" baseline="-25000" dirty="0" smtClean="0"/>
              <a:t>0</a:t>
            </a:r>
            <a:r>
              <a:rPr lang="en-US" altLang="en-US" sz="1800" dirty="0" smtClean="0"/>
              <a:t>, s</a:t>
            </a:r>
            <a:r>
              <a:rPr lang="en-US" altLang="en-US" sz="1800" baseline="-25000" dirty="0" smtClean="0"/>
              <a:t>1</a:t>
            </a:r>
            <a:r>
              <a:rPr lang="en-US" altLang="en-US" sz="1800" dirty="0" smtClean="0"/>
              <a:t>, …, s</a:t>
            </a:r>
            <a:r>
              <a:rPr lang="en-US" altLang="en-US" sz="1800" baseline="-25000" dirty="0" smtClean="0"/>
              <a:t>n-2</a:t>
            </a:r>
            <a:r>
              <a:rPr lang="en-US" altLang="en-US" sz="1800" dirty="0" smtClean="0"/>
              <a:t>} weights {w</a:t>
            </a:r>
            <a:r>
              <a:rPr lang="en-US" altLang="en-US" sz="1800" baseline="-25000" dirty="0" smtClean="0"/>
              <a:t>0</a:t>
            </a:r>
            <a:r>
              <a:rPr lang="en-US" altLang="en-US" sz="1800" dirty="0" smtClean="0"/>
              <a:t>, w</a:t>
            </a:r>
            <a:r>
              <a:rPr lang="en-US" altLang="en-US" sz="1800" baseline="-25000" dirty="0" smtClean="0"/>
              <a:t>1</a:t>
            </a:r>
            <a:r>
              <a:rPr lang="en-US" altLang="en-US" sz="1800" dirty="0" smtClean="0"/>
              <a:t>,…, w</a:t>
            </a:r>
            <a:r>
              <a:rPr lang="en-US" altLang="en-US" sz="1800" baseline="-25000" dirty="0" smtClean="0"/>
              <a:t>n-2</a:t>
            </a:r>
            <a:r>
              <a:rPr lang="en-US" altLang="en-US" sz="1800" dirty="0" smtClean="0"/>
              <a:t>} values {v</a:t>
            </a:r>
            <a:r>
              <a:rPr lang="en-US" altLang="en-US" sz="1800" baseline="-25000" dirty="0" smtClean="0"/>
              <a:t>0</a:t>
            </a:r>
            <a:r>
              <a:rPr lang="en-US" altLang="en-US" sz="1800" dirty="0" smtClean="0"/>
              <a:t>, v</a:t>
            </a:r>
            <a:r>
              <a:rPr lang="en-US" altLang="en-US" sz="1800" baseline="-25000" dirty="0" smtClean="0"/>
              <a:t>1</a:t>
            </a:r>
            <a:r>
              <a:rPr lang="en-US" altLang="en-US" sz="1800" dirty="0" smtClean="0"/>
              <a:t>, …, v</a:t>
            </a:r>
            <a:r>
              <a:rPr lang="en-US" altLang="en-US" sz="1800" baseline="-25000" dirty="0" smtClean="0"/>
              <a:t>n-2</a:t>
            </a:r>
            <a:r>
              <a:rPr lang="en-US" altLang="en-US" sz="1800" dirty="0" smtClean="0"/>
              <a:t>}  and max weight W – w</a:t>
            </a:r>
            <a:r>
              <a:rPr lang="en-US" altLang="en-US" sz="1800" baseline="-25000" dirty="0" smtClean="0"/>
              <a:t>n-1</a:t>
            </a:r>
            <a:r>
              <a:rPr lang="en-US" altLang="en-US" sz="1800" dirty="0" smtClean="0"/>
              <a:t>. </a:t>
            </a:r>
            <a:br>
              <a:rPr lang="en-US" altLang="en-US" sz="1800" dirty="0" smtClean="0"/>
            </a:br>
            <a:endParaRPr lang="en-US" altLang="en-US" sz="1800" dirty="0" smtClean="0"/>
          </a:p>
          <a:p>
            <a:pPr marL="0" indent="0">
              <a:buFont typeface="Wingdings" pitchFamily="2" charset="2"/>
              <a:buNone/>
            </a:pPr>
            <a:r>
              <a:rPr lang="en-US" altLang="en-US" sz="1800" dirty="0" smtClean="0"/>
              <a:t>This shows that T is built up from solutions </a:t>
            </a:r>
            <a:r>
              <a:rPr lang="en-US" altLang="en-US" sz="1800" smtClean="0"/>
              <a:t>to subproblems, and suggests a recursive solution that is similar to the recursive solution to SubsetSum.</a:t>
            </a:r>
            <a:endParaRPr lang="en-US" altLang="en-US" sz="1800" dirty="0" smtClean="0"/>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0EC6F693-E0D7-4236-A3EB-240D3823FD1E}" type="slidenum">
              <a:rPr lang="en-US" altLang="en-US" sz="1400"/>
              <a:pPr eaLnBrk="1" hangingPunct="1"/>
              <a:t>30</a:t>
            </a:fld>
            <a:endParaRPr lang="en-US" altLang="en-US" sz="1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797" y="152400"/>
            <a:ext cx="8077200" cy="1143000"/>
          </a:xfrm>
        </p:spPr>
        <p:txBody>
          <a:bodyPr/>
          <a:lstStyle/>
          <a:p>
            <a:pPr>
              <a:defRPr/>
            </a:pPr>
            <a:r>
              <a:rPr lang="en-US" smtClean="0">
                <a:ea typeface="+mj-ea"/>
              </a:rPr>
              <a:t>Knapsack “Bottom Up” Solution</a:t>
            </a:r>
            <a:endParaRPr lang="en-US">
              <a:ea typeface="+mj-ea"/>
            </a:endParaRPr>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F1440A8D-AB04-4879-94F5-48F94BEBA372}" type="slidenum">
              <a:rPr lang="en-US" altLang="en-US" sz="1400"/>
              <a:pPr eaLnBrk="1" hangingPunct="1"/>
              <a:t>31</a:t>
            </a:fld>
            <a:endParaRPr lang="en-US" altLang="en-US" sz="14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6934200" cy="4802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32</a:t>
            </a:fld>
            <a:endParaRPr lang="en-US"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86" y="1600199"/>
            <a:ext cx="7228114" cy="4842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58192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ea typeface="+mj-ea"/>
              </a:rPr>
              <a:t>Knapsack</a:t>
            </a:r>
            <a:endParaRPr lang="en-US">
              <a:ea typeface="+mj-ea"/>
            </a:endParaRPr>
          </a:p>
        </p:txBody>
      </p:sp>
      <p:sp>
        <p:nvSpPr>
          <p:cNvPr id="3" name="Content Placeholder 2" descr="Rectangle: Click to edit Master text styles&#10;Second level&#10;Third level&#10;Fourth level&#10;Fifth level"/>
          <p:cNvSpPr>
            <a:spLocks noGrp="1"/>
          </p:cNvSpPr>
          <p:nvPr>
            <p:ph idx="1"/>
          </p:nvPr>
        </p:nvSpPr>
        <p:spPr>
          <a:xfrm>
            <a:off x="609600" y="1524000"/>
            <a:ext cx="7772400" cy="4114800"/>
          </a:xfrm>
        </p:spPr>
        <p:txBody>
          <a:bodyPr/>
          <a:lstStyle/>
          <a:p>
            <a:pPr>
              <a:defRPr/>
            </a:pPr>
            <a:r>
              <a:rPr lang="en-US" altLang="en-US" smtClean="0"/>
              <a:t>The set stored in A[n-1, W] is the solution.</a:t>
            </a:r>
          </a:p>
          <a:p>
            <a:pPr>
              <a:defRPr/>
            </a:pPr>
            <a:r>
              <a:rPr lang="en-US" altLang="en-US" smtClean="0"/>
              <a:t>Running time is O(nW) in terms of values, but, in terms of input size, it’s </a:t>
            </a:r>
            <a:br>
              <a:rPr lang="en-US" altLang="en-US" smtClean="0"/>
            </a:br>
            <a:r>
              <a:rPr lang="en-US" altLang="en-US" smtClean="0"/>
              <a:t>O(n * 2</a:t>
            </a:r>
            <a:r>
              <a:rPr lang="en-US" altLang="en-US" baseline="30000" smtClean="0"/>
              <a:t>length(W)</a:t>
            </a:r>
            <a:r>
              <a:rPr lang="en-US" altLang="en-US" smtClean="0"/>
              <a:t>), which is potentially exponential in n (whenever n </a:t>
            </a:r>
            <a:r>
              <a:rPr lang="en-US" altLang="en-US" smtClean="0">
                <a:sym typeface="Symbol" pitchFamily="18" charset="2"/>
              </a:rPr>
              <a:t></a:t>
            </a:r>
            <a:r>
              <a:rPr lang="en-US" altLang="en-US" smtClean="0"/>
              <a:t> W)</a:t>
            </a:r>
          </a:p>
          <a:p>
            <a:pPr>
              <a:defRPr/>
            </a:pPr>
            <a:r>
              <a:rPr lang="en-US" altLang="en-US"/>
              <a:t>See the Demo </a:t>
            </a:r>
            <a:r>
              <a:rPr lang="en-US" altLang="en-US" smtClean="0"/>
              <a:t/>
            </a:r>
            <a:br>
              <a:rPr lang="en-US" altLang="en-US" smtClean="0"/>
            </a:br>
            <a:r>
              <a:rPr lang="en-US" altLang="en-US" smtClean="0"/>
              <a:t>DynamicKnapsack-Demo.pdf</a:t>
            </a:r>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5E92ECCE-B96D-4337-AB05-E8B0C2D7D938}" type="slidenum">
              <a:rPr lang="en-US" altLang="en-US" sz="1400"/>
              <a:pPr eaLnBrk="1" hangingPunct="1"/>
              <a:t>33</a:t>
            </a:fld>
            <a:endParaRPr lang="en-US" altLang="en-US" sz="1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Three major techniques:	</a:t>
            </a:r>
            <a:endParaRPr lang="en-US" dirty="0"/>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a:t>Divide-and-Conquer</a:t>
            </a:r>
          </a:p>
          <a:p>
            <a:pPr>
              <a:defRPr/>
            </a:pPr>
            <a:r>
              <a:rPr lang="en-US" smtClean="0">
                <a:solidFill>
                  <a:schemeClr val="accent4"/>
                </a:solidFill>
              </a:rPr>
              <a:t>Dynamic Programming</a:t>
            </a:r>
          </a:p>
          <a:p>
            <a:pPr>
              <a:defRPr/>
            </a:pPr>
            <a:r>
              <a:rPr lang="en-US">
                <a:solidFill>
                  <a:srgbClr val="FFC000"/>
                </a:solidFill>
              </a:rPr>
              <a:t>The Greedy Method</a:t>
            </a:r>
          </a:p>
          <a:p>
            <a:pPr marL="0" indent="0">
              <a:buNone/>
              <a:defRPr/>
            </a:pPr>
            <a:endParaRPr lang="en-US" dirty="0" smtClean="0"/>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AB3B558A-D253-43FC-8BA8-7FDCA648F339}" type="slidenum">
              <a:rPr lang="en-US" altLang="en-US" sz="1400"/>
              <a:pPr eaLnBrk="1" hangingPunct="1"/>
              <a:t>34</a:t>
            </a:fld>
            <a:endParaRPr lang="en-US" altLang="en-US" sz="1400"/>
          </a:p>
        </p:txBody>
      </p:sp>
    </p:spTree>
    <p:extLst>
      <p:ext uri="{BB962C8B-B14F-4D97-AF65-F5344CB8AC3E}">
        <p14:creationId xmlns:p14="http://schemas.microsoft.com/office/powerpoint/2010/main" val="12336829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Greedy Algorithms</a:t>
            </a:r>
            <a:endParaRPr lang="en-US" dirty="0"/>
          </a:p>
        </p:txBody>
      </p:sp>
      <p:sp>
        <p:nvSpPr>
          <p:cNvPr id="3" name="Content Placeholder 2" descr="Rectangle: Click to edit Master text styles&#10;Second level&#10;Third level&#10;Fourth level&#10;Fifth level"/>
          <p:cNvSpPr>
            <a:spLocks noGrp="1"/>
          </p:cNvSpPr>
          <p:nvPr>
            <p:ph idx="1"/>
          </p:nvPr>
        </p:nvSpPr>
        <p:spPr>
          <a:xfrm>
            <a:off x="691738" y="1524000"/>
            <a:ext cx="7772400" cy="5181600"/>
          </a:xfrm>
        </p:spPr>
        <p:txBody>
          <a:bodyPr/>
          <a:lstStyle/>
          <a:p>
            <a:pPr>
              <a:defRPr/>
            </a:pPr>
            <a:r>
              <a:rPr lang="en-US" dirty="0" smtClean="0"/>
              <a:t>Apply to optimization problems</a:t>
            </a:r>
          </a:p>
          <a:p>
            <a:pPr lvl="1">
              <a:defRPr/>
            </a:pPr>
            <a:r>
              <a:rPr lang="en-US" dirty="0" smtClean="0"/>
              <a:t>Some quantity is to be minimized or maximized.</a:t>
            </a:r>
          </a:p>
          <a:p>
            <a:pPr>
              <a:defRPr/>
            </a:pPr>
            <a:r>
              <a:rPr lang="en-US" dirty="0" smtClean="0"/>
              <a:t>Key technique is to make each choice in a locally optimal manner</a:t>
            </a:r>
          </a:p>
          <a:p>
            <a:pPr lvl="1">
              <a:defRPr/>
            </a:pPr>
            <a:r>
              <a:rPr lang="en-US" dirty="0" smtClean="0"/>
              <a:t>The hope is that these locally optimal choices will produce the globally optimal solution</a:t>
            </a:r>
          </a:p>
          <a:p>
            <a:pPr>
              <a:defRPr/>
            </a:pPr>
            <a:r>
              <a:rPr lang="en-US" dirty="0" smtClean="0"/>
              <a:t>Does not always lead to an optimal solution.</a:t>
            </a:r>
            <a:endParaRPr lang="en-US" dirty="0"/>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79F8181B-3049-49E0-81BC-24931F1F6C3E}" type="slidenum">
              <a:rPr lang="en-US" altLang="en-US" sz="1400"/>
              <a:pPr eaLnBrk="1" hangingPunct="1"/>
              <a:t>35</a:t>
            </a:fld>
            <a:endParaRPr lang="en-US" altLang="en-US" sz="1400"/>
          </a:p>
        </p:txBody>
      </p:sp>
    </p:spTree>
    <p:extLst>
      <p:ext uri="{BB962C8B-B14F-4D97-AF65-F5344CB8AC3E}">
        <p14:creationId xmlns:p14="http://schemas.microsoft.com/office/powerpoint/2010/main" val="34572714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Greedy Approach to Knapsack</a:t>
            </a:r>
            <a:endParaRPr lang="en-US"/>
          </a:p>
        </p:txBody>
      </p:sp>
      <p:sp>
        <p:nvSpPr>
          <p:cNvPr id="3" name="Content Placeholder 2"/>
          <p:cNvSpPr>
            <a:spLocks noGrp="1"/>
          </p:cNvSpPr>
          <p:nvPr>
            <p:ph idx="1"/>
          </p:nvPr>
        </p:nvSpPr>
        <p:spPr>
          <a:xfrm>
            <a:off x="685800" y="1600200"/>
            <a:ext cx="7772400" cy="4114800"/>
          </a:xfrm>
        </p:spPr>
        <p:txBody>
          <a:bodyPr/>
          <a:lstStyle/>
          <a:p>
            <a:r>
              <a:rPr lang="en-US" sz="1800" u="sng" smtClean="0"/>
              <a:t>Review of the Problem</a:t>
            </a:r>
            <a:r>
              <a:rPr lang="en-US" sz="1800" smtClean="0"/>
              <a:t>: </a:t>
            </a:r>
            <a:r>
              <a:rPr lang="en-US" altLang="en-US" sz="1800"/>
              <a:t>Given a set S = {s</a:t>
            </a:r>
            <a:r>
              <a:rPr lang="en-US" altLang="en-US" sz="1800" baseline="-25000"/>
              <a:t>0</a:t>
            </a:r>
            <a:r>
              <a:rPr lang="en-US" altLang="en-US" sz="1800"/>
              <a:t>, s</a:t>
            </a:r>
            <a:r>
              <a:rPr lang="en-US" altLang="en-US" sz="1800" baseline="-25000"/>
              <a:t>1</a:t>
            </a:r>
            <a:r>
              <a:rPr lang="en-US" altLang="en-US" sz="1800"/>
              <a:t>, …, s</a:t>
            </a:r>
            <a:r>
              <a:rPr lang="en-US" altLang="en-US" sz="1800" baseline="-25000"/>
              <a:t>n-1</a:t>
            </a:r>
            <a:r>
              <a:rPr lang="en-US" altLang="en-US" sz="1800"/>
              <a:t>} of items, weights {w</a:t>
            </a:r>
            <a:r>
              <a:rPr lang="en-US" altLang="en-US" sz="1800" baseline="-25000"/>
              <a:t>0</a:t>
            </a:r>
            <a:r>
              <a:rPr lang="en-US" altLang="en-US" sz="1800"/>
              <a:t>, w</a:t>
            </a:r>
            <a:r>
              <a:rPr lang="en-US" altLang="en-US" sz="1800" baseline="-25000"/>
              <a:t>1</a:t>
            </a:r>
            <a:r>
              <a:rPr lang="en-US" altLang="en-US" sz="1800"/>
              <a:t>,…, w</a:t>
            </a:r>
            <a:r>
              <a:rPr lang="en-US" altLang="en-US" sz="1800" baseline="-25000"/>
              <a:t>n-1</a:t>
            </a:r>
            <a:r>
              <a:rPr lang="en-US" altLang="en-US" sz="1800"/>
              <a:t>} and values {v</a:t>
            </a:r>
            <a:r>
              <a:rPr lang="en-US" altLang="en-US" sz="1800" baseline="-25000"/>
              <a:t>0</a:t>
            </a:r>
            <a:r>
              <a:rPr lang="en-US" altLang="en-US" sz="1800"/>
              <a:t>, v</a:t>
            </a:r>
            <a:r>
              <a:rPr lang="en-US" altLang="en-US" sz="1800" baseline="-25000"/>
              <a:t>1</a:t>
            </a:r>
            <a:r>
              <a:rPr lang="en-US" altLang="en-US" sz="1800"/>
              <a:t>, …, v</a:t>
            </a:r>
            <a:r>
              <a:rPr lang="en-US" altLang="en-US" sz="1800" baseline="-25000"/>
              <a:t>n-1</a:t>
            </a:r>
            <a:r>
              <a:rPr lang="en-US" altLang="en-US" sz="1800"/>
              <a:t>} and a max weight W, find a subset T of S whose total value is maximal subject to constraint that total weight is at most W</a:t>
            </a:r>
            <a:r>
              <a:rPr lang="en-US" altLang="en-US" sz="1800" smtClean="0"/>
              <a:t>.</a:t>
            </a:r>
          </a:p>
          <a:p>
            <a:r>
              <a:rPr lang="en-US" altLang="en-US" sz="1800" u="sng" smtClean="0"/>
              <a:t>Greedy Strategy #1 </a:t>
            </a:r>
            <a:r>
              <a:rPr lang="en-US" altLang="en-US" sz="1800" smtClean="0"/>
              <a:t> Try arranging S in decreasing order of value – call the newly arranged elements S’. Then scan S from left to right to populate a solution T in the following way. If the weight of S’[0] is not more than W, put S’[0] into T (if bigger than W, then continue scanning S’ from left to right till you find an item whose weight is </a:t>
            </a:r>
            <a:r>
              <a:rPr lang="en-US" sz="1800" smtClean="0"/>
              <a:t>≤ W </a:t>
            </a:r>
            <a:r>
              <a:rPr lang="en-US" altLang="en-US" sz="1800" smtClean="0"/>
              <a:t>and put into T). Then examine the remaining items and pick the first whose weight, when added to the weight of first item, is </a:t>
            </a:r>
            <a:r>
              <a:rPr lang="en-US" sz="1800" smtClean="0"/>
              <a:t>≤</a:t>
            </a:r>
            <a:r>
              <a:rPr lang="en-US" altLang="en-US" sz="1800" smtClean="0"/>
              <a:t> W. Continue like this till you have scanned S’ to the end, or till the total sum of weights of items in T is exactly W.</a:t>
            </a:r>
            <a:endParaRPr lang="en-US" altLang="en-US" sz="1800" u="sng"/>
          </a:p>
          <a:p>
            <a:endParaRPr lang="en-US"/>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36</a:t>
            </a:fld>
            <a:endParaRPr lang="en-US" altLang="en-US"/>
          </a:p>
        </p:txBody>
      </p:sp>
    </p:spTree>
    <p:extLst>
      <p:ext uri="{BB962C8B-B14F-4D97-AF65-F5344CB8AC3E}">
        <p14:creationId xmlns:p14="http://schemas.microsoft.com/office/powerpoint/2010/main" val="2570133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a:t>
            </a:r>
            <a:endParaRPr lang="en-US"/>
          </a:p>
        </p:txBody>
      </p:sp>
      <p:sp>
        <p:nvSpPr>
          <p:cNvPr id="3" name="Content Placeholder 2"/>
          <p:cNvSpPr>
            <a:spLocks noGrp="1"/>
          </p:cNvSpPr>
          <p:nvPr>
            <p:ph idx="1"/>
          </p:nvPr>
        </p:nvSpPr>
        <p:spPr>
          <a:xfrm>
            <a:off x="680852" y="1676400"/>
            <a:ext cx="7929748" cy="4114800"/>
          </a:xfrm>
        </p:spPr>
        <p:txBody>
          <a:bodyPr/>
          <a:lstStyle/>
          <a:p>
            <a:r>
              <a:rPr lang="en-US" sz="2000" smtClean="0"/>
              <a:t>Example: Use Greedy Strategy #1 to solve:</a:t>
            </a:r>
            <a:br>
              <a:rPr lang="en-US" sz="2000" smtClean="0"/>
            </a:br>
            <a:r>
              <a:rPr lang="en-US" sz="2000" smtClean="0"/>
              <a:t>      S </a:t>
            </a:r>
            <a:r>
              <a:rPr lang="en-US" sz="2000"/>
              <a:t>= </a:t>
            </a:r>
            <a:r>
              <a:rPr lang="en-US" sz="2000" smtClean="0"/>
              <a:t>{s0</a:t>
            </a:r>
            <a:r>
              <a:rPr lang="en-US" sz="2000"/>
              <a:t>, </a:t>
            </a:r>
            <a:r>
              <a:rPr lang="en-US" sz="2000" smtClean="0"/>
              <a:t>s1</a:t>
            </a:r>
            <a:r>
              <a:rPr lang="en-US" sz="2000"/>
              <a:t>, </a:t>
            </a:r>
            <a:r>
              <a:rPr lang="en-US" sz="2000" smtClean="0"/>
              <a:t>s2</a:t>
            </a:r>
            <a:r>
              <a:rPr lang="en-US" sz="2000"/>
              <a:t>}, v[] = </a:t>
            </a:r>
            <a:r>
              <a:rPr lang="pl-PL" sz="2000"/>
              <a:t>{1, 3, 4}, w[] = {1, 2, 4}, W = </a:t>
            </a:r>
            <a:r>
              <a:rPr lang="pl-PL" sz="2000" smtClean="0"/>
              <a:t>4</a:t>
            </a:r>
            <a:endParaRPr lang="en-US" sz="2000" smtClean="0"/>
          </a:p>
          <a:p>
            <a:r>
              <a:rPr lang="en-US" sz="2000" smtClean="0"/>
              <a:t>Re-arrange S, v[], w[] so that items occur in decreasing order of value:   </a:t>
            </a:r>
            <a:br>
              <a:rPr lang="en-US" sz="2000" smtClean="0"/>
            </a:br>
            <a:r>
              <a:rPr lang="en-US" sz="2000" smtClean="0"/>
              <a:t>      v[] = {4, 3, 1}, w[] = {4, 2, 1}, S= {s2, s1, s0} W =4</a:t>
            </a:r>
          </a:p>
          <a:p>
            <a:r>
              <a:rPr lang="en-US" sz="2000" smtClean="0"/>
              <a:t>Following the strategy, the final solution is T= {s2}; we stop because weight of s2 is W. Solution is correct!</a:t>
            </a:r>
            <a:br>
              <a:rPr lang="en-US" sz="2000" smtClean="0"/>
            </a:br>
            <a:endParaRPr lang="en-US" sz="2000" smtClean="0"/>
          </a:p>
          <a:p>
            <a:r>
              <a:rPr lang="en-US" sz="2000" u="sng" smtClean="0"/>
              <a:t>Problem</a:t>
            </a:r>
            <a:r>
              <a:rPr lang="en-US" sz="2000" smtClean="0"/>
              <a:t>: Does the strategy always work? </a:t>
            </a:r>
            <a:br>
              <a:rPr lang="en-US" sz="2000" smtClean="0"/>
            </a:br>
            <a:r>
              <a:rPr lang="en-US" smtClean="0"/>
              <a:t>  </a:t>
            </a:r>
            <a:r>
              <a:rPr lang="en-US" sz="1800" smtClean="0"/>
              <a:t>       </a:t>
            </a:r>
            <a:br>
              <a:rPr lang="en-US" sz="1800" smtClean="0"/>
            </a:br>
            <a:endParaRPr lang="en-US" sz="1800" smtClean="0"/>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37</a:t>
            </a:fld>
            <a:endParaRPr lang="en-US" altLang="en-US"/>
          </a:p>
        </p:txBody>
      </p:sp>
    </p:spTree>
    <p:extLst>
      <p:ext uri="{BB962C8B-B14F-4D97-AF65-F5344CB8AC3E}">
        <p14:creationId xmlns:p14="http://schemas.microsoft.com/office/powerpoint/2010/main" val="3449321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43000"/>
          </a:xfrm>
        </p:spPr>
        <p:txBody>
          <a:bodyPr/>
          <a:lstStyle/>
          <a:p>
            <a:r>
              <a:rPr lang="en-US" smtClean="0"/>
              <a:t>Answer to Problem</a:t>
            </a:r>
            <a:endParaRPr lang="en-US"/>
          </a:p>
        </p:txBody>
      </p:sp>
      <p:sp>
        <p:nvSpPr>
          <p:cNvPr id="3" name="Content Placeholder 2"/>
          <p:cNvSpPr>
            <a:spLocks noGrp="1"/>
          </p:cNvSpPr>
          <p:nvPr>
            <p:ph idx="1"/>
          </p:nvPr>
        </p:nvSpPr>
        <p:spPr>
          <a:xfrm>
            <a:off x="706582" y="1676400"/>
            <a:ext cx="7772400" cy="4114800"/>
          </a:xfrm>
        </p:spPr>
        <p:txBody>
          <a:bodyPr/>
          <a:lstStyle/>
          <a:p>
            <a:pPr marL="0" indent="0">
              <a:buNone/>
            </a:pPr>
            <a:r>
              <a:rPr lang="en-US" i="1" smtClean="0"/>
              <a:t>Doesn’t always work!</a:t>
            </a:r>
          </a:p>
          <a:p>
            <a:pPr>
              <a:buFont typeface="Wingdings" panose="05000000000000000000" pitchFamily="2" charset="2"/>
              <a:buChar char="q"/>
            </a:pPr>
            <a:r>
              <a:rPr lang="en-US" smtClean="0"/>
              <a:t>Try S = {s0, s1, s2}, w[] = {3, 2, 2}, v[] = {4, 3, 2}, W = 4.</a:t>
            </a:r>
          </a:p>
          <a:p>
            <a:pPr>
              <a:buFont typeface="Wingdings" panose="05000000000000000000" pitchFamily="2" charset="2"/>
              <a:buChar char="q"/>
            </a:pPr>
            <a:r>
              <a:rPr lang="en-US" smtClean="0"/>
              <a:t>Greedy solution (#1) is T = {s0}, but correct solution is T = {s1, s2}.</a:t>
            </a:r>
          </a:p>
          <a:p>
            <a:pPr>
              <a:buFont typeface="Wingdings" panose="05000000000000000000" pitchFamily="2" charset="2"/>
              <a:buChar char="q"/>
            </a:pPr>
            <a:r>
              <a:rPr lang="en-US" smtClean="0"/>
              <a:t>Note: Going for biggest value first overlooks better choices </a:t>
            </a:r>
          </a:p>
          <a:p>
            <a:pPr>
              <a:buFont typeface="Wingdings" panose="05000000000000000000" pitchFamily="2" charset="2"/>
              <a:buChar char="q"/>
            </a:pPr>
            <a:r>
              <a:rPr lang="en-US" smtClean="0"/>
              <a:t>Alternative: Go for best value per weight.  </a:t>
            </a:r>
            <a:endParaRPr lang="en-US"/>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38</a:t>
            </a:fld>
            <a:endParaRPr lang="en-US" altLang="en-US"/>
          </a:p>
        </p:txBody>
      </p:sp>
    </p:spTree>
    <p:extLst>
      <p:ext uri="{BB962C8B-B14F-4D97-AF65-F5344CB8AC3E}">
        <p14:creationId xmlns:p14="http://schemas.microsoft.com/office/powerpoint/2010/main" val="37299736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a:t>
            </a:r>
            <a:endParaRPr lang="en-US"/>
          </a:p>
        </p:txBody>
      </p:sp>
      <p:sp>
        <p:nvSpPr>
          <p:cNvPr id="3" name="Content Placeholder 2"/>
          <p:cNvSpPr>
            <a:spLocks noGrp="1"/>
          </p:cNvSpPr>
          <p:nvPr>
            <p:ph idx="1"/>
          </p:nvPr>
        </p:nvSpPr>
        <p:spPr>
          <a:xfrm>
            <a:off x="685800" y="1676400"/>
            <a:ext cx="7772400" cy="4114800"/>
          </a:xfrm>
        </p:spPr>
        <p:txBody>
          <a:bodyPr/>
          <a:lstStyle/>
          <a:p>
            <a:r>
              <a:rPr lang="en-US" sz="1800" u="sng" smtClean="0"/>
              <a:t>Greedy Strategy #2</a:t>
            </a:r>
            <a:r>
              <a:rPr lang="en-US" sz="1800" smtClean="0"/>
              <a:t>. </a:t>
            </a:r>
            <a:r>
              <a:rPr lang="en-US" sz="1800"/>
              <a:t>Try arranging S in decreasing order of </a:t>
            </a:r>
            <a:r>
              <a:rPr lang="en-US" sz="1800" i="1"/>
              <a:t>value per weight</a:t>
            </a:r>
            <a:r>
              <a:rPr lang="en-US" sz="1800"/>
              <a:t>. For each i, let b</a:t>
            </a:r>
            <a:r>
              <a:rPr lang="en-US" sz="1800" baseline="-25000"/>
              <a:t>i</a:t>
            </a:r>
            <a:r>
              <a:rPr lang="en-US" sz="1800"/>
              <a:t> = v</a:t>
            </a:r>
            <a:r>
              <a:rPr lang="en-US" sz="1800" baseline="-25000"/>
              <a:t>i</a:t>
            </a:r>
            <a:r>
              <a:rPr lang="en-US" sz="1800"/>
              <a:t>/w</a:t>
            </a:r>
            <a:r>
              <a:rPr lang="en-US" sz="1800" baseline="-25000"/>
              <a:t>i</a:t>
            </a:r>
            <a:r>
              <a:rPr lang="en-US" sz="1800"/>
              <a:t>. </a:t>
            </a:r>
            <a:r>
              <a:rPr lang="en-US" sz="1800" smtClean="0"/>
              <a:t>Scan the new arrangement S’ of S and put in items as long as the weight restriction permits; skip over items that will cause the weight to exceed W.</a:t>
            </a:r>
          </a:p>
          <a:p>
            <a:r>
              <a:rPr lang="en-US" sz="1800" smtClean="0"/>
              <a:t>Example. </a:t>
            </a:r>
            <a:r>
              <a:rPr lang="en-US" sz="1800"/>
              <a:t>S = </a:t>
            </a:r>
            <a:r>
              <a:rPr lang="en-US" sz="1800" smtClean="0"/>
              <a:t>{s</a:t>
            </a:r>
            <a:r>
              <a:rPr lang="en-US" sz="1800" baseline="-25000" smtClean="0"/>
              <a:t>0</a:t>
            </a:r>
            <a:r>
              <a:rPr lang="en-US" sz="1800"/>
              <a:t>, </a:t>
            </a:r>
            <a:r>
              <a:rPr lang="en-US" sz="1800" smtClean="0"/>
              <a:t>s</a:t>
            </a:r>
            <a:r>
              <a:rPr lang="en-US" sz="1800" baseline="-25000" smtClean="0"/>
              <a:t>1</a:t>
            </a:r>
            <a:r>
              <a:rPr lang="en-US" sz="1800"/>
              <a:t>, </a:t>
            </a:r>
            <a:r>
              <a:rPr lang="en-US" sz="1800" smtClean="0"/>
              <a:t>s</a:t>
            </a:r>
            <a:r>
              <a:rPr lang="en-US" sz="1800" baseline="-25000" smtClean="0"/>
              <a:t>2</a:t>
            </a:r>
            <a:r>
              <a:rPr lang="en-US" sz="1800"/>
              <a:t>}, v[] </a:t>
            </a:r>
            <a:r>
              <a:rPr lang="en-US" sz="1800" smtClean="0"/>
              <a:t>= </a:t>
            </a:r>
            <a:r>
              <a:rPr lang="pl-PL" sz="1800" smtClean="0"/>
              <a:t>{</a:t>
            </a:r>
            <a:r>
              <a:rPr lang="pl-PL" sz="1800"/>
              <a:t>1, 3, 4}, w[] = {1, 2, 4}, W = 4</a:t>
            </a:r>
            <a:r>
              <a:rPr lang="pl-PL" sz="1800" smtClean="0"/>
              <a:t>.</a:t>
            </a:r>
            <a:endParaRPr lang="en-US" sz="1800"/>
          </a:p>
          <a:p>
            <a:pPr lvl="1"/>
            <a:r>
              <a:rPr lang="en-US" sz="1600" smtClean="0"/>
              <a:t>Compute</a:t>
            </a:r>
            <a:r>
              <a:rPr lang="en-US" sz="1600"/>
              <a:t>: b</a:t>
            </a:r>
            <a:r>
              <a:rPr lang="en-US" sz="1600" baseline="-25000"/>
              <a:t>0</a:t>
            </a:r>
            <a:r>
              <a:rPr lang="en-US" sz="1600"/>
              <a:t> = 1, b</a:t>
            </a:r>
            <a:r>
              <a:rPr lang="en-US" sz="1600" baseline="-25000"/>
              <a:t>1</a:t>
            </a:r>
            <a:r>
              <a:rPr lang="en-US" sz="1600"/>
              <a:t> = 1.5, b</a:t>
            </a:r>
            <a:r>
              <a:rPr lang="en-US" sz="1600" baseline="-25000"/>
              <a:t>2</a:t>
            </a:r>
            <a:r>
              <a:rPr lang="en-US" sz="1600"/>
              <a:t> = </a:t>
            </a:r>
            <a:r>
              <a:rPr lang="en-US" sz="1600" smtClean="0"/>
              <a:t>1 and arrange </a:t>
            </a:r>
            <a:r>
              <a:rPr lang="en-US" sz="1600"/>
              <a:t>by decreasing order of the </a:t>
            </a:r>
            <a:r>
              <a:rPr lang="en-US" sz="1600" smtClean="0"/>
              <a:t>b</a:t>
            </a:r>
            <a:r>
              <a:rPr lang="en-US" sz="1600" baseline="-25000" smtClean="0"/>
              <a:t>i</a:t>
            </a:r>
            <a:r>
              <a:rPr lang="en-US" sz="1600" smtClean="0"/>
              <a:t>:</a:t>
            </a:r>
            <a:endParaRPr lang="en-US" sz="1600"/>
          </a:p>
          <a:p>
            <a:pPr marL="400050" lvl="1" indent="0">
              <a:buNone/>
            </a:pPr>
            <a:r>
              <a:rPr lang="en-US" sz="1600" smtClean="0"/>
              <a:t>             S’ </a:t>
            </a:r>
            <a:r>
              <a:rPr lang="en-US" sz="1600"/>
              <a:t>= </a:t>
            </a:r>
            <a:r>
              <a:rPr lang="en-US" sz="1600" smtClean="0"/>
              <a:t>{s</a:t>
            </a:r>
            <a:r>
              <a:rPr lang="en-US" sz="1600" baseline="-25000" smtClean="0"/>
              <a:t>1</a:t>
            </a:r>
            <a:r>
              <a:rPr lang="en-US" sz="1600"/>
              <a:t>, </a:t>
            </a:r>
            <a:r>
              <a:rPr lang="en-US" sz="1600" smtClean="0"/>
              <a:t>s</a:t>
            </a:r>
            <a:r>
              <a:rPr lang="en-US" sz="1600" baseline="-25000" smtClean="0"/>
              <a:t>0</a:t>
            </a:r>
            <a:r>
              <a:rPr lang="en-US" sz="1600"/>
              <a:t>, </a:t>
            </a:r>
            <a:r>
              <a:rPr lang="en-US" sz="1600" smtClean="0"/>
              <a:t>s</a:t>
            </a:r>
            <a:r>
              <a:rPr lang="en-US" sz="1600" baseline="-25000" smtClean="0"/>
              <a:t>2</a:t>
            </a:r>
            <a:r>
              <a:rPr lang="en-US" sz="1600"/>
              <a:t>}, </a:t>
            </a:r>
            <a:r>
              <a:rPr lang="en-US" sz="1600" smtClean="0"/>
              <a:t>v’[] </a:t>
            </a:r>
            <a:r>
              <a:rPr lang="en-US" sz="1600"/>
              <a:t>= {3, 1, 4</a:t>
            </a:r>
            <a:r>
              <a:rPr lang="en-US" sz="1600" smtClean="0"/>
              <a:t>}, w’[] </a:t>
            </a:r>
            <a:r>
              <a:rPr lang="en-US" sz="1600"/>
              <a:t>= {2, 1, 4}. </a:t>
            </a:r>
            <a:endParaRPr lang="en-US" sz="1600" smtClean="0"/>
          </a:p>
          <a:p>
            <a:pPr lvl="1"/>
            <a:r>
              <a:rPr lang="en-US" sz="1600" smtClean="0"/>
              <a:t>Now </a:t>
            </a:r>
            <a:r>
              <a:rPr lang="en-US" sz="1600"/>
              <a:t>load the knapsack with items from S </a:t>
            </a:r>
            <a:r>
              <a:rPr lang="en-US" sz="1600" smtClean="0"/>
              <a:t>until becomes </a:t>
            </a:r>
            <a:r>
              <a:rPr lang="en-US" sz="1600"/>
              <a:t>impossible to add any more because of the weight restriction. </a:t>
            </a:r>
            <a:endParaRPr lang="en-US" sz="1600" smtClean="0"/>
          </a:p>
          <a:p>
            <a:pPr lvl="2"/>
            <a:r>
              <a:rPr lang="en-US" sz="1600" smtClean="0"/>
              <a:t>w’[0] = 2 ≤ 4 = W, so add S’[0] =s</a:t>
            </a:r>
            <a:r>
              <a:rPr lang="en-US" sz="1600" baseline="-25000"/>
              <a:t>1</a:t>
            </a:r>
            <a:r>
              <a:rPr lang="en-US" sz="1600" smtClean="0"/>
              <a:t> to T</a:t>
            </a:r>
            <a:endParaRPr lang="en-US" sz="1600"/>
          </a:p>
          <a:p>
            <a:pPr lvl="2"/>
            <a:r>
              <a:rPr lang="en-US" sz="1600"/>
              <a:t>w’[0] </a:t>
            </a:r>
            <a:r>
              <a:rPr lang="en-US" sz="1600" smtClean="0"/>
              <a:t>+ w’[1] = 3 ≤ 4 = W</a:t>
            </a:r>
            <a:r>
              <a:rPr lang="en-US" sz="1600"/>
              <a:t>, so add S</a:t>
            </a:r>
            <a:r>
              <a:rPr lang="en-US" sz="1600" smtClean="0"/>
              <a:t>’[1] </a:t>
            </a:r>
            <a:r>
              <a:rPr lang="en-US" sz="1600"/>
              <a:t>=</a:t>
            </a:r>
            <a:r>
              <a:rPr lang="en-US" sz="1600" smtClean="0"/>
              <a:t>s</a:t>
            </a:r>
            <a:r>
              <a:rPr lang="en-US" sz="1600" baseline="-25000" smtClean="0"/>
              <a:t>0</a:t>
            </a:r>
            <a:r>
              <a:rPr lang="en-US" sz="1600" smtClean="0"/>
              <a:t> </a:t>
            </a:r>
            <a:r>
              <a:rPr lang="en-US" sz="1600"/>
              <a:t>to T</a:t>
            </a:r>
          </a:p>
          <a:p>
            <a:pPr lvl="2"/>
            <a:r>
              <a:rPr lang="en-US" sz="1600" smtClean="0"/>
              <a:t>We </a:t>
            </a:r>
            <a:r>
              <a:rPr lang="en-US" sz="1600"/>
              <a:t>cannot add the final item because of the weight restriction</a:t>
            </a:r>
            <a:r>
              <a:rPr lang="en-US" sz="1600" smtClean="0"/>
              <a:t>. </a:t>
            </a:r>
          </a:p>
          <a:p>
            <a:r>
              <a:rPr lang="en-US" sz="1600" smtClean="0"/>
              <a:t>Solution T = {</a:t>
            </a:r>
            <a:r>
              <a:rPr lang="en-US" sz="1600"/>
              <a:t>s</a:t>
            </a:r>
            <a:r>
              <a:rPr lang="en-US" sz="1600" baseline="-25000"/>
              <a:t>1</a:t>
            </a:r>
            <a:r>
              <a:rPr lang="en-US" sz="1600"/>
              <a:t>, </a:t>
            </a:r>
            <a:r>
              <a:rPr lang="en-US" sz="1600" smtClean="0"/>
              <a:t>s</a:t>
            </a:r>
            <a:r>
              <a:rPr lang="en-US" sz="1600" baseline="-25000" smtClean="0"/>
              <a:t>0</a:t>
            </a:r>
            <a:r>
              <a:rPr lang="en-US" sz="1600" smtClean="0"/>
              <a:t>} is correct! Does this strategy always work? (Lab exercise)</a:t>
            </a:r>
            <a:endParaRPr lang="en-US" sz="1600"/>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39</a:t>
            </a:fld>
            <a:endParaRPr lang="en-US" altLang="en-US"/>
          </a:p>
        </p:txBody>
      </p:sp>
    </p:spTree>
    <p:extLst>
      <p:ext uri="{BB962C8B-B14F-4D97-AF65-F5344CB8AC3E}">
        <p14:creationId xmlns:p14="http://schemas.microsoft.com/office/powerpoint/2010/main" val="2993541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Three Major Techniques</a:t>
            </a:r>
            <a:r>
              <a:rPr lang="en-US" dirty="0" smtClean="0"/>
              <a:t>:	</a:t>
            </a:r>
            <a:endParaRPr lang="en-US" dirty="0"/>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a:solidFill>
                  <a:srgbClr val="FFC000"/>
                </a:solidFill>
              </a:rPr>
              <a:t>Divide-and-Conquer</a:t>
            </a:r>
          </a:p>
          <a:p>
            <a:pPr>
              <a:defRPr/>
            </a:pPr>
            <a:r>
              <a:rPr lang="en-US" smtClean="0"/>
              <a:t>Dynamic Programming</a:t>
            </a:r>
          </a:p>
          <a:p>
            <a:pPr>
              <a:defRPr/>
            </a:pPr>
            <a:r>
              <a:rPr lang="en-US" smtClean="0">
                <a:solidFill>
                  <a:schemeClr val="bg2">
                    <a:lumMod val="50000"/>
                  </a:schemeClr>
                </a:solidFill>
              </a:rPr>
              <a:t>The </a:t>
            </a:r>
            <a:r>
              <a:rPr lang="en-US">
                <a:solidFill>
                  <a:schemeClr val="bg2">
                    <a:lumMod val="50000"/>
                  </a:schemeClr>
                </a:solidFill>
              </a:rPr>
              <a:t>Greedy Method</a:t>
            </a:r>
          </a:p>
          <a:p>
            <a:pPr marL="0" indent="0">
              <a:buNone/>
              <a:defRPr/>
            </a:pPr>
            <a:endParaRPr lang="en-US" dirty="0" smtClean="0"/>
          </a:p>
        </p:txBody>
      </p:sp>
      <p:sp>
        <p:nvSpPr>
          <p:cNvPr id="5" name="Slide Number Placeholder 4"/>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1A304176-4929-4ACA-96A6-BA260D701F81}" type="slidenum">
              <a:rPr lang="en-US" altLang="en-US" sz="1400"/>
              <a:pPr eaLnBrk="1" hangingPunct="1"/>
              <a:t>4</a:t>
            </a:fld>
            <a:endParaRPr lang="en-US" altLang="en-US" sz="1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Introducing the Fractional Knapsack Problem</a:t>
            </a:r>
            <a:endParaRPr lang="en-US"/>
          </a:p>
        </p:txBody>
      </p:sp>
      <p:sp>
        <p:nvSpPr>
          <p:cNvPr id="3" name="Content Placeholder 2"/>
          <p:cNvSpPr>
            <a:spLocks noGrp="1"/>
          </p:cNvSpPr>
          <p:nvPr>
            <p:ph idx="1"/>
          </p:nvPr>
        </p:nvSpPr>
        <p:spPr>
          <a:xfrm>
            <a:off x="685800" y="1600200"/>
            <a:ext cx="7772400" cy="4114800"/>
          </a:xfrm>
        </p:spPr>
        <p:txBody>
          <a:bodyPr/>
          <a:lstStyle/>
          <a:p>
            <a:r>
              <a:rPr lang="en-US" sz="2800" smtClean="0"/>
              <a:t>No greedy algorithm is known for solving Knapsack (but recall, there is a dynamic programming solution)</a:t>
            </a:r>
          </a:p>
          <a:p>
            <a:r>
              <a:rPr lang="en-US" sz="2800" smtClean="0"/>
              <a:t>There is however a greedy solution to a variation of the Knapsack Problem called </a:t>
            </a:r>
            <a:r>
              <a:rPr lang="en-US" sz="2800" i="1" smtClean="0"/>
              <a:t>Fractional Knapsack.</a:t>
            </a:r>
            <a:endParaRPr lang="en-US" sz="2800" smtClean="0"/>
          </a:p>
          <a:p>
            <a:r>
              <a:rPr lang="en-US" sz="2800" smtClean="0"/>
              <a:t>In Fractional Knapsack, you can pick any fraction of an item that you want – you are not required to use the whole item.</a:t>
            </a:r>
            <a:endParaRPr lang="en-US" sz="2800"/>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40</a:t>
            </a:fld>
            <a:endParaRPr lang="en-US" altLang="en-US"/>
          </a:p>
        </p:txBody>
      </p:sp>
    </p:spTree>
    <p:extLst>
      <p:ext uri="{BB962C8B-B14F-4D97-AF65-F5344CB8AC3E}">
        <p14:creationId xmlns:p14="http://schemas.microsoft.com/office/powerpoint/2010/main" val="24226324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Statement of the Fractional Knapsack Problem</a:t>
            </a:r>
            <a:endParaRPr lang="en-US"/>
          </a:p>
        </p:txBody>
      </p:sp>
      <p:sp>
        <p:nvSpPr>
          <p:cNvPr id="3" name="Content Placeholder 2"/>
          <p:cNvSpPr>
            <a:spLocks noGrp="1"/>
          </p:cNvSpPr>
          <p:nvPr>
            <p:ph idx="1"/>
          </p:nvPr>
        </p:nvSpPr>
        <p:spPr>
          <a:xfrm>
            <a:off x="685800" y="1676400"/>
            <a:ext cx="7772400" cy="4114800"/>
          </a:xfrm>
        </p:spPr>
        <p:txBody>
          <a:bodyPr/>
          <a:lstStyle/>
          <a:p>
            <a:pPr marL="0" indent="0">
              <a:buNone/>
            </a:pPr>
            <a:r>
              <a:rPr lang="en-US" sz="2400" smtClean="0"/>
              <a:t>Begin with a max weight W and a set </a:t>
            </a:r>
            <a:br>
              <a:rPr lang="en-US" sz="2400" smtClean="0"/>
            </a:br>
            <a:r>
              <a:rPr lang="en-US" sz="2400" smtClean="0"/>
              <a:t>S = {s</a:t>
            </a:r>
            <a:r>
              <a:rPr lang="en-US" sz="2400" baseline="-25000" smtClean="0"/>
              <a:t>0</a:t>
            </a:r>
            <a:r>
              <a:rPr lang="en-US" sz="2400" smtClean="0"/>
              <a:t>, s</a:t>
            </a:r>
            <a:r>
              <a:rPr lang="en-US" sz="2400" baseline="-25000" smtClean="0"/>
              <a:t>1</a:t>
            </a:r>
            <a:r>
              <a:rPr lang="en-US" sz="2400" smtClean="0"/>
              <a:t>, …, s</a:t>
            </a:r>
            <a:r>
              <a:rPr lang="en-US" sz="2400" baseline="-25000" smtClean="0"/>
              <a:t>n-1</a:t>
            </a:r>
            <a:r>
              <a:rPr lang="en-US" sz="2400" smtClean="0"/>
              <a:t>} of n items having weights given in the weights array w[] = {w</a:t>
            </a:r>
            <a:r>
              <a:rPr lang="en-US" sz="2400" baseline="-25000" smtClean="0"/>
              <a:t>0</a:t>
            </a:r>
            <a:r>
              <a:rPr lang="en-US" sz="2400" smtClean="0"/>
              <a:t>, w</a:t>
            </a:r>
            <a:r>
              <a:rPr lang="en-US" sz="2400" baseline="-25000" smtClean="0"/>
              <a:t>1</a:t>
            </a:r>
            <a:r>
              <a:rPr lang="en-US" sz="2400" smtClean="0"/>
              <a:t>, . . .,w</a:t>
            </a:r>
            <a:r>
              <a:rPr lang="en-US" sz="2400" baseline="-25000" smtClean="0"/>
              <a:t>n-1</a:t>
            </a:r>
            <a:r>
              <a:rPr lang="en-US" sz="2400" smtClean="0"/>
              <a:t>} and values in the vales array v[] = {v</a:t>
            </a:r>
            <a:r>
              <a:rPr lang="en-US" sz="2400" baseline="-25000" smtClean="0"/>
              <a:t>0</a:t>
            </a:r>
            <a:r>
              <a:rPr lang="en-US" sz="2400" smtClean="0"/>
              <a:t>, v</a:t>
            </a:r>
            <a:r>
              <a:rPr lang="en-US" sz="2400" baseline="-25000" smtClean="0"/>
              <a:t>1</a:t>
            </a:r>
            <a:r>
              <a:rPr lang="en-US" sz="2400" smtClean="0"/>
              <a:t>, . . ., v</a:t>
            </a:r>
            <a:r>
              <a:rPr lang="en-US" sz="2400" baseline="-25000" smtClean="0"/>
              <a:t>n-1</a:t>
            </a:r>
            <a:r>
              <a:rPr lang="en-US" sz="2400" smtClean="0"/>
              <a:t>}. </a:t>
            </a:r>
            <a:br>
              <a:rPr lang="en-US" sz="2400" smtClean="0"/>
            </a:br>
            <a:r>
              <a:rPr lang="en-US" sz="2400" smtClean="0"/>
              <a:t/>
            </a:r>
            <a:br>
              <a:rPr lang="en-US" sz="2400" smtClean="0"/>
            </a:br>
            <a:r>
              <a:rPr lang="en-US" sz="2400" smtClean="0"/>
              <a:t>The objective is to come up with fractions x</a:t>
            </a:r>
            <a:r>
              <a:rPr lang="en-US" sz="2400" baseline="-25000" smtClean="0"/>
              <a:t>0</a:t>
            </a:r>
            <a:r>
              <a:rPr lang="en-US" sz="2400" smtClean="0"/>
              <a:t>, x</a:t>
            </a:r>
            <a:r>
              <a:rPr lang="en-US" sz="2400" baseline="-25000" smtClean="0"/>
              <a:t>1</a:t>
            </a:r>
            <a:r>
              <a:rPr lang="en-US" sz="2400" smtClean="0"/>
              <a:t>, . . ., x</a:t>
            </a:r>
            <a:r>
              <a:rPr lang="en-US" sz="2400" baseline="-25000" smtClean="0"/>
              <a:t>n-1</a:t>
            </a:r>
            <a:r>
              <a:rPr lang="en-US" sz="2400" smtClean="0"/>
              <a:t>, each in the range [0,1], so that the sum of the numbers x</a:t>
            </a:r>
            <a:r>
              <a:rPr lang="en-US" sz="2400" baseline="-25000" smtClean="0"/>
              <a:t>i</a:t>
            </a:r>
            <a:r>
              <a:rPr lang="en-US" sz="2400" smtClean="0"/>
              <a:t>w</a:t>
            </a:r>
            <a:r>
              <a:rPr lang="en-US" sz="2400" baseline="-25000" smtClean="0"/>
              <a:t>i</a:t>
            </a:r>
            <a:r>
              <a:rPr lang="en-US" sz="2400" smtClean="0"/>
              <a:t> for s</a:t>
            </a:r>
            <a:r>
              <a:rPr lang="en-US" sz="2400" baseline="-25000" smtClean="0"/>
              <a:t>i</a:t>
            </a:r>
            <a:r>
              <a:rPr lang="en-US" sz="2400" smtClean="0"/>
              <a:t> in T is </a:t>
            </a:r>
            <a:r>
              <a:rPr lang="en-US" sz="2400"/>
              <a:t>≤</a:t>
            </a:r>
            <a:r>
              <a:rPr lang="en-US" sz="2400" smtClean="0"/>
              <a:t> W and the sum of the numbers x</a:t>
            </a:r>
            <a:r>
              <a:rPr lang="en-US" sz="2400" baseline="-25000" smtClean="0"/>
              <a:t>i</a:t>
            </a:r>
            <a:r>
              <a:rPr lang="en-US" sz="2400" smtClean="0"/>
              <a:t>v</a:t>
            </a:r>
            <a:r>
              <a:rPr lang="en-US" sz="2400" baseline="-25000" smtClean="0"/>
              <a:t>i</a:t>
            </a:r>
            <a:r>
              <a:rPr lang="en-US" sz="2400" smtClean="0"/>
              <a:t> </a:t>
            </a:r>
            <a:r>
              <a:rPr lang="en-US" sz="2400"/>
              <a:t>for s</a:t>
            </a:r>
            <a:r>
              <a:rPr lang="en-US" sz="2400" baseline="-25000"/>
              <a:t>i</a:t>
            </a:r>
            <a:r>
              <a:rPr lang="en-US" sz="2400"/>
              <a:t> in T </a:t>
            </a:r>
            <a:r>
              <a:rPr lang="en-US" sz="2400" smtClean="0"/>
              <a:t>is the maximum possible. (Note that some of the fractions may equal 0.)</a:t>
            </a:r>
            <a:endParaRPr lang="en-US" sz="2400"/>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41</a:t>
            </a:fld>
            <a:endParaRPr lang="en-US" altLang="en-US"/>
          </a:p>
        </p:txBody>
      </p:sp>
    </p:spTree>
    <p:extLst>
      <p:ext uri="{BB962C8B-B14F-4D97-AF65-F5344CB8AC3E}">
        <p14:creationId xmlns:p14="http://schemas.microsoft.com/office/powerpoint/2010/main" val="20278196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4"/>
          <p:cNvSpPr>
            <a:spLocks noGrp="1"/>
          </p:cNvSpPr>
          <p:nvPr>
            <p:ph type="ftr" sz="quarter" idx="11"/>
          </p:nvPr>
        </p:nvSpPr>
        <p:spPr/>
        <p:txBody>
          <a:bodyPr/>
          <a:lstStyle/>
          <a:p>
            <a:r>
              <a:rPr lang="en-US" altLang="en-US"/>
              <a:t>The Greedy Method</a:t>
            </a:r>
          </a:p>
        </p:txBody>
      </p:sp>
      <p:sp>
        <p:nvSpPr>
          <p:cNvPr id="47" name="Slide Number Placeholder 5"/>
          <p:cNvSpPr>
            <a:spLocks noGrp="1"/>
          </p:cNvSpPr>
          <p:nvPr>
            <p:ph type="sldNum" sz="quarter" idx="12"/>
          </p:nvPr>
        </p:nvSpPr>
        <p:spPr/>
        <p:txBody>
          <a:bodyPr/>
          <a:lstStyle/>
          <a:p>
            <a:fld id="{7A533C82-1B5F-4196-B370-2C86E2579F82}" type="slidenum">
              <a:rPr lang="en-US" altLang="en-US"/>
              <a:pPr/>
              <a:t>42</a:t>
            </a:fld>
            <a:endParaRPr lang="en-US" altLang="en-US"/>
          </a:p>
        </p:txBody>
      </p:sp>
      <p:sp>
        <p:nvSpPr>
          <p:cNvPr id="168962" name="Rectangle 2"/>
          <p:cNvSpPr>
            <a:spLocks noGrp="1" noChangeArrowheads="1"/>
          </p:cNvSpPr>
          <p:nvPr>
            <p:ph type="title"/>
          </p:nvPr>
        </p:nvSpPr>
        <p:spPr>
          <a:xfrm>
            <a:off x="609600" y="304800"/>
            <a:ext cx="8077200" cy="1143000"/>
          </a:xfrm>
        </p:spPr>
        <p:txBody>
          <a:bodyPr/>
          <a:lstStyle/>
          <a:p>
            <a:r>
              <a:rPr lang="en-US" altLang="en-US"/>
              <a:t>Example</a:t>
            </a:r>
          </a:p>
        </p:txBody>
      </p:sp>
      <p:sp>
        <p:nvSpPr>
          <p:cNvPr id="168963" name="Rectangle 3" descr="Rectangle: Click to edit Master text styles&#10;Second level&#10;Third level&#10;Fourth level&#10;Fifth level"/>
          <p:cNvSpPr>
            <a:spLocks noGrp="1" noChangeArrowheads="1"/>
          </p:cNvSpPr>
          <p:nvPr>
            <p:ph type="body" idx="1"/>
          </p:nvPr>
        </p:nvSpPr>
        <p:spPr>
          <a:xfrm>
            <a:off x="609600" y="1600200"/>
            <a:ext cx="8229600" cy="4572000"/>
          </a:xfrm>
        </p:spPr>
        <p:txBody>
          <a:bodyPr/>
          <a:lstStyle/>
          <a:p>
            <a:pPr>
              <a:lnSpc>
                <a:spcPct val="90000"/>
              </a:lnSpc>
            </a:pPr>
            <a:r>
              <a:rPr lang="en-US" altLang="en-US" sz="1800"/>
              <a:t>Given: A set </a:t>
            </a:r>
            <a:r>
              <a:rPr lang="en-US" altLang="en-US" sz="1800" smtClean="0"/>
              <a:t>S = {s</a:t>
            </a:r>
            <a:r>
              <a:rPr lang="en-US" altLang="en-US" sz="1800" baseline="-25000" smtClean="0"/>
              <a:t>0</a:t>
            </a:r>
            <a:r>
              <a:rPr lang="en-US" altLang="en-US" sz="1800" smtClean="0"/>
              <a:t>, s</a:t>
            </a:r>
            <a:r>
              <a:rPr lang="en-US" altLang="en-US" sz="1800" baseline="-25000" smtClean="0"/>
              <a:t>1</a:t>
            </a:r>
            <a:r>
              <a:rPr lang="en-US" altLang="en-US" sz="1800" smtClean="0"/>
              <a:t>, . . ., s</a:t>
            </a:r>
            <a:r>
              <a:rPr lang="en-US" altLang="en-US" sz="1800" baseline="-25000" smtClean="0"/>
              <a:t>n-1</a:t>
            </a:r>
            <a:r>
              <a:rPr lang="en-US" altLang="en-US" sz="1800" smtClean="0"/>
              <a:t>} </a:t>
            </a:r>
            <a:r>
              <a:rPr lang="en-US" altLang="en-US" sz="1800"/>
              <a:t>of n items, with each item s</a:t>
            </a:r>
            <a:r>
              <a:rPr lang="en-US" altLang="en-US" sz="1800" baseline="-25000" smtClean="0"/>
              <a:t>i</a:t>
            </a:r>
            <a:r>
              <a:rPr lang="en-US" altLang="en-US" sz="1800" smtClean="0"/>
              <a:t> </a:t>
            </a:r>
            <a:r>
              <a:rPr lang="en-US" altLang="en-US" sz="1800"/>
              <a:t>having</a:t>
            </a:r>
          </a:p>
          <a:p>
            <a:pPr lvl="1">
              <a:lnSpc>
                <a:spcPct val="90000"/>
              </a:lnSpc>
            </a:pPr>
            <a:r>
              <a:rPr lang="en-US" altLang="en-US" sz="1800" smtClean="0"/>
              <a:t>v</a:t>
            </a:r>
            <a:r>
              <a:rPr lang="en-US" altLang="en-US" sz="1800" baseline="-25000" smtClean="0"/>
              <a:t>i</a:t>
            </a:r>
            <a:r>
              <a:rPr lang="en-US" altLang="en-US" sz="1800" smtClean="0"/>
              <a:t> </a:t>
            </a:r>
            <a:r>
              <a:rPr lang="en-US" altLang="en-US" sz="1800"/>
              <a:t>- a positive </a:t>
            </a:r>
            <a:r>
              <a:rPr lang="en-US" altLang="en-US" sz="1800" smtClean="0"/>
              <a:t>value</a:t>
            </a:r>
            <a:endParaRPr lang="en-US" altLang="en-US" sz="1800"/>
          </a:p>
          <a:p>
            <a:pPr lvl="1">
              <a:lnSpc>
                <a:spcPct val="90000"/>
              </a:lnSpc>
            </a:pPr>
            <a:r>
              <a:rPr lang="en-US" altLang="en-US" sz="1800"/>
              <a:t>w</a:t>
            </a:r>
            <a:r>
              <a:rPr lang="en-US" altLang="en-US" sz="1800" baseline="-25000"/>
              <a:t>i</a:t>
            </a:r>
            <a:r>
              <a:rPr lang="en-US" altLang="en-US" sz="1800"/>
              <a:t> - a positive weight</a:t>
            </a:r>
          </a:p>
          <a:p>
            <a:pPr>
              <a:lnSpc>
                <a:spcPct val="90000"/>
              </a:lnSpc>
            </a:pPr>
            <a:r>
              <a:rPr lang="en-US" altLang="en-US" sz="1800"/>
              <a:t>Goal: Choose items with maximum total benefit but with weight at most </a:t>
            </a:r>
            <a:r>
              <a:rPr lang="en-US" altLang="en-US" sz="1800" smtClean="0"/>
              <a:t>W. You may use just a fraction x</a:t>
            </a:r>
            <a:r>
              <a:rPr lang="en-US" altLang="en-US" sz="1800" baseline="-25000" smtClean="0"/>
              <a:t>i</a:t>
            </a:r>
            <a:r>
              <a:rPr lang="en-US" altLang="en-US" sz="1800" smtClean="0"/>
              <a:t> of each item s</a:t>
            </a:r>
            <a:r>
              <a:rPr lang="en-US" altLang="en-US" sz="1800" baseline="-25000" smtClean="0"/>
              <a:t>i</a:t>
            </a:r>
            <a:endParaRPr lang="en-US" altLang="en-US" sz="1800" baseline="-25000"/>
          </a:p>
        </p:txBody>
      </p:sp>
      <p:graphicFrame>
        <p:nvGraphicFramePr>
          <p:cNvPr id="168964" name="Object 4"/>
          <p:cNvGraphicFramePr>
            <a:graphicFrameLocks noChangeAspect="1"/>
          </p:cNvGraphicFramePr>
          <p:nvPr/>
        </p:nvGraphicFramePr>
        <p:xfrm>
          <a:off x="7526338" y="152400"/>
          <a:ext cx="1328737" cy="1600200"/>
        </p:xfrm>
        <a:graphic>
          <a:graphicData uri="http://schemas.openxmlformats.org/presentationml/2006/ole">
            <mc:AlternateContent xmlns:mc="http://schemas.openxmlformats.org/markup-compatibility/2006">
              <mc:Choice xmlns:v="urn:schemas-microsoft-com:vml" Requires="v">
                <p:oleObj spid="_x0000_s8209" name="Clip" r:id="rId3" imgW="2225520" imgH="2682720" progId="MS_ClipArt_Gallery.5">
                  <p:embed/>
                </p:oleObj>
              </mc:Choice>
              <mc:Fallback>
                <p:oleObj name="Clip" r:id="rId3" imgW="2225520" imgH="268272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6338" y="152400"/>
                        <a:ext cx="1328737"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8966" name="Picture 6" descr="HH01008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3739" y="3684516"/>
            <a:ext cx="495300" cy="887412"/>
          </a:xfrm>
          <a:prstGeom prst="rect">
            <a:avLst/>
          </a:prstGeom>
          <a:noFill/>
          <a:extLst>
            <a:ext uri="{909E8E84-426E-40DD-AFC4-6F175D3DCCD1}">
              <a14:hiddenFill xmlns:a14="http://schemas.microsoft.com/office/drawing/2010/main">
                <a:solidFill>
                  <a:srgbClr val="FFFFFF"/>
                </a:solidFill>
              </a14:hiddenFill>
            </a:ext>
          </a:extLst>
        </p:spPr>
      </p:pic>
      <p:pic>
        <p:nvPicPr>
          <p:cNvPr id="168967" name="Picture 7" descr="HH01008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2242" y="3286126"/>
            <a:ext cx="708025" cy="1268412"/>
          </a:xfrm>
          <a:prstGeom prst="rect">
            <a:avLst/>
          </a:prstGeom>
          <a:noFill/>
          <a:extLst>
            <a:ext uri="{909E8E84-426E-40DD-AFC4-6F175D3DCCD1}">
              <a14:hiddenFill xmlns:a14="http://schemas.microsoft.com/office/drawing/2010/main">
                <a:solidFill>
                  <a:srgbClr val="FFFFFF"/>
                </a:solidFill>
              </a14:hiddenFill>
            </a:ext>
          </a:extLst>
        </p:spPr>
      </p:pic>
      <p:pic>
        <p:nvPicPr>
          <p:cNvPr id="168968" name="Picture 8" descr="HH01008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5025" y="3992986"/>
            <a:ext cx="325438" cy="582612"/>
          </a:xfrm>
          <a:prstGeom prst="rect">
            <a:avLst/>
          </a:prstGeom>
          <a:noFill/>
          <a:extLst>
            <a:ext uri="{909E8E84-426E-40DD-AFC4-6F175D3DCCD1}">
              <a14:hiddenFill xmlns:a14="http://schemas.microsoft.com/office/drawing/2010/main">
                <a:solidFill>
                  <a:srgbClr val="FFFFFF"/>
                </a:solidFill>
              </a14:hiddenFill>
            </a:ext>
          </a:extLst>
        </p:spPr>
      </p:pic>
      <p:pic>
        <p:nvPicPr>
          <p:cNvPr id="168969" name="Picture 9" descr="HH01008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9700" y="3538126"/>
            <a:ext cx="595313"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68970" name="Picture 10" descr="HH01008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6300" y="4048125"/>
            <a:ext cx="282575" cy="506413"/>
          </a:xfrm>
          <a:prstGeom prst="rect">
            <a:avLst/>
          </a:prstGeom>
          <a:noFill/>
          <a:extLst>
            <a:ext uri="{909E8E84-426E-40DD-AFC4-6F175D3DCCD1}">
              <a14:hiddenFill xmlns:a14="http://schemas.microsoft.com/office/drawing/2010/main">
                <a:solidFill>
                  <a:srgbClr val="FFFFFF"/>
                </a:solidFill>
              </a14:hiddenFill>
            </a:ext>
          </a:extLst>
        </p:spPr>
      </p:pic>
      <p:sp>
        <p:nvSpPr>
          <p:cNvPr id="168971" name="Text Box 11"/>
          <p:cNvSpPr txBox="1">
            <a:spLocks noChangeArrowheads="1"/>
          </p:cNvSpPr>
          <p:nvPr/>
        </p:nvSpPr>
        <p:spPr bwMode="auto">
          <a:xfrm>
            <a:off x="348092" y="5105400"/>
            <a:ext cx="15723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mtClean="0"/>
              <a:t>Weights:</a:t>
            </a:r>
            <a:endParaRPr lang="en-US" altLang="en-US"/>
          </a:p>
        </p:txBody>
      </p:sp>
      <p:sp>
        <p:nvSpPr>
          <p:cNvPr id="168972" name="Text Box 12"/>
          <p:cNvSpPr txBox="1">
            <a:spLocks noChangeArrowheads="1"/>
          </p:cNvSpPr>
          <p:nvPr/>
        </p:nvSpPr>
        <p:spPr bwMode="auto">
          <a:xfrm>
            <a:off x="483374" y="5486400"/>
            <a:ext cx="13303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mtClean="0"/>
              <a:t>Values:</a:t>
            </a:r>
            <a:endParaRPr lang="en-US" altLang="en-US"/>
          </a:p>
        </p:txBody>
      </p:sp>
      <p:sp>
        <p:nvSpPr>
          <p:cNvPr id="168973" name="Text Box 13"/>
          <p:cNvSpPr txBox="1">
            <a:spLocks noChangeArrowheads="1"/>
          </p:cNvSpPr>
          <p:nvPr/>
        </p:nvSpPr>
        <p:spPr bwMode="auto">
          <a:xfrm>
            <a:off x="1873151" y="4131892"/>
            <a:ext cx="3914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smtClean="0">
                <a:solidFill>
                  <a:srgbClr val="000000"/>
                </a:solidFill>
              </a:rPr>
              <a:t>s0</a:t>
            </a:r>
            <a:endParaRPr lang="en-US" altLang="en-US" sz="1400" b="1">
              <a:solidFill>
                <a:srgbClr val="000000"/>
              </a:solidFill>
            </a:endParaRPr>
          </a:p>
        </p:txBody>
      </p:sp>
      <p:sp>
        <p:nvSpPr>
          <p:cNvPr id="168974" name="Text Box 14"/>
          <p:cNvSpPr txBox="1">
            <a:spLocks noChangeArrowheads="1"/>
          </p:cNvSpPr>
          <p:nvPr/>
        </p:nvSpPr>
        <p:spPr bwMode="auto">
          <a:xfrm>
            <a:off x="2608921" y="4130403"/>
            <a:ext cx="3914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smtClean="0">
                <a:solidFill>
                  <a:srgbClr val="000000"/>
                </a:solidFill>
              </a:rPr>
              <a:t>s1</a:t>
            </a:r>
            <a:endParaRPr lang="en-US" altLang="en-US" sz="1400" b="1">
              <a:solidFill>
                <a:srgbClr val="000000"/>
              </a:solidFill>
            </a:endParaRPr>
          </a:p>
        </p:txBody>
      </p:sp>
      <p:sp>
        <p:nvSpPr>
          <p:cNvPr id="168975" name="Text Box 15"/>
          <p:cNvSpPr txBox="1">
            <a:spLocks noChangeArrowheads="1"/>
          </p:cNvSpPr>
          <p:nvPr/>
        </p:nvSpPr>
        <p:spPr bwMode="auto">
          <a:xfrm>
            <a:off x="3350172" y="4161025"/>
            <a:ext cx="3914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smtClean="0">
                <a:solidFill>
                  <a:srgbClr val="000000"/>
                </a:solidFill>
              </a:rPr>
              <a:t>s2</a:t>
            </a:r>
            <a:endParaRPr lang="en-US" altLang="en-US" sz="1400" b="1">
              <a:solidFill>
                <a:srgbClr val="000000"/>
              </a:solidFill>
            </a:endParaRPr>
          </a:p>
        </p:txBody>
      </p:sp>
      <p:sp>
        <p:nvSpPr>
          <p:cNvPr id="168976" name="Text Box 16"/>
          <p:cNvSpPr txBox="1">
            <a:spLocks noChangeArrowheads="1"/>
          </p:cNvSpPr>
          <p:nvPr/>
        </p:nvSpPr>
        <p:spPr bwMode="auto">
          <a:xfrm>
            <a:off x="4075113" y="4147442"/>
            <a:ext cx="3914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smtClean="0">
                <a:solidFill>
                  <a:srgbClr val="000000"/>
                </a:solidFill>
              </a:rPr>
              <a:t>s3</a:t>
            </a:r>
            <a:endParaRPr lang="en-US" altLang="en-US" sz="1400" b="1">
              <a:solidFill>
                <a:srgbClr val="000000"/>
              </a:solidFill>
            </a:endParaRPr>
          </a:p>
        </p:txBody>
      </p:sp>
      <p:sp>
        <p:nvSpPr>
          <p:cNvPr id="168977" name="Text Box 17"/>
          <p:cNvSpPr txBox="1">
            <a:spLocks noChangeArrowheads="1"/>
          </p:cNvSpPr>
          <p:nvPr/>
        </p:nvSpPr>
        <p:spPr bwMode="auto">
          <a:xfrm>
            <a:off x="4631860" y="4217210"/>
            <a:ext cx="3914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smtClean="0">
                <a:solidFill>
                  <a:srgbClr val="000000"/>
                </a:solidFill>
              </a:rPr>
              <a:t>s4</a:t>
            </a:r>
            <a:endParaRPr lang="en-US" altLang="en-US" sz="1400" b="1">
              <a:solidFill>
                <a:srgbClr val="000000"/>
              </a:solidFill>
            </a:endParaRPr>
          </a:p>
        </p:txBody>
      </p:sp>
      <p:sp>
        <p:nvSpPr>
          <p:cNvPr id="168978" name="Text Box 18"/>
          <p:cNvSpPr txBox="1">
            <a:spLocks noChangeArrowheads="1"/>
          </p:cNvSpPr>
          <p:nvPr/>
        </p:nvSpPr>
        <p:spPr bwMode="auto">
          <a:xfrm>
            <a:off x="1790700" y="5181600"/>
            <a:ext cx="625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4 ml</a:t>
            </a:r>
          </a:p>
        </p:txBody>
      </p:sp>
      <p:sp>
        <p:nvSpPr>
          <p:cNvPr id="168979" name="Text Box 19"/>
          <p:cNvSpPr txBox="1">
            <a:spLocks noChangeArrowheads="1"/>
          </p:cNvSpPr>
          <p:nvPr/>
        </p:nvSpPr>
        <p:spPr bwMode="auto">
          <a:xfrm>
            <a:off x="2533650" y="5181600"/>
            <a:ext cx="625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8 ml</a:t>
            </a:r>
          </a:p>
        </p:txBody>
      </p:sp>
      <p:sp>
        <p:nvSpPr>
          <p:cNvPr id="168980" name="Text Box 20"/>
          <p:cNvSpPr txBox="1">
            <a:spLocks noChangeArrowheads="1"/>
          </p:cNvSpPr>
          <p:nvPr/>
        </p:nvSpPr>
        <p:spPr bwMode="auto">
          <a:xfrm>
            <a:off x="3224213" y="5181600"/>
            <a:ext cx="625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2 ml</a:t>
            </a:r>
          </a:p>
        </p:txBody>
      </p:sp>
      <p:sp>
        <p:nvSpPr>
          <p:cNvPr id="168981" name="Text Box 21"/>
          <p:cNvSpPr txBox="1">
            <a:spLocks noChangeArrowheads="1"/>
          </p:cNvSpPr>
          <p:nvPr/>
        </p:nvSpPr>
        <p:spPr bwMode="auto">
          <a:xfrm>
            <a:off x="3916363" y="5181600"/>
            <a:ext cx="625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6 ml</a:t>
            </a:r>
          </a:p>
        </p:txBody>
      </p:sp>
      <p:sp>
        <p:nvSpPr>
          <p:cNvPr id="168983" name="Text Box 23"/>
          <p:cNvSpPr txBox="1">
            <a:spLocks noChangeArrowheads="1"/>
          </p:cNvSpPr>
          <p:nvPr/>
        </p:nvSpPr>
        <p:spPr bwMode="auto">
          <a:xfrm>
            <a:off x="4591050" y="5181600"/>
            <a:ext cx="625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1 ml</a:t>
            </a:r>
          </a:p>
        </p:txBody>
      </p:sp>
      <p:sp>
        <p:nvSpPr>
          <p:cNvPr id="168984" name="Text Box 24"/>
          <p:cNvSpPr txBox="1">
            <a:spLocks noChangeArrowheads="1"/>
          </p:cNvSpPr>
          <p:nvPr/>
        </p:nvSpPr>
        <p:spPr bwMode="auto">
          <a:xfrm>
            <a:off x="1824038" y="5562600"/>
            <a:ext cx="5603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$12</a:t>
            </a:r>
          </a:p>
        </p:txBody>
      </p:sp>
      <p:sp>
        <p:nvSpPr>
          <p:cNvPr id="168985" name="Text Box 25"/>
          <p:cNvSpPr txBox="1">
            <a:spLocks noChangeArrowheads="1"/>
          </p:cNvSpPr>
          <p:nvPr/>
        </p:nvSpPr>
        <p:spPr bwMode="auto">
          <a:xfrm>
            <a:off x="2565400" y="5562600"/>
            <a:ext cx="560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$32</a:t>
            </a:r>
          </a:p>
        </p:txBody>
      </p:sp>
      <p:sp>
        <p:nvSpPr>
          <p:cNvPr id="168986" name="Text Box 26"/>
          <p:cNvSpPr txBox="1">
            <a:spLocks noChangeArrowheads="1"/>
          </p:cNvSpPr>
          <p:nvPr/>
        </p:nvSpPr>
        <p:spPr bwMode="auto">
          <a:xfrm>
            <a:off x="3257550" y="5562600"/>
            <a:ext cx="560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$40</a:t>
            </a:r>
          </a:p>
        </p:txBody>
      </p:sp>
      <p:sp>
        <p:nvSpPr>
          <p:cNvPr id="168987" name="Text Box 27"/>
          <p:cNvSpPr txBox="1">
            <a:spLocks noChangeArrowheads="1"/>
          </p:cNvSpPr>
          <p:nvPr/>
        </p:nvSpPr>
        <p:spPr bwMode="auto">
          <a:xfrm>
            <a:off x="3949700" y="5562600"/>
            <a:ext cx="560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$30</a:t>
            </a:r>
          </a:p>
        </p:txBody>
      </p:sp>
      <p:sp>
        <p:nvSpPr>
          <p:cNvPr id="168988" name="Text Box 28"/>
          <p:cNvSpPr txBox="1">
            <a:spLocks noChangeArrowheads="1"/>
          </p:cNvSpPr>
          <p:nvPr/>
        </p:nvSpPr>
        <p:spPr bwMode="auto">
          <a:xfrm>
            <a:off x="4622800" y="5562600"/>
            <a:ext cx="560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$50</a:t>
            </a:r>
          </a:p>
        </p:txBody>
      </p:sp>
      <p:sp>
        <p:nvSpPr>
          <p:cNvPr id="168989" name="Text Box 29"/>
          <p:cNvSpPr txBox="1">
            <a:spLocks noChangeArrowheads="1"/>
          </p:cNvSpPr>
          <p:nvPr/>
        </p:nvSpPr>
        <p:spPr bwMode="auto">
          <a:xfrm>
            <a:off x="526514" y="3827092"/>
            <a:ext cx="106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Items:</a:t>
            </a:r>
          </a:p>
        </p:txBody>
      </p:sp>
      <p:sp>
        <p:nvSpPr>
          <p:cNvPr id="168990" name="Text Box 30"/>
          <p:cNvSpPr txBox="1">
            <a:spLocks noChangeArrowheads="1"/>
          </p:cNvSpPr>
          <p:nvPr/>
        </p:nvSpPr>
        <p:spPr bwMode="auto">
          <a:xfrm>
            <a:off x="721152" y="5867400"/>
            <a:ext cx="10278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mtClean="0"/>
              <a:t>$/ml:</a:t>
            </a:r>
            <a:endParaRPr lang="en-US" altLang="en-US"/>
          </a:p>
        </p:txBody>
      </p:sp>
      <p:sp>
        <p:nvSpPr>
          <p:cNvPr id="168991" name="Text Box 31"/>
          <p:cNvSpPr txBox="1">
            <a:spLocks noChangeArrowheads="1"/>
          </p:cNvSpPr>
          <p:nvPr/>
        </p:nvSpPr>
        <p:spPr bwMode="auto">
          <a:xfrm>
            <a:off x="1947863" y="5943600"/>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3</a:t>
            </a:r>
          </a:p>
        </p:txBody>
      </p:sp>
      <p:sp>
        <p:nvSpPr>
          <p:cNvPr id="168993" name="Text Box 33"/>
          <p:cNvSpPr txBox="1">
            <a:spLocks noChangeArrowheads="1"/>
          </p:cNvSpPr>
          <p:nvPr/>
        </p:nvSpPr>
        <p:spPr bwMode="auto">
          <a:xfrm>
            <a:off x="2690813" y="5943600"/>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4</a:t>
            </a:r>
          </a:p>
        </p:txBody>
      </p:sp>
      <p:sp>
        <p:nvSpPr>
          <p:cNvPr id="168994" name="Text Box 34"/>
          <p:cNvSpPr txBox="1">
            <a:spLocks noChangeArrowheads="1"/>
          </p:cNvSpPr>
          <p:nvPr/>
        </p:nvSpPr>
        <p:spPr bwMode="auto">
          <a:xfrm>
            <a:off x="3319463" y="5943600"/>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20</a:t>
            </a:r>
          </a:p>
        </p:txBody>
      </p:sp>
      <p:sp>
        <p:nvSpPr>
          <p:cNvPr id="168995" name="Text Box 35"/>
          <p:cNvSpPr txBox="1">
            <a:spLocks noChangeArrowheads="1"/>
          </p:cNvSpPr>
          <p:nvPr/>
        </p:nvSpPr>
        <p:spPr bwMode="auto">
          <a:xfrm>
            <a:off x="4075113" y="5943600"/>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5</a:t>
            </a:r>
          </a:p>
        </p:txBody>
      </p:sp>
      <p:sp>
        <p:nvSpPr>
          <p:cNvPr id="168996" name="Text Box 36"/>
          <p:cNvSpPr txBox="1">
            <a:spLocks noChangeArrowheads="1"/>
          </p:cNvSpPr>
          <p:nvPr/>
        </p:nvSpPr>
        <p:spPr bwMode="auto">
          <a:xfrm>
            <a:off x="4686300" y="5943600"/>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50</a:t>
            </a:r>
          </a:p>
        </p:txBody>
      </p:sp>
      <p:grpSp>
        <p:nvGrpSpPr>
          <p:cNvPr id="169007" name="Group 47"/>
          <p:cNvGrpSpPr>
            <a:grpSpLocks/>
          </p:cNvGrpSpPr>
          <p:nvPr/>
        </p:nvGrpSpPr>
        <p:grpSpPr bwMode="auto">
          <a:xfrm>
            <a:off x="5554168" y="3288527"/>
            <a:ext cx="1247775" cy="2725738"/>
            <a:chOff x="4180" y="2068"/>
            <a:chExt cx="786" cy="1717"/>
          </a:xfrm>
        </p:grpSpPr>
        <p:sp>
          <p:nvSpPr>
            <p:cNvPr id="168998" name="Freeform 38"/>
            <p:cNvSpPr>
              <a:spLocks/>
            </p:cNvSpPr>
            <p:nvPr/>
          </p:nvSpPr>
          <p:spPr bwMode="auto">
            <a:xfrm>
              <a:off x="4276" y="2068"/>
              <a:ext cx="594" cy="320"/>
            </a:xfrm>
            <a:custGeom>
              <a:avLst/>
              <a:gdLst>
                <a:gd name="T0" fmla="*/ 578 w 594"/>
                <a:gd name="T1" fmla="*/ 231 h 320"/>
                <a:gd name="T2" fmla="*/ 584 w 594"/>
                <a:gd name="T3" fmla="*/ 147 h 320"/>
                <a:gd name="T4" fmla="*/ 594 w 594"/>
                <a:gd name="T5" fmla="*/ 103 h 320"/>
                <a:gd name="T6" fmla="*/ 590 w 594"/>
                <a:gd name="T7" fmla="*/ 75 h 320"/>
                <a:gd name="T8" fmla="*/ 571 w 594"/>
                <a:gd name="T9" fmla="*/ 52 h 320"/>
                <a:gd name="T10" fmla="*/ 540 w 594"/>
                <a:gd name="T11" fmla="*/ 33 h 320"/>
                <a:gd name="T12" fmla="*/ 498 w 594"/>
                <a:gd name="T13" fmla="*/ 18 h 320"/>
                <a:gd name="T14" fmla="*/ 446 w 594"/>
                <a:gd name="T15" fmla="*/ 8 h 320"/>
                <a:gd name="T16" fmla="*/ 391 w 594"/>
                <a:gd name="T17" fmla="*/ 2 h 320"/>
                <a:gd name="T18" fmla="*/ 329 w 594"/>
                <a:gd name="T19" fmla="*/ 0 h 320"/>
                <a:gd name="T20" fmla="*/ 265 w 594"/>
                <a:gd name="T21" fmla="*/ 2 h 320"/>
                <a:gd name="T22" fmla="*/ 203 w 594"/>
                <a:gd name="T23" fmla="*/ 5 h 320"/>
                <a:gd name="T24" fmla="*/ 148 w 594"/>
                <a:gd name="T25" fmla="*/ 11 h 320"/>
                <a:gd name="T26" fmla="*/ 96 w 594"/>
                <a:gd name="T27" fmla="*/ 21 h 320"/>
                <a:gd name="T28" fmla="*/ 54 w 594"/>
                <a:gd name="T29" fmla="*/ 34 h 320"/>
                <a:gd name="T30" fmla="*/ 23 w 594"/>
                <a:gd name="T31" fmla="*/ 53 h 320"/>
                <a:gd name="T32" fmla="*/ 4 w 594"/>
                <a:gd name="T33" fmla="*/ 75 h 320"/>
                <a:gd name="T34" fmla="*/ 0 w 594"/>
                <a:gd name="T35" fmla="*/ 103 h 320"/>
                <a:gd name="T36" fmla="*/ 10 w 594"/>
                <a:gd name="T37" fmla="*/ 147 h 320"/>
                <a:gd name="T38" fmla="*/ 16 w 594"/>
                <a:gd name="T39" fmla="*/ 231 h 320"/>
                <a:gd name="T40" fmla="*/ 22 w 594"/>
                <a:gd name="T41" fmla="*/ 279 h 320"/>
                <a:gd name="T42" fmla="*/ 39 w 594"/>
                <a:gd name="T43" fmla="*/ 288 h 320"/>
                <a:gd name="T44" fmla="*/ 95 w 594"/>
                <a:gd name="T45" fmla="*/ 303 h 320"/>
                <a:gd name="T46" fmla="*/ 172 w 594"/>
                <a:gd name="T47" fmla="*/ 313 h 320"/>
                <a:gd name="T48" fmla="*/ 244 w 594"/>
                <a:gd name="T49" fmla="*/ 319 h 320"/>
                <a:gd name="T50" fmla="*/ 310 w 594"/>
                <a:gd name="T51" fmla="*/ 320 h 320"/>
                <a:gd name="T52" fmla="*/ 367 w 594"/>
                <a:gd name="T53" fmla="*/ 317 h 320"/>
                <a:gd name="T54" fmla="*/ 416 w 594"/>
                <a:gd name="T55" fmla="*/ 311 h 320"/>
                <a:gd name="T56" fmla="*/ 457 w 594"/>
                <a:gd name="T57" fmla="*/ 306 h 320"/>
                <a:gd name="T58" fmla="*/ 489 w 594"/>
                <a:gd name="T59" fmla="*/ 298 h 320"/>
                <a:gd name="T60" fmla="*/ 511 w 594"/>
                <a:gd name="T61" fmla="*/ 292 h 320"/>
                <a:gd name="T62" fmla="*/ 530 w 594"/>
                <a:gd name="T63" fmla="*/ 288 h 320"/>
                <a:gd name="T64" fmla="*/ 550 w 594"/>
                <a:gd name="T65" fmla="*/ 284 h 320"/>
                <a:gd name="T66" fmla="*/ 569 w 594"/>
                <a:gd name="T67" fmla="*/ 27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4" h="320">
                  <a:moveTo>
                    <a:pt x="578" y="272"/>
                  </a:moveTo>
                  <a:lnTo>
                    <a:pt x="578" y="231"/>
                  </a:lnTo>
                  <a:lnTo>
                    <a:pt x="580" y="187"/>
                  </a:lnTo>
                  <a:lnTo>
                    <a:pt x="584" y="147"/>
                  </a:lnTo>
                  <a:lnTo>
                    <a:pt x="590" y="119"/>
                  </a:lnTo>
                  <a:lnTo>
                    <a:pt x="594" y="103"/>
                  </a:lnTo>
                  <a:lnTo>
                    <a:pt x="594" y="88"/>
                  </a:lnTo>
                  <a:lnTo>
                    <a:pt x="590" y="75"/>
                  </a:lnTo>
                  <a:lnTo>
                    <a:pt x="583" y="62"/>
                  </a:lnTo>
                  <a:lnTo>
                    <a:pt x="571" y="52"/>
                  </a:lnTo>
                  <a:lnTo>
                    <a:pt x="556" y="41"/>
                  </a:lnTo>
                  <a:lnTo>
                    <a:pt x="540" y="33"/>
                  </a:lnTo>
                  <a:lnTo>
                    <a:pt x="520" y="24"/>
                  </a:lnTo>
                  <a:lnTo>
                    <a:pt x="498" y="18"/>
                  </a:lnTo>
                  <a:lnTo>
                    <a:pt x="473" y="12"/>
                  </a:lnTo>
                  <a:lnTo>
                    <a:pt x="446" y="8"/>
                  </a:lnTo>
                  <a:lnTo>
                    <a:pt x="419" y="5"/>
                  </a:lnTo>
                  <a:lnTo>
                    <a:pt x="391" y="2"/>
                  </a:lnTo>
                  <a:lnTo>
                    <a:pt x="360" y="0"/>
                  </a:lnTo>
                  <a:lnTo>
                    <a:pt x="329" y="0"/>
                  </a:lnTo>
                  <a:lnTo>
                    <a:pt x="297" y="0"/>
                  </a:lnTo>
                  <a:lnTo>
                    <a:pt x="265" y="2"/>
                  </a:lnTo>
                  <a:lnTo>
                    <a:pt x="234" y="3"/>
                  </a:lnTo>
                  <a:lnTo>
                    <a:pt x="203" y="5"/>
                  </a:lnTo>
                  <a:lnTo>
                    <a:pt x="175" y="8"/>
                  </a:lnTo>
                  <a:lnTo>
                    <a:pt x="148" y="11"/>
                  </a:lnTo>
                  <a:lnTo>
                    <a:pt x="121" y="15"/>
                  </a:lnTo>
                  <a:lnTo>
                    <a:pt x="96" y="21"/>
                  </a:lnTo>
                  <a:lnTo>
                    <a:pt x="74" y="27"/>
                  </a:lnTo>
                  <a:lnTo>
                    <a:pt x="54" y="34"/>
                  </a:lnTo>
                  <a:lnTo>
                    <a:pt x="38" y="43"/>
                  </a:lnTo>
                  <a:lnTo>
                    <a:pt x="23" y="53"/>
                  </a:lnTo>
                  <a:lnTo>
                    <a:pt x="11" y="63"/>
                  </a:lnTo>
                  <a:lnTo>
                    <a:pt x="4" y="75"/>
                  </a:lnTo>
                  <a:lnTo>
                    <a:pt x="0" y="88"/>
                  </a:lnTo>
                  <a:lnTo>
                    <a:pt x="0" y="103"/>
                  </a:lnTo>
                  <a:lnTo>
                    <a:pt x="4" y="119"/>
                  </a:lnTo>
                  <a:lnTo>
                    <a:pt x="10" y="147"/>
                  </a:lnTo>
                  <a:lnTo>
                    <a:pt x="14" y="187"/>
                  </a:lnTo>
                  <a:lnTo>
                    <a:pt x="16" y="231"/>
                  </a:lnTo>
                  <a:lnTo>
                    <a:pt x="14" y="272"/>
                  </a:lnTo>
                  <a:lnTo>
                    <a:pt x="22" y="279"/>
                  </a:lnTo>
                  <a:lnTo>
                    <a:pt x="29" y="284"/>
                  </a:lnTo>
                  <a:lnTo>
                    <a:pt x="39" y="288"/>
                  </a:lnTo>
                  <a:lnTo>
                    <a:pt x="52" y="294"/>
                  </a:lnTo>
                  <a:lnTo>
                    <a:pt x="95" y="303"/>
                  </a:lnTo>
                  <a:lnTo>
                    <a:pt x="134" y="308"/>
                  </a:lnTo>
                  <a:lnTo>
                    <a:pt x="172" y="313"/>
                  </a:lnTo>
                  <a:lnTo>
                    <a:pt x="209" y="317"/>
                  </a:lnTo>
                  <a:lnTo>
                    <a:pt x="244" y="319"/>
                  </a:lnTo>
                  <a:lnTo>
                    <a:pt x="278" y="320"/>
                  </a:lnTo>
                  <a:lnTo>
                    <a:pt x="310" y="320"/>
                  </a:lnTo>
                  <a:lnTo>
                    <a:pt x="339" y="319"/>
                  </a:lnTo>
                  <a:lnTo>
                    <a:pt x="367" y="317"/>
                  </a:lnTo>
                  <a:lnTo>
                    <a:pt x="392" y="314"/>
                  </a:lnTo>
                  <a:lnTo>
                    <a:pt x="416" y="311"/>
                  </a:lnTo>
                  <a:lnTo>
                    <a:pt x="438" y="308"/>
                  </a:lnTo>
                  <a:lnTo>
                    <a:pt x="457" y="306"/>
                  </a:lnTo>
                  <a:lnTo>
                    <a:pt x="473" y="301"/>
                  </a:lnTo>
                  <a:lnTo>
                    <a:pt x="489" y="298"/>
                  </a:lnTo>
                  <a:lnTo>
                    <a:pt x="501" y="294"/>
                  </a:lnTo>
                  <a:lnTo>
                    <a:pt x="511" y="292"/>
                  </a:lnTo>
                  <a:lnTo>
                    <a:pt x="520" y="291"/>
                  </a:lnTo>
                  <a:lnTo>
                    <a:pt x="530" y="288"/>
                  </a:lnTo>
                  <a:lnTo>
                    <a:pt x="540" y="286"/>
                  </a:lnTo>
                  <a:lnTo>
                    <a:pt x="550" y="284"/>
                  </a:lnTo>
                  <a:lnTo>
                    <a:pt x="559" y="279"/>
                  </a:lnTo>
                  <a:lnTo>
                    <a:pt x="569" y="276"/>
                  </a:lnTo>
                  <a:lnTo>
                    <a:pt x="578" y="272"/>
                  </a:lnTo>
                  <a:close/>
                </a:path>
              </a:pathLst>
            </a:custGeom>
            <a:solidFill>
              <a:srgbClr val="A3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999" name="Freeform 39"/>
            <p:cNvSpPr>
              <a:spLocks/>
            </p:cNvSpPr>
            <p:nvPr/>
          </p:nvSpPr>
          <p:spPr bwMode="auto">
            <a:xfrm>
              <a:off x="4180" y="2340"/>
              <a:ext cx="786" cy="1147"/>
            </a:xfrm>
            <a:custGeom>
              <a:avLst/>
              <a:gdLst>
                <a:gd name="T0" fmla="*/ 665 w 786"/>
                <a:gd name="T1" fmla="*/ 4 h 1147"/>
                <a:gd name="T2" fmla="*/ 646 w 786"/>
                <a:gd name="T3" fmla="*/ 12 h 1147"/>
                <a:gd name="T4" fmla="*/ 626 w 786"/>
                <a:gd name="T5" fmla="*/ 16 h 1147"/>
                <a:gd name="T6" fmla="*/ 607 w 786"/>
                <a:gd name="T7" fmla="*/ 20 h 1147"/>
                <a:gd name="T8" fmla="*/ 585 w 786"/>
                <a:gd name="T9" fmla="*/ 26 h 1147"/>
                <a:gd name="T10" fmla="*/ 553 w 786"/>
                <a:gd name="T11" fmla="*/ 34 h 1147"/>
                <a:gd name="T12" fmla="*/ 512 w 786"/>
                <a:gd name="T13" fmla="*/ 39 h 1147"/>
                <a:gd name="T14" fmla="*/ 463 w 786"/>
                <a:gd name="T15" fmla="*/ 45 h 1147"/>
                <a:gd name="T16" fmla="*/ 406 w 786"/>
                <a:gd name="T17" fmla="*/ 48 h 1147"/>
                <a:gd name="T18" fmla="*/ 340 w 786"/>
                <a:gd name="T19" fmla="*/ 47 h 1147"/>
                <a:gd name="T20" fmla="*/ 268 w 786"/>
                <a:gd name="T21" fmla="*/ 41 h 1147"/>
                <a:gd name="T22" fmla="*/ 191 w 786"/>
                <a:gd name="T23" fmla="*/ 31 h 1147"/>
                <a:gd name="T24" fmla="*/ 135 w 786"/>
                <a:gd name="T25" fmla="*/ 16 h 1147"/>
                <a:gd name="T26" fmla="*/ 118 w 786"/>
                <a:gd name="T27" fmla="*/ 7 h 1147"/>
                <a:gd name="T28" fmla="*/ 82 w 786"/>
                <a:gd name="T29" fmla="*/ 13 h 1147"/>
                <a:gd name="T30" fmla="*/ 41 w 786"/>
                <a:gd name="T31" fmla="*/ 44 h 1147"/>
                <a:gd name="T32" fmla="*/ 17 w 786"/>
                <a:gd name="T33" fmla="*/ 78 h 1147"/>
                <a:gd name="T34" fmla="*/ 5 w 786"/>
                <a:gd name="T35" fmla="*/ 107 h 1147"/>
                <a:gd name="T36" fmla="*/ 2 w 786"/>
                <a:gd name="T37" fmla="*/ 295 h 1147"/>
                <a:gd name="T38" fmla="*/ 0 w 786"/>
                <a:gd name="T39" fmla="*/ 796 h 1147"/>
                <a:gd name="T40" fmla="*/ 6 w 786"/>
                <a:gd name="T41" fmla="*/ 980 h 1147"/>
                <a:gd name="T42" fmla="*/ 22 w 786"/>
                <a:gd name="T43" fmla="*/ 1012 h 1147"/>
                <a:gd name="T44" fmla="*/ 52 w 786"/>
                <a:gd name="T45" fmla="*/ 1044 h 1147"/>
                <a:gd name="T46" fmla="*/ 94 w 786"/>
                <a:gd name="T47" fmla="*/ 1074 h 1147"/>
                <a:gd name="T48" fmla="*/ 147 w 786"/>
                <a:gd name="T49" fmla="*/ 1100 h 1147"/>
                <a:gd name="T50" fmla="*/ 208 w 786"/>
                <a:gd name="T51" fmla="*/ 1122 h 1147"/>
                <a:gd name="T52" fmla="*/ 277 w 786"/>
                <a:gd name="T53" fmla="*/ 1138 h 1147"/>
                <a:gd name="T54" fmla="*/ 353 w 786"/>
                <a:gd name="T55" fmla="*/ 1146 h 1147"/>
                <a:gd name="T56" fmla="*/ 433 w 786"/>
                <a:gd name="T57" fmla="*/ 1146 h 1147"/>
                <a:gd name="T58" fmla="*/ 507 w 786"/>
                <a:gd name="T59" fmla="*/ 1138 h 1147"/>
                <a:gd name="T60" fmla="*/ 576 w 786"/>
                <a:gd name="T61" fmla="*/ 1122 h 1147"/>
                <a:gd name="T62" fmla="*/ 638 w 786"/>
                <a:gd name="T63" fmla="*/ 1100 h 1147"/>
                <a:gd name="T64" fmla="*/ 690 w 786"/>
                <a:gd name="T65" fmla="*/ 1074 h 1147"/>
                <a:gd name="T66" fmla="*/ 733 w 786"/>
                <a:gd name="T67" fmla="*/ 1044 h 1147"/>
                <a:gd name="T68" fmla="*/ 764 w 786"/>
                <a:gd name="T69" fmla="*/ 1012 h 1147"/>
                <a:gd name="T70" fmla="*/ 780 w 786"/>
                <a:gd name="T71" fmla="*/ 980 h 1147"/>
                <a:gd name="T72" fmla="*/ 786 w 786"/>
                <a:gd name="T73" fmla="*/ 796 h 1147"/>
                <a:gd name="T74" fmla="*/ 784 w 786"/>
                <a:gd name="T75" fmla="*/ 295 h 1147"/>
                <a:gd name="T76" fmla="*/ 781 w 786"/>
                <a:gd name="T77" fmla="*/ 107 h 1147"/>
                <a:gd name="T78" fmla="*/ 769 w 786"/>
                <a:gd name="T79" fmla="*/ 78 h 1147"/>
                <a:gd name="T80" fmla="*/ 745 w 786"/>
                <a:gd name="T81" fmla="*/ 44 h 1147"/>
                <a:gd name="T82" fmla="*/ 702 w 786"/>
                <a:gd name="T83" fmla="*/ 13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6" h="1147">
                  <a:moveTo>
                    <a:pt x="674" y="0"/>
                  </a:moveTo>
                  <a:lnTo>
                    <a:pt x="665" y="4"/>
                  </a:lnTo>
                  <a:lnTo>
                    <a:pt x="655" y="7"/>
                  </a:lnTo>
                  <a:lnTo>
                    <a:pt x="646" y="12"/>
                  </a:lnTo>
                  <a:lnTo>
                    <a:pt x="636" y="14"/>
                  </a:lnTo>
                  <a:lnTo>
                    <a:pt x="626" y="16"/>
                  </a:lnTo>
                  <a:lnTo>
                    <a:pt x="616" y="19"/>
                  </a:lnTo>
                  <a:lnTo>
                    <a:pt x="607" y="20"/>
                  </a:lnTo>
                  <a:lnTo>
                    <a:pt x="597" y="22"/>
                  </a:lnTo>
                  <a:lnTo>
                    <a:pt x="585" y="26"/>
                  </a:lnTo>
                  <a:lnTo>
                    <a:pt x="569" y="29"/>
                  </a:lnTo>
                  <a:lnTo>
                    <a:pt x="553" y="34"/>
                  </a:lnTo>
                  <a:lnTo>
                    <a:pt x="534" y="36"/>
                  </a:lnTo>
                  <a:lnTo>
                    <a:pt x="512" y="39"/>
                  </a:lnTo>
                  <a:lnTo>
                    <a:pt x="488" y="42"/>
                  </a:lnTo>
                  <a:lnTo>
                    <a:pt x="463" y="45"/>
                  </a:lnTo>
                  <a:lnTo>
                    <a:pt x="435" y="47"/>
                  </a:lnTo>
                  <a:lnTo>
                    <a:pt x="406" y="48"/>
                  </a:lnTo>
                  <a:lnTo>
                    <a:pt x="374" y="48"/>
                  </a:lnTo>
                  <a:lnTo>
                    <a:pt x="340" y="47"/>
                  </a:lnTo>
                  <a:lnTo>
                    <a:pt x="305" y="45"/>
                  </a:lnTo>
                  <a:lnTo>
                    <a:pt x="268" y="41"/>
                  </a:lnTo>
                  <a:lnTo>
                    <a:pt x="230" y="36"/>
                  </a:lnTo>
                  <a:lnTo>
                    <a:pt x="191" y="31"/>
                  </a:lnTo>
                  <a:lnTo>
                    <a:pt x="148" y="22"/>
                  </a:lnTo>
                  <a:lnTo>
                    <a:pt x="135" y="16"/>
                  </a:lnTo>
                  <a:lnTo>
                    <a:pt x="125" y="12"/>
                  </a:lnTo>
                  <a:lnTo>
                    <a:pt x="118" y="7"/>
                  </a:lnTo>
                  <a:lnTo>
                    <a:pt x="110" y="0"/>
                  </a:lnTo>
                  <a:lnTo>
                    <a:pt x="82" y="13"/>
                  </a:lnTo>
                  <a:lnTo>
                    <a:pt x="60" y="28"/>
                  </a:lnTo>
                  <a:lnTo>
                    <a:pt x="41" y="44"/>
                  </a:lnTo>
                  <a:lnTo>
                    <a:pt x="27" y="61"/>
                  </a:lnTo>
                  <a:lnTo>
                    <a:pt x="17" y="78"/>
                  </a:lnTo>
                  <a:lnTo>
                    <a:pt x="9" y="94"/>
                  </a:lnTo>
                  <a:lnTo>
                    <a:pt x="5" y="107"/>
                  </a:lnTo>
                  <a:lnTo>
                    <a:pt x="3" y="119"/>
                  </a:lnTo>
                  <a:lnTo>
                    <a:pt x="2" y="295"/>
                  </a:lnTo>
                  <a:lnTo>
                    <a:pt x="0" y="547"/>
                  </a:lnTo>
                  <a:lnTo>
                    <a:pt x="0" y="796"/>
                  </a:lnTo>
                  <a:lnTo>
                    <a:pt x="3" y="964"/>
                  </a:lnTo>
                  <a:lnTo>
                    <a:pt x="6" y="980"/>
                  </a:lnTo>
                  <a:lnTo>
                    <a:pt x="12" y="996"/>
                  </a:lnTo>
                  <a:lnTo>
                    <a:pt x="22" y="1012"/>
                  </a:lnTo>
                  <a:lnTo>
                    <a:pt x="36" y="1028"/>
                  </a:lnTo>
                  <a:lnTo>
                    <a:pt x="52" y="1044"/>
                  </a:lnTo>
                  <a:lnTo>
                    <a:pt x="72" y="1059"/>
                  </a:lnTo>
                  <a:lnTo>
                    <a:pt x="94" y="1074"/>
                  </a:lnTo>
                  <a:lnTo>
                    <a:pt x="119" y="1088"/>
                  </a:lnTo>
                  <a:lnTo>
                    <a:pt x="147" y="1100"/>
                  </a:lnTo>
                  <a:lnTo>
                    <a:pt x="176" y="1112"/>
                  </a:lnTo>
                  <a:lnTo>
                    <a:pt x="208" y="1122"/>
                  </a:lnTo>
                  <a:lnTo>
                    <a:pt x="242" y="1131"/>
                  </a:lnTo>
                  <a:lnTo>
                    <a:pt x="277" y="1138"/>
                  </a:lnTo>
                  <a:lnTo>
                    <a:pt x="314" y="1143"/>
                  </a:lnTo>
                  <a:lnTo>
                    <a:pt x="353" y="1146"/>
                  </a:lnTo>
                  <a:lnTo>
                    <a:pt x="393" y="1147"/>
                  </a:lnTo>
                  <a:lnTo>
                    <a:pt x="433" y="1146"/>
                  </a:lnTo>
                  <a:lnTo>
                    <a:pt x="471" y="1143"/>
                  </a:lnTo>
                  <a:lnTo>
                    <a:pt x="507" y="1138"/>
                  </a:lnTo>
                  <a:lnTo>
                    <a:pt x="542" y="1131"/>
                  </a:lnTo>
                  <a:lnTo>
                    <a:pt x="576" y="1122"/>
                  </a:lnTo>
                  <a:lnTo>
                    <a:pt x="608" y="1112"/>
                  </a:lnTo>
                  <a:lnTo>
                    <a:pt x="638" y="1100"/>
                  </a:lnTo>
                  <a:lnTo>
                    <a:pt x="665" y="1088"/>
                  </a:lnTo>
                  <a:lnTo>
                    <a:pt x="690" y="1074"/>
                  </a:lnTo>
                  <a:lnTo>
                    <a:pt x="712" y="1059"/>
                  </a:lnTo>
                  <a:lnTo>
                    <a:pt x="733" y="1044"/>
                  </a:lnTo>
                  <a:lnTo>
                    <a:pt x="749" y="1028"/>
                  </a:lnTo>
                  <a:lnTo>
                    <a:pt x="764" y="1012"/>
                  </a:lnTo>
                  <a:lnTo>
                    <a:pt x="774" y="996"/>
                  </a:lnTo>
                  <a:lnTo>
                    <a:pt x="780" y="980"/>
                  </a:lnTo>
                  <a:lnTo>
                    <a:pt x="783" y="964"/>
                  </a:lnTo>
                  <a:lnTo>
                    <a:pt x="786" y="796"/>
                  </a:lnTo>
                  <a:lnTo>
                    <a:pt x="786" y="547"/>
                  </a:lnTo>
                  <a:lnTo>
                    <a:pt x="784" y="295"/>
                  </a:lnTo>
                  <a:lnTo>
                    <a:pt x="783" y="119"/>
                  </a:lnTo>
                  <a:lnTo>
                    <a:pt x="781" y="107"/>
                  </a:lnTo>
                  <a:lnTo>
                    <a:pt x="777" y="94"/>
                  </a:lnTo>
                  <a:lnTo>
                    <a:pt x="769" y="78"/>
                  </a:lnTo>
                  <a:lnTo>
                    <a:pt x="759" y="61"/>
                  </a:lnTo>
                  <a:lnTo>
                    <a:pt x="745" y="44"/>
                  </a:lnTo>
                  <a:lnTo>
                    <a:pt x="726" y="28"/>
                  </a:lnTo>
                  <a:lnTo>
                    <a:pt x="702" y="13"/>
                  </a:lnTo>
                  <a:lnTo>
                    <a:pt x="674" y="0"/>
                  </a:lnTo>
                  <a:close/>
                </a:path>
              </a:pathLst>
            </a:custGeom>
            <a:solidFill>
              <a:srgbClr val="6099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000" name="Freeform 40"/>
            <p:cNvSpPr>
              <a:spLocks/>
            </p:cNvSpPr>
            <p:nvPr/>
          </p:nvSpPr>
          <p:spPr bwMode="auto">
            <a:xfrm>
              <a:off x="4314" y="2195"/>
              <a:ext cx="482" cy="164"/>
            </a:xfrm>
            <a:custGeom>
              <a:avLst/>
              <a:gdLst>
                <a:gd name="T0" fmla="*/ 447 w 482"/>
                <a:gd name="T1" fmla="*/ 149 h 164"/>
                <a:gd name="T2" fmla="*/ 370 w 482"/>
                <a:gd name="T3" fmla="*/ 159 h 164"/>
                <a:gd name="T4" fmla="*/ 274 w 482"/>
                <a:gd name="T5" fmla="*/ 164 h 164"/>
                <a:gd name="T6" fmla="*/ 168 w 482"/>
                <a:gd name="T7" fmla="*/ 161 h 164"/>
                <a:gd name="T8" fmla="*/ 66 w 482"/>
                <a:gd name="T9" fmla="*/ 145 h 164"/>
                <a:gd name="T10" fmla="*/ 7 w 482"/>
                <a:gd name="T11" fmla="*/ 104 h 164"/>
                <a:gd name="T12" fmla="*/ 0 w 482"/>
                <a:gd name="T13" fmla="*/ 0 h 164"/>
                <a:gd name="T14" fmla="*/ 48 w 482"/>
                <a:gd name="T15" fmla="*/ 10 h 164"/>
                <a:gd name="T16" fmla="*/ 115 w 482"/>
                <a:gd name="T17" fmla="*/ 23 h 164"/>
                <a:gd name="T18" fmla="*/ 203 w 482"/>
                <a:gd name="T19" fmla="*/ 32 h 164"/>
                <a:gd name="T20" fmla="*/ 307 w 482"/>
                <a:gd name="T21" fmla="*/ 32 h 164"/>
                <a:gd name="T22" fmla="*/ 427 w 482"/>
                <a:gd name="T23" fmla="*/ 16 h 164"/>
                <a:gd name="T24" fmla="*/ 445 w 482"/>
                <a:gd name="T25" fmla="*/ 16 h 164"/>
                <a:gd name="T26" fmla="*/ 388 w 482"/>
                <a:gd name="T27" fmla="*/ 29 h 164"/>
                <a:gd name="T28" fmla="*/ 312 w 482"/>
                <a:gd name="T29" fmla="*/ 39 h 164"/>
                <a:gd name="T30" fmla="*/ 221 w 482"/>
                <a:gd name="T31" fmla="*/ 48 h 164"/>
                <a:gd name="T32" fmla="*/ 123 w 482"/>
                <a:gd name="T33" fmla="*/ 49 h 164"/>
                <a:gd name="T34" fmla="*/ 74 w 482"/>
                <a:gd name="T35" fmla="*/ 51 h 164"/>
                <a:gd name="T36" fmla="*/ 143 w 482"/>
                <a:gd name="T37" fmla="*/ 61 h 164"/>
                <a:gd name="T38" fmla="*/ 225 w 482"/>
                <a:gd name="T39" fmla="*/ 67 h 164"/>
                <a:gd name="T40" fmla="*/ 313 w 482"/>
                <a:gd name="T41" fmla="*/ 66 h 164"/>
                <a:gd name="T42" fmla="*/ 398 w 482"/>
                <a:gd name="T43" fmla="*/ 58 h 164"/>
                <a:gd name="T44" fmla="*/ 474 w 482"/>
                <a:gd name="T45" fmla="*/ 45 h 164"/>
                <a:gd name="T46" fmla="*/ 429 w 482"/>
                <a:gd name="T47" fmla="*/ 61 h 164"/>
                <a:gd name="T48" fmla="*/ 353 w 482"/>
                <a:gd name="T49" fmla="*/ 76 h 164"/>
                <a:gd name="T50" fmla="*/ 262 w 482"/>
                <a:gd name="T51" fmla="*/ 86 h 164"/>
                <a:gd name="T52" fmla="*/ 170 w 482"/>
                <a:gd name="T53" fmla="*/ 89 h 164"/>
                <a:gd name="T54" fmla="*/ 89 w 482"/>
                <a:gd name="T55" fmla="*/ 85 h 164"/>
                <a:gd name="T56" fmla="*/ 108 w 482"/>
                <a:gd name="T57" fmla="*/ 92 h 164"/>
                <a:gd name="T58" fmla="*/ 175 w 482"/>
                <a:gd name="T59" fmla="*/ 104 h 164"/>
                <a:gd name="T60" fmla="*/ 253 w 482"/>
                <a:gd name="T61" fmla="*/ 108 h 164"/>
                <a:gd name="T62" fmla="*/ 334 w 482"/>
                <a:gd name="T63" fmla="*/ 108 h 164"/>
                <a:gd name="T64" fmla="*/ 417 w 482"/>
                <a:gd name="T65" fmla="*/ 101 h 164"/>
                <a:gd name="T66" fmla="*/ 458 w 482"/>
                <a:gd name="T67" fmla="*/ 96 h 164"/>
                <a:gd name="T68" fmla="*/ 410 w 482"/>
                <a:gd name="T69" fmla="*/ 110 h 164"/>
                <a:gd name="T70" fmla="*/ 345 w 482"/>
                <a:gd name="T71" fmla="*/ 121 h 164"/>
                <a:gd name="T72" fmla="*/ 271 w 482"/>
                <a:gd name="T73" fmla="*/ 130 h 164"/>
                <a:gd name="T74" fmla="*/ 183 w 482"/>
                <a:gd name="T75" fmla="*/ 130 h 164"/>
                <a:gd name="T76" fmla="*/ 86 w 482"/>
                <a:gd name="T77" fmla="*/ 118 h 164"/>
                <a:gd name="T78" fmla="*/ 126 w 482"/>
                <a:gd name="T79" fmla="*/ 127 h 164"/>
                <a:gd name="T80" fmla="*/ 187 w 482"/>
                <a:gd name="T81" fmla="*/ 137 h 164"/>
                <a:gd name="T82" fmla="*/ 265 w 482"/>
                <a:gd name="T83" fmla="*/ 146 h 164"/>
                <a:gd name="T84" fmla="*/ 354 w 482"/>
                <a:gd name="T85" fmla="*/ 148 h 164"/>
                <a:gd name="T86" fmla="*/ 449 w 482"/>
                <a:gd name="T87" fmla="*/ 14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2" h="164">
                  <a:moveTo>
                    <a:pt x="482" y="139"/>
                  </a:moveTo>
                  <a:lnTo>
                    <a:pt x="467" y="145"/>
                  </a:lnTo>
                  <a:lnTo>
                    <a:pt x="447" y="149"/>
                  </a:lnTo>
                  <a:lnTo>
                    <a:pt x="425" y="154"/>
                  </a:lnTo>
                  <a:lnTo>
                    <a:pt x="398" y="157"/>
                  </a:lnTo>
                  <a:lnTo>
                    <a:pt x="370" y="159"/>
                  </a:lnTo>
                  <a:lnTo>
                    <a:pt x="340" y="162"/>
                  </a:lnTo>
                  <a:lnTo>
                    <a:pt x="307" y="164"/>
                  </a:lnTo>
                  <a:lnTo>
                    <a:pt x="274" y="164"/>
                  </a:lnTo>
                  <a:lnTo>
                    <a:pt x="238" y="164"/>
                  </a:lnTo>
                  <a:lnTo>
                    <a:pt x="203" y="162"/>
                  </a:lnTo>
                  <a:lnTo>
                    <a:pt x="168" y="161"/>
                  </a:lnTo>
                  <a:lnTo>
                    <a:pt x="133" y="157"/>
                  </a:lnTo>
                  <a:lnTo>
                    <a:pt x="99" y="152"/>
                  </a:lnTo>
                  <a:lnTo>
                    <a:pt x="66" y="145"/>
                  </a:lnTo>
                  <a:lnTo>
                    <a:pt x="33" y="137"/>
                  </a:lnTo>
                  <a:lnTo>
                    <a:pt x="4" y="129"/>
                  </a:lnTo>
                  <a:lnTo>
                    <a:pt x="7" y="104"/>
                  </a:lnTo>
                  <a:lnTo>
                    <a:pt x="7" y="73"/>
                  </a:lnTo>
                  <a:lnTo>
                    <a:pt x="4" y="38"/>
                  </a:lnTo>
                  <a:lnTo>
                    <a:pt x="0" y="0"/>
                  </a:lnTo>
                  <a:lnTo>
                    <a:pt x="13" y="2"/>
                  </a:lnTo>
                  <a:lnTo>
                    <a:pt x="29" y="7"/>
                  </a:lnTo>
                  <a:lnTo>
                    <a:pt x="48" y="10"/>
                  </a:lnTo>
                  <a:lnTo>
                    <a:pt x="69" y="14"/>
                  </a:lnTo>
                  <a:lnTo>
                    <a:pt x="91" y="19"/>
                  </a:lnTo>
                  <a:lnTo>
                    <a:pt x="115" y="23"/>
                  </a:lnTo>
                  <a:lnTo>
                    <a:pt x="143" y="26"/>
                  </a:lnTo>
                  <a:lnTo>
                    <a:pt x="173" y="29"/>
                  </a:lnTo>
                  <a:lnTo>
                    <a:pt x="203" y="32"/>
                  </a:lnTo>
                  <a:lnTo>
                    <a:pt x="236" y="33"/>
                  </a:lnTo>
                  <a:lnTo>
                    <a:pt x="271" y="33"/>
                  </a:lnTo>
                  <a:lnTo>
                    <a:pt x="307" y="32"/>
                  </a:lnTo>
                  <a:lnTo>
                    <a:pt x="345" y="29"/>
                  </a:lnTo>
                  <a:lnTo>
                    <a:pt x="385" y="23"/>
                  </a:lnTo>
                  <a:lnTo>
                    <a:pt x="427" y="16"/>
                  </a:lnTo>
                  <a:lnTo>
                    <a:pt x="470" y="7"/>
                  </a:lnTo>
                  <a:lnTo>
                    <a:pt x="460" y="11"/>
                  </a:lnTo>
                  <a:lnTo>
                    <a:pt x="445" y="16"/>
                  </a:lnTo>
                  <a:lnTo>
                    <a:pt x="429" y="20"/>
                  </a:lnTo>
                  <a:lnTo>
                    <a:pt x="410" y="25"/>
                  </a:lnTo>
                  <a:lnTo>
                    <a:pt x="388" y="29"/>
                  </a:lnTo>
                  <a:lnTo>
                    <a:pt x="364" y="33"/>
                  </a:lnTo>
                  <a:lnTo>
                    <a:pt x="338" y="36"/>
                  </a:lnTo>
                  <a:lnTo>
                    <a:pt x="312" y="39"/>
                  </a:lnTo>
                  <a:lnTo>
                    <a:pt x="282" y="44"/>
                  </a:lnTo>
                  <a:lnTo>
                    <a:pt x="252" y="45"/>
                  </a:lnTo>
                  <a:lnTo>
                    <a:pt x="221" y="48"/>
                  </a:lnTo>
                  <a:lnTo>
                    <a:pt x="189" y="49"/>
                  </a:lnTo>
                  <a:lnTo>
                    <a:pt x="156" y="49"/>
                  </a:lnTo>
                  <a:lnTo>
                    <a:pt x="123" y="49"/>
                  </a:lnTo>
                  <a:lnTo>
                    <a:pt x="91" y="48"/>
                  </a:lnTo>
                  <a:lnTo>
                    <a:pt x="57" y="47"/>
                  </a:lnTo>
                  <a:lnTo>
                    <a:pt x="74" y="51"/>
                  </a:lnTo>
                  <a:lnTo>
                    <a:pt x="95" y="55"/>
                  </a:lnTo>
                  <a:lnTo>
                    <a:pt x="118" y="58"/>
                  </a:lnTo>
                  <a:lnTo>
                    <a:pt x="143" y="61"/>
                  </a:lnTo>
                  <a:lnTo>
                    <a:pt x="170" y="64"/>
                  </a:lnTo>
                  <a:lnTo>
                    <a:pt x="196" y="66"/>
                  </a:lnTo>
                  <a:lnTo>
                    <a:pt x="225" y="67"/>
                  </a:lnTo>
                  <a:lnTo>
                    <a:pt x="255" y="67"/>
                  </a:lnTo>
                  <a:lnTo>
                    <a:pt x="284" y="67"/>
                  </a:lnTo>
                  <a:lnTo>
                    <a:pt x="313" y="66"/>
                  </a:lnTo>
                  <a:lnTo>
                    <a:pt x="343" y="64"/>
                  </a:lnTo>
                  <a:lnTo>
                    <a:pt x="370" y="61"/>
                  </a:lnTo>
                  <a:lnTo>
                    <a:pt x="398" y="58"/>
                  </a:lnTo>
                  <a:lnTo>
                    <a:pt x="426" y="55"/>
                  </a:lnTo>
                  <a:lnTo>
                    <a:pt x="451" y="51"/>
                  </a:lnTo>
                  <a:lnTo>
                    <a:pt x="474" y="45"/>
                  </a:lnTo>
                  <a:lnTo>
                    <a:pt x="464" y="51"/>
                  </a:lnTo>
                  <a:lnTo>
                    <a:pt x="448" y="55"/>
                  </a:lnTo>
                  <a:lnTo>
                    <a:pt x="429" y="61"/>
                  </a:lnTo>
                  <a:lnTo>
                    <a:pt x="407" y="66"/>
                  </a:lnTo>
                  <a:lnTo>
                    <a:pt x="381" y="71"/>
                  </a:lnTo>
                  <a:lnTo>
                    <a:pt x="353" y="76"/>
                  </a:lnTo>
                  <a:lnTo>
                    <a:pt x="323" y="79"/>
                  </a:lnTo>
                  <a:lnTo>
                    <a:pt x="294" y="83"/>
                  </a:lnTo>
                  <a:lnTo>
                    <a:pt x="262" y="86"/>
                  </a:lnTo>
                  <a:lnTo>
                    <a:pt x="231" y="88"/>
                  </a:lnTo>
                  <a:lnTo>
                    <a:pt x="199" y="89"/>
                  </a:lnTo>
                  <a:lnTo>
                    <a:pt x="170" y="89"/>
                  </a:lnTo>
                  <a:lnTo>
                    <a:pt x="140" y="89"/>
                  </a:lnTo>
                  <a:lnTo>
                    <a:pt x="114" y="88"/>
                  </a:lnTo>
                  <a:lnTo>
                    <a:pt x="89" y="85"/>
                  </a:lnTo>
                  <a:lnTo>
                    <a:pt x="69" y="82"/>
                  </a:lnTo>
                  <a:lnTo>
                    <a:pt x="88" y="88"/>
                  </a:lnTo>
                  <a:lnTo>
                    <a:pt x="108" y="92"/>
                  </a:lnTo>
                  <a:lnTo>
                    <a:pt x="129" y="96"/>
                  </a:lnTo>
                  <a:lnTo>
                    <a:pt x="152" y="99"/>
                  </a:lnTo>
                  <a:lnTo>
                    <a:pt x="175" y="104"/>
                  </a:lnTo>
                  <a:lnTo>
                    <a:pt x="200" y="105"/>
                  </a:lnTo>
                  <a:lnTo>
                    <a:pt x="227" y="108"/>
                  </a:lnTo>
                  <a:lnTo>
                    <a:pt x="253" y="108"/>
                  </a:lnTo>
                  <a:lnTo>
                    <a:pt x="280" y="110"/>
                  </a:lnTo>
                  <a:lnTo>
                    <a:pt x="306" y="110"/>
                  </a:lnTo>
                  <a:lnTo>
                    <a:pt x="334" y="108"/>
                  </a:lnTo>
                  <a:lnTo>
                    <a:pt x="362" y="107"/>
                  </a:lnTo>
                  <a:lnTo>
                    <a:pt x="389" y="104"/>
                  </a:lnTo>
                  <a:lnTo>
                    <a:pt x="417" y="101"/>
                  </a:lnTo>
                  <a:lnTo>
                    <a:pt x="444" y="96"/>
                  </a:lnTo>
                  <a:lnTo>
                    <a:pt x="471" y="92"/>
                  </a:lnTo>
                  <a:lnTo>
                    <a:pt x="458" y="96"/>
                  </a:lnTo>
                  <a:lnTo>
                    <a:pt x="444" y="99"/>
                  </a:lnTo>
                  <a:lnTo>
                    <a:pt x="427" y="105"/>
                  </a:lnTo>
                  <a:lnTo>
                    <a:pt x="410" y="110"/>
                  </a:lnTo>
                  <a:lnTo>
                    <a:pt x="389" y="114"/>
                  </a:lnTo>
                  <a:lnTo>
                    <a:pt x="369" y="118"/>
                  </a:lnTo>
                  <a:lnTo>
                    <a:pt x="345" y="121"/>
                  </a:lnTo>
                  <a:lnTo>
                    <a:pt x="322" y="126"/>
                  </a:lnTo>
                  <a:lnTo>
                    <a:pt x="297" y="129"/>
                  </a:lnTo>
                  <a:lnTo>
                    <a:pt x="271" y="130"/>
                  </a:lnTo>
                  <a:lnTo>
                    <a:pt x="243" y="132"/>
                  </a:lnTo>
                  <a:lnTo>
                    <a:pt x="214" y="132"/>
                  </a:lnTo>
                  <a:lnTo>
                    <a:pt x="183" y="130"/>
                  </a:lnTo>
                  <a:lnTo>
                    <a:pt x="152" y="129"/>
                  </a:lnTo>
                  <a:lnTo>
                    <a:pt x="120" y="124"/>
                  </a:lnTo>
                  <a:lnTo>
                    <a:pt x="86" y="118"/>
                  </a:lnTo>
                  <a:lnTo>
                    <a:pt x="96" y="121"/>
                  </a:lnTo>
                  <a:lnTo>
                    <a:pt x="110" y="124"/>
                  </a:lnTo>
                  <a:lnTo>
                    <a:pt x="126" y="127"/>
                  </a:lnTo>
                  <a:lnTo>
                    <a:pt x="143" y="132"/>
                  </a:lnTo>
                  <a:lnTo>
                    <a:pt x="164" y="135"/>
                  </a:lnTo>
                  <a:lnTo>
                    <a:pt x="187" y="137"/>
                  </a:lnTo>
                  <a:lnTo>
                    <a:pt x="212" y="140"/>
                  </a:lnTo>
                  <a:lnTo>
                    <a:pt x="238" y="143"/>
                  </a:lnTo>
                  <a:lnTo>
                    <a:pt x="265" y="146"/>
                  </a:lnTo>
                  <a:lnTo>
                    <a:pt x="294" y="148"/>
                  </a:lnTo>
                  <a:lnTo>
                    <a:pt x="323" y="148"/>
                  </a:lnTo>
                  <a:lnTo>
                    <a:pt x="354" y="148"/>
                  </a:lnTo>
                  <a:lnTo>
                    <a:pt x="386" y="148"/>
                  </a:lnTo>
                  <a:lnTo>
                    <a:pt x="417" y="146"/>
                  </a:lnTo>
                  <a:lnTo>
                    <a:pt x="449" y="143"/>
                  </a:lnTo>
                  <a:lnTo>
                    <a:pt x="482" y="139"/>
                  </a:lnTo>
                  <a:close/>
                </a:path>
              </a:pathLst>
            </a:custGeom>
            <a:solidFill>
              <a:srgbClr val="CCB7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001" name="Freeform 41"/>
            <p:cNvSpPr>
              <a:spLocks/>
            </p:cNvSpPr>
            <p:nvPr/>
          </p:nvSpPr>
          <p:spPr bwMode="auto">
            <a:xfrm>
              <a:off x="4331" y="2098"/>
              <a:ext cx="487" cy="101"/>
            </a:xfrm>
            <a:custGeom>
              <a:avLst/>
              <a:gdLst>
                <a:gd name="T0" fmla="*/ 0 w 487"/>
                <a:gd name="T1" fmla="*/ 53 h 101"/>
                <a:gd name="T2" fmla="*/ 5 w 487"/>
                <a:gd name="T3" fmla="*/ 42 h 101"/>
                <a:gd name="T4" fmla="*/ 19 w 487"/>
                <a:gd name="T5" fmla="*/ 32 h 101"/>
                <a:gd name="T6" fmla="*/ 43 w 487"/>
                <a:gd name="T7" fmla="*/ 23 h 101"/>
                <a:gd name="T8" fmla="*/ 74 w 487"/>
                <a:gd name="T9" fmla="*/ 16 h 101"/>
                <a:gd name="T10" fmla="*/ 110 w 487"/>
                <a:gd name="T11" fmla="*/ 10 h 101"/>
                <a:gd name="T12" fmla="*/ 153 w 487"/>
                <a:gd name="T13" fmla="*/ 6 h 101"/>
                <a:gd name="T14" fmla="*/ 197 w 487"/>
                <a:gd name="T15" fmla="*/ 1 h 101"/>
                <a:gd name="T16" fmla="*/ 242 w 487"/>
                <a:gd name="T17" fmla="*/ 0 h 101"/>
                <a:gd name="T18" fmla="*/ 289 w 487"/>
                <a:gd name="T19" fmla="*/ 0 h 101"/>
                <a:gd name="T20" fmla="*/ 333 w 487"/>
                <a:gd name="T21" fmla="*/ 1 h 101"/>
                <a:gd name="T22" fmla="*/ 374 w 487"/>
                <a:gd name="T23" fmla="*/ 4 h 101"/>
                <a:gd name="T24" fmla="*/ 412 w 487"/>
                <a:gd name="T25" fmla="*/ 9 h 101"/>
                <a:gd name="T26" fmla="*/ 443 w 487"/>
                <a:gd name="T27" fmla="*/ 16 h 101"/>
                <a:gd name="T28" fmla="*/ 466 w 487"/>
                <a:gd name="T29" fmla="*/ 25 h 101"/>
                <a:gd name="T30" fmla="*/ 482 w 487"/>
                <a:gd name="T31" fmla="*/ 35 h 101"/>
                <a:gd name="T32" fmla="*/ 487 w 487"/>
                <a:gd name="T33" fmla="*/ 48 h 101"/>
                <a:gd name="T34" fmla="*/ 481 w 487"/>
                <a:gd name="T35" fmla="*/ 61 h 101"/>
                <a:gd name="T36" fmla="*/ 465 w 487"/>
                <a:gd name="T37" fmla="*/ 72 h 101"/>
                <a:gd name="T38" fmla="*/ 441 w 487"/>
                <a:gd name="T39" fmla="*/ 82 h 101"/>
                <a:gd name="T40" fmla="*/ 410 w 487"/>
                <a:gd name="T41" fmla="*/ 89 h 101"/>
                <a:gd name="T42" fmla="*/ 374 w 487"/>
                <a:gd name="T43" fmla="*/ 95 h 101"/>
                <a:gd name="T44" fmla="*/ 334 w 487"/>
                <a:gd name="T45" fmla="*/ 98 h 101"/>
                <a:gd name="T46" fmla="*/ 290 w 487"/>
                <a:gd name="T47" fmla="*/ 101 h 101"/>
                <a:gd name="T48" fmla="*/ 246 w 487"/>
                <a:gd name="T49" fmla="*/ 101 h 101"/>
                <a:gd name="T50" fmla="*/ 201 w 487"/>
                <a:gd name="T51" fmla="*/ 101 h 101"/>
                <a:gd name="T52" fmla="*/ 157 w 487"/>
                <a:gd name="T53" fmla="*/ 98 h 101"/>
                <a:gd name="T54" fmla="*/ 116 w 487"/>
                <a:gd name="T55" fmla="*/ 94 h 101"/>
                <a:gd name="T56" fmla="*/ 79 w 487"/>
                <a:gd name="T57" fmla="*/ 88 h 101"/>
                <a:gd name="T58" fmla="*/ 49 w 487"/>
                <a:gd name="T59" fmla="*/ 82 h 101"/>
                <a:gd name="T60" fmla="*/ 24 w 487"/>
                <a:gd name="T61" fmla="*/ 73 h 101"/>
                <a:gd name="T62" fmla="*/ 8 w 487"/>
                <a:gd name="T63" fmla="*/ 63 h 101"/>
                <a:gd name="T64" fmla="*/ 0 w 487"/>
                <a:gd name="T65" fmla="*/ 5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7" h="101">
                  <a:moveTo>
                    <a:pt x="0" y="53"/>
                  </a:moveTo>
                  <a:lnTo>
                    <a:pt x="5" y="42"/>
                  </a:lnTo>
                  <a:lnTo>
                    <a:pt x="19" y="32"/>
                  </a:lnTo>
                  <a:lnTo>
                    <a:pt x="43" y="23"/>
                  </a:lnTo>
                  <a:lnTo>
                    <a:pt x="74" y="16"/>
                  </a:lnTo>
                  <a:lnTo>
                    <a:pt x="110" y="10"/>
                  </a:lnTo>
                  <a:lnTo>
                    <a:pt x="153" y="6"/>
                  </a:lnTo>
                  <a:lnTo>
                    <a:pt x="197" y="1"/>
                  </a:lnTo>
                  <a:lnTo>
                    <a:pt x="242" y="0"/>
                  </a:lnTo>
                  <a:lnTo>
                    <a:pt x="289" y="0"/>
                  </a:lnTo>
                  <a:lnTo>
                    <a:pt x="333" y="1"/>
                  </a:lnTo>
                  <a:lnTo>
                    <a:pt x="374" y="4"/>
                  </a:lnTo>
                  <a:lnTo>
                    <a:pt x="412" y="9"/>
                  </a:lnTo>
                  <a:lnTo>
                    <a:pt x="443" y="16"/>
                  </a:lnTo>
                  <a:lnTo>
                    <a:pt x="466" y="25"/>
                  </a:lnTo>
                  <a:lnTo>
                    <a:pt x="482" y="35"/>
                  </a:lnTo>
                  <a:lnTo>
                    <a:pt x="487" y="48"/>
                  </a:lnTo>
                  <a:lnTo>
                    <a:pt x="481" y="61"/>
                  </a:lnTo>
                  <a:lnTo>
                    <a:pt x="465" y="72"/>
                  </a:lnTo>
                  <a:lnTo>
                    <a:pt x="441" y="82"/>
                  </a:lnTo>
                  <a:lnTo>
                    <a:pt x="410" y="89"/>
                  </a:lnTo>
                  <a:lnTo>
                    <a:pt x="374" y="95"/>
                  </a:lnTo>
                  <a:lnTo>
                    <a:pt x="334" y="98"/>
                  </a:lnTo>
                  <a:lnTo>
                    <a:pt x="290" y="101"/>
                  </a:lnTo>
                  <a:lnTo>
                    <a:pt x="246" y="101"/>
                  </a:lnTo>
                  <a:lnTo>
                    <a:pt x="201" y="101"/>
                  </a:lnTo>
                  <a:lnTo>
                    <a:pt x="157" y="98"/>
                  </a:lnTo>
                  <a:lnTo>
                    <a:pt x="116" y="94"/>
                  </a:lnTo>
                  <a:lnTo>
                    <a:pt x="79" y="88"/>
                  </a:lnTo>
                  <a:lnTo>
                    <a:pt x="49" y="82"/>
                  </a:lnTo>
                  <a:lnTo>
                    <a:pt x="24" y="73"/>
                  </a:lnTo>
                  <a:lnTo>
                    <a:pt x="8" y="63"/>
                  </a:lnTo>
                  <a:lnTo>
                    <a:pt x="0" y="53"/>
                  </a:lnTo>
                  <a:close/>
                </a:path>
              </a:pathLst>
            </a:custGeom>
            <a:solidFill>
              <a:srgbClr val="CCB7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002" name="Freeform 42"/>
            <p:cNvSpPr>
              <a:spLocks/>
            </p:cNvSpPr>
            <p:nvPr/>
          </p:nvSpPr>
          <p:spPr bwMode="auto">
            <a:xfrm>
              <a:off x="4211" y="2362"/>
              <a:ext cx="693" cy="1071"/>
            </a:xfrm>
            <a:custGeom>
              <a:avLst/>
              <a:gdLst>
                <a:gd name="T0" fmla="*/ 35 w 693"/>
                <a:gd name="T1" fmla="*/ 994 h 1071"/>
                <a:gd name="T2" fmla="*/ 302 w 693"/>
                <a:gd name="T3" fmla="*/ 1069 h 1071"/>
                <a:gd name="T4" fmla="*/ 567 w 693"/>
                <a:gd name="T5" fmla="*/ 1031 h 1071"/>
                <a:gd name="T6" fmla="*/ 377 w 693"/>
                <a:gd name="T7" fmla="*/ 1015 h 1071"/>
                <a:gd name="T8" fmla="*/ 513 w 693"/>
                <a:gd name="T9" fmla="*/ 1003 h 1071"/>
                <a:gd name="T10" fmla="*/ 626 w 693"/>
                <a:gd name="T11" fmla="*/ 965 h 1071"/>
                <a:gd name="T12" fmla="*/ 579 w 693"/>
                <a:gd name="T13" fmla="*/ 971 h 1071"/>
                <a:gd name="T14" fmla="*/ 451 w 693"/>
                <a:gd name="T15" fmla="*/ 962 h 1071"/>
                <a:gd name="T16" fmla="*/ 453 w 693"/>
                <a:gd name="T17" fmla="*/ 943 h 1071"/>
                <a:gd name="T18" fmla="*/ 610 w 693"/>
                <a:gd name="T19" fmla="*/ 909 h 1071"/>
                <a:gd name="T20" fmla="*/ 692 w 693"/>
                <a:gd name="T21" fmla="*/ 854 h 1071"/>
                <a:gd name="T22" fmla="*/ 561 w 693"/>
                <a:gd name="T23" fmla="*/ 893 h 1071"/>
                <a:gd name="T24" fmla="*/ 446 w 693"/>
                <a:gd name="T25" fmla="*/ 889 h 1071"/>
                <a:gd name="T26" fmla="*/ 528 w 693"/>
                <a:gd name="T27" fmla="*/ 877 h 1071"/>
                <a:gd name="T28" fmla="*/ 645 w 693"/>
                <a:gd name="T29" fmla="*/ 832 h 1071"/>
                <a:gd name="T30" fmla="*/ 596 w 693"/>
                <a:gd name="T31" fmla="*/ 820 h 1071"/>
                <a:gd name="T32" fmla="*/ 533 w 693"/>
                <a:gd name="T33" fmla="*/ 795 h 1071"/>
                <a:gd name="T34" fmla="*/ 664 w 693"/>
                <a:gd name="T35" fmla="*/ 747 h 1071"/>
                <a:gd name="T36" fmla="*/ 470 w 693"/>
                <a:gd name="T37" fmla="*/ 748 h 1071"/>
                <a:gd name="T38" fmla="*/ 675 w 693"/>
                <a:gd name="T39" fmla="*/ 695 h 1071"/>
                <a:gd name="T40" fmla="*/ 539 w 693"/>
                <a:gd name="T41" fmla="*/ 695 h 1071"/>
                <a:gd name="T42" fmla="*/ 637 w 693"/>
                <a:gd name="T43" fmla="*/ 656 h 1071"/>
                <a:gd name="T44" fmla="*/ 573 w 693"/>
                <a:gd name="T45" fmla="*/ 638 h 1071"/>
                <a:gd name="T46" fmla="*/ 595 w 693"/>
                <a:gd name="T47" fmla="*/ 609 h 1071"/>
                <a:gd name="T48" fmla="*/ 633 w 693"/>
                <a:gd name="T49" fmla="*/ 568 h 1071"/>
                <a:gd name="T50" fmla="*/ 519 w 693"/>
                <a:gd name="T51" fmla="*/ 562 h 1071"/>
                <a:gd name="T52" fmla="*/ 686 w 693"/>
                <a:gd name="T53" fmla="*/ 503 h 1071"/>
                <a:gd name="T54" fmla="*/ 508 w 693"/>
                <a:gd name="T55" fmla="*/ 509 h 1071"/>
                <a:gd name="T56" fmla="*/ 659 w 693"/>
                <a:gd name="T57" fmla="*/ 468 h 1071"/>
                <a:gd name="T58" fmla="*/ 554 w 693"/>
                <a:gd name="T59" fmla="*/ 462 h 1071"/>
                <a:gd name="T60" fmla="*/ 596 w 693"/>
                <a:gd name="T61" fmla="*/ 433 h 1071"/>
                <a:gd name="T62" fmla="*/ 608 w 693"/>
                <a:gd name="T63" fmla="*/ 402 h 1071"/>
                <a:gd name="T64" fmla="*/ 539 w 693"/>
                <a:gd name="T65" fmla="*/ 389 h 1071"/>
                <a:gd name="T66" fmla="*/ 646 w 693"/>
                <a:gd name="T67" fmla="*/ 346 h 1071"/>
                <a:gd name="T68" fmla="*/ 473 w 693"/>
                <a:gd name="T69" fmla="*/ 331 h 1071"/>
                <a:gd name="T70" fmla="*/ 658 w 693"/>
                <a:gd name="T71" fmla="*/ 302 h 1071"/>
                <a:gd name="T72" fmla="*/ 595 w 693"/>
                <a:gd name="T73" fmla="*/ 299 h 1071"/>
                <a:gd name="T74" fmla="*/ 482 w 693"/>
                <a:gd name="T75" fmla="*/ 290 h 1071"/>
                <a:gd name="T76" fmla="*/ 513 w 693"/>
                <a:gd name="T77" fmla="*/ 279 h 1071"/>
                <a:gd name="T78" fmla="*/ 637 w 693"/>
                <a:gd name="T79" fmla="*/ 251 h 1071"/>
                <a:gd name="T80" fmla="*/ 673 w 693"/>
                <a:gd name="T81" fmla="*/ 230 h 1071"/>
                <a:gd name="T82" fmla="*/ 563 w 693"/>
                <a:gd name="T83" fmla="*/ 245 h 1071"/>
                <a:gd name="T84" fmla="*/ 448 w 693"/>
                <a:gd name="T85" fmla="*/ 242 h 1071"/>
                <a:gd name="T86" fmla="*/ 478 w 693"/>
                <a:gd name="T87" fmla="*/ 233 h 1071"/>
                <a:gd name="T88" fmla="*/ 617 w 693"/>
                <a:gd name="T89" fmla="*/ 210 h 1071"/>
                <a:gd name="T90" fmla="*/ 680 w 693"/>
                <a:gd name="T91" fmla="*/ 183 h 1071"/>
                <a:gd name="T92" fmla="*/ 533 w 693"/>
                <a:gd name="T93" fmla="*/ 195 h 1071"/>
                <a:gd name="T94" fmla="*/ 388 w 693"/>
                <a:gd name="T95" fmla="*/ 185 h 1071"/>
                <a:gd name="T96" fmla="*/ 498 w 693"/>
                <a:gd name="T97" fmla="*/ 180 h 1071"/>
                <a:gd name="T98" fmla="*/ 662 w 693"/>
                <a:gd name="T99" fmla="*/ 160 h 1071"/>
                <a:gd name="T100" fmla="*/ 602 w 693"/>
                <a:gd name="T101" fmla="*/ 152 h 1071"/>
                <a:gd name="T102" fmla="*/ 333 w 693"/>
                <a:gd name="T103" fmla="*/ 148 h 1071"/>
                <a:gd name="T104" fmla="*/ 311 w 693"/>
                <a:gd name="T105" fmla="*/ 126 h 1071"/>
                <a:gd name="T106" fmla="*/ 582 w 693"/>
                <a:gd name="T107" fmla="*/ 110 h 1071"/>
                <a:gd name="T108" fmla="*/ 684 w 693"/>
                <a:gd name="T109" fmla="*/ 69 h 1071"/>
                <a:gd name="T110" fmla="*/ 591 w 693"/>
                <a:gd name="T111" fmla="*/ 1 h 1071"/>
                <a:gd name="T112" fmla="*/ 457 w 693"/>
                <a:gd name="T113" fmla="*/ 20 h 1071"/>
                <a:gd name="T114" fmla="*/ 237 w 693"/>
                <a:gd name="T115" fmla="*/ 19 h 1071"/>
                <a:gd name="T116" fmla="*/ 53 w 693"/>
                <a:gd name="T117" fmla="*/ 31 h 1071"/>
                <a:gd name="T118" fmla="*/ 6 w 693"/>
                <a:gd name="T119" fmla="*/ 177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3" h="1071">
                  <a:moveTo>
                    <a:pt x="5" y="226"/>
                  </a:moveTo>
                  <a:lnTo>
                    <a:pt x="2" y="425"/>
                  </a:lnTo>
                  <a:lnTo>
                    <a:pt x="0" y="645"/>
                  </a:lnTo>
                  <a:lnTo>
                    <a:pt x="0" y="836"/>
                  </a:lnTo>
                  <a:lnTo>
                    <a:pt x="2" y="946"/>
                  </a:lnTo>
                  <a:lnTo>
                    <a:pt x="15" y="972"/>
                  </a:lnTo>
                  <a:lnTo>
                    <a:pt x="35" y="994"/>
                  </a:lnTo>
                  <a:lnTo>
                    <a:pt x="62" y="1014"/>
                  </a:lnTo>
                  <a:lnTo>
                    <a:pt x="94" y="1031"/>
                  </a:lnTo>
                  <a:lnTo>
                    <a:pt x="129" y="1044"/>
                  </a:lnTo>
                  <a:lnTo>
                    <a:pt x="170" y="1055"/>
                  </a:lnTo>
                  <a:lnTo>
                    <a:pt x="213" y="1062"/>
                  </a:lnTo>
                  <a:lnTo>
                    <a:pt x="257" y="1068"/>
                  </a:lnTo>
                  <a:lnTo>
                    <a:pt x="302" y="1069"/>
                  </a:lnTo>
                  <a:lnTo>
                    <a:pt x="346" y="1071"/>
                  </a:lnTo>
                  <a:lnTo>
                    <a:pt x="391" y="1069"/>
                  </a:lnTo>
                  <a:lnTo>
                    <a:pt x="434" y="1065"/>
                  </a:lnTo>
                  <a:lnTo>
                    <a:pt x="473" y="1059"/>
                  </a:lnTo>
                  <a:lnTo>
                    <a:pt x="508" y="1052"/>
                  </a:lnTo>
                  <a:lnTo>
                    <a:pt x="541" y="1041"/>
                  </a:lnTo>
                  <a:lnTo>
                    <a:pt x="567" y="1031"/>
                  </a:lnTo>
                  <a:lnTo>
                    <a:pt x="536" y="1033"/>
                  </a:lnTo>
                  <a:lnTo>
                    <a:pt x="506" y="1034"/>
                  </a:lnTo>
                  <a:lnTo>
                    <a:pt x="476" y="1033"/>
                  </a:lnTo>
                  <a:lnTo>
                    <a:pt x="447" y="1031"/>
                  </a:lnTo>
                  <a:lnTo>
                    <a:pt x="419" y="1027"/>
                  </a:lnTo>
                  <a:lnTo>
                    <a:pt x="396" y="1022"/>
                  </a:lnTo>
                  <a:lnTo>
                    <a:pt x="377" y="1015"/>
                  </a:lnTo>
                  <a:lnTo>
                    <a:pt x="362" y="1006"/>
                  </a:lnTo>
                  <a:lnTo>
                    <a:pt x="390" y="1009"/>
                  </a:lnTo>
                  <a:lnTo>
                    <a:pt x="418" y="1011"/>
                  </a:lnTo>
                  <a:lnTo>
                    <a:pt x="444" y="1009"/>
                  </a:lnTo>
                  <a:lnTo>
                    <a:pt x="467" y="1009"/>
                  </a:lnTo>
                  <a:lnTo>
                    <a:pt x="491" y="1006"/>
                  </a:lnTo>
                  <a:lnTo>
                    <a:pt x="513" y="1003"/>
                  </a:lnTo>
                  <a:lnTo>
                    <a:pt x="533" y="999"/>
                  </a:lnTo>
                  <a:lnTo>
                    <a:pt x="552" y="994"/>
                  </a:lnTo>
                  <a:lnTo>
                    <a:pt x="570" y="989"/>
                  </a:lnTo>
                  <a:lnTo>
                    <a:pt x="586" y="983"/>
                  </a:lnTo>
                  <a:lnTo>
                    <a:pt x="601" y="977"/>
                  </a:lnTo>
                  <a:lnTo>
                    <a:pt x="614" y="971"/>
                  </a:lnTo>
                  <a:lnTo>
                    <a:pt x="626" y="965"/>
                  </a:lnTo>
                  <a:lnTo>
                    <a:pt x="637" y="958"/>
                  </a:lnTo>
                  <a:lnTo>
                    <a:pt x="646" y="952"/>
                  </a:lnTo>
                  <a:lnTo>
                    <a:pt x="654" y="946"/>
                  </a:lnTo>
                  <a:lnTo>
                    <a:pt x="636" y="955"/>
                  </a:lnTo>
                  <a:lnTo>
                    <a:pt x="617" y="962"/>
                  </a:lnTo>
                  <a:lnTo>
                    <a:pt x="598" y="967"/>
                  </a:lnTo>
                  <a:lnTo>
                    <a:pt x="579" y="971"/>
                  </a:lnTo>
                  <a:lnTo>
                    <a:pt x="560" y="972"/>
                  </a:lnTo>
                  <a:lnTo>
                    <a:pt x="541" y="974"/>
                  </a:lnTo>
                  <a:lnTo>
                    <a:pt x="522" y="972"/>
                  </a:lnTo>
                  <a:lnTo>
                    <a:pt x="503" y="971"/>
                  </a:lnTo>
                  <a:lnTo>
                    <a:pt x="485" y="969"/>
                  </a:lnTo>
                  <a:lnTo>
                    <a:pt x="467" y="967"/>
                  </a:lnTo>
                  <a:lnTo>
                    <a:pt x="451" y="962"/>
                  </a:lnTo>
                  <a:lnTo>
                    <a:pt x="437" y="958"/>
                  </a:lnTo>
                  <a:lnTo>
                    <a:pt x="422" y="955"/>
                  </a:lnTo>
                  <a:lnTo>
                    <a:pt x="409" y="950"/>
                  </a:lnTo>
                  <a:lnTo>
                    <a:pt x="399" y="946"/>
                  </a:lnTo>
                  <a:lnTo>
                    <a:pt x="390" y="942"/>
                  </a:lnTo>
                  <a:lnTo>
                    <a:pt x="422" y="943"/>
                  </a:lnTo>
                  <a:lnTo>
                    <a:pt x="453" y="943"/>
                  </a:lnTo>
                  <a:lnTo>
                    <a:pt x="481" y="942"/>
                  </a:lnTo>
                  <a:lnTo>
                    <a:pt x="507" y="939"/>
                  </a:lnTo>
                  <a:lnTo>
                    <a:pt x="530" y="934"/>
                  </a:lnTo>
                  <a:lnTo>
                    <a:pt x="554" y="930"/>
                  </a:lnTo>
                  <a:lnTo>
                    <a:pt x="574" y="923"/>
                  </a:lnTo>
                  <a:lnTo>
                    <a:pt x="592" y="917"/>
                  </a:lnTo>
                  <a:lnTo>
                    <a:pt x="610" y="909"/>
                  </a:lnTo>
                  <a:lnTo>
                    <a:pt x="626" y="901"/>
                  </a:lnTo>
                  <a:lnTo>
                    <a:pt x="639" y="893"/>
                  </a:lnTo>
                  <a:lnTo>
                    <a:pt x="652" y="884"/>
                  </a:lnTo>
                  <a:lnTo>
                    <a:pt x="664" y="877"/>
                  </a:lnTo>
                  <a:lnTo>
                    <a:pt x="674" y="868"/>
                  </a:lnTo>
                  <a:lnTo>
                    <a:pt x="683" y="861"/>
                  </a:lnTo>
                  <a:lnTo>
                    <a:pt x="692" y="854"/>
                  </a:lnTo>
                  <a:lnTo>
                    <a:pt x="674" y="862"/>
                  </a:lnTo>
                  <a:lnTo>
                    <a:pt x="656" y="870"/>
                  </a:lnTo>
                  <a:lnTo>
                    <a:pt x="639" y="877"/>
                  </a:lnTo>
                  <a:lnTo>
                    <a:pt x="620" y="883"/>
                  </a:lnTo>
                  <a:lnTo>
                    <a:pt x="599" y="887"/>
                  </a:lnTo>
                  <a:lnTo>
                    <a:pt x="580" y="890"/>
                  </a:lnTo>
                  <a:lnTo>
                    <a:pt x="561" y="893"/>
                  </a:lnTo>
                  <a:lnTo>
                    <a:pt x="542" y="895"/>
                  </a:lnTo>
                  <a:lnTo>
                    <a:pt x="525" y="895"/>
                  </a:lnTo>
                  <a:lnTo>
                    <a:pt x="506" y="895"/>
                  </a:lnTo>
                  <a:lnTo>
                    <a:pt x="489" y="895"/>
                  </a:lnTo>
                  <a:lnTo>
                    <a:pt x="473" y="893"/>
                  </a:lnTo>
                  <a:lnTo>
                    <a:pt x="459" y="890"/>
                  </a:lnTo>
                  <a:lnTo>
                    <a:pt x="446" y="889"/>
                  </a:lnTo>
                  <a:lnTo>
                    <a:pt x="434" y="884"/>
                  </a:lnTo>
                  <a:lnTo>
                    <a:pt x="425" y="881"/>
                  </a:lnTo>
                  <a:lnTo>
                    <a:pt x="446" y="883"/>
                  </a:lnTo>
                  <a:lnTo>
                    <a:pt x="467" y="883"/>
                  </a:lnTo>
                  <a:lnTo>
                    <a:pt x="488" y="883"/>
                  </a:lnTo>
                  <a:lnTo>
                    <a:pt x="507" y="880"/>
                  </a:lnTo>
                  <a:lnTo>
                    <a:pt x="528" y="877"/>
                  </a:lnTo>
                  <a:lnTo>
                    <a:pt x="547" y="874"/>
                  </a:lnTo>
                  <a:lnTo>
                    <a:pt x="564" y="868"/>
                  </a:lnTo>
                  <a:lnTo>
                    <a:pt x="583" y="862"/>
                  </a:lnTo>
                  <a:lnTo>
                    <a:pt x="599" y="855"/>
                  </a:lnTo>
                  <a:lnTo>
                    <a:pt x="615" y="848"/>
                  </a:lnTo>
                  <a:lnTo>
                    <a:pt x="632" y="840"/>
                  </a:lnTo>
                  <a:lnTo>
                    <a:pt x="645" y="832"/>
                  </a:lnTo>
                  <a:lnTo>
                    <a:pt x="659" y="823"/>
                  </a:lnTo>
                  <a:lnTo>
                    <a:pt x="671" y="814"/>
                  </a:lnTo>
                  <a:lnTo>
                    <a:pt x="681" y="805"/>
                  </a:lnTo>
                  <a:lnTo>
                    <a:pt x="692" y="795"/>
                  </a:lnTo>
                  <a:lnTo>
                    <a:pt x="658" y="808"/>
                  </a:lnTo>
                  <a:lnTo>
                    <a:pt x="627" y="817"/>
                  </a:lnTo>
                  <a:lnTo>
                    <a:pt x="596" y="820"/>
                  </a:lnTo>
                  <a:lnTo>
                    <a:pt x="569" y="820"/>
                  </a:lnTo>
                  <a:lnTo>
                    <a:pt x="541" y="817"/>
                  </a:lnTo>
                  <a:lnTo>
                    <a:pt x="514" y="811"/>
                  </a:lnTo>
                  <a:lnTo>
                    <a:pt x="487" y="805"/>
                  </a:lnTo>
                  <a:lnTo>
                    <a:pt x="460" y="798"/>
                  </a:lnTo>
                  <a:lnTo>
                    <a:pt x="498" y="798"/>
                  </a:lnTo>
                  <a:lnTo>
                    <a:pt x="533" y="795"/>
                  </a:lnTo>
                  <a:lnTo>
                    <a:pt x="566" y="791"/>
                  </a:lnTo>
                  <a:lnTo>
                    <a:pt x="595" y="783"/>
                  </a:lnTo>
                  <a:lnTo>
                    <a:pt x="623" y="773"/>
                  </a:lnTo>
                  <a:lnTo>
                    <a:pt x="648" y="761"/>
                  </a:lnTo>
                  <a:lnTo>
                    <a:pt x="671" y="748"/>
                  </a:lnTo>
                  <a:lnTo>
                    <a:pt x="692" y="732"/>
                  </a:lnTo>
                  <a:lnTo>
                    <a:pt x="664" y="747"/>
                  </a:lnTo>
                  <a:lnTo>
                    <a:pt x="633" y="755"/>
                  </a:lnTo>
                  <a:lnTo>
                    <a:pt x="602" y="760"/>
                  </a:lnTo>
                  <a:lnTo>
                    <a:pt x="570" y="761"/>
                  </a:lnTo>
                  <a:lnTo>
                    <a:pt x="541" y="760"/>
                  </a:lnTo>
                  <a:lnTo>
                    <a:pt x="513" y="757"/>
                  </a:lnTo>
                  <a:lnTo>
                    <a:pt x="489" y="752"/>
                  </a:lnTo>
                  <a:lnTo>
                    <a:pt x="470" y="748"/>
                  </a:lnTo>
                  <a:lnTo>
                    <a:pt x="507" y="748"/>
                  </a:lnTo>
                  <a:lnTo>
                    <a:pt x="542" y="744"/>
                  </a:lnTo>
                  <a:lnTo>
                    <a:pt x="574" y="738"/>
                  </a:lnTo>
                  <a:lnTo>
                    <a:pt x="604" y="729"/>
                  </a:lnTo>
                  <a:lnTo>
                    <a:pt x="632" y="720"/>
                  </a:lnTo>
                  <a:lnTo>
                    <a:pt x="655" y="707"/>
                  </a:lnTo>
                  <a:lnTo>
                    <a:pt x="675" y="695"/>
                  </a:lnTo>
                  <a:lnTo>
                    <a:pt x="692" y="680"/>
                  </a:lnTo>
                  <a:lnTo>
                    <a:pt x="658" y="691"/>
                  </a:lnTo>
                  <a:lnTo>
                    <a:pt x="630" y="697"/>
                  </a:lnTo>
                  <a:lnTo>
                    <a:pt x="605" y="701"/>
                  </a:lnTo>
                  <a:lnTo>
                    <a:pt x="583" y="701"/>
                  </a:lnTo>
                  <a:lnTo>
                    <a:pt x="561" y="700"/>
                  </a:lnTo>
                  <a:lnTo>
                    <a:pt x="539" y="695"/>
                  </a:lnTo>
                  <a:lnTo>
                    <a:pt x="514" y="688"/>
                  </a:lnTo>
                  <a:lnTo>
                    <a:pt x="488" y="679"/>
                  </a:lnTo>
                  <a:lnTo>
                    <a:pt x="528" y="676"/>
                  </a:lnTo>
                  <a:lnTo>
                    <a:pt x="561" y="673"/>
                  </a:lnTo>
                  <a:lnTo>
                    <a:pt x="591" y="669"/>
                  </a:lnTo>
                  <a:lnTo>
                    <a:pt x="615" y="663"/>
                  </a:lnTo>
                  <a:lnTo>
                    <a:pt x="637" y="656"/>
                  </a:lnTo>
                  <a:lnTo>
                    <a:pt x="656" y="645"/>
                  </a:lnTo>
                  <a:lnTo>
                    <a:pt x="674" y="634"/>
                  </a:lnTo>
                  <a:lnTo>
                    <a:pt x="692" y="617"/>
                  </a:lnTo>
                  <a:lnTo>
                    <a:pt x="656" y="626"/>
                  </a:lnTo>
                  <a:lnTo>
                    <a:pt x="624" y="632"/>
                  </a:lnTo>
                  <a:lnTo>
                    <a:pt x="596" y="636"/>
                  </a:lnTo>
                  <a:lnTo>
                    <a:pt x="573" y="638"/>
                  </a:lnTo>
                  <a:lnTo>
                    <a:pt x="550" y="638"/>
                  </a:lnTo>
                  <a:lnTo>
                    <a:pt x="528" y="635"/>
                  </a:lnTo>
                  <a:lnTo>
                    <a:pt x="507" y="629"/>
                  </a:lnTo>
                  <a:lnTo>
                    <a:pt x="485" y="622"/>
                  </a:lnTo>
                  <a:lnTo>
                    <a:pt x="529" y="619"/>
                  </a:lnTo>
                  <a:lnTo>
                    <a:pt x="564" y="614"/>
                  </a:lnTo>
                  <a:lnTo>
                    <a:pt x="595" y="609"/>
                  </a:lnTo>
                  <a:lnTo>
                    <a:pt x="620" y="600"/>
                  </a:lnTo>
                  <a:lnTo>
                    <a:pt x="640" y="590"/>
                  </a:lnTo>
                  <a:lnTo>
                    <a:pt x="658" y="578"/>
                  </a:lnTo>
                  <a:lnTo>
                    <a:pt x="673" y="565"/>
                  </a:lnTo>
                  <a:lnTo>
                    <a:pt x="686" y="550"/>
                  </a:lnTo>
                  <a:lnTo>
                    <a:pt x="661" y="560"/>
                  </a:lnTo>
                  <a:lnTo>
                    <a:pt x="633" y="568"/>
                  </a:lnTo>
                  <a:lnTo>
                    <a:pt x="605" y="572"/>
                  </a:lnTo>
                  <a:lnTo>
                    <a:pt x="577" y="573"/>
                  </a:lnTo>
                  <a:lnTo>
                    <a:pt x="551" y="573"/>
                  </a:lnTo>
                  <a:lnTo>
                    <a:pt x="526" y="572"/>
                  </a:lnTo>
                  <a:lnTo>
                    <a:pt x="506" y="569"/>
                  </a:lnTo>
                  <a:lnTo>
                    <a:pt x="488" y="566"/>
                  </a:lnTo>
                  <a:lnTo>
                    <a:pt x="519" y="562"/>
                  </a:lnTo>
                  <a:lnTo>
                    <a:pt x="550" y="556"/>
                  </a:lnTo>
                  <a:lnTo>
                    <a:pt x="582" y="548"/>
                  </a:lnTo>
                  <a:lnTo>
                    <a:pt x="611" y="540"/>
                  </a:lnTo>
                  <a:lnTo>
                    <a:pt x="637" y="531"/>
                  </a:lnTo>
                  <a:lnTo>
                    <a:pt x="659" y="522"/>
                  </a:lnTo>
                  <a:lnTo>
                    <a:pt x="677" y="512"/>
                  </a:lnTo>
                  <a:lnTo>
                    <a:pt x="686" y="503"/>
                  </a:lnTo>
                  <a:lnTo>
                    <a:pt x="662" y="507"/>
                  </a:lnTo>
                  <a:lnTo>
                    <a:pt x="639" y="512"/>
                  </a:lnTo>
                  <a:lnTo>
                    <a:pt x="613" y="515"/>
                  </a:lnTo>
                  <a:lnTo>
                    <a:pt x="586" y="516"/>
                  </a:lnTo>
                  <a:lnTo>
                    <a:pt x="560" y="516"/>
                  </a:lnTo>
                  <a:lnTo>
                    <a:pt x="535" y="513"/>
                  </a:lnTo>
                  <a:lnTo>
                    <a:pt x="508" y="509"/>
                  </a:lnTo>
                  <a:lnTo>
                    <a:pt x="485" y="503"/>
                  </a:lnTo>
                  <a:lnTo>
                    <a:pt x="510" y="503"/>
                  </a:lnTo>
                  <a:lnTo>
                    <a:pt x="541" y="499"/>
                  </a:lnTo>
                  <a:lnTo>
                    <a:pt x="573" y="493"/>
                  </a:lnTo>
                  <a:lnTo>
                    <a:pt x="605" y="485"/>
                  </a:lnTo>
                  <a:lnTo>
                    <a:pt x="634" y="477"/>
                  </a:lnTo>
                  <a:lnTo>
                    <a:pt x="659" y="468"/>
                  </a:lnTo>
                  <a:lnTo>
                    <a:pt x="677" y="459"/>
                  </a:lnTo>
                  <a:lnTo>
                    <a:pt x="686" y="452"/>
                  </a:lnTo>
                  <a:lnTo>
                    <a:pt x="656" y="456"/>
                  </a:lnTo>
                  <a:lnTo>
                    <a:pt x="630" y="459"/>
                  </a:lnTo>
                  <a:lnTo>
                    <a:pt x="604" y="460"/>
                  </a:lnTo>
                  <a:lnTo>
                    <a:pt x="579" y="462"/>
                  </a:lnTo>
                  <a:lnTo>
                    <a:pt x="554" y="462"/>
                  </a:lnTo>
                  <a:lnTo>
                    <a:pt x="530" y="460"/>
                  </a:lnTo>
                  <a:lnTo>
                    <a:pt x="507" y="456"/>
                  </a:lnTo>
                  <a:lnTo>
                    <a:pt x="485" y="449"/>
                  </a:lnTo>
                  <a:lnTo>
                    <a:pt x="513" y="446"/>
                  </a:lnTo>
                  <a:lnTo>
                    <a:pt x="541" y="441"/>
                  </a:lnTo>
                  <a:lnTo>
                    <a:pt x="569" y="437"/>
                  </a:lnTo>
                  <a:lnTo>
                    <a:pt x="596" y="433"/>
                  </a:lnTo>
                  <a:lnTo>
                    <a:pt x="623" y="427"/>
                  </a:lnTo>
                  <a:lnTo>
                    <a:pt x="648" y="419"/>
                  </a:lnTo>
                  <a:lnTo>
                    <a:pt x="668" y="409"/>
                  </a:lnTo>
                  <a:lnTo>
                    <a:pt x="686" y="396"/>
                  </a:lnTo>
                  <a:lnTo>
                    <a:pt x="662" y="399"/>
                  </a:lnTo>
                  <a:lnTo>
                    <a:pt x="636" y="402"/>
                  </a:lnTo>
                  <a:lnTo>
                    <a:pt x="608" y="402"/>
                  </a:lnTo>
                  <a:lnTo>
                    <a:pt x="580" y="402"/>
                  </a:lnTo>
                  <a:lnTo>
                    <a:pt x="551" y="402"/>
                  </a:lnTo>
                  <a:lnTo>
                    <a:pt x="525" y="399"/>
                  </a:lnTo>
                  <a:lnTo>
                    <a:pt x="500" y="396"/>
                  </a:lnTo>
                  <a:lnTo>
                    <a:pt x="478" y="391"/>
                  </a:lnTo>
                  <a:lnTo>
                    <a:pt x="510" y="391"/>
                  </a:lnTo>
                  <a:lnTo>
                    <a:pt x="539" y="389"/>
                  </a:lnTo>
                  <a:lnTo>
                    <a:pt x="570" y="384"/>
                  </a:lnTo>
                  <a:lnTo>
                    <a:pt x="598" y="378"/>
                  </a:lnTo>
                  <a:lnTo>
                    <a:pt x="623" y="369"/>
                  </a:lnTo>
                  <a:lnTo>
                    <a:pt x="646" y="361"/>
                  </a:lnTo>
                  <a:lnTo>
                    <a:pt x="668" y="350"/>
                  </a:lnTo>
                  <a:lnTo>
                    <a:pt x="686" y="340"/>
                  </a:lnTo>
                  <a:lnTo>
                    <a:pt x="646" y="346"/>
                  </a:lnTo>
                  <a:lnTo>
                    <a:pt x="613" y="349"/>
                  </a:lnTo>
                  <a:lnTo>
                    <a:pt x="583" y="349"/>
                  </a:lnTo>
                  <a:lnTo>
                    <a:pt x="557" y="346"/>
                  </a:lnTo>
                  <a:lnTo>
                    <a:pt x="533" y="343"/>
                  </a:lnTo>
                  <a:lnTo>
                    <a:pt x="513" y="340"/>
                  </a:lnTo>
                  <a:lnTo>
                    <a:pt x="492" y="336"/>
                  </a:lnTo>
                  <a:lnTo>
                    <a:pt x="473" y="331"/>
                  </a:lnTo>
                  <a:lnTo>
                    <a:pt x="494" y="331"/>
                  </a:lnTo>
                  <a:lnTo>
                    <a:pt x="519" y="330"/>
                  </a:lnTo>
                  <a:lnTo>
                    <a:pt x="544" y="327"/>
                  </a:lnTo>
                  <a:lnTo>
                    <a:pt x="571" y="324"/>
                  </a:lnTo>
                  <a:lnTo>
                    <a:pt x="601" y="320"/>
                  </a:lnTo>
                  <a:lnTo>
                    <a:pt x="630" y="312"/>
                  </a:lnTo>
                  <a:lnTo>
                    <a:pt x="658" y="302"/>
                  </a:lnTo>
                  <a:lnTo>
                    <a:pt x="686" y="290"/>
                  </a:lnTo>
                  <a:lnTo>
                    <a:pt x="673" y="293"/>
                  </a:lnTo>
                  <a:lnTo>
                    <a:pt x="659" y="295"/>
                  </a:lnTo>
                  <a:lnTo>
                    <a:pt x="643" y="296"/>
                  </a:lnTo>
                  <a:lnTo>
                    <a:pt x="629" y="298"/>
                  </a:lnTo>
                  <a:lnTo>
                    <a:pt x="611" y="299"/>
                  </a:lnTo>
                  <a:lnTo>
                    <a:pt x="595" y="299"/>
                  </a:lnTo>
                  <a:lnTo>
                    <a:pt x="579" y="299"/>
                  </a:lnTo>
                  <a:lnTo>
                    <a:pt x="561" y="299"/>
                  </a:lnTo>
                  <a:lnTo>
                    <a:pt x="545" y="298"/>
                  </a:lnTo>
                  <a:lnTo>
                    <a:pt x="528" y="296"/>
                  </a:lnTo>
                  <a:lnTo>
                    <a:pt x="511" y="295"/>
                  </a:lnTo>
                  <a:lnTo>
                    <a:pt x="497" y="293"/>
                  </a:lnTo>
                  <a:lnTo>
                    <a:pt x="482" y="290"/>
                  </a:lnTo>
                  <a:lnTo>
                    <a:pt x="469" y="287"/>
                  </a:lnTo>
                  <a:lnTo>
                    <a:pt x="456" y="284"/>
                  </a:lnTo>
                  <a:lnTo>
                    <a:pt x="446" y="280"/>
                  </a:lnTo>
                  <a:lnTo>
                    <a:pt x="462" y="281"/>
                  </a:lnTo>
                  <a:lnTo>
                    <a:pt x="478" y="281"/>
                  </a:lnTo>
                  <a:lnTo>
                    <a:pt x="495" y="281"/>
                  </a:lnTo>
                  <a:lnTo>
                    <a:pt x="513" y="279"/>
                  </a:lnTo>
                  <a:lnTo>
                    <a:pt x="532" y="277"/>
                  </a:lnTo>
                  <a:lnTo>
                    <a:pt x="551" y="274"/>
                  </a:lnTo>
                  <a:lnTo>
                    <a:pt x="570" y="270"/>
                  </a:lnTo>
                  <a:lnTo>
                    <a:pt x="588" y="265"/>
                  </a:lnTo>
                  <a:lnTo>
                    <a:pt x="605" y="261"/>
                  </a:lnTo>
                  <a:lnTo>
                    <a:pt x="623" y="255"/>
                  </a:lnTo>
                  <a:lnTo>
                    <a:pt x="637" y="251"/>
                  </a:lnTo>
                  <a:lnTo>
                    <a:pt x="652" y="245"/>
                  </a:lnTo>
                  <a:lnTo>
                    <a:pt x="665" y="239"/>
                  </a:lnTo>
                  <a:lnTo>
                    <a:pt x="677" y="235"/>
                  </a:lnTo>
                  <a:lnTo>
                    <a:pt x="686" y="229"/>
                  </a:lnTo>
                  <a:lnTo>
                    <a:pt x="692" y="224"/>
                  </a:lnTo>
                  <a:lnTo>
                    <a:pt x="683" y="227"/>
                  </a:lnTo>
                  <a:lnTo>
                    <a:pt x="673" y="230"/>
                  </a:lnTo>
                  <a:lnTo>
                    <a:pt x="661" y="233"/>
                  </a:lnTo>
                  <a:lnTo>
                    <a:pt x="646" y="236"/>
                  </a:lnTo>
                  <a:lnTo>
                    <a:pt x="632" y="239"/>
                  </a:lnTo>
                  <a:lnTo>
                    <a:pt x="615" y="240"/>
                  </a:lnTo>
                  <a:lnTo>
                    <a:pt x="598" y="242"/>
                  </a:lnTo>
                  <a:lnTo>
                    <a:pt x="582" y="243"/>
                  </a:lnTo>
                  <a:lnTo>
                    <a:pt x="563" y="245"/>
                  </a:lnTo>
                  <a:lnTo>
                    <a:pt x="545" y="245"/>
                  </a:lnTo>
                  <a:lnTo>
                    <a:pt x="528" y="246"/>
                  </a:lnTo>
                  <a:lnTo>
                    <a:pt x="510" y="246"/>
                  </a:lnTo>
                  <a:lnTo>
                    <a:pt x="492" y="246"/>
                  </a:lnTo>
                  <a:lnTo>
                    <a:pt x="478" y="245"/>
                  </a:lnTo>
                  <a:lnTo>
                    <a:pt x="462" y="243"/>
                  </a:lnTo>
                  <a:lnTo>
                    <a:pt x="448" y="242"/>
                  </a:lnTo>
                  <a:lnTo>
                    <a:pt x="440" y="240"/>
                  </a:lnTo>
                  <a:lnTo>
                    <a:pt x="431" y="239"/>
                  </a:lnTo>
                  <a:lnTo>
                    <a:pt x="424" y="236"/>
                  </a:lnTo>
                  <a:lnTo>
                    <a:pt x="418" y="233"/>
                  </a:lnTo>
                  <a:lnTo>
                    <a:pt x="437" y="235"/>
                  </a:lnTo>
                  <a:lnTo>
                    <a:pt x="457" y="235"/>
                  </a:lnTo>
                  <a:lnTo>
                    <a:pt x="478" y="233"/>
                  </a:lnTo>
                  <a:lnTo>
                    <a:pt x="498" y="232"/>
                  </a:lnTo>
                  <a:lnTo>
                    <a:pt x="519" y="229"/>
                  </a:lnTo>
                  <a:lnTo>
                    <a:pt x="539" y="226"/>
                  </a:lnTo>
                  <a:lnTo>
                    <a:pt x="560" y="223"/>
                  </a:lnTo>
                  <a:lnTo>
                    <a:pt x="580" y="218"/>
                  </a:lnTo>
                  <a:lnTo>
                    <a:pt x="599" y="214"/>
                  </a:lnTo>
                  <a:lnTo>
                    <a:pt x="617" y="210"/>
                  </a:lnTo>
                  <a:lnTo>
                    <a:pt x="634" y="205"/>
                  </a:lnTo>
                  <a:lnTo>
                    <a:pt x="649" y="199"/>
                  </a:lnTo>
                  <a:lnTo>
                    <a:pt x="662" y="195"/>
                  </a:lnTo>
                  <a:lnTo>
                    <a:pt x="674" y="191"/>
                  </a:lnTo>
                  <a:lnTo>
                    <a:pt x="684" y="185"/>
                  </a:lnTo>
                  <a:lnTo>
                    <a:pt x="692" y="180"/>
                  </a:lnTo>
                  <a:lnTo>
                    <a:pt x="680" y="183"/>
                  </a:lnTo>
                  <a:lnTo>
                    <a:pt x="665" y="186"/>
                  </a:lnTo>
                  <a:lnTo>
                    <a:pt x="648" y="189"/>
                  </a:lnTo>
                  <a:lnTo>
                    <a:pt x="629" y="191"/>
                  </a:lnTo>
                  <a:lnTo>
                    <a:pt x="607" y="192"/>
                  </a:lnTo>
                  <a:lnTo>
                    <a:pt x="583" y="193"/>
                  </a:lnTo>
                  <a:lnTo>
                    <a:pt x="558" y="195"/>
                  </a:lnTo>
                  <a:lnTo>
                    <a:pt x="533" y="195"/>
                  </a:lnTo>
                  <a:lnTo>
                    <a:pt x="508" y="195"/>
                  </a:lnTo>
                  <a:lnTo>
                    <a:pt x="485" y="195"/>
                  </a:lnTo>
                  <a:lnTo>
                    <a:pt x="462" y="193"/>
                  </a:lnTo>
                  <a:lnTo>
                    <a:pt x="440" y="192"/>
                  </a:lnTo>
                  <a:lnTo>
                    <a:pt x="421" y="191"/>
                  </a:lnTo>
                  <a:lnTo>
                    <a:pt x="403" y="188"/>
                  </a:lnTo>
                  <a:lnTo>
                    <a:pt x="388" y="185"/>
                  </a:lnTo>
                  <a:lnTo>
                    <a:pt x="378" y="180"/>
                  </a:lnTo>
                  <a:lnTo>
                    <a:pt x="391" y="182"/>
                  </a:lnTo>
                  <a:lnTo>
                    <a:pt x="407" y="182"/>
                  </a:lnTo>
                  <a:lnTo>
                    <a:pt x="428" y="182"/>
                  </a:lnTo>
                  <a:lnTo>
                    <a:pt x="450" y="182"/>
                  </a:lnTo>
                  <a:lnTo>
                    <a:pt x="473" y="180"/>
                  </a:lnTo>
                  <a:lnTo>
                    <a:pt x="498" y="180"/>
                  </a:lnTo>
                  <a:lnTo>
                    <a:pt x="525" y="179"/>
                  </a:lnTo>
                  <a:lnTo>
                    <a:pt x="551" y="176"/>
                  </a:lnTo>
                  <a:lnTo>
                    <a:pt x="576" y="174"/>
                  </a:lnTo>
                  <a:lnTo>
                    <a:pt x="601" y="171"/>
                  </a:lnTo>
                  <a:lnTo>
                    <a:pt x="623" y="167"/>
                  </a:lnTo>
                  <a:lnTo>
                    <a:pt x="645" y="164"/>
                  </a:lnTo>
                  <a:lnTo>
                    <a:pt x="662" y="160"/>
                  </a:lnTo>
                  <a:lnTo>
                    <a:pt x="677" y="155"/>
                  </a:lnTo>
                  <a:lnTo>
                    <a:pt x="687" y="149"/>
                  </a:lnTo>
                  <a:lnTo>
                    <a:pt x="693" y="144"/>
                  </a:lnTo>
                  <a:lnTo>
                    <a:pt x="680" y="147"/>
                  </a:lnTo>
                  <a:lnTo>
                    <a:pt x="659" y="148"/>
                  </a:lnTo>
                  <a:lnTo>
                    <a:pt x="633" y="151"/>
                  </a:lnTo>
                  <a:lnTo>
                    <a:pt x="602" y="152"/>
                  </a:lnTo>
                  <a:lnTo>
                    <a:pt x="567" y="154"/>
                  </a:lnTo>
                  <a:lnTo>
                    <a:pt x="530" y="154"/>
                  </a:lnTo>
                  <a:lnTo>
                    <a:pt x="491" y="154"/>
                  </a:lnTo>
                  <a:lnTo>
                    <a:pt x="450" y="154"/>
                  </a:lnTo>
                  <a:lnTo>
                    <a:pt x="409" y="152"/>
                  </a:lnTo>
                  <a:lnTo>
                    <a:pt x="369" y="151"/>
                  </a:lnTo>
                  <a:lnTo>
                    <a:pt x="333" y="148"/>
                  </a:lnTo>
                  <a:lnTo>
                    <a:pt x="299" y="145"/>
                  </a:lnTo>
                  <a:lnTo>
                    <a:pt x="268" y="141"/>
                  </a:lnTo>
                  <a:lnTo>
                    <a:pt x="243" y="136"/>
                  </a:lnTo>
                  <a:lnTo>
                    <a:pt x="223" y="130"/>
                  </a:lnTo>
                  <a:lnTo>
                    <a:pt x="211" y="123"/>
                  </a:lnTo>
                  <a:lnTo>
                    <a:pt x="261" y="124"/>
                  </a:lnTo>
                  <a:lnTo>
                    <a:pt x="311" y="126"/>
                  </a:lnTo>
                  <a:lnTo>
                    <a:pt x="356" y="126"/>
                  </a:lnTo>
                  <a:lnTo>
                    <a:pt x="402" y="126"/>
                  </a:lnTo>
                  <a:lnTo>
                    <a:pt x="443" y="123"/>
                  </a:lnTo>
                  <a:lnTo>
                    <a:pt x="482" y="122"/>
                  </a:lnTo>
                  <a:lnTo>
                    <a:pt x="519" y="119"/>
                  </a:lnTo>
                  <a:lnTo>
                    <a:pt x="551" y="114"/>
                  </a:lnTo>
                  <a:lnTo>
                    <a:pt x="582" y="110"/>
                  </a:lnTo>
                  <a:lnTo>
                    <a:pt x="608" y="104"/>
                  </a:lnTo>
                  <a:lnTo>
                    <a:pt x="632" y="100"/>
                  </a:lnTo>
                  <a:lnTo>
                    <a:pt x="651" y="94"/>
                  </a:lnTo>
                  <a:lnTo>
                    <a:pt x="665" y="88"/>
                  </a:lnTo>
                  <a:lnTo>
                    <a:pt x="675" y="82"/>
                  </a:lnTo>
                  <a:lnTo>
                    <a:pt x="683" y="75"/>
                  </a:lnTo>
                  <a:lnTo>
                    <a:pt x="684" y="69"/>
                  </a:lnTo>
                  <a:lnTo>
                    <a:pt x="678" y="53"/>
                  </a:lnTo>
                  <a:lnTo>
                    <a:pt x="670" y="39"/>
                  </a:lnTo>
                  <a:lnTo>
                    <a:pt x="659" y="28"/>
                  </a:lnTo>
                  <a:lnTo>
                    <a:pt x="646" y="17"/>
                  </a:lnTo>
                  <a:lnTo>
                    <a:pt x="630" y="10"/>
                  </a:lnTo>
                  <a:lnTo>
                    <a:pt x="613" y="4"/>
                  </a:lnTo>
                  <a:lnTo>
                    <a:pt x="591" y="1"/>
                  </a:lnTo>
                  <a:lnTo>
                    <a:pt x="566" y="0"/>
                  </a:lnTo>
                  <a:lnTo>
                    <a:pt x="554" y="4"/>
                  </a:lnTo>
                  <a:lnTo>
                    <a:pt x="538" y="7"/>
                  </a:lnTo>
                  <a:lnTo>
                    <a:pt x="522" y="12"/>
                  </a:lnTo>
                  <a:lnTo>
                    <a:pt x="503" y="14"/>
                  </a:lnTo>
                  <a:lnTo>
                    <a:pt x="481" y="17"/>
                  </a:lnTo>
                  <a:lnTo>
                    <a:pt x="457" y="20"/>
                  </a:lnTo>
                  <a:lnTo>
                    <a:pt x="432" y="23"/>
                  </a:lnTo>
                  <a:lnTo>
                    <a:pt x="404" y="25"/>
                  </a:lnTo>
                  <a:lnTo>
                    <a:pt x="375" y="26"/>
                  </a:lnTo>
                  <a:lnTo>
                    <a:pt x="343" y="26"/>
                  </a:lnTo>
                  <a:lnTo>
                    <a:pt x="309" y="25"/>
                  </a:lnTo>
                  <a:lnTo>
                    <a:pt x="274" y="23"/>
                  </a:lnTo>
                  <a:lnTo>
                    <a:pt x="237" y="19"/>
                  </a:lnTo>
                  <a:lnTo>
                    <a:pt x="199" y="14"/>
                  </a:lnTo>
                  <a:lnTo>
                    <a:pt x="160" y="9"/>
                  </a:lnTo>
                  <a:lnTo>
                    <a:pt x="117" y="0"/>
                  </a:lnTo>
                  <a:lnTo>
                    <a:pt x="103" y="6"/>
                  </a:lnTo>
                  <a:lnTo>
                    <a:pt x="87" y="12"/>
                  </a:lnTo>
                  <a:lnTo>
                    <a:pt x="70" y="20"/>
                  </a:lnTo>
                  <a:lnTo>
                    <a:pt x="53" y="31"/>
                  </a:lnTo>
                  <a:lnTo>
                    <a:pt x="38" y="42"/>
                  </a:lnTo>
                  <a:lnTo>
                    <a:pt x="24" y="57"/>
                  </a:lnTo>
                  <a:lnTo>
                    <a:pt x="15" y="73"/>
                  </a:lnTo>
                  <a:lnTo>
                    <a:pt x="9" y="92"/>
                  </a:lnTo>
                  <a:lnTo>
                    <a:pt x="7" y="108"/>
                  </a:lnTo>
                  <a:lnTo>
                    <a:pt x="7" y="136"/>
                  </a:lnTo>
                  <a:lnTo>
                    <a:pt x="6" y="177"/>
                  </a:lnTo>
                  <a:lnTo>
                    <a:pt x="5" y="226"/>
                  </a:lnTo>
                  <a:close/>
                </a:path>
              </a:pathLst>
            </a:custGeom>
            <a:solidFill>
              <a:srgbClr val="D8E5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004" name="Freeform 44"/>
            <p:cNvSpPr>
              <a:spLocks/>
            </p:cNvSpPr>
            <p:nvPr/>
          </p:nvSpPr>
          <p:spPr bwMode="auto">
            <a:xfrm>
              <a:off x="4249" y="2415"/>
              <a:ext cx="72" cy="908"/>
            </a:xfrm>
            <a:custGeom>
              <a:avLst/>
              <a:gdLst>
                <a:gd name="T0" fmla="*/ 72 w 72"/>
                <a:gd name="T1" fmla="*/ 0 h 908"/>
                <a:gd name="T2" fmla="*/ 60 w 72"/>
                <a:gd name="T3" fmla="*/ 1 h 908"/>
                <a:gd name="T4" fmla="*/ 49 w 72"/>
                <a:gd name="T5" fmla="*/ 5 h 908"/>
                <a:gd name="T6" fmla="*/ 38 w 72"/>
                <a:gd name="T7" fmla="*/ 13 h 908"/>
                <a:gd name="T8" fmla="*/ 28 w 72"/>
                <a:gd name="T9" fmla="*/ 22 h 908"/>
                <a:gd name="T10" fmla="*/ 19 w 72"/>
                <a:gd name="T11" fmla="*/ 35 h 908"/>
                <a:gd name="T12" fmla="*/ 13 w 72"/>
                <a:gd name="T13" fmla="*/ 54 h 908"/>
                <a:gd name="T14" fmla="*/ 9 w 72"/>
                <a:gd name="T15" fmla="*/ 76 h 908"/>
                <a:gd name="T16" fmla="*/ 8 w 72"/>
                <a:gd name="T17" fmla="*/ 104 h 908"/>
                <a:gd name="T18" fmla="*/ 6 w 72"/>
                <a:gd name="T19" fmla="*/ 262 h 908"/>
                <a:gd name="T20" fmla="*/ 5 w 72"/>
                <a:gd name="T21" fmla="*/ 529 h 908"/>
                <a:gd name="T22" fmla="*/ 2 w 72"/>
                <a:gd name="T23" fmla="*/ 782 h 908"/>
                <a:gd name="T24" fmla="*/ 0 w 72"/>
                <a:gd name="T25" fmla="*/ 893 h 908"/>
                <a:gd name="T26" fmla="*/ 34 w 72"/>
                <a:gd name="T27" fmla="*/ 908 h 908"/>
                <a:gd name="T28" fmla="*/ 35 w 72"/>
                <a:gd name="T29" fmla="*/ 786 h 908"/>
                <a:gd name="T30" fmla="*/ 38 w 72"/>
                <a:gd name="T31" fmla="*/ 516 h 908"/>
                <a:gd name="T32" fmla="*/ 41 w 72"/>
                <a:gd name="T33" fmla="*/ 240 h 908"/>
                <a:gd name="T34" fmla="*/ 46 w 72"/>
                <a:gd name="T35" fmla="*/ 101 h 908"/>
                <a:gd name="T36" fmla="*/ 47 w 72"/>
                <a:gd name="T37" fmla="*/ 73 h 908"/>
                <a:gd name="T38" fmla="*/ 50 w 72"/>
                <a:gd name="T39" fmla="*/ 45 h 908"/>
                <a:gd name="T40" fmla="*/ 57 w 72"/>
                <a:gd name="T41" fmla="*/ 19 h 908"/>
                <a:gd name="T42" fmla="*/ 72 w 72"/>
                <a:gd name="T43"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 h="908">
                  <a:moveTo>
                    <a:pt x="72" y="0"/>
                  </a:moveTo>
                  <a:lnTo>
                    <a:pt x="60" y="1"/>
                  </a:lnTo>
                  <a:lnTo>
                    <a:pt x="49" y="5"/>
                  </a:lnTo>
                  <a:lnTo>
                    <a:pt x="38" y="13"/>
                  </a:lnTo>
                  <a:lnTo>
                    <a:pt x="28" y="22"/>
                  </a:lnTo>
                  <a:lnTo>
                    <a:pt x="19" y="35"/>
                  </a:lnTo>
                  <a:lnTo>
                    <a:pt x="13" y="54"/>
                  </a:lnTo>
                  <a:lnTo>
                    <a:pt x="9" y="76"/>
                  </a:lnTo>
                  <a:lnTo>
                    <a:pt x="8" y="104"/>
                  </a:lnTo>
                  <a:lnTo>
                    <a:pt x="6" y="262"/>
                  </a:lnTo>
                  <a:lnTo>
                    <a:pt x="5" y="529"/>
                  </a:lnTo>
                  <a:lnTo>
                    <a:pt x="2" y="782"/>
                  </a:lnTo>
                  <a:lnTo>
                    <a:pt x="0" y="893"/>
                  </a:lnTo>
                  <a:lnTo>
                    <a:pt x="34" y="908"/>
                  </a:lnTo>
                  <a:lnTo>
                    <a:pt x="35" y="786"/>
                  </a:lnTo>
                  <a:lnTo>
                    <a:pt x="38" y="516"/>
                  </a:lnTo>
                  <a:lnTo>
                    <a:pt x="41" y="240"/>
                  </a:lnTo>
                  <a:lnTo>
                    <a:pt x="46" y="101"/>
                  </a:lnTo>
                  <a:lnTo>
                    <a:pt x="47" y="73"/>
                  </a:lnTo>
                  <a:lnTo>
                    <a:pt x="50" y="45"/>
                  </a:lnTo>
                  <a:lnTo>
                    <a:pt x="57" y="19"/>
                  </a:lnTo>
                  <a:lnTo>
                    <a:pt x="7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005" name="Text Box 45"/>
            <p:cNvSpPr txBox="1">
              <a:spLocks noChangeArrowheads="1"/>
            </p:cNvSpPr>
            <p:nvPr/>
          </p:nvSpPr>
          <p:spPr bwMode="auto">
            <a:xfrm>
              <a:off x="4199" y="3552"/>
              <a:ext cx="71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smtClean="0"/>
                <a:t>W=10 </a:t>
              </a:r>
              <a:r>
                <a:rPr lang="en-US" altLang="en-US" sz="1800"/>
                <a:t>ml</a:t>
              </a:r>
            </a:p>
          </p:txBody>
        </p:sp>
      </p:grpSp>
      <p:sp>
        <p:nvSpPr>
          <p:cNvPr id="169006" name="Line 46"/>
          <p:cNvSpPr>
            <a:spLocks noChangeShapeType="1"/>
          </p:cNvSpPr>
          <p:nvPr/>
        </p:nvSpPr>
        <p:spPr bwMode="auto">
          <a:xfrm>
            <a:off x="5410200" y="3505200"/>
            <a:ext cx="0" cy="2819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008" name="Text Box 48"/>
          <p:cNvSpPr txBox="1">
            <a:spLocks noChangeArrowheads="1"/>
          </p:cNvSpPr>
          <p:nvPr/>
        </p:nvSpPr>
        <p:spPr bwMode="auto">
          <a:xfrm>
            <a:off x="6801943" y="3323462"/>
            <a:ext cx="2514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000" b="1" smtClean="0"/>
              <a:t>Greedy Solution</a:t>
            </a:r>
            <a:r>
              <a:rPr lang="en-US" altLang="en-US" sz="2000"/>
              <a:t>:</a:t>
            </a:r>
          </a:p>
          <a:p>
            <a:pPr algn="l">
              <a:buFontTx/>
              <a:buChar char="•"/>
            </a:pPr>
            <a:r>
              <a:rPr lang="en-US" altLang="en-US" sz="1600" smtClean="0"/>
              <a:t> 1 </a:t>
            </a:r>
            <a:r>
              <a:rPr lang="en-US" altLang="en-US" sz="1600"/>
              <a:t>ml of </a:t>
            </a:r>
            <a:r>
              <a:rPr lang="en-US" altLang="en-US" sz="1600" smtClean="0"/>
              <a:t>s4 (x</a:t>
            </a:r>
            <a:r>
              <a:rPr lang="en-US" altLang="en-US" sz="1600" baseline="-25000" smtClean="0"/>
              <a:t>4</a:t>
            </a:r>
            <a:r>
              <a:rPr lang="en-US" altLang="en-US" sz="1600" smtClean="0"/>
              <a:t>=1.0)</a:t>
            </a:r>
            <a:endParaRPr lang="en-US" altLang="en-US" sz="1600"/>
          </a:p>
          <a:p>
            <a:pPr algn="l">
              <a:buFontTx/>
              <a:buChar char="•"/>
            </a:pPr>
            <a:r>
              <a:rPr lang="en-US" altLang="en-US" sz="1600"/>
              <a:t> 2 ml of </a:t>
            </a:r>
            <a:r>
              <a:rPr lang="en-US" altLang="en-US" sz="1600" smtClean="0"/>
              <a:t>s2 (x</a:t>
            </a:r>
            <a:r>
              <a:rPr lang="en-US" altLang="en-US" sz="1600" baseline="-25000" smtClean="0"/>
              <a:t>2</a:t>
            </a:r>
            <a:r>
              <a:rPr lang="en-US" altLang="en-US" sz="1600" smtClean="0"/>
              <a:t>=1.0)</a:t>
            </a:r>
            <a:endParaRPr lang="en-US" altLang="en-US" sz="1600"/>
          </a:p>
          <a:p>
            <a:pPr algn="l">
              <a:buFontTx/>
              <a:buChar char="•"/>
            </a:pPr>
            <a:r>
              <a:rPr lang="en-US" altLang="en-US" sz="1600"/>
              <a:t> 6 ml of </a:t>
            </a:r>
            <a:r>
              <a:rPr lang="en-US" altLang="en-US" sz="1600" smtClean="0"/>
              <a:t>s3 (x</a:t>
            </a:r>
            <a:r>
              <a:rPr lang="en-US" altLang="en-US" sz="1600" baseline="-25000" smtClean="0"/>
              <a:t>3</a:t>
            </a:r>
            <a:r>
              <a:rPr lang="en-US" altLang="en-US" sz="1600" smtClean="0"/>
              <a:t>=1.0)</a:t>
            </a:r>
            <a:endParaRPr lang="en-US" altLang="en-US" sz="1600"/>
          </a:p>
          <a:p>
            <a:pPr algn="l">
              <a:buFontTx/>
              <a:buChar char="•"/>
            </a:pPr>
            <a:r>
              <a:rPr lang="en-US" altLang="en-US" sz="1600"/>
              <a:t> 1 ml of </a:t>
            </a:r>
            <a:r>
              <a:rPr lang="en-US" altLang="en-US" sz="1600" smtClean="0"/>
              <a:t>s1 (x</a:t>
            </a:r>
            <a:r>
              <a:rPr lang="en-US" altLang="en-US" sz="1600" baseline="-25000" smtClean="0"/>
              <a:t>1</a:t>
            </a:r>
            <a:r>
              <a:rPr lang="en-US" altLang="en-US" sz="1600" smtClean="0"/>
              <a:t>=.125)</a:t>
            </a:r>
          </a:p>
          <a:p>
            <a:pPr algn="l">
              <a:buFontTx/>
              <a:buChar char="•"/>
            </a:pPr>
            <a:r>
              <a:rPr lang="en-US" altLang="en-US" sz="1600"/>
              <a:t> </a:t>
            </a:r>
            <a:r>
              <a:rPr lang="en-US" altLang="en-US" sz="1600" smtClean="0"/>
              <a:t>0 ml of s0 (x</a:t>
            </a:r>
            <a:r>
              <a:rPr lang="en-US" altLang="en-US" sz="1600" baseline="-25000" smtClean="0"/>
              <a:t>0</a:t>
            </a:r>
            <a:r>
              <a:rPr lang="en-US" altLang="en-US" sz="1600" smtClean="0"/>
              <a:t> = 0)</a:t>
            </a:r>
            <a:endParaRPr lang="en-US" altLang="en-US" sz="1600"/>
          </a:p>
        </p:txBody>
      </p:sp>
      <p:sp>
        <p:nvSpPr>
          <p:cNvPr id="2" name="TextBox 1"/>
          <p:cNvSpPr txBox="1"/>
          <p:nvPr/>
        </p:nvSpPr>
        <p:spPr>
          <a:xfrm>
            <a:off x="5603381" y="4301331"/>
            <a:ext cx="1100138" cy="307777"/>
          </a:xfrm>
          <a:prstGeom prst="rect">
            <a:avLst/>
          </a:prstGeom>
          <a:noFill/>
        </p:spPr>
        <p:txBody>
          <a:bodyPr wrap="square" rtlCol="0">
            <a:spAutoFit/>
          </a:bodyPr>
          <a:lstStyle/>
          <a:p>
            <a:r>
              <a:rPr lang="en-US" sz="1400" b="1" smtClean="0">
                <a:solidFill>
                  <a:srgbClr val="000000"/>
                </a:solidFill>
              </a:rPr>
              <a:t>Knapsack</a:t>
            </a:r>
            <a:endParaRPr lang="en-US" sz="1400" b="1">
              <a:solidFill>
                <a:srgbClr val="000000"/>
              </a:solidFill>
            </a:endParaRPr>
          </a:p>
        </p:txBody>
      </p:sp>
    </p:spTree>
    <p:extLst>
      <p:ext uri="{BB962C8B-B14F-4D97-AF65-F5344CB8AC3E}">
        <p14:creationId xmlns:p14="http://schemas.microsoft.com/office/powerpoint/2010/main" val="2362205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0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90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900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900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90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90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08"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ltLang="en-US"/>
              <a:t>The Greedy Method</a:t>
            </a:r>
          </a:p>
        </p:txBody>
      </p:sp>
      <p:sp>
        <p:nvSpPr>
          <p:cNvPr id="8" name="Slide Number Placeholder 5"/>
          <p:cNvSpPr>
            <a:spLocks noGrp="1"/>
          </p:cNvSpPr>
          <p:nvPr>
            <p:ph type="sldNum" sz="quarter" idx="12"/>
          </p:nvPr>
        </p:nvSpPr>
        <p:spPr/>
        <p:txBody>
          <a:bodyPr/>
          <a:lstStyle/>
          <a:p>
            <a:fld id="{2D75D551-12EF-4C9C-9531-ABADECBF22BC}" type="slidenum">
              <a:rPr lang="en-US" altLang="en-US"/>
              <a:pPr/>
              <a:t>43</a:t>
            </a:fld>
            <a:endParaRPr lang="en-US" altLang="en-US"/>
          </a:p>
        </p:txBody>
      </p:sp>
      <p:sp>
        <p:nvSpPr>
          <p:cNvPr id="167938" name="Rectangle 2"/>
          <p:cNvSpPr>
            <a:spLocks noGrp="1" noChangeArrowheads="1"/>
          </p:cNvSpPr>
          <p:nvPr>
            <p:ph type="title"/>
          </p:nvPr>
        </p:nvSpPr>
        <p:spPr>
          <a:xfrm>
            <a:off x="609600" y="304800"/>
            <a:ext cx="8077200" cy="1143000"/>
          </a:xfrm>
        </p:spPr>
        <p:txBody>
          <a:bodyPr/>
          <a:lstStyle/>
          <a:p>
            <a:r>
              <a:rPr lang="en-US" altLang="en-US"/>
              <a:t>The Fractional Knapsack Algorithm</a:t>
            </a:r>
          </a:p>
        </p:txBody>
      </p:sp>
      <p:sp>
        <p:nvSpPr>
          <p:cNvPr id="167942" name="Text Box 6"/>
          <p:cNvSpPr txBox="1">
            <a:spLocks noChangeArrowheads="1"/>
          </p:cNvSpPr>
          <p:nvPr/>
        </p:nvSpPr>
        <p:spPr bwMode="auto">
          <a:xfrm>
            <a:off x="963922" y="1557885"/>
            <a:ext cx="4114800" cy="469051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defTabSz="342900">
              <a:defRPr sz="2400">
                <a:solidFill>
                  <a:schemeClr val="tx1"/>
                </a:solidFill>
                <a:latin typeface="Times New Roman" pitchFamily="18" charset="0"/>
              </a:defRPr>
            </a:lvl1pPr>
            <a:lvl2pPr marL="342900" algn="l" defTabSz="342900">
              <a:defRPr sz="2400">
                <a:solidFill>
                  <a:schemeClr val="tx1"/>
                </a:solidFill>
                <a:latin typeface="Times New Roman" pitchFamily="18" charset="0"/>
              </a:defRPr>
            </a:lvl2pPr>
            <a:lvl3pPr marL="628650" algn="l" defTabSz="342900">
              <a:defRPr sz="2400">
                <a:solidFill>
                  <a:schemeClr val="tx1"/>
                </a:solidFill>
                <a:latin typeface="Times New Roman" pitchFamily="18" charset="0"/>
              </a:defRPr>
            </a:lvl3pPr>
            <a:lvl4pPr algn="l" defTabSz="342900">
              <a:defRPr sz="2400">
                <a:solidFill>
                  <a:schemeClr val="tx1"/>
                </a:solidFill>
                <a:latin typeface="Times New Roman" pitchFamily="18" charset="0"/>
              </a:defRPr>
            </a:lvl4pPr>
            <a:lvl5pPr algn="l" defTabSz="342900">
              <a:defRPr sz="2400">
                <a:solidFill>
                  <a:schemeClr val="tx1"/>
                </a:solidFill>
                <a:latin typeface="Times New Roman" pitchFamily="18" charset="0"/>
              </a:defRPr>
            </a:lvl5pPr>
            <a:lvl6pPr defTabSz="342900" fontAlgn="base">
              <a:spcBef>
                <a:spcPct val="0"/>
              </a:spcBef>
              <a:spcAft>
                <a:spcPct val="0"/>
              </a:spcAft>
              <a:defRPr sz="2400">
                <a:solidFill>
                  <a:schemeClr val="tx1"/>
                </a:solidFill>
                <a:latin typeface="Times New Roman" pitchFamily="18" charset="0"/>
              </a:defRPr>
            </a:lvl6pPr>
            <a:lvl7pPr defTabSz="342900" fontAlgn="base">
              <a:spcBef>
                <a:spcPct val="0"/>
              </a:spcBef>
              <a:spcAft>
                <a:spcPct val="0"/>
              </a:spcAft>
              <a:defRPr sz="2400">
                <a:solidFill>
                  <a:schemeClr val="tx1"/>
                </a:solidFill>
                <a:latin typeface="Times New Roman" pitchFamily="18" charset="0"/>
              </a:defRPr>
            </a:lvl7pPr>
            <a:lvl8pPr defTabSz="342900" fontAlgn="base">
              <a:spcBef>
                <a:spcPct val="0"/>
              </a:spcBef>
              <a:spcAft>
                <a:spcPct val="0"/>
              </a:spcAft>
              <a:defRPr sz="2400">
                <a:solidFill>
                  <a:schemeClr val="tx1"/>
                </a:solidFill>
                <a:latin typeface="Times New Roman" pitchFamily="18" charset="0"/>
              </a:defRPr>
            </a:lvl8pPr>
            <a:lvl9pPr defTabSz="342900" fontAlgn="base">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hlink"/>
              </a:buClr>
              <a:buSzPct val="110000"/>
              <a:buFont typeface="Wingdings" pitchFamily="2" charset="2"/>
              <a:buNone/>
            </a:pPr>
            <a:r>
              <a:rPr lang="en-US" altLang="en-US" sz="1800" b="1">
                <a:solidFill>
                  <a:srgbClr val="000000"/>
                </a:solidFill>
              </a:rPr>
              <a:t>Algorithm</a:t>
            </a:r>
            <a:r>
              <a:rPr lang="en-US" altLang="en-US" sz="1800"/>
              <a:t> </a:t>
            </a:r>
            <a:r>
              <a:rPr lang="en-US" altLang="en-US" sz="1800" b="1" i="1">
                <a:solidFill>
                  <a:schemeClr val="tx2"/>
                </a:solidFill>
              </a:rPr>
              <a:t>fractionalKnapsack</a:t>
            </a:r>
            <a:r>
              <a:rPr lang="en-US" altLang="en-US" sz="1800">
                <a:solidFill>
                  <a:schemeClr val="tx2"/>
                </a:solidFill>
              </a:rPr>
              <a:t>(</a:t>
            </a:r>
            <a:r>
              <a:rPr lang="en-US" altLang="en-US" sz="1800" b="1" i="1">
                <a:solidFill>
                  <a:schemeClr val="tx2"/>
                </a:solidFill>
              </a:rPr>
              <a:t>S,</a:t>
            </a:r>
            <a:r>
              <a:rPr lang="en-US" altLang="en-US" sz="1800">
                <a:solidFill>
                  <a:schemeClr val="tx2"/>
                </a:solidFill>
              </a:rPr>
              <a:t> </a:t>
            </a:r>
            <a:r>
              <a:rPr lang="en-US" altLang="en-US" sz="1800" b="1" i="1">
                <a:solidFill>
                  <a:schemeClr val="tx2"/>
                </a:solidFill>
              </a:rPr>
              <a:t>W</a:t>
            </a:r>
            <a:r>
              <a:rPr lang="en-US" altLang="en-US" sz="1800">
                <a:solidFill>
                  <a:schemeClr val="tx2"/>
                </a:solidFill>
              </a:rPr>
              <a:t>)</a:t>
            </a:r>
          </a:p>
          <a:p>
            <a:pPr>
              <a:lnSpc>
                <a:spcPct val="90000"/>
              </a:lnSpc>
              <a:spcBef>
                <a:spcPct val="20000"/>
              </a:spcBef>
              <a:buClr>
                <a:schemeClr val="hlink"/>
              </a:buClr>
              <a:buSzPct val="110000"/>
              <a:buFont typeface="Wingdings" pitchFamily="2" charset="2"/>
              <a:buNone/>
            </a:pPr>
            <a:r>
              <a:rPr lang="en-US" altLang="en-US" sz="1800">
                <a:solidFill>
                  <a:schemeClr val="tx2"/>
                </a:solidFill>
              </a:rPr>
              <a:t>	</a:t>
            </a:r>
            <a:r>
              <a:rPr lang="en-US" altLang="en-US" sz="1800" b="1">
                <a:solidFill>
                  <a:srgbClr val="000000"/>
                </a:solidFill>
              </a:rPr>
              <a:t>Input:</a:t>
            </a:r>
            <a:r>
              <a:rPr lang="en-US" altLang="en-US" sz="1800"/>
              <a:t> </a:t>
            </a:r>
            <a:r>
              <a:rPr lang="en-US" altLang="en-US" sz="1800">
                <a:solidFill>
                  <a:schemeClr val="accent2"/>
                </a:solidFill>
              </a:rPr>
              <a:t>set </a:t>
            </a:r>
            <a:r>
              <a:rPr lang="en-US" altLang="en-US" sz="1800" b="1" i="1">
                <a:solidFill>
                  <a:schemeClr val="accent2"/>
                </a:solidFill>
              </a:rPr>
              <a:t>S</a:t>
            </a:r>
            <a:r>
              <a:rPr lang="en-US" altLang="en-US" sz="1800">
                <a:solidFill>
                  <a:schemeClr val="accent2"/>
                </a:solidFill>
              </a:rPr>
              <a:t> of </a:t>
            </a:r>
            <a:r>
              <a:rPr lang="en-US" altLang="en-US" sz="1800" i="1" smtClean="0">
                <a:solidFill>
                  <a:schemeClr val="accent2"/>
                </a:solidFill>
              </a:rPr>
              <a:t>n </a:t>
            </a:r>
            <a:r>
              <a:rPr lang="en-US" altLang="en-US" sz="1800" smtClean="0">
                <a:solidFill>
                  <a:schemeClr val="accent2"/>
                </a:solidFill>
              </a:rPr>
              <a:t>items with values </a:t>
            </a:r>
            <a:r>
              <a:rPr lang="en-US" altLang="en-US" sz="1800" i="1" smtClean="0">
                <a:solidFill>
                  <a:schemeClr val="accent2"/>
                </a:solidFill>
              </a:rPr>
              <a:t>v</a:t>
            </a:r>
            <a:r>
              <a:rPr lang="en-US" altLang="en-US" sz="1800" i="1" baseline="-25000" smtClean="0">
                <a:solidFill>
                  <a:schemeClr val="accent2"/>
                </a:solidFill>
              </a:rPr>
              <a:t>i</a:t>
            </a:r>
            <a:r>
              <a:rPr lang="en-US" altLang="en-US" sz="1800" i="1" smtClean="0">
                <a:solidFill>
                  <a:schemeClr val="accent2"/>
                </a:solidFill>
              </a:rPr>
              <a:t> </a:t>
            </a:r>
            <a:r>
              <a:rPr lang="en-US" altLang="en-US" sz="1800" i="1">
                <a:solidFill>
                  <a:schemeClr val="accent2"/>
                </a:solidFill>
              </a:rPr>
              <a:t>		</a:t>
            </a:r>
            <a:r>
              <a:rPr lang="en-US" altLang="en-US" sz="1800" smtClean="0">
                <a:solidFill>
                  <a:schemeClr val="accent2"/>
                </a:solidFill>
              </a:rPr>
              <a:t>weights</a:t>
            </a:r>
            <a:r>
              <a:rPr lang="en-US" altLang="en-US" sz="1000" smtClean="0">
                <a:solidFill>
                  <a:schemeClr val="accent2"/>
                </a:solidFill>
              </a:rPr>
              <a:t> </a:t>
            </a:r>
            <a:r>
              <a:rPr lang="en-US" altLang="en-US" sz="1800" i="1" smtClean="0">
                <a:solidFill>
                  <a:schemeClr val="accent2"/>
                </a:solidFill>
              </a:rPr>
              <a:t>w</a:t>
            </a:r>
            <a:r>
              <a:rPr lang="en-US" altLang="en-US" sz="1800" i="1" baseline="-25000" smtClean="0">
                <a:solidFill>
                  <a:schemeClr val="accent2"/>
                </a:solidFill>
              </a:rPr>
              <a:t>i</a:t>
            </a:r>
            <a:r>
              <a:rPr lang="en-US" altLang="en-US" sz="1800" smtClean="0">
                <a:solidFill>
                  <a:schemeClr val="accent2"/>
                </a:solidFill>
              </a:rPr>
              <a:t>,  and max weight </a:t>
            </a:r>
            <a:r>
              <a:rPr lang="en-US" altLang="en-US" sz="1800" i="1">
                <a:solidFill>
                  <a:schemeClr val="accent2"/>
                </a:solidFill>
              </a:rPr>
              <a:t>W</a:t>
            </a:r>
            <a:r>
              <a:rPr lang="en-US" altLang="en-US" sz="1800">
                <a:solidFill>
                  <a:schemeClr val="accent2"/>
                </a:solidFill>
              </a:rPr>
              <a:t>	</a:t>
            </a:r>
            <a:r>
              <a:rPr lang="en-US" altLang="en-US" sz="1800" b="1">
                <a:solidFill>
                  <a:srgbClr val="000000"/>
                </a:solidFill>
              </a:rPr>
              <a:t>Output:</a:t>
            </a:r>
            <a:r>
              <a:rPr lang="en-US" altLang="en-US" sz="1800"/>
              <a:t> </a:t>
            </a:r>
            <a:r>
              <a:rPr lang="en-US" altLang="en-US" sz="1800" smtClean="0">
                <a:solidFill>
                  <a:schemeClr val="accent2"/>
                </a:solidFill>
              </a:rPr>
              <a:t>fraction </a:t>
            </a:r>
            <a:r>
              <a:rPr lang="en-US" altLang="en-US" sz="1800" i="1" smtClean="0">
                <a:solidFill>
                  <a:schemeClr val="accent2"/>
                </a:solidFill>
              </a:rPr>
              <a:t>x</a:t>
            </a:r>
            <a:r>
              <a:rPr lang="en-US" altLang="en-US" sz="1800" i="1" baseline="-25000" smtClean="0">
                <a:solidFill>
                  <a:schemeClr val="accent2"/>
                </a:solidFill>
              </a:rPr>
              <a:t>i</a:t>
            </a:r>
            <a:r>
              <a:rPr lang="en-US" altLang="en-US" sz="1800" smtClean="0">
                <a:solidFill>
                  <a:schemeClr val="accent2"/>
                </a:solidFill>
              </a:rPr>
              <a:t>, 0</a:t>
            </a:r>
            <a:r>
              <a:rPr lang="en-US" sz="1800"/>
              <a:t> </a:t>
            </a:r>
            <a:r>
              <a:rPr lang="en-US" sz="1400"/>
              <a:t>≤</a:t>
            </a:r>
            <a:r>
              <a:rPr lang="en-US" altLang="en-US" sz="1800" smtClean="0">
                <a:solidFill>
                  <a:schemeClr val="accent2"/>
                </a:solidFill>
              </a:rPr>
              <a:t> </a:t>
            </a:r>
            <a:r>
              <a:rPr lang="en-US" altLang="en-US" sz="1800" i="1">
                <a:solidFill>
                  <a:schemeClr val="accent2"/>
                </a:solidFill>
              </a:rPr>
              <a:t>x</a:t>
            </a:r>
            <a:r>
              <a:rPr lang="en-US" altLang="en-US" sz="1800" i="1" baseline="-25000">
                <a:solidFill>
                  <a:schemeClr val="accent2"/>
                </a:solidFill>
              </a:rPr>
              <a:t>i </a:t>
            </a:r>
            <a:r>
              <a:rPr lang="en-US" sz="1400" smtClean="0"/>
              <a:t>≤</a:t>
            </a:r>
            <a:r>
              <a:rPr lang="en-US" sz="1800" smtClean="0"/>
              <a:t> </a:t>
            </a:r>
            <a:r>
              <a:rPr lang="en-US" altLang="en-US" sz="1800" smtClean="0">
                <a:solidFill>
                  <a:schemeClr val="accent2"/>
                </a:solidFill>
              </a:rPr>
              <a:t>1, of </a:t>
            </a:r>
            <a:br>
              <a:rPr lang="en-US" altLang="en-US" sz="1800" smtClean="0">
                <a:solidFill>
                  <a:schemeClr val="accent2"/>
                </a:solidFill>
              </a:rPr>
            </a:br>
            <a:r>
              <a:rPr lang="en-US" altLang="en-US" sz="1800" smtClean="0">
                <a:solidFill>
                  <a:schemeClr val="accent2"/>
                </a:solidFill>
              </a:rPr>
              <a:t> </a:t>
            </a:r>
            <a:r>
              <a:rPr lang="en-US" altLang="en-US" sz="1800" i="1">
                <a:solidFill>
                  <a:schemeClr val="accent2"/>
                </a:solidFill>
              </a:rPr>
              <a:t>	</a:t>
            </a:r>
            <a:r>
              <a:rPr lang="en-US" altLang="en-US" sz="1800" smtClean="0">
                <a:solidFill>
                  <a:schemeClr val="accent2"/>
                </a:solidFill>
              </a:rPr>
              <a:t>each item </a:t>
            </a:r>
            <a:r>
              <a:rPr lang="en-US" altLang="en-US" sz="1800" b="1" i="1">
                <a:solidFill>
                  <a:schemeClr val="accent2"/>
                </a:solidFill>
              </a:rPr>
              <a:t>s</a:t>
            </a:r>
            <a:r>
              <a:rPr lang="en-US" altLang="en-US" sz="1800" i="1" baseline="-25000">
                <a:solidFill>
                  <a:schemeClr val="accent2"/>
                </a:solidFill>
              </a:rPr>
              <a:t>i</a:t>
            </a:r>
            <a:r>
              <a:rPr lang="en-US" altLang="en-US" sz="1800" smtClean="0">
                <a:solidFill>
                  <a:schemeClr val="accent2"/>
                </a:solidFill>
              </a:rPr>
              <a:t> to maximize value, </a:t>
            </a:r>
            <a:br>
              <a:rPr lang="en-US" altLang="en-US" sz="1800" smtClean="0">
                <a:solidFill>
                  <a:schemeClr val="accent2"/>
                </a:solidFill>
              </a:rPr>
            </a:br>
            <a:r>
              <a:rPr lang="en-US" altLang="en-US" sz="1800" smtClean="0">
                <a:solidFill>
                  <a:schemeClr val="accent2"/>
                </a:solidFill>
              </a:rPr>
              <a:t>      with weight </a:t>
            </a:r>
            <a:r>
              <a:rPr lang="en-US" altLang="en-US" sz="1800">
                <a:solidFill>
                  <a:schemeClr val="accent2"/>
                </a:solidFill>
              </a:rPr>
              <a:t>at most </a:t>
            </a:r>
            <a:r>
              <a:rPr lang="en-US" altLang="en-US" sz="1800" i="1">
                <a:solidFill>
                  <a:schemeClr val="accent2"/>
                </a:solidFill>
              </a:rPr>
              <a:t>W</a:t>
            </a:r>
            <a:endParaRPr lang="en-US" altLang="en-US" sz="1800">
              <a:solidFill>
                <a:schemeClr val="accent2"/>
              </a:solidFill>
            </a:endParaRPr>
          </a:p>
          <a:p>
            <a:pPr>
              <a:lnSpc>
                <a:spcPct val="90000"/>
              </a:lnSpc>
              <a:spcBef>
                <a:spcPct val="20000"/>
              </a:spcBef>
              <a:buClr>
                <a:schemeClr val="hlink"/>
              </a:buClr>
              <a:buSzPct val="110000"/>
              <a:buFont typeface="Wingdings" pitchFamily="2" charset="2"/>
              <a:buNone/>
            </a:pPr>
            <a:r>
              <a:rPr lang="en-US" altLang="en-US" sz="1800">
                <a:solidFill>
                  <a:schemeClr val="accent2"/>
                </a:solidFill>
              </a:rPr>
              <a:t>	</a:t>
            </a:r>
            <a:r>
              <a:rPr lang="en-US" altLang="en-US" sz="1800" b="1">
                <a:solidFill>
                  <a:srgbClr val="000000"/>
                </a:solidFill>
              </a:rPr>
              <a:t>for </a:t>
            </a:r>
            <a:r>
              <a:rPr lang="en-US" altLang="en-US" sz="1800" b="1" i="1">
                <a:solidFill>
                  <a:schemeClr val="accent2"/>
                </a:solidFill>
              </a:rPr>
              <a:t>each item </a:t>
            </a:r>
            <a:r>
              <a:rPr lang="en-US" altLang="en-US" sz="1800" b="1" i="1" smtClean="0">
                <a:solidFill>
                  <a:schemeClr val="accent2"/>
                </a:solidFill>
              </a:rPr>
              <a:t>s</a:t>
            </a:r>
            <a:r>
              <a:rPr lang="en-US" altLang="en-US" sz="1800" b="1" i="1" baseline="-25000" smtClean="0">
                <a:solidFill>
                  <a:schemeClr val="accent2"/>
                </a:solidFill>
              </a:rPr>
              <a:t>i</a:t>
            </a:r>
            <a:r>
              <a:rPr lang="en-US" altLang="en-US" sz="1800" b="1" i="1" smtClean="0">
                <a:solidFill>
                  <a:schemeClr val="accent2"/>
                </a:solidFill>
              </a:rPr>
              <a:t> </a:t>
            </a:r>
            <a:r>
              <a:rPr lang="en-US" altLang="en-US" sz="1800" b="1" i="1">
                <a:solidFill>
                  <a:schemeClr val="accent2"/>
                </a:solidFill>
              </a:rPr>
              <a:t>in S</a:t>
            </a:r>
            <a:endParaRPr lang="en-US" altLang="en-US" sz="1800">
              <a:solidFill>
                <a:schemeClr val="accent2"/>
              </a:solidFill>
            </a:endParaRPr>
          </a:p>
          <a:p>
            <a:pPr lvl="1">
              <a:lnSpc>
                <a:spcPct val="90000"/>
              </a:lnSpc>
              <a:spcBef>
                <a:spcPct val="20000"/>
              </a:spcBef>
              <a:buClr>
                <a:schemeClr val="hlink"/>
              </a:buClr>
              <a:buSzPct val="110000"/>
              <a:buFont typeface="Wingdings" pitchFamily="2" charset="2"/>
              <a:buNone/>
            </a:pPr>
            <a:r>
              <a:rPr lang="en-US" altLang="en-US" sz="1800">
                <a:solidFill>
                  <a:schemeClr val="accent2"/>
                </a:solidFill>
              </a:rPr>
              <a:t>	</a:t>
            </a:r>
            <a:r>
              <a:rPr lang="en-US" altLang="en-US" sz="1800" b="1" i="1">
                <a:solidFill>
                  <a:schemeClr val="accent2"/>
                </a:solidFill>
              </a:rPr>
              <a:t>x</a:t>
            </a:r>
            <a:r>
              <a:rPr lang="en-US" altLang="en-US" sz="1800" b="1" i="1" baseline="-25000">
                <a:solidFill>
                  <a:schemeClr val="accent2"/>
                </a:solidFill>
              </a:rPr>
              <a:t>i</a:t>
            </a:r>
            <a:r>
              <a:rPr lang="en-US" altLang="en-US" sz="1800" b="1" i="1">
                <a:solidFill>
                  <a:schemeClr val="accent2"/>
                </a:solidFill>
              </a:rPr>
              <a:t> </a:t>
            </a:r>
            <a:r>
              <a:rPr lang="en-US" altLang="en-US" sz="1800">
                <a:solidFill>
                  <a:srgbClr val="000000"/>
                </a:solidFill>
                <a:sym typeface="Symbol" pitchFamily="18" charset="2"/>
              </a:rPr>
              <a:t> </a:t>
            </a:r>
            <a:r>
              <a:rPr lang="en-US" altLang="en-US" sz="1800">
                <a:solidFill>
                  <a:schemeClr val="accent2"/>
                </a:solidFill>
              </a:rPr>
              <a:t>0</a:t>
            </a:r>
          </a:p>
          <a:p>
            <a:pPr lvl="1">
              <a:lnSpc>
                <a:spcPct val="90000"/>
              </a:lnSpc>
              <a:spcBef>
                <a:spcPct val="20000"/>
              </a:spcBef>
              <a:buClr>
                <a:schemeClr val="hlink"/>
              </a:buClr>
              <a:buSzPct val="110000"/>
              <a:buFont typeface="Wingdings" pitchFamily="2" charset="2"/>
              <a:buNone/>
            </a:pPr>
            <a:r>
              <a:rPr lang="en-US" altLang="en-US" sz="1800" b="1" i="1">
                <a:solidFill>
                  <a:schemeClr val="accent2"/>
                </a:solidFill>
              </a:rPr>
              <a:t>	</a:t>
            </a:r>
            <a:r>
              <a:rPr lang="en-US" altLang="en-US" sz="1800" b="1" i="1" smtClean="0">
                <a:solidFill>
                  <a:schemeClr val="accent2"/>
                </a:solidFill>
              </a:rPr>
              <a:t>b</a:t>
            </a:r>
            <a:r>
              <a:rPr lang="en-US" altLang="en-US" sz="1800" b="1" i="1" baseline="-25000" smtClean="0">
                <a:solidFill>
                  <a:schemeClr val="accent2"/>
                </a:solidFill>
              </a:rPr>
              <a:t>i</a:t>
            </a:r>
            <a:r>
              <a:rPr lang="en-US" altLang="en-US" sz="1800" b="1" i="1" smtClean="0">
                <a:solidFill>
                  <a:schemeClr val="accent2"/>
                </a:solidFill>
              </a:rPr>
              <a:t> </a:t>
            </a:r>
            <a:r>
              <a:rPr lang="en-US" altLang="en-US" sz="1800">
                <a:solidFill>
                  <a:srgbClr val="000000"/>
                </a:solidFill>
                <a:sym typeface="Symbol" pitchFamily="18" charset="2"/>
              </a:rPr>
              <a:t> </a:t>
            </a:r>
            <a:r>
              <a:rPr lang="en-US" altLang="en-US" sz="1800" b="1" i="1" smtClean="0">
                <a:solidFill>
                  <a:schemeClr val="accent2"/>
                </a:solidFill>
              </a:rPr>
              <a:t>v</a:t>
            </a:r>
            <a:r>
              <a:rPr lang="en-US" altLang="en-US" sz="1800" b="1" i="1" baseline="-25000" smtClean="0">
                <a:solidFill>
                  <a:schemeClr val="accent2"/>
                </a:solidFill>
              </a:rPr>
              <a:t>i  </a:t>
            </a:r>
            <a:r>
              <a:rPr lang="en-US" altLang="en-US" sz="1800" b="1" i="1">
                <a:solidFill>
                  <a:schemeClr val="accent2"/>
                </a:solidFill>
              </a:rPr>
              <a:t>/ w</a:t>
            </a:r>
            <a:r>
              <a:rPr lang="en-US" altLang="en-US" sz="1800" b="1" i="1" baseline="-25000">
                <a:solidFill>
                  <a:schemeClr val="accent2"/>
                </a:solidFill>
              </a:rPr>
              <a:t>i</a:t>
            </a:r>
            <a:r>
              <a:rPr lang="en-US" altLang="en-US" sz="1800" b="1">
                <a:solidFill>
                  <a:schemeClr val="accent2"/>
                </a:solidFill>
              </a:rPr>
              <a:t> 	</a:t>
            </a:r>
            <a:r>
              <a:rPr lang="en-US" altLang="en-US" sz="1800" b="1" smtClean="0">
                <a:solidFill>
                  <a:schemeClr val="accent2"/>
                </a:solidFill>
              </a:rPr>
              <a:t>     </a:t>
            </a:r>
            <a:r>
              <a:rPr lang="en-US" altLang="en-US" sz="1800" smtClean="0"/>
              <a:t>{benefit of </a:t>
            </a:r>
            <a:r>
              <a:rPr lang="en-US" altLang="en-US" sz="1800" b="1" i="1"/>
              <a:t>s</a:t>
            </a:r>
            <a:r>
              <a:rPr lang="en-US" altLang="en-US" sz="1800" i="1" baseline="-25000"/>
              <a:t>i</a:t>
            </a:r>
            <a:r>
              <a:rPr lang="en-US" altLang="en-US" sz="1800" smtClean="0"/>
              <a:t>}</a:t>
            </a:r>
            <a:endParaRPr lang="en-US" altLang="en-US" sz="1800" baseline="-25000"/>
          </a:p>
          <a:p>
            <a:pPr lvl="1">
              <a:lnSpc>
                <a:spcPct val="90000"/>
              </a:lnSpc>
              <a:spcBef>
                <a:spcPct val="20000"/>
              </a:spcBef>
              <a:buClr>
                <a:schemeClr val="hlink"/>
              </a:buClr>
              <a:buSzPct val="110000"/>
              <a:buFont typeface="Wingdings" pitchFamily="2" charset="2"/>
              <a:buNone/>
            </a:pPr>
            <a:r>
              <a:rPr lang="en-US" altLang="en-US" sz="1800" b="1" i="1">
                <a:solidFill>
                  <a:schemeClr val="accent2"/>
                </a:solidFill>
              </a:rPr>
              <a:t>w</a:t>
            </a:r>
            <a:r>
              <a:rPr lang="en-US" altLang="en-US" sz="1800" i="1">
                <a:solidFill>
                  <a:schemeClr val="accent2"/>
                </a:solidFill>
              </a:rPr>
              <a:t> </a:t>
            </a:r>
            <a:r>
              <a:rPr lang="en-US" altLang="en-US" sz="1800">
                <a:solidFill>
                  <a:srgbClr val="000000"/>
                </a:solidFill>
                <a:sym typeface="Symbol" pitchFamily="18" charset="2"/>
              </a:rPr>
              <a:t> </a:t>
            </a:r>
            <a:r>
              <a:rPr lang="en-US" altLang="en-US" sz="1800">
                <a:solidFill>
                  <a:schemeClr val="accent2"/>
                </a:solidFill>
              </a:rPr>
              <a:t>0</a:t>
            </a:r>
            <a:r>
              <a:rPr lang="en-US" altLang="en-US" sz="1800" b="1" i="1">
                <a:solidFill>
                  <a:schemeClr val="accent2"/>
                </a:solidFill>
              </a:rPr>
              <a:t>			</a:t>
            </a:r>
            <a:r>
              <a:rPr lang="en-US" altLang="en-US" sz="1800" smtClean="0"/>
              <a:t>{current total </a:t>
            </a:r>
            <a:r>
              <a:rPr lang="en-US" altLang="en-US" sz="1800"/>
              <a:t>weight}</a:t>
            </a:r>
            <a:endParaRPr lang="en-US" altLang="en-US" sz="1800" i="1"/>
          </a:p>
          <a:p>
            <a:pPr lvl="1">
              <a:lnSpc>
                <a:spcPct val="90000"/>
              </a:lnSpc>
              <a:spcBef>
                <a:spcPct val="20000"/>
              </a:spcBef>
              <a:buClr>
                <a:schemeClr val="hlink"/>
              </a:buClr>
              <a:buSzPct val="110000"/>
              <a:buFont typeface="Wingdings" pitchFamily="2" charset="2"/>
              <a:buNone/>
            </a:pPr>
            <a:r>
              <a:rPr lang="en-US" altLang="en-US" sz="1800" b="1">
                <a:solidFill>
                  <a:srgbClr val="000000"/>
                </a:solidFill>
              </a:rPr>
              <a:t>while</a:t>
            </a:r>
            <a:r>
              <a:rPr lang="en-US" altLang="en-US" sz="1800">
                <a:solidFill>
                  <a:schemeClr val="tx2"/>
                </a:solidFill>
              </a:rPr>
              <a:t> </a:t>
            </a:r>
            <a:r>
              <a:rPr lang="en-US" altLang="en-US" sz="1800" b="1" i="1">
                <a:solidFill>
                  <a:schemeClr val="accent2"/>
                </a:solidFill>
              </a:rPr>
              <a:t>w &lt; W </a:t>
            </a:r>
            <a:r>
              <a:rPr lang="en-US" altLang="en-US" sz="1800" b="1" i="1" smtClean="0">
                <a:solidFill>
                  <a:schemeClr val="accent2"/>
                </a:solidFill>
              </a:rPr>
              <a:t>and !S.isEmpty()</a:t>
            </a:r>
            <a:endParaRPr lang="en-US" altLang="en-US" sz="1800" b="1" i="1">
              <a:solidFill>
                <a:schemeClr val="accent2"/>
              </a:solidFill>
            </a:endParaRPr>
          </a:p>
          <a:p>
            <a:pPr lvl="1">
              <a:lnSpc>
                <a:spcPct val="90000"/>
              </a:lnSpc>
              <a:spcBef>
                <a:spcPct val="20000"/>
              </a:spcBef>
              <a:buClr>
                <a:schemeClr val="hlink"/>
              </a:buClr>
              <a:buSzPct val="110000"/>
              <a:buFont typeface="Wingdings" pitchFamily="2" charset="2"/>
              <a:buNone/>
            </a:pPr>
            <a:r>
              <a:rPr lang="en-US" altLang="en-US" sz="1800" b="1" i="1">
                <a:solidFill>
                  <a:schemeClr val="accent2"/>
                </a:solidFill>
              </a:rPr>
              <a:t>	</a:t>
            </a:r>
            <a:r>
              <a:rPr lang="en-US" altLang="en-US" sz="1800" smtClean="0">
                <a:solidFill>
                  <a:schemeClr val="accent2"/>
                </a:solidFill>
              </a:rPr>
              <a:t>remove item </a:t>
            </a:r>
            <a:r>
              <a:rPr lang="en-US" altLang="en-US" sz="1800" b="1" i="1" smtClean="0">
                <a:solidFill>
                  <a:schemeClr val="accent2"/>
                </a:solidFill>
              </a:rPr>
              <a:t>s</a:t>
            </a:r>
            <a:r>
              <a:rPr lang="en-US" altLang="en-US" sz="1800" i="1" baseline="-25000" smtClean="0">
                <a:solidFill>
                  <a:schemeClr val="accent2"/>
                </a:solidFill>
              </a:rPr>
              <a:t>i</a:t>
            </a:r>
            <a:r>
              <a:rPr lang="en-US" altLang="en-US" sz="1800" b="1" i="1" smtClean="0">
                <a:solidFill>
                  <a:schemeClr val="accent2"/>
                </a:solidFill>
              </a:rPr>
              <a:t> </a:t>
            </a:r>
            <a:r>
              <a:rPr lang="en-US" altLang="en-US" sz="1800" smtClean="0">
                <a:solidFill>
                  <a:schemeClr val="accent2"/>
                </a:solidFill>
              </a:rPr>
              <a:t>with highest </a:t>
            </a:r>
            <a:r>
              <a:rPr lang="en-US" altLang="en-US" sz="1800" b="1" i="1" smtClean="0">
                <a:solidFill>
                  <a:schemeClr val="accent2"/>
                </a:solidFill>
              </a:rPr>
              <a:t>b</a:t>
            </a:r>
            <a:r>
              <a:rPr lang="en-US" altLang="en-US" sz="1800" b="1" i="1" baseline="-25000" smtClean="0">
                <a:solidFill>
                  <a:schemeClr val="accent2"/>
                </a:solidFill>
              </a:rPr>
              <a:t>i </a:t>
            </a:r>
            <a:endParaRPr lang="en-US" altLang="en-US" sz="1800" baseline="-25000" smtClean="0">
              <a:solidFill>
                <a:schemeClr val="accent2"/>
              </a:solidFill>
            </a:endParaRPr>
          </a:p>
          <a:p>
            <a:pPr lvl="1">
              <a:lnSpc>
                <a:spcPct val="90000"/>
              </a:lnSpc>
              <a:spcBef>
                <a:spcPct val="20000"/>
              </a:spcBef>
              <a:buClr>
                <a:schemeClr val="hlink"/>
              </a:buClr>
              <a:buSzPct val="110000"/>
              <a:buFont typeface="Wingdings" pitchFamily="2" charset="2"/>
              <a:buNone/>
            </a:pPr>
            <a:r>
              <a:rPr lang="en-US" altLang="en-US" sz="1800" smtClean="0">
                <a:solidFill>
                  <a:schemeClr val="accent2"/>
                </a:solidFill>
              </a:rPr>
              <a:t>	</a:t>
            </a:r>
          </a:p>
          <a:p>
            <a:pPr lvl="1">
              <a:lnSpc>
                <a:spcPct val="90000"/>
              </a:lnSpc>
              <a:spcBef>
                <a:spcPct val="20000"/>
              </a:spcBef>
              <a:buClr>
                <a:schemeClr val="hlink"/>
              </a:buClr>
              <a:buSzPct val="110000"/>
              <a:buFont typeface="Wingdings" pitchFamily="2" charset="2"/>
              <a:buNone/>
            </a:pPr>
            <a:endParaRPr lang="en-US" altLang="en-US" sz="1800">
              <a:solidFill>
                <a:schemeClr val="accent2"/>
              </a:solidFill>
            </a:endParaRPr>
          </a:p>
          <a:p>
            <a:pPr lvl="1">
              <a:lnSpc>
                <a:spcPct val="90000"/>
              </a:lnSpc>
              <a:spcBef>
                <a:spcPct val="20000"/>
              </a:spcBef>
              <a:buClr>
                <a:schemeClr val="hlink"/>
              </a:buClr>
              <a:buSzPct val="110000"/>
              <a:buFont typeface="Wingdings" pitchFamily="2" charset="2"/>
              <a:buNone/>
            </a:pPr>
            <a:endParaRPr lang="en-US" altLang="en-US" sz="1800" smtClean="0">
              <a:solidFill>
                <a:schemeClr val="accent2"/>
              </a:solidFill>
            </a:endParaRPr>
          </a:p>
          <a:p>
            <a:pPr lvl="1">
              <a:lnSpc>
                <a:spcPct val="90000"/>
              </a:lnSpc>
              <a:spcBef>
                <a:spcPct val="20000"/>
              </a:spcBef>
              <a:buClr>
                <a:schemeClr val="hlink"/>
              </a:buClr>
              <a:buSzPct val="110000"/>
              <a:buFont typeface="Wingdings" pitchFamily="2" charset="2"/>
              <a:buNone/>
            </a:pPr>
            <a:endParaRPr lang="en-US" altLang="en-US" sz="1800">
              <a:solidFill>
                <a:srgbClr val="000000"/>
              </a:solidFill>
            </a:endParaRPr>
          </a:p>
        </p:txBody>
      </p:sp>
      <p:graphicFrame>
        <p:nvGraphicFramePr>
          <p:cNvPr id="167943" name="Object 7"/>
          <p:cNvGraphicFramePr>
            <a:graphicFrameLocks noChangeAspect="1"/>
          </p:cNvGraphicFramePr>
          <p:nvPr/>
        </p:nvGraphicFramePr>
        <p:xfrm>
          <a:off x="7526338" y="152400"/>
          <a:ext cx="1328737" cy="1600200"/>
        </p:xfrm>
        <a:graphic>
          <a:graphicData uri="http://schemas.openxmlformats.org/presentationml/2006/ole">
            <mc:AlternateContent xmlns:mc="http://schemas.openxmlformats.org/markup-compatibility/2006">
              <mc:Choice xmlns:v="urn:schemas-microsoft-com:vml" Requires="v">
                <p:oleObj spid="_x0000_s9237" name="Clip" r:id="rId3" imgW="2225520" imgH="2682720" progId="MS_ClipArt_Gallery.5">
                  <p:embed/>
                </p:oleObj>
              </mc:Choice>
              <mc:Fallback>
                <p:oleObj name="Clip" r:id="rId3" imgW="2225520" imgH="268272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6338" y="152400"/>
                        <a:ext cx="1328737"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953000"/>
            <a:ext cx="3069771" cy="1084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245925" y="1752600"/>
            <a:ext cx="3200400" cy="1877437"/>
          </a:xfrm>
          <a:prstGeom prst="rect">
            <a:avLst/>
          </a:prstGeom>
          <a:noFill/>
        </p:spPr>
        <p:txBody>
          <a:bodyPr wrap="square" rtlCol="0">
            <a:spAutoFit/>
          </a:bodyPr>
          <a:lstStyle/>
          <a:p>
            <a:pPr algn="l"/>
            <a:r>
              <a:rPr lang="en-US" altLang="en-US" u="sng"/>
              <a:t>Greedy choice</a:t>
            </a:r>
            <a:r>
              <a:rPr lang="en-US" altLang="en-US"/>
              <a:t>: </a:t>
            </a:r>
            <a:r>
              <a:rPr lang="en-US" altLang="en-US" sz="2000"/>
              <a:t>Keep picking item with highest </a:t>
            </a:r>
            <a:r>
              <a:rPr lang="en-US" altLang="en-US" sz="2000" b="1">
                <a:solidFill>
                  <a:schemeClr val="tx2"/>
                </a:solidFill>
              </a:rPr>
              <a:t>benefit </a:t>
            </a:r>
            <a:r>
              <a:rPr lang="en-US" altLang="en-US" sz="2000"/>
              <a:t>(value-to-weight ratio v</a:t>
            </a:r>
            <a:r>
              <a:rPr lang="en-US" altLang="en-US" sz="2000" baseline="-25000"/>
              <a:t>i</a:t>
            </a:r>
            <a:r>
              <a:rPr lang="en-US" altLang="en-US" sz="2000"/>
              <a:t>/w</a:t>
            </a:r>
            <a:r>
              <a:rPr lang="en-US" altLang="en-US" sz="2000" baseline="-25000"/>
              <a:t>i</a:t>
            </a:r>
            <a:r>
              <a:rPr lang="en-US" altLang="en-US" sz="2000"/>
              <a:t>)</a:t>
            </a:r>
          </a:p>
          <a:p>
            <a:pPr algn="l"/>
            <a:endParaRPr lang="en-US"/>
          </a:p>
        </p:txBody>
      </p:sp>
    </p:spTree>
    <p:extLst>
      <p:ext uri="{BB962C8B-B14F-4D97-AF65-F5344CB8AC3E}">
        <p14:creationId xmlns:p14="http://schemas.microsoft.com/office/powerpoint/2010/main" val="30687904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Correctness</a:t>
            </a:r>
            <a:endParaRPr lang="en-US"/>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44</a:t>
            </a:fld>
            <a:endParaRPr lang="en-US" altLang="en-US"/>
          </a:p>
        </p:txBody>
      </p:sp>
      <p:sp>
        <p:nvSpPr>
          <p:cNvPr id="5" name="Rectangle 3" descr="Rectangle: Click to edit Master text styles&#10;Second level&#10;Third level&#10;Fourth level&#10;Fifth level"/>
          <p:cNvSpPr>
            <a:spLocks noGrp="1" noChangeArrowheads="1"/>
          </p:cNvSpPr>
          <p:nvPr>
            <p:ph idx="1"/>
          </p:nvPr>
        </p:nvSpPr>
        <p:spPr>
          <a:xfrm>
            <a:off x="700644" y="1676400"/>
            <a:ext cx="7772400" cy="4114800"/>
          </a:xfrm>
        </p:spPr>
        <p:txBody>
          <a:bodyPr/>
          <a:lstStyle/>
          <a:p>
            <a:pPr marL="0" indent="0">
              <a:lnSpc>
                <a:spcPct val="90000"/>
              </a:lnSpc>
              <a:buNone/>
            </a:pPr>
            <a:r>
              <a:rPr lang="en-US" altLang="en-US" sz="2400" u="sng" smtClean="0"/>
              <a:t>Idea of Proof of Correctness</a:t>
            </a:r>
            <a:r>
              <a:rPr lang="en-US" altLang="en-US" sz="2400" smtClean="0"/>
              <a:t>:</a:t>
            </a:r>
          </a:p>
          <a:p>
            <a:pPr marL="457200" indent="-457200">
              <a:lnSpc>
                <a:spcPct val="90000"/>
              </a:lnSpc>
              <a:buAutoNum type="arabicPeriod"/>
            </a:pPr>
            <a:r>
              <a:rPr lang="en-US" altLang="en-US" sz="2000" smtClean="0"/>
              <a:t>We can find an optimal solution that begins with the first step of the greedy algorithm, where the fraction x of the item s having greatest benefit is obtained: Given any solution that uses a smaller amount than x of item s, we can replace any amount of some other item that is used by an equivalent additional amount of s and get a greater value (since s gives greatest benefit)</a:t>
            </a:r>
          </a:p>
          <a:p>
            <a:pPr marL="457200" indent="-457200">
              <a:lnSpc>
                <a:spcPct val="90000"/>
              </a:lnSpc>
              <a:buAutoNum type="arabicPeriod"/>
            </a:pPr>
            <a:r>
              <a:rPr lang="en-US" altLang="en-US" sz="2000" smtClean="0"/>
              <a:t>We can remove s from the set S of items under consideration and now make a greedy choice toward an optimal solution for S-{s}. By 1, we can find an optimal solution this way.</a:t>
            </a:r>
          </a:p>
          <a:p>
            <a:pPr marL="457200" indent="-457200">
              <a:lnSpc>
                <a:spcPct val="90000"/>
              </a:lnSpc>
              <a:buAutoNum type="arabicPeriod"/>
            </a:pPr>
            <a:r>
              <a:rPr lang="en-US" altLang="en-US" sz="2000" smtClean="0"/>
              <a:t>Keep obtaining optimal solutions for smaller and smaller subproblems. The resulting sequence of x</a:t>
            </a:r>
            <a:r>
              <a:rPr lang="en-US" altLang="en-US" sz="2000" baseline="-25000" smtClean="0"/>
              <a:t>i </a:t>
            </a:r>
            <a:r>
              <a:rPr lang="en-US" altLang="en-US" sz="2000" smtClean="0"/>
              <a:t>gives an optimal solution to the original problem S.</a:t>
            </a:r>
            <a:endParaRPr lang="en-US" altLang="en-US" sz="2000"/>
          </a:p>
        </p:txBody>
      </p:sp>
    </p:spTree>
    <p:extLst>
      <p:ext uri="{BB962C8B-B14F-4D97-AF65-F5344CB8AC3E}">
        <p14:creationId xmlns:p14="http://schemas.microsoft.com/office/powerpoint/2010/main" val="31897103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Time</a:t>
            </a:r>
            <a:endParaRPr lang="en-US"/>
          </a:p>
        </p:txBody>
      </p:sp>
      <p:sp>
        <p:nvSpPr>
          <p:cNvPr id="3" name="Content Placeholder 2"/>
          <p:cNvSpPr>
            <a:spLocks noGrp="1"/>
          </p:cNvSpPr>
          <p:nvPr>
            <p:ph idx="1"/>
          </p:nvPr>
        </p:nvSpPr>
        <p:spPr/>
        <p:txBody>
          <a:bodyPr/>
          <a:lstStyle/>
          <a:p>
            <a:pPr marL="0" indent="0">
              <a:buNone/>
            </a:pPr>
            <a:r>
              <a:rPr lang="en-US" smtClean="0"/>
              <a:t>It takes O(n log n) to sort the benefits and O(n) to scan the sorted list of benefits and perform the needed computations. </a:t>
            </a:r>
          </a:p>
          <a:p>
            <a:pPr marL="0" indent="0">
              <a:buNone/>
            </a:pPr>
            <a:r>
              <a:rPr lang="en-US"/>
              <a:t/>
            </a:r>
            <a:br>
              <a:rPr lang="en-US"/>
            </a:br>
            <a:r>
              <a:rPr lang="en-US" smtClean="0"/>
              <a:t>Therefore, FractionalKnapsack runs in </a:t>
            </a:r>
            <a:br>
              <a:rPr lang="en-US" smtClean="0"/>
            </a:br>
            <a:r>
              <a:rPr lang="en-US" smtClean="0"/>
              <a:t>O(n log n)</a:t>
            </a:r>
            <a:endParaRPr lang="en-US"/>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45</a:t>
            </a:fld>
            <a:endParaRPr lang="en-US" altLang="en-US"/>
          </a:p>
        </p:txBody>
      </p:sp>
    </p:spTree>
    <p:extLst>
      <p:ext uri="{BB962C8B-B14F-4D97-AF65-F5344CB8AC3E}">
        <p14:creationId xmlns:p14="http://schemas.microsoft.com/office/powerpoint/2010/main" val="7570823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Main Point</a:t>
            </a:r>
            <a:endParaRPr lang="en-US"/>
          </a:p>
        </p:txBody>
      </p:sp>
      <p:sp>
        <p:nvSpPr>
          <p:cNvPr id="3" name="Content Placeholder 2"/>
          <p:cNvSpPr>
            <a:spLocks noGrp="1"/>
          </p:cNvSpPr>
          <p:nvPr>
            <p:ph idx="1"/>
          </p:nvPr>
        </p:nvSpPr>
        <p:spPr>
          <a:xfrm>
            <a:off x="689758" y="1600200"/>
            <a:ext cx="7772400" cy="4495800"/>
          </a:xfrm>
        </p:spPr>
        <p:txBody>
          <a:bodyPr/>
          <a:lstStyle/>
          <a:p>
            <a:pPr marL="0" indent="0">
              <a:buNone/>
            </a:pPr>
            <a:r>
              <a:rPr lang="en-US" sz="2400" smtClean="0"/>
              <a:t>The Greedy algorithm design attempts to solve a problem by accepting, at each step of computation, a value that is optimal at that step, without regard for future steps or for the emerging context. The greedy strategy is “doing without planning for the future.” In life, the greedy strategy, according to SCI, works well only when individual life is directed by a higher quality of intelligence. Then the “planning” is done by cosmic intelligence. But until the home of all the laws of nature is established in individual awareness, it is better to plan carefully for the future and to avoid the “greedy strategy.”</a:t>
            </a:r>
            <a:endParaRPr lang="en-US" sz="2400"/>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46</a:t>
            </a:fld>
            <a:endParaRPr lang="en-US" altLang="en-US"/>
          </a:p>
        </p:txBody>
      </p:sp>
    </p:spTree>
    <p:extLst>
      <p:ext uri="{BB962C8B-B14F-4D97-AF65-F5344CB8AC3E}">
        <p14:creationId xmlns:p14="http://schemas.microsoft.com/office/powerpoint/2010/main" val="3396669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smtClean="0">
                <a:solidFill>
                  <a:srgbClr val="BE2D00"/>
                </a:solidFill>
              </a:rPr>
              <a:t>Connecting the Parts of Knowledge with the Wholeness of Knowledge</a:t>
            </a:r>
            <a:endParaRPr lang="en-US" altLang="en-US" smtClean="0"/>
          </a:p>
        </p:txBody>
      </p:sp>
      <p:sp>
        <p:nvSpPr>
          <p:cNvPr id="3" name="Content Placeholder 2" descr="Rectangle: Click to edit Master text styles&#10;Second level&#10;Third level&#10;Fourth level&#10;Fifth level"/>
          <p:cNvSpPr>
            <a:spLocks noGrp="1"/>
          </p:cNvSpPr>
          <p:nvPr>
            <p:ph idx="1"/>
          </p:nvPr>
        </p:nvSpPr>
        <p:spPr>
          <a:xfrm>
            <a:off x="819150" y="1752600"/>
            <a:ext cx="7772400" cy="4114800"/>
          </a:xfrm>
        </p:spPr>
        <p:txBody>
          <a:bodyPr/>
          <a:lstStyle/>
          <a:p>
            <a:pPr marL="0" indent="0">
              <a:buFont typeface="Wingdings" pitchFamily="2" charset="2"/>
              <a:buNone/>
            </a:pPr>
            <a:r>
              <a:rPr lang="en-US" altLang="en-US" sz="1800" smtClean="0"/>
              <a:t>1. Dynamic programming can transform an infeasible (exponential) computation into one that can be done efficiently.</a:t>
            </a:r>
          </a:p>
          <a:p>
            <a:pPr marL="0" indent="0">
              <a:buFont typeface="Wingdings" pitchFamily="2" charset="2"/>
              <a:buNone/>
            </a:pPr>
            <a:r>
              <a:rPr lang="en-US" altLang="en-US" sz="1800" smtClean="0"/>
              <a:t>2. Dynamic programming is applicable when many subproblems of a recursive algorithm overlap and have to be repeatedly computed. The algorithm stores solutions to subproblems so they can be retrieved later rather than having to re-compute them.</a:t>
            </a:r>
          </a:p>
          <a:p>
            <a:pPr marL="0" indent="0">
              <a:buFont typeface="Wingdings" pitchFamily="2" charset="2"/>
              <a:buNone/>
            </a:pPr>
            <a:r>
              <a:rPr lang="en-US" altLang="en-US" sz="1800" smtClean="0"/>
              <a:t>3. Transcendental Consciousness is the silent, unbounded home of all the laws of nature.</a:t>
            </a:r>
          </a:p>
          <a:p>
            <a:pPr marL="0" indent="0">
              <a:buFont typeface="Wingdings" pitchFamily="2" charset="2"/>
              <a:buNone/>
            </a:pPr>
            <a:r>
              <a:rPr lang="en-US" altLang="en-US" sz="1800" smtClean="0"/>
              <a:t>4. </a:t>
            </a:r>
            <a:r>
              <a:rPr lang="en-US" altLang="en-US" sz="1800" i="1" smtClean="0"/>
              <a:t>Impulses within Transcendental Consciousness: </a:t>
            </a:r>
            <a:r>
              <a:rPr lang="en-US" altLang="en-US" sz="1800" smtClean="0"/>
              <a:t>The dynamic natural laws within this unbounded field are perfectly efficient when governing the activities of the universe.</a:t>
            </a:r>
          </a:p>
          <a:p>
            <a:pPr marL="0" indent="0">
              <a:buFont typeface="Wingdings" pitchFamily="2" charset="2"/>
              <a:buNone/>
            </a:pPr>
            <a:r>
              <a:rPr lang="en-US" altLang="en-US" sz="1800" smtClean="0"/>
              <a:t>5. </a:t>
            </a:r>
            <a:r>
              <a:rPr lang="en-US" altLang="en-US" sz="1800" i="1" smtClean="0"/>
              <a:t>Wholeness moving within itself:</a:t>
            </a:r>
            <a:r>
              <a:rPr lang="en-US" altLang="en-US" sz="1800" smtClean="0"/>
              <a:t> In Unity Consciousness, one experiences the laws of nature and all activities of the universe as waves of one’s own unbounded pure consciousness.</a:t>
            </a:r>
          </a:p>
          <a:p>
            <a:pPr marL="0" indent="0">
              <a:buFont typeface="Wingdings" pitchFamily="2" charset="2"/>
              <a:buNone/>
            </a:pPr>
            <a:endParaRPr lang="en-US" altLang="en-US" smtClean="0"/>
          </a:p>
        </p:txBody>
      </p:sp>
      <p:sp>
        <p:nvSpPr>
          <p:cNvPr id="4" name="Slide Number Placeholder 3"/>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5942F4F5-5481-4DA2-826A-541815951C2D}" type="slidenum">
              <a:rPr lang="en-US" altLang="en-US" sz="1400"/>
              <a:pPr eaLnBrk="1" hangingPunct="1"/>
              <a:t>47</a:t>
            </a:fld>
            <a:endParaRPr lang="en-US" altLang="en-US" sz="1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990600"/>
            <a:ext cx="7772400" cy="1066800"/>
          </a:xfrm>
        </p:spPr>
        <p:txBody>
          <a:bodyPr/>
          <a:lstStyle/>
          <a:p>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Divide andConquer</a:t>
            </a:r>
            <a:r>
              <a:rPr lang="en-US" altLang="en-US" smtClean="0">
                <a:solidFill>
                  <a:srgbClr val="FFC000"/>
                </a:solidFill>
              </a:rPr>
              <a:t/>
            </a:r>
            <a:br>
              <a:rPr lang="en-US" altLang="en-US" smtClean="0">
                <a:solidFill>
                  <a:srgbClr val="FFC000"/>
                </a:solidFill>
              </a:rPr>
            </a:br>
            <a:endParaRPr lang="en-US" altLang="en-US" smtClean="0"/>
          </a:p>
        </p:txBody>
      </p:sp>
      <p:sp>
        <p:nvSpPr>
          <p:cNvPr id="3" name="Content Placeholder 2" descr="Rectangle: Click to edit Master text styles&#10;Second level&#10;Third level&#10;Fourth level&#10;Fifth level"/>
          <p:cNvSpPr>
            <a:spLocks noGrp="1"/>
          </p:cNvSpPr>
          <p:nvPr>
            <p:ph idx="1"/>
          </p:nvPr>
        </p:nvSpPr>
        <p:spPr>
          <a:xfrm>
            <a:off x="855663" y="1676400"/>
            <a:ext cx="7772400" cy="4114800"/>
          </a:xfrm>
        </p:spPr>
        <p:txBody>
          <a:bodyPr/>
          <a:lstStyle/>
          <a:p>
            <a:pPr marL="0" indent="0">
              <a:buNone/>
              <a:defRPr/>
            </a:pPr>
            <a:r>
              <a:rPr lang="en-US" dirty="0" smtClean="0"/>
              <a:t>Involves solving a particular computational problem by dividing it into one or more </a:t>
            </a:r>
            <a:r>
              <a:rPr lang="en-US" dirty="0" err="1" smtClean="0"/>
              <a:t>subproblems</a:t>
            </a:r>
            <a:r>
              <a:rPr lang="en-US" dirty="0" smtClean="0"/>
              <a:t> of smaller size, recursively solving each </a:t>
            </a:r>
            <a:r>
              <a:rPr lang="en-US" dirty="0" err="1" smtClean="0"/>
              <a:t>subproblem</a:t>
            </a:r>
            <a:r>
              <a:rPr lang="en-US" dirty="0" smtClean="0"/>
              <a:t>, and then “merging” </a:t>
            </a:r>
            <a:r>
              <a:rPr lang="en-US" dirty="0" smtClean="0"/>
              <a:t>the </a:t>
            </a:r>
            <a:r>
              <a:rPr lang="en-US" dirty="0" smtClean="0"/>
              <a:t>solutions to the </a:t>
            </a:r>
            <a:r>
              <a:rPr lang="en-US" dirty="0" err="1" smtClean="0"/>
              <a:t>subproblem</a:t>
            </a:r>
            <a:r>
              <a:rPr lang="en-US" dirty="0" smtClean="0"/>
              <a:t>(s) to produce a solution to the original problem.</a:t>
            </a:r>
            <a:endParaRPr lang="en-US" dirty="0"/>
          </a:p>
        </p:txBody>
      </p:sp>
      <p:sp>
        <p:nvSpPr>
          <p:cNvPr id="4" name="Slide Number Placeholder 3"/>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DCC52EF1-CA93-4E01-B85C-EBA832D1446E}" type="slidenum">
              <a:rPr lang="en-US" altLang="en-US" sz="1400"/>
              <a:pPr eaLnBrk="1" hangingPunct="1"/>
              <a:t>5</a:t>
            </a:fld>
            <a:endParaRPr lang="en-US" altLang="en-US" sz="1400"/>
          </a:p>
        </p:txBody>
      </p:sp>
    </p:spTree>
    <p:extLst>
      <p:ext uri="{BB962C8B-B14F-4D97-AF65-F5344CB8AC3E}">
        <p14:creationId xmlns:p14="http://schemas.microsoft.com/office/powerpoint/2010/main" val="1487203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Divide and Conquer Strategy</a:t>
            </a:r>
            <a:endParaRPr lang="en-US"/>
          </a:p>
        </p:txBody>
      </p:sp>
      <p:sp>
        <p:nvSpPr>
          <p:cNvPr id="3" name="Content Placeholder 2"/>
          <p:cNvSpPr>
            <a:spLocks noGrp="1"/>
          </p:cNvSpPr>
          <p:nvPr>
            <p:ph idx="1"/>
          </p:nvPr>
        </p:nvSpPr>
        <p:spPr>
          <a:xfrm>
            <a:off x="722416" y="1600200"/>
            <a:ext cx="7772400" cy="4114800"/>
          </a:xfrm>
        </p:spPr>
        <p:txBody>
          <a:bodyPr/>
          <a:lstStyle/>
          <a:p>
            <a:pPr marL="0" indent="0" eaLnBrk="1" hangingPunct="1">
              <a:lnSpc>
                <a:spcPct val="90000"/>
              </a:lnSpc>
              <a:buNone/>
              <a:defRPr/>
            </a:pPr>
            <a:r>
              <a:rPr lang="en-US" altLang="en-US" sz="2800"/>
              <a:t>The method:</a:t>
            </a:r>
          </a:p>
          <a:p>
            <a:pPr lvl="1" eaLnBrk="1" hangingPunct="1">
              <a:lnSpc>
                <a:spcPct val="90000"/>
              </a:lnSpc>
              <a:defRPr/>
            </a:pPr>
            <a:r>
              <a:rPr lang="en-US" altLang="en-US" sz="2400" b="1" u="sng"/>
              <a:t>Divide</a:t>
            </a:r>
            <a:r>
              <a:rPr lang="en-US" altLang="en-US" sz="2400"/>
              <a:t> the problem into subproblems (divide input array into left and right halves)</a:t>
            </a:r>
          </a:p>
          <a:p>
            <a:pPr lvl="1" eaLnBrk="1" hangingPunct="1">
              <a:lnSpc>
                <a:spcPct val="90000"/>
              </a:lnSpc>
              <a:defRPr/>
            </a:pPr>
            <a:r>
              <a:rPr lang="en-US" altLang="en-US" sz="2400" b="1" u="sng"/>
              <a:t>Conquer</a:t>
            </a:r>
            <a:r>
              <a:rPr lang="en-US" altLang="en-US" sz="2400"/>
              <a:t> the subproblems by solving them recursively (search recursively in whichever half could potentially contain target element)</a:t>
            </a:r>
          </a:p>
          <a:p>
            <a:pPr lvl="1" eaLnBrk="1" hangingPunct="1">
              <a:lnSpc>
                <a:spcPct val="90000"/>
              </a:lnSpc>
              <a:defRPr/>
            </a:pPr>
            <a:r>
              <a:rPr lang="en-US" altLang="en-US" sz="2400" b="1" u="sng"/>
              <a:t>Combine</a:t>
            </a:r>
            <a:r>
              <a:rPr lang="en-US" altLang="en-US" sz="2400"/>
              <a:t> the solutions to the subproblems into a solution to the problem (return value found or indicate not found)</a:t>
            </a:r>
          </a:p>
          <a:p>
            <a:pPr marL="0" indent="0">
              <a:buNone/>
            </a:pPr>
            <a:endParaRPr lang="en-US"/>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6</a:t>
            </a:fld>
            <a:endParaRPr lang="en-US" altLang="en-US"/>
          </a:p>
        </p:txBody>
      </p:sp>
    </p:spTree>
    <p:extLst>
      <p:ext uri="{BB962C8B-B14F-4D97-AF65-F5344CB8AC3E}">
        <p14:creationId xmlns:p14="http://schemas.microsoft.com/office/powerpoint/2010/main" val="2809737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Binary Search</a:t>
            </a:r>
            <a:endParaRPr lang="en-US" dirty="0"/>
          </a:p>
        </p:txBody>
      </p:sp>
      <p:sp>
        <p:nvSpPr>
          <p:cNvPr id="4" name="Footer Placeholder 3"/>
          <p:cNvSpPr>
            <a:spLocks noGrp="1"/>
          </p:cNvSpPr>
          <p:nvPr>
            <p:ph type="ftr" sz="quarter" idx="11"/>
          </p:nvPr>
        </p:nvSpPr>
        <p:spPr/>
        <p:txBody>
          <a:bodyPr/>
          <a:lstStyle/>
          <a:p>
            <a:pPr>
              <a:defRPr/>
            </a:pPr>
            <a:r>
              <a:rPr lang="en-US" smtClean="0"/>
              <a:t>Analysis of Algorithms</a:t>
            </a:r>
            <a:endParaRPr lang="en-US"/>
          </a:p>
        </p:txBody>
      </p:sp>
      <p:sp>
        <p:nvSpPr>
          <p:cNvPr id="5" name="Slide Number Placeholder 4"/>
          <p:cNvSpPr>
            <a:spLocks noGrp="1"/>
          </p:cNvSpPr>
          <p:nvPr>
            <p:ph type="sldNum" sz="quarter" idx="12"/>
          </p:nvPr>
        </p:nvSpPr>
        <p:spPr/>
        <p:txBody>
          <a:bodyPr/>
          <a:lstStyle/>
          <a:p>
            <a:pPr>
              <a:defRPr/>
            </a:pPr>
            <a:fld id="{A24FC819-2AE1-497B-AB78-3B8452DBD9D3}" type="slidenum">
              <a:rPr lang="en-US" altLang="en-US" smtClean="0"/>
              <a:pPr>
                <a:defRPr/>
              </a:pPr>
              <a:t>7</a:t>
            </a:fld>
            <a:endParaRPr lang="en-US" altLang="en-US"/>
          </a:p>
        </p:txBody>
      </p:sp>
      <p:sp>
        <p:nvSpPr>
          <p:cNvPr id="6" name="Rectangle 3" descr="Rectangle: Click to edit Master text styles&#10;Second level&#10;Third level&#10;Fourth level&#10;Fifth level"/>
          <p:cNvSpPr>
            <a:spLocks noGrp="1" noChangeArrowheads="1"/>
          </p:cNvSpPr>
          <p:nvPr>
            <p:ph idx="1"/>
          </p:nvPr>
        </p:nvSpPr>
        <p:spPr>
          <a:xfrm>
            <a:off x="685800" y="1524000"/>
            <a:ext cx="7772400" cy="4572000"/>
          </a:xfrm>
        </p:spPr>
        <p:txBody>
          <a:bodyPr/>
          <a:lstStyle/>
          <a:p>
            <a:pPr eaLnBrk="1" hangingPunct="1">
              <a:buFont typeface="Wingdings" charset="0"/>
              <a:buNone/>
              <a:defRPr/>
            </a:pPr>
            <a:r>
              <a:rPr lang="en-US" sz="1600" b="1" dirty="0" smtClean="0">
                <a:ea typeface="+mn-ea"/>
                <a:cs typeface="+mn-cs"/>
              </a:rPr>
              <a:t>Algorithm</a:t>
            </a:r>
            <a:r>
              <a:rPr lang="en-US" sz="1600" dirty="0" smtClean="0">
                <a:ea typeface="+mn-ea"/>
                <a:cs typeface="+mn-cs"/>
              </a:rPr>
              <a:t> search(</a:t>
            </a:r>
            <a:r>
              <a:rPr lang="en-US" sz="1600" dirty="0" err="1" smtClean="0">
                <a:ea typeface="+mn-ea"/>
                <a:cs typeface="+mn-cs"/>
              </a:rPr>
              <a:t>A,x</a:t>
            </a:r>
            <a:r>
              <a:rPr lang="en-US" sz="1600" dirty="0" smtClean="0">
                <a:ea typeface="+mn-ea"/>
                <a:cs typeface="+mn-cs"/>
              </a:rPr>
              <a:t>)</a:t>
            </a:r>
          </a:p>
          <a:p>
            <a:pPr eaLnBrk="1" hangingPunct="1">
              <a:buFont typeface="Wingdings" charset="0"/>
              <a:buNone/>
              <a:defRPr/>
            </a:pPr>
            <a:r>
              <a:rPr lang="en-US" sz="1600" dirty="0" smtClean="0">
                <a:ea typeface="+mn-ea"/>
                <a:cs typeface="+mn-cs"/>
              </a:rPr>
              <a:t>	</a:t>
            </a:r>
            <a:r>
              <a:rPr lang="en-US" sz="1600" i="1" dirty="0" smtClean="0">
                <a:ea typeface="+mn-ea"/>
                <a:cs typeface="+mn-cs"/>
              </a:rPr>
              <a:t>Input</a:t>
            </a:r>
            <a:r>
              <a:rPr lang="en-US" sz="1600" dirty="0" smtClean="0">
                <a:ea typeface="+mn-ea"/>
                <a:cs typeface="+mn-cs"/>
              </a:rPr>
              <a:t>: An already sorted array A with n elements and search value x</a:t>
            </a:r>
          </a:p>
          <a:p>
            <a:pPr eaLnBrk="1" hangingPunct="1">
              <a:buFont typeface="Wingdings" charset="0"/>
              <a:buNone/>
              <a:defRPr/>
            </a:pPr>
            <a:r>
              <a:rPr lang="en-US" sz="1600" dirty="0" smtClean="0">
                <a:ea typeface="+mn-ea"/>
                <a:cs typeface="+mn-cs"/>
              </a:rPr>
              <a:t>	</a:t>
            </a:r>
            <a:r>
              <a:rPr lang="en-US" sz="1600" i="1" dirty="0" smtClean="0">
                <a:ea typeface="+mn-ea"/>
                <a:cs typeface="+mn-cs"/>
              </a:rPr>
              <a:t>Output</a:t>
            </a:r>
            <a:r>
              <a:rPr lang="en-US" sz="1600" dirty="0" smtClean="0">
                <a:ea typeface="+mn-ea"/>
                <a:cs typeface="+mn-cs"/>
              </a:rPr>
              <a:t>: true </a:t>
            </a:r>
            <a:r>
              <a:rPr lang="en-US" sz="1600" smtClean="0">
                <a:ea typeface="+mn-ea"/>
                <a:cs typeface="+mn-cs"/>
              </a:rPr>
              <a:t>or false</a:t>
            </a:r>
            <a:endParaRPr lang="en-US" sz="1600" dirty="0" smtClean="0">
              <a:ea typeface="+mn-ea"/>
              <a:cs typeface="+mn-cs"/>
            </a:endParaRPr>
          </a:p>
          <a:p>
            <a:pPr eaLnBrk="1" hangingPunct="1">
              <a:buFont typeface="Wingdings" charset="0"/>
              <a:buNone/>
              <a:defRPr/>
            </a:pPr>
            <a:r>
              <a:rPr lang="en-US" sz="1600" dirty="0" smtClean="0">
                <a:ea typeface="+mn-ea"/>
                <a:cs typeface="+mn-cs"/>
              </a:rPr>
              <a:t>	</a:t>
            </a:r>
            <a:r>
              <a:rPr lang="en-US" sz="1600" b="1" dirty="0" smtClean="0">
                <a:ea typeface="+mn-ea"/>
                <a:cs typeface="+mn-cs"/>
              </a:rPr>
              <a:t>return</a:t>
            </a:r>
            <a:r>
              <a:rPr lang="en-US" sz="1600" dirty="0" smtClean="0">
                <a:ea typeface="+mn-ea"/>
                <a:cs typeface="+mn-cs"/>
              </a:rPr>
              <a:t> </a:t>
            </a:r>
            <a:r>
              <a:rPr lang="en-US" sz="1600" dirty="0" err="1" smtClean="0">
                <a:ea typeface="+mn-ea"/>
                <a:cs typeface="+mn-cs"/>
              </a:rPr>
              <a:t>binSearch</a:t>
            </a:r>
            <a:r>
              <a:rPr lang="en-US" sz="1600" dirty="0" smtClean="0">
                <a:ea typeface="+mn-ea"/>
                <a:cs typeface="+mn-cs"/>
              </a:rPr>
              <a:t>(A, x, 0,  </a:t>
            </a:r>
            <a:r>
              <a:rPr lang="en-US" sz="1600" smtClean="0">
                <a:ea typeface="+mn-ea"/>
                <a:cs typeface="+mn-cs"/>
              </a:rPr>
              <a:t>A.length-1)</a:t>
            </a:r>
          </a:p>
          <a:p>
            <a:pPr eaLnBrk="1" hangingPunct="1">
              <a:buFont typeface="Wingdings" charset="0"/>
              <a:buNone/>
              <a:defRPr/>
            </a:pPr>
            <a:endParaRPr lang="en-US" sz="1600">
              <a:ea typeface="+mn-ea"/>
              <a:cs typeface="+mn-cs"/>
            </a:endParaRPr>
          </a:p>
          <a:p>
            <a:pPr eaLnBrk="1" hangingPunct="1">
              <a:lnSpc>
                <a:spcPct val="90000"/>
              </a:lnSpc>
              <a:buFont typeface="Wingdings" pitchFamily="2" charset="2"/>
              <a:buNone/>
              <a:defRPr/>
            </a:pPr>
            <a:r>
              <a:rPr lang="en-US" altLang="en-US" sz="1600" b="1"/>
              <a:t>Algorithm</a:t>
            </a:r>
            <a:r>
              <a:rPr lang="en-US" altLang="en-US" sz="1600"/>
              <a:t> binSearch(A, x, lower, upper)</a:t>
            </a:r>
          </a:p>
          <a:p>
            <a:pPr eaLnBrk="1" hangingPunct="1">
              <a:lnSpc>
                <a:spcPct val="90000"/>
              </a:lnSpc>
              <a:buFont typeface="Wingdings" pitchFamily="2" charset="2"/>
              <a:buNone/>
              <a:defRPr/>
            </a:pPr>
            <a:r>
              <a:rPr lang="en-US" altLang="en-US" sz="1600"/>
              <a:t>	</a:t>
            </a:r>
            <a:r>
              <a:rPr lang="en-US" altLang="en-US" sz="1600" i="1"/>
              <a:t>Input</a:t>
            </a:r>
            <a:r>
              <a:rPr lang="en-US" altLang="en-US" sz="1600"/>
              <a:t>: Already sorted array A of size n, value x to be</a:t>
            </a:r>
          </a:p>
          <a:p>
            <a:pPr eaLnBrk="1" hangingPunct="1">
              <a:lnSpc>
                <a:spcPct val="90000"/>
              </a:lnSpc>
              <a:buFont typeface="Wingdings" pitchFamily="2" charset="2"/>
              <a:buNone/>
              <a:defRPr/>
            </a:pPr>
            <a:r>
              <a:rPr lang="en-US" altLang="en-US" sz="1600"/>
              <a:t>               searched for in array section A[lower]..A[upper]</a:t>
            </a:r>
          </a:p>
          <a:p>
            <a:pPr eaLnBrk="1" hangingPunct="1">
              <a:lnSpc>
                <a:spcPct val="90000"/>
              </a:lnSpc>
              <a:buFont typeface="Wingdings" pitchFamily="2" charset="2"/>
              <a:buNone/>
              <a:defRPr/>
            </a:pPr>
            <a:r>
              <a:rPr lang="en-US" altLang="en-US" sz="1600"/>
              <a:t>	</a:t>
            </a:r>
            <a:r>
              <a:rPr lang="en-US" altLang="en-US" sz="1600" i="1"/>
              <a:t>Output</a:t>
            </a:r>
            <a:r>
              <a:rPr lang="en-US" altLang="en-US" sz="1600"/>
              <a:t>: true or false</a:t>
            </a:r>
            <a:br>
              <a:rPr lang="en-US" altLang="en-US" sz="1600"/>
            </a:br>
            <a:endParaRPr lang="en-US" altLang="en-US" sz="1600"/>
          </a:p>
          <a:p>
            <a:pPr eaLnBrk="1" hangingPunct="1">
              <a:lnSpc>
                <a:spcPct val="90000"/>
              </a:lnSpc>
              <a:buFont typeface="Wingdings" pitchFamily="2" charset="2"/>
              <a:buNone/>
              <a:defRPr/>
            </a:pPr>
            <a:r>
              <a:rPr lang="en-US" altLang="en-US" sz="1600"/>
              <a:t>  </a:t>
            </a:r>
            <a:r>
              <a:rPr lang="en-US" altLang="en-US" sz="1400" b="1"/>
              <a:t>if </a:t>
            </a:r>
            <a:r>
              <a:rPr lang="en-US" altLang="en-US" sz="1400"/>
              <a:t>lower &gt; upper </a:t>
            </a:r>
            <a:r>
              <a:rPr lang="en-US" altLang="en-US" sz="1400" b="1"/>
              <a:t>then</a:t>
            </a:r>
            <a:r>
              <a:rPr lang="en-US" altLang="en-US" sz="1400"/>
              <a:t>  </a:t>
            </a:r>
            <a:r>
              <a:rPr lang="en-US" altLang="en-US" sz="1400" b="1"/>
              <a:t>return</a:t>
            </a:r>
            <a:r>
              <a:rPr lang="en-US" altLang="en-US" sz="1400"/>
              <a:t> </a:t>
            </a:r>
            <a:r>
              <a:rPr lang="en-US" altLang="en-US" sz="1400" smtClean="0"/>
              <a:t>false</a:t>
            </a:r>
            <a:endParaRPr lang="en-US" altLang="en-US" sz="1400"/>
          </a:p>
          <a:p>
            <a:pPr eaLnBrk="1" hangingPunct="1">
              <a:lnSpc>
                <a:spcPct val="90000"/>
              </a:lnSpc>
              <a:buFont typeface="Wingdings" pitchFamily="2" charset="2"/>
              <a:buNone/>
              <a:defRPr/>
            </a:pPr>
            <a:r>
              <a:rPr lang="en-US" altLang="en-US" sz="1400"/>
              <a:t>  mid </a:t>
            </a:r>
            <a:r>
              <a:rPr lang="en-US" altLang="en-US" sz="1400">
                <a:sym typeface="Symbol" pitchFamily="18" charset="2"/>
              </a:rPr>
              <a:t> (upper + lower)/2                                   	</a:t>
            </a:r>
            <a:endParaRPr lang="en-US" altLang="en-US" sz="1400"/>
          </a:p>
          <a:p>
            <a:pPr eaLnBrk="1" hangingPunct="1">
              <a:lnSpc>
                <a:spcPct val="90000"/>
              </a:lnSpc>
              <a:buFont typeface="Wingdings" pitchFamily="2" charset="2"/>
              <a:buNone/>
              <a:defRPr/>
            </a:pPr>
            <a:r>
              <a:rPr lang="en-US" altLang="en-US" sz="1400" b="1"/>
              <a:t>  if</a:t>
            </a:r>
            <a:r>
              <a:rPr lang="en-US" altLang="en-US" sz="1400"/>
              <a:t> x = A[mid] </a:t>
            </a:r>
            <a:r>
              <a:rPr lang="en-US" altLang="en-US" sz="1400" b="1"/>
              <a:t>then</a:t>
            </a:r>
            <a:r>
              <a:rPr lang="en-US" altLang="en-US" sz="1400"/>
              <a:t>  </a:t>
            </a:r>
            <a:r>
              <a:rPr lang="en-US" altLang="en-US" sz="1400" b="1"/>
              <a:t>return</a:t>
            </a:r>
            <a:r>
              <a:rPr lang="en-US" altLang="en-US" sz="1400"/>
              <a:t> true                       	</a:t>
            </a:r>
          </a:p>
          <a:p>
            <a:pPr eaLnBrk="1" hangingPunct="1">
              <a:lnSpc>
                <a:spcPct val="90000"/>
              </a:lnSpc>
              <a:buFont typeface="Wingdings" pitchFamily="2" charset="2"/>
              <a:buNone/>
              <a:defRPr/>
            </a:pPr>
            <a:r>
              <a:rPr lang="en-US" altLang="en-US" sz="1400" b="1"/>
              <a:t>  if</a:t>
            </a:r>
            <a:r>
              <a:rPr lang="en-US" altLang="en-US" sz="1400"/>
              <a:t> x &lt; A[mid]  </a:t>
            </a:r>
            <a:r>
              <a:rPr lang="en-US" altLang="en-US" sz="1400" b="1"/>
              <a:t>then</a:t>
            </a:r>
            <a:r>
              <a:rPr lang="en-US" altLang="en-US" sz="1400"/>
              <a:t>                                                 	</a:t>
            </a:r>
          </a:p>
          <a:p>
            <a:pPr eaLnBrk="1" hangingPunct="1">
              <a:lnSpc>
                <a:spcPct val="90000"/>
              </a:lnSpc>
              <a:buFont typeface="Wingdings" pitchFamily="2" charset="2"/>
              <a:buNone/>
              <a:defRPr/>
            </a:pPr>
            <a:r>
              <a:rPr lang="en-US" altLang="en-US" sz="1400" b="1"/>
              <a:t>          return</a:t>
            </a:r>
            <a:r>
              <a:rPr lang="en-US" altLang="en-US" sz="1400"/>
              <a:t> binSearch(A, x, lower, mid – 1)                	  </a:t>
            </a:r>
          </a:p>
          <a:p>
            <a:pPr eaLnBrk="1" hangingPunct="1">
              <a:lnSpc>
                <a:spcPct val="90000"/>
              </a:lnSpc>
              <a:buFont typeface="Wingdings" pitchFamily="2" charset="2"/>
              <a:buNone/>
              <a:defRPr/>
            </a:pPr>
            <a:r>
              <a:rPr lang="en-US" altLang="en-US" sz="1400" b="1"/>
              <a:t>  else</a:t>
            </a:r>
            <a:r>
              <a:rPr lang="en-US" altLang="en-US" sz="1400"/>
              <a:t> </a:t>
            </a:r>
          </a:p>
          <a:p>
            <a:pPr eaLnBrk="1" hangingPunct="1">
              <a:lnSpc>
                <a:spcPct val="90000"/>
              </a:lnSpc>
              <a:buFont typeface="Wingdings" pitchFamily="2" charset="2"/>
              <a:buNone/>
              <a:defRPr/>
            </a:pPr>
            <a:r>
              <a:rPr lang="en-US" altLang="en-US" sz="1400"/>
              <a:t>	   </a:t>
            </a:r>
            <a:r>
              <a:rPr lang="en-US" altLang="en-US" sz="1400" b="1"/>
              <a:t>return</a:t>
            </a:r>
            <a:r>
              <a:rPr lang="en-US" altLang="en-US" sz="1400"/>
              <a:t> binSearch(A, x, mid + 1, upper) 		</a:t>
            </a:r>
          </a:p>
          <a:p>
            <a:pPr eaLnBrk="1" hangingPunct="1">
              <a:lnSpc>
                <a:spcPct val="90000"/>
              </a:lnSpc>
              <a:buFont typeface="Wingdings" pitchFamily="2" charset="2"/>
              <a:buNone/>
              <a:defRPr/>
            </a:pPr>
            <a:r>
              <a:rPr lang="en-US" altLang="en-US" sz="1400"/>
              <a:t>_________________________________________________________________________</a:t>
            </a:r>
            <a:endParaRPr lang="en-US" sz="1600" dirty="0" smtClean="0">
              <a:ea typeface="+mn-ea"/>
              <a:cs typeface="+mn-cs"/>
            </a:endParaRPr>
          </a:p>
          <a:p>
            <a:pPr eaLnBrk="1" hangingPunct="1">
              <a:buFont typeface="Wingdings" charset="0"/>
              <a:buNone/>
              <a:defRPr/>
            </a:pPr>
            <a:endParaRPr lang="en-US" sz="1600" dirty="0" smtClean="0">
              <a:ea typeface="+mn-ea"/>
              <a:cs typeface="+mn-cs"/>
            </a:endParaRPr>
          </a:p>
          <a:p>
            <a:pPr eaLnBrk="1" hangingPunct="1">
              <a:buFont typeface="Wingdings" charset="0"/>
              <a:buNone/>
              <a:defRPr/>
            </a:pPr>
            <a:r>
              <a:rPr lang="en-US" sz="1600" dirty="0" smtClean="0">
                <a:ea typeface="+mn-ea"/>
                <a:cs typeface="+mn-cs"/>
              </a:rPr>
              <a:t>		</a:t>
            </a:r>
          </a:p>
        </p:txBody>
      </p:sp>
    </p:spTree>
    <p:extLst>
      <p:ext uri="{BB962C8B-B14F-4D97-AF65-F5344CB8AC3E}">
        <p14:creationId xmlns:p14="http://schemas.microsoft.com/office/powerpoint/2010/main" val="410555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Operations on a BST</a:t>
            </a:r>
            <a:endParaRPr lang="en-US"/>
          </a:p>
        </p:txBody>
      </p:sp>
      <p:sp>
        <p:nvSpPr>
          <p:cNvPr id="4" name="Slide Number Placeholder 3"/>
          <p:cNvSpPr>
            <a:spLocks noGrp="1"/>
          </p:cNvSpPr>
          <p:nvPr>
            <p:ph type="sldNum" sz="quarter" idx="12"/>
          </p:nvPr>
        </p:nvSpPr>
        <p:spPr/>
        <p:txBody>
          <a:bodyPr/>
          <a:lstStyle/>
          <a:p>
            <a:fld id="{0B5F1850-ED94-4C76-9DE9-32DCD1813A4B}" type="slidenum">
              <a:rPr lang="en-US" altLang="en-US" smtClean="0"/>
              <a:pPr/>
              <a:t>8</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4529314"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7677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MergeSort</a:t>
            </a:r>
            <a:endParaRPr lang="en-US" dirty="0"/>
          </a:p>
        </p:txBody>
      </p:sp>
      <p:sp>
        <p:nvSpPr>
          <p:cNvPr id="3" name="Content Placeholder 2" descr="Rectangle: Click to edit Master text styles&#10;Second level&#10;Third level&#10;Fourth level&#10;Fifth level"/>
          <p:cNvSpPr>
            <a:spLocks noGrp="1"/>
          </p:cNvSpPr>
          <p:nvPr>
            <p:ph idx="1"/>
          </p:nvPr>
        </p:nvSpPr>
        <p:spPr/>
        <p:txBody>
          <a:bodyPr/>
          <a:lstStyle/>
          <a:p>
            <a:pPr>
              <a:lnSpc>
                <a:spcPct val="90000"/>
              </a:lnSpc>
              <a:buFont typeface="Wingdings" pitchFamily="2" charset="2"/>
              <a:buNone/>
            </a:pPr>
            <a:r>
              <a:rPr lang="en-US" altLang="en-US" sz="2800" b="1" smtClean="0">
                <a:solidFill>
                  <a:srgbClr val="000000"/>
                </a:solidFill>
                <a:latin typeface="Times New Roman" pitchFamily="18" charset="0"/>
              </a:rPr>
              <a:t>Algorithm</a:t>
            </a:r>
            <a:r>
              <a:rPr lang="en-US" altLang="en-US" sz="2800" smtClean="0">
                <a:latin typeface="Times New Roman" pitchFamily="18" charset="0"/>
              </a:rPr>
              <a:t> </a:t>
            </a:r>
            <a:r>
              <a:rPr lang="en-US" altLang="en-US" sz="2800" b="1" i="1" smtClean="0">
                <a:solidFill>
                  <a:schemeClr val="tx2"/>
                </a:solidFill>
                <a:latin typeface="Times New Roman" pitchFamily="18" charset="0"/>
              </a:rPr>
              <a:t>mergeSort</a:t>
            </a:r>
            <a:r>
              <a:rPr lang="en-US" altLang="en-US" sz="2800" smtClean="0">
                <a:solidFill>
                  <a:schemeClr val="tx2"/>
                </a:solidFill>
                <a:latin typeface="Times New Roman" pitchFamily="18" charset="0"/>
              </a:rPr>
              <a:t>(</a:t>
            </a:r>
            <a:r>
              <a:rPr lang="en-US" altLang="en-US" sz="2800" b="1" i="1" smtClean="0">
                <a:solidFill>
                  <a:schemeClr val="tx2"/>
                </a:solidFill>
                <a:latin typeface="Times New Roman" pitchFamily="18" charset="0"/>
              </a:rPr>
              <a:t>S</a:t>
            </a:r>
            <a:r>
              <a:rPr lang="en-US" altLang="en-US" sz="2800" smtClean="0">
                <a:solidFill>
                  <a:schemeClr val="tx2"/>
                </a:solidFill>
                <a:latin typeface="Times New Roman" pitchFamily="18" charset="0"/>
              </a:rPr>
              <a:t>)</a:t>
            </a:r>
          </a:p>
          <a:p>
            <a:pPr>
              <a:lnSpc>
                <a:spcPct val="90000"/>
              </a:lnSpc>
              <a:buFont typeface="Wingdings" pitchFamily="2" charset="2"/>
              <a:buNone/>
            </a:pPr>
            <a:r>
              <a:rPr lang="en-US" altLang="en-US" sz="2800" smtClean="0">
                <a:solidFill>
                  <a:schemeClr val="tx2"/>
                </a:solidFill>
                <a:latin typeface="Times New Roman" pitchFamily="18" charset="0"/>
              </a:rPr>
              <a:t>	</a:t>
            </a:r>
            <a:r>
              <a:rPr lang="en-US" altLang="en-US" sz="2800" b="1" smtClean="0">
                <a:solidFill>
                  <a:srgbClr val="000000"/>
                </a:solidFill>
                <a:latin typeface="Times New Roman" pitchFamily="18" charset="0"/>
              </a:rPr>
              <a:t>Input</a:t>
            </a:r>
            <a:r>
              <a:rPr lang="en-US" altLang="en-US" sz="2800" smtClean="0">
                <a:latin typeface="Times New Roman" pitchFamily="18" charset="0"/>
              </a:rPr>
              <a:t> </a:t>
            </a:r>
            <a:r>
              <a:rPr lang="en-US" altLang="en-US" sz="2800" smtClean="0">
                <a:solidFill>
                  <a:schemeClr val="accent2"/>
                </a:solidFill>
                <a:latin typeface="Times New Roman" pitchFamily="18" charset="0"/>
              </a:rPr>
              <a:t>sequence </a:t>
            </a:r>
            <a:r>
              <a:rPr lang="en-US" altLang="en-US" sz="2800" b="1" i="1" smtClean="0">
                <a:solidFill>
                  <a:schemeClr val="accent2"/>
                </a:solidFill>
                <a:latin typeface="Times New Roman" pitchFamily="18" charset="0"/>
              </a:rPr>
              <a:t>S </a:t>
            </a:r>
            <a:r>
              <a:rPr lang="en-US" altLang="en-US" sz="2800" smtClean="0">
                <a:solidFill>
                  <a:schemeClr val="accent2"/>
                </a:solidFill>
                <a:latin typeface="Times New Roman" pitchFamily="18" charset="0"/>
              </a:rPr>
              <a:t>with </a:t>
            </a:r>
            <a:r>
              <a:rPr lang="en-US" altLang="en-US" sz="2800" b="1" i="1" smtClean="0">
                <a:solidFill>
                  <a:schemeClr val="accent2"/>
                </a:solidFill>
                <a:latin typeface="Times New Roman" pitchFamily="18" charset="0"/>
              </a:rPr>
              <a:t>n</a:t>
            </a:r>
            <a:r>
              <a:rPr lang="en-US" altLang="en-US" sz="2800" smtClean="0">
                <a:solidFill>
                  <a:schemeClr val="accent2"/>
                </a:solidFill>
                <a:latin typeface="Times New Roman" pitchFamily="18" charset="0"/>
              </a:rPr>
              <a:t> 			 </a:t>
            </a:r>
          </a:p>
          <a:p>
            <a:pPr>
              <a:lnSpc>
                <a:spcPct val="90000"/>
              </a:lnSpc>
              <a:buFont typeface="Wingdings" pitchFamily="2" charset="2"/>
              <a:buNone/>
            </a:pPr>
            <a:r>
              <a:rPr lang="en-US" altLang="en-US" sz="2800" smtClean="0">
                <a:solidFill>
                  <a:schemeClr val="accent2"/>
                </a:solidFill>
                <a:latin typeface="Times New Roman" pitchFamily="18" charset="0"/>
              </a:rPr>
              <a:t>	</a:t>
            </a:r>
            <a:r>
              <a:rPr lang="en-US" altLang="en-US" sz="2800" b="1" smtClean="0">
                <a:solidFill>
                  <a:srgbClr val="000000"/>
                </a:solidFill>
                <a:latin typeface="Times New Roman" pitchFamily="18" charset="0"/>
              </a:rPr>
              <a:t>Output</a:t>
            </a:r>
            <a:r>
              <a:rPr lang="en-US" altLang="en-US" sz="2800" smtClean="0">
                <a:latin typeface="Times New Roman" pitchFamily="18" charset="0"/>
              </a:rPr>
              <a:t> </a:t>
            </a:r>
            <a:r>
              <a:rPr lang="en-US" altLang="en-US" sz="2800" smtClean="0">
                <a:solidFill>
                  <a:schemeClr val="accent2"/>
                </a:solidFill>
                <a:latin typeface="Times New Roman" pitchFamily="18" charset="0"/>
              </a:rPr>
              <a:t>sequence </a:t>
            </a:r>
            <a:r>
              <a:rPr lang="en-US" altLang="en-US" sz="2800" b="1" i="1" smtClean="0">
                <a:solidFill>
                  <a:schemeClr val="accent2"/>
                </a:solidFill>
                <a:latin typeface="Times New Roman" pitchFamily="18" charset="0"/>
              </a:rPr>
              <a:t>S</a:t>
            </a:r>
            <a:r>
              <a:rPr lang="en-US" altLang="en-US" sz="2800" smtClean="0">
                <a:solidFill>
                  <a:schemeClr val="accent2"/>
                </a:solidFill>
                <a:latin typeface="Times New Roman" pitchFamily="18" charset="0"/>
              </a:rPr>
              <a:t> sorted</a:t>
            </a:r>
            <a:endParaRPr lang="en-US" altLang="en-US" sz="2800" smtClean="0">
              <a:solidFill>
                <a:schemeClr val="tx2"/>
              </a:solidFill>
              <a:latin typeface="Times New Roman" pitchFamily="18" charset="0"/>
            </a:endParaRPr>
          </a:p>
          <a:p>
            <a:pPr lvl="1">
              <a:lnSpc>
                <a:spcPct val="90000"/>
              </a:lnSpc>
              <a:buClr>
                <a:schemeClr val="hlink"/>
              </a:buClr>
              <a:buSzPct val="110000"/>
              <a:buFont typeface="Wingdings" pitchFamily="2" charset="2"/>
              <a:buNone/>
            </a:pPr>
            <a:r>
              <a:rPr lang="en-US" altLang="en-US" b="1" smtClean="0">
                <a:solidFill>
                  <a:srgbClr val="000000"/>
                </a:solidFill>
                <a:latin typeface="Times New Roman" pitchFamily="18" charset="0"/>
              </a:rPr>
              <a:t>if</a:t>
            </a:r>
            <a:r>
              <a:rPr lang="en-US" altLang="en-US" smtClean="0">
                <a:solidFill>
                  <a:schemeClr val="tx2"/>
                </a:solidFill>
                <a:latin typeface="Times New Roman" pitchFamily="18" charset="0"/>
              </a:rPr>
              <a:t> </a:t>
            </a:r>
            <a:r>
              <a:rPr lang="en-US" altLang="en-US" b="1" i="1" smtClean="0">
                <a:solidFill>
                  <a:schemeClr val="accent2"/>
                </a:solidFill>
                <a:latin typeface="Times New Roman" pitchFamily="18" charset="0"/>
              </a:rPr>
              <a:t>S.size</a:t>
            </a:r>
            <a:r>
              <a:rPr lang="en-US" altLang="en-US" smtClean="0">
                <a:solidFill>
                  <a:schemeClr val="accent2"/>
                </a:solidFill>
                <a:latin typeface="Times New Roman" pitchFamily="18" charset="0"/>
              </a:rPr>
              <a:t>() </a:t>
            </a:r>
            <a:r>
              <a:rPr lang="en-US" altLang="en-US" b="1" smtClean="0">
                <a:solidFill>
                  <a:schemeClr val="accent2"/>
                </a:solidFill>
                <a:latin typeface="Times New Roman" pitchFamily="18" charset="0"/>
                <a:sym typeface="Symbol" pitchFamily="18" charset="2"/>
              </a:rPr>
              <a:t>&gt; </a:t>
            </a:r>
            <a:r>
              <a:rPr lang="en-US" altLang="en-US" smtClean="0">
                <a:solidFill>
                  <a:schemeClr val="accent2"/>
                </a:solidFill>
                <a:latin typeface="Times New Roman" pitchFamily="18" charset="0"/>
                <a:sym typeface="Symbol" pitchFamily="18" charset="2"/>
              </a:rPr>
              <a:t>1 </a:t>
            </a:r>
            <a:r>
              <a:rPr lang="en-US" altLang="en-US" b="1" smtClean="0">
                <a:solidFill>
                  <a:srgbClr val="000000"/>
                </a:solidFill>
                <a:latin typeface="Times New Roman" pitchFamily="18" charset="0"/>
                <a:sym typeface="Symbol" pitchFamily="18" charset="2"/>
              </a:rPr>
              <a:t>then</a:t>
            </a:r>
          </a:p>
          <a:p>
            <a:pPr lvl="1">
              <a:lnSpc>
                <a:spcPct val="90000"/>
              </a:lnSpc>
              <a:buClr>
                <a:schemeClr val="hlink"/>
              </a:buClr>
              <a:buSzPct val="110000"/>
              <a:buFont typeface="Wingdings" pitchFamily="2" charset="2"/>
              <a:buNone/>
            </a:pPr>
            <a:r>
              <a:rPr lang="en-US" altLang="en-US" smtClean="0">
                <a:solidFill>
                  <a:schemeClr val="accent2"/>
                </a:solidFill>
                <a:latin typeface="Times New Roman" pitchFamily="18" charset="0"/>
                <a:sym typeface="Symbol" pitchFamily="18" charset="2"/>
              </a:rPr>
              <a:t>	</a:t>
            </a:r>
            <a:r>
              <a:rPr lang="en-US" altLang="en-US" smtClean="0">
                <a:solidFill>
                  <a:schemeClr val="accent2"/>
                </a:solidFill>
                <a:latin typeface="Times New Roman" pitchFamily="18" charset="0"/>
              </a:rPr>
              <a:t>(</a:t>
            </a:r>
            <a:r>
              <a:rPr lang="en-US" altLang="en-US" b="1" i="1" smtClean="0">
                <a:solidFill>
                  <a:schemeClr val="accent2"/>
                </a:solidFill>
                <a:latin typeface="Times New Roman" pitchFamily="18" charset="0"/>
              </a:rPr>
              <a:t>S</a:t>
            </a:r>
            <a:r>
              <a:rPr lang="en-US" altLang="en-US" baseline="-25000" smtClean="0">
                <a:solidFill>
                  <a:schemeClr val="accent2"/>
                </a:solidFill>
                <a:latin typeface="Times New Roman" pitchFamily="18" charset="0"/>
              </a:rPr>
              <a:t>1</a:t>
            </a:r>
            <a:r>
              <a:rPr lang="en-US" altLang="en-US" smtClean="0">
                <a:solidFill>
                  <a:schemeClr val="accent2"/>
                </a:solidFill>
                <a:latin typeface="Times New Roman" pitchFamily="18" charset="0"/>
              </a:rPr>
              <a:t>, </a:t>
            </a:r>
            <a:r>
              <a:rPr lang="en-US" altLang="en-US" b="1" i="1" smtClean="0">
                <a:solidFill>
                  <a:schemeClr val="accent2"/>
                </a:solidFill>
                <a:latin typeface="Times New Roman" pitchFamily="18" charset="0"/>
              </a:rPr>
              <a:t>S</a:t>
            </a:r>
            <a:r>
              <a:rPr lang="en-US" altLang="en-US" baseline="-25000" smtClean="0">
                <a:solidFill>
                  <a:schemeClr val="accent2"/>
                </a:solidFill>
                <a:latin typeface="Times New Roman" pitchFamily="18" charset="0"/>
              </a:rPr>
              <a:t>2</a:t>
            </a:r>
            <a:r>
              <a:rPr lang="en-US" altLang="en-US" smtClean="0">
                <a:solidFill>
                  <a:schemeClr val="accent2"/>
                </a:solidFill>
                <a:latin typeface="Times New Roman" pitchFamily="18" charset="0"/>
              </a:rPr>
              <a:t>)</a:t>
            </a:r>
            <a:r>
              <a:rPr lang="en-US" altLang="en-US" smtClean="0">
                <a:solidFill>
                  <a:schemeClr val="accent2"/>
                </a:solidFill>
                <a:latin typeface="Times New Roman" pitchFamily="18" charset="0"/>
                <a:sym typeface="Symbol" pitchFamily="18" charset="2"/>
              </a:rPr>
              <a:t> </a:t>
            </a:r>
            <a:r>
              <a:rPr lang="en-US" altLang="en-US" smtClean="0">
                <a:solidFill>
                  <a:srgbClr val="000000"/>
                </a:solidFill>
                <a:latin typeface="Times New Roman" pitchFamily="18" charset="0"/>
                <a:sym typeface="Symbol" pitchFamily="18" charset="2"/>
              </a:rPr>
              <a:t></a:t>
            </a:r>
            <a:r>
              <a:rPr lang="en-US" altLang="en-US" smtClean="0">
                <a:solidFill>
                  <a:schemeClr val="accent2"/>
                </a:solidFill>
                <a:latin typeface="Times New Roman" pitchFamily="18" charset="0"/>
                <a:sym typeface="Symbol" pitchFamily="18" charset="2"/>
              </a:rPr>
              <a:t> </a:t>
            </a:r>
            <a:r>
              <a:rPr lang="en-US" altLang="en-US" b="1" i="1" smtClean="0">
                <a:solidFill>
                  <a:schemeClr val="accent2"/>
                </a:solidFill>
                <a:latin typeface="Times New Roman" pitchFamily="18" charset="0"/>
              </a:rPr>
              <a:t>partition</a:t>
            </a:r>
            <a:r>
              <a:rPr lang="en-US" altLang="en-US" smtClean="0">
                <a:solidFill>
                  <a:schemeClr val="accent2"/>
                </a:solidFill>
                <a:latin typeface="Times New Roman" pitchFamily="18" charset="0"/>
              </a:rPr>
              <a:t>(</a:t>
            </a:r>
            <a:r>
              <a:rPr lang="en-US" altLang="en-US" b="1" i="1" smtClean="0">
                <a:solidFill>
                  <a:schemeClr val="accent2"/>
                </a:solidFill>
                <a:latin typeface="Times New Roman" pitchFamily="18" charset="0"/>
              </a:rPr>
              <a:t>S</a:t>
            </a:r>
            <a:r>
              <a:rPr lang="en-US" altLang="en-US" smtClean="0">
                <a:solidFill>
                  <a:schemeClr val="accent2"/>
                </a:solidFill>
                <a:latin typeface="Times New Roman" pitchFamily="18" charset="0"/>
              </a:rPr>
              <a:t>,</a:t>
            </a:r>
            <a:r>
              <a:rPr lang="en-US" altLang="en-US" b="1" i="1" smtClean="0">
                <a:solidFill>
                  <a:schemeClr val="accent2"/>
                </a:solidFill>
                <a:latin typeface="Times New Roman" pitchFamily="18" charset="0"/>
              </a:rPr>
              <a:t> n</a:t>
            </a:r>
            <a:r>
              <a:rPr lang="en-US" altLang="en-US" smtClean="0">
                <a:solidFill>
                  <a:schemeClr val="accent2"/>
                </a:solidFill>
                <a:latin typeface="Times New Roman" pitchFamily="18" charset="0"/>
              </a:rPr>
              <a:t>/2) </a:t>
            </a:r>
          </a:p>
          <a:p>
            <a:pPr lvl="1">
              <a:lnSpc>
                <a:spcPct val="90000"/>
              </a:lnSpc>
              <a:buClr>
                <a:schemeClr val="hlink"/>
              </a:buClr>
              <a:buSzPct val="110000"/>
              <a:buFont typeface="Wingdings" pitchFamily="2" charset="2"/>
              <a:buNone/>
            </a:pPr>
            <a:r>
              <a:rPr lang="en-US" altLang="en-US" smtClean="0">
                <a:solidFill>
                  <a:schemeClr val="accent2"/>
                </a:solidFill>
                <a:latin typeface="Times New Roman" pitchFamily="18" charset="0"/>
              </a:rPr>
              <a:t>	</a:t>
            </a:r>
            <a:r>
              <a:rPr lang="en-US" altLang="en-US" b="1" i="1" smtClean="0">
                <a:solidFill>
                  <a:schemeClr val="accent2"/>
                </a:solidFill>
                <a:latin typeface="Times New Roman" pitchFamily="18" charset="0"/>
              </a:rPr>
              <a:t>mergeSort</a:t>
            </a:r>
            <a:r>
              <a:rPr lang="en-US" altLang="en-US" smtClean="0">
                <a:solidFill>
                  <a:schemeClr val="accent2"/>
                </a:solidFill>
                <a:latin typeface="Times New Roman" pitchFamily="18" charset="0"/>
              </a:rPr>
              <a:t>(</a:t>
            </a:r>
            <a:r>
              <a:rPr lang="en-US" altLang="en-US" b="1" i="1" smtClean="0">
                <a:solidFill>
                  <a:schemeClr val="accent2"/>
                </a:solidFill>
                <a:latin typeface="Times New Roman" pitchFamily="18" charset="0"/>
              </a:rPr>
              <a:t>S</a:t>
            </a:r>
            <a:r>
              <a:rPr lang="en-US" altLang="en-US" baseline="-25000" smtClean="0">
                <a:solidFill>
                  <a:schemeClr val="accent2"/>
                </a:solidFill>
                <a:latin typeface="Times New Roman" pitchFamily="18" charset="0"/>
              </a:rPr>
              <a:t>1</a:t>
            </a:r>
            <a:r>
              <a:rPr lang="en-US" altLang="en-US" smtClean="0">
                <a:solidFill>
                  <a:schemeClr val="accent2"/>
                </a:solidFill>
                <a:latin typeface="Times New Roman" pitchFamily="18" charset="0"/>
              </a:rPr>
              <a:t>)</a:t>
            </a:r>
          </a:p>
          <a:p>
            <a:pPr lvl="1">
              <a:lnSpc>
                <a:spcPct val="90000"/>
              </a:lnSpc>
              <a:buClr>
                <a:schemeClr val="hlink"/>
              </a:buClr>
              <a:buSzPct val="110000"/>
              <a:buFont typeface="Wingdings" pitchFamily="2" charset="2"/>
              <a:buNone/>
            </a:pPr>
            <a:r>
              <a:rPr lang="en-US" altLang="en-US" smtClean="0">
                <a:solidFill>
                  <a:schemeClr val="accent2"/>
                </a:solidFill>
                <a:latin typeface="Times New Roman" pitchFamily="18" charset="0"/>
              </a:rPr>
              <a:t>	</a:t>
            </a:r>
            <a:r>
              <a:rPr lang="en-US" altLang="en-US" b="1" i="1" smtClean="0">
                <a:solidFill>
                  <a:schemeClr val="accent2"/>
                </a:solidFill>
                <a:latin typeface="Times New Roman" pitchFamily="18" charset="0"/>
              </a:rPr>
              <a:t>mergeSort</a:t>
            </a:r>
            <a:r>
              <a:rPr lang="en-US" altLang="en-US" smtClean="0">
                <a:solidFill>
                  <a:schemeClr val="accent2"/>
                </a:solidFill>
                <a:latin typeface="Times New Roman" pitchFamily="18" charset="0"/>
              </a:rPr>
              <a:t>(</a:t>
            </a:r>
            <a:r>
              <a:rPr lang="en-US" altLang="en-US" b="1" i="1" smtClean="0">
                <a:solidFill>
                  <a:schemeClr val="accent2"/>
                </a:solidFill>
                <a:latin typeface="Times New Roman" pitchFamily="18" charset="0"/>
              </a:rPr>
              <a:t>S</a:t>
            </a:r>
            <a:r>
              <a:rPr lang="en-US" altLang="en-US" baseline="-25000" smtClean="0">
                <a:solidFill>
                  <a:schemeClr val="accent2"/>
                </a:solidFill>
                <a:latin typeface="Times New Roman" pitchFamily="18" charset="0"/>
              </a:rPr>
              <a:t>2</a:t>
            </a:r>
            <a:r>
              <a:rPr lang="en-US" altLang="en-US" smtClean="0">
                <a:solidFill>
                  <a:schemeClr val="accent2"/>
                </a:solidFill>
                <a:latin typeface="Times New Roman" pitchFamily="18" charset="0"/>
              </a:rPr>
              <a:t>)</a:t>
            </a:r>
          </a:p>
          <a:p>
            <a:pPr lvl="1">
              <a:lnSpc>
                <a:spcPct val="90000"/>
              </a:lnSpc>
              <a:buClr>
                <a:schemeClr val="hlink"/>
              </a:buClr>
              <a:buSzPct val="110000"/>
              <a:buFont typeface="Wingdings" pitchFamily="2" charset="2"/>
              <a:buNone/>
            </a:pPr>
            <a:r>
              <a:rPr lang="en-US" altLang="en-US" smtClean="0">
                <a:solidFill>
                  <a:schemeClr val="accent2"/>
                </a:solidFill>
                <a:latin typeface="Times New Roman" pitchFamily="18" charset="0"/>
                <a:sym typeface="Symbol" pitchFamily="18" charset="2"/>
              </a:rPr>
              <a:t>	</a:t>
            </a:r>
            <a:r>
              <a:rPr lang="en-US" altLang="en-US" b="1" i="1" smtClean="0">
                <a:solidFill>
                  <a:schemeClr val="accent2"/>
                </a:solidFill>
                <a:latin typeface="Times New Roman" pitchFamily="18" charset="0"/>
              </a:rPr>
              <a:t>S </a:t>
            </a:r>
            <a:r>
              <a:rPr lang="en-US" altLang="en-US" smtClean="0">
                <a:solidFill>
                  <a:srgbClr val="000000"/>
                </a:solidFill>
                <a:latin typeface="Times New Roman" pitchFamily="18" charset="0"/>
                <a:sym typeface="Symbol" pitchFamily="18" charset="2"/>
              </a:rPr>
              <a:t></a:t>
            </a:r>
            <a:r>
              <a:rPr lang="en-US" altLang="en-US" smtClean="0">
                <a:solidFill>
                  <a:schemeClr val="accent2"/>
                </a:solidFill>
                <a:latin typeface="Times New Roman" pitchFamily="18" charset="0"/>
                <a:sym typeface="Symbol" pitchFamily="18" charset="2"/>
              </a:rPr>
              <a:t> </a:t>
            </a:r>
            <a:r>
              <a:rPr lang="en-US" altLang="en-US" b="1" i="1" smtClean="0">
                <a:solidFill>
                  <a:schemeClr val="accent2"/>
                </a:solidFill>
                <a:latin typeface="Times New Roman" pitchFamily="18" charset="0"/>
              </a:rPr>
              <a:t>merge</a:t>
            </a:r>
            <a:r>
              <a:rPr lang="en-US" altLang="en-US" smtClean="0">
                <a:solidFill>
                  <a:schemeClr val="accent2"/>
                </a:solidFill>
                <a:latin typeface="Times New Roman" pitchFamily="18" charset="0"/>
              </a:rPr>
              <a:t>(</a:t>
            </a:r>
            <a:r>
              <a:rPr lang="en-US" altLang="en-US" b="1" i="1" smtClean="0">
                <a:solidFill>
                  <a:schemeClr val="accent2"/>
                </a:solidFill>
                <a:latin typeface="Times New Roman" pitchFamily="18" charset="0"/>
              </a:rPr>
              <a:t>S</a:t>
            </a:r>
            <a:r>
              <a:rPr lang="en-US" altLang="en-US" baseline="-25000" smtClean="0">
                <a:solidFill>
                  <a:schemeClr val="accent2"/>
                </a:solidFill>
                <a:latin typeface="Times New Roman" pitchFamily="18" charset="0"/>
              </a:rPr>
              <a:t>1</a:t>
            </a:r>
            <a:r>
              <a:rPr lang="en-US" altLang="en-US" smtClean="0">
                <a:solidFill>
                  <a:schemeClr val="accent2"/>
                </a:solidFill>
                <a:latin typeface="Times New Roman" pitchFamily="18" charset="0"/>
              </a:rPr>
              <a:t>,</a:t>
            </a:r>
            <a:r>
              <a:rPr lang="en-US" altLang="en-US" b="1" i="1" smtClean="0">
                <a:solidFill>
                  <a:schemeClr val="accent2"/>
                </a:solidFill>
                <a:latin typeface="Times New Roman" pitchFamily="18" charset="0"/>
              </a:rPr>
              <a:t> S</a:t>
            </a:r>
            <a:r>
              <a:rPr lang="en-US" altLang="en-US" baseline="-25000" smtClean="0">
                <a:solidFill>
                  <a:schemeClr val="accent2"/>
                </a:solidFill>
                <a:latin typeface="Times New Roman" pitchFamily="18" charset="0"/>
              </a:rPr>
              <a:t>2</a:t>
            </a:r>
            <a:r>
              <a:rPr lang="en-US" altLang="en-US" smtClean="0">
                <a:solidFill>
                  <a:schemeClr val="accent2"/>
                </a:solidFill>
                <a:latin typeface="Times New Roman" pitchFamily="18" charset="0"/>
              </a:rPr>
              <a:t>)</a:t>
            </a:r>
          </a:p>
          <a:p>
            <a:pPr lvl="1">
              <a:lnSpc>
                <a:spcPct val="90000"/>
              </a:lnSpc>
              <a:buClr>
                <a:schemeClr val="hlink"/>
              </a:buClr>
              <a:buSzPct val="110000"/>
              <a:buFont typeface="Wingdings" pitchFamily="2" charset="2"/>
              <a:buNone/>
            </a:pPr>
            <a:r>
              <a:rPr lang="en-US" altLang="en-US" b="1" smtClean="0">
                <a:solidFill>
                  <a:srgbClr val="000000"/>
                </a:solidFill>
                <a:latin typeface="Times New Roman" pitchFamily="18" charset="0"/>
              </a:rPr>
              <a:t>return</a:t>
            </a:r>
            <a:r>
              <a:rPr lang="en-US" altLang="en-US" smtClean="0">
                <a:solidFill>
                  <a:srgbClr val="000000"/>
                </a:solidFill>
                <a:latin typeface="Times New Roman" pitchFamily="18" charset="0"/>
              </a:rPr>
              <a:t> </a:t>
            </a:r>
            <a:r>
              <a:rPr lang="en-US" altLang="en-US" i="1" smtClean="0">
                <a:solidFill>
                  <a:srgbClr val="000000"/>
                </a:solidFill>
                <a:latin typeface="Times New Roman" pitchFamily="18" charset="0"/>
              </a:rPr>
              <a:t>S</a:t>
            </a:r>
          </a:p>
        </p:txBody>
      </p:sp>
      <p:sp>
        <p:nvSpPr>
          <p:cNvPr id="4" name="Slide Number Placeholder 3"/>
          <p:cNvSpPr>
            <a:spLocks noGrp="1"/>
          </p:cNvSpPr>
          <p:nvPr>
            <p:ph type="sldNum" sz="quarter" idx="12"/>
          </p:nvPr>
        </p:nvSpPr>
        <p:spPr/>
        <p:txBody>
          <a:bodyPr/>
          <a:lstStyle>
            <a:lvl1pPr eaLnBrk="0" hangingPunct="0">
              <a:defRPr sz="2800">
                <a:solidFill>
                  <a:schemeClr val="tx1"/>
                </a:solidFill>
                <a:latin typeface="Tahoma" pitchFamily="34" charset="0"/>
                <a:ea typeface="MS PGothic" pitchFamily="34" charset="-128"/>
              </a:defRPr>
            </a:lvl1pPr>
            <a:lvl2pPr marL="742950" indent="-285750" eaLnBrk="0" hangingPunct="0">
              <a:defRPr sz="2800">
                <a:solidFill>
                  <a:schemeClr val="tx1"/>
                </a:solidFill>
                <a:latin typeface="Tahoma" pitchFamily="34" charset="0"/>
                <a:ea typeface="MS PGothic" pitchFamily="34" charset="-128"/>
              </a:defRPr>
            </a:lvl2pPr>
            <a:lvl3pPr marL="1143000" indent="-228600" eaLnBrk="0" hangingPunct="0">
              <a:defRPr sz="2800">
                <a:solidFill>
                  <a:schemeClr val="tx1"/>
                </a:solidFill>
                <a:latin typeface="Tahoma" pitchFamily="34" charset="0"/>
                <a:ea typeface="MS PGothic" pitchFamily="34" charset="-128"/>
              </a:defRPr>
            </a:lvl3pPr>
            <a:lvl4pPr marL="1600200" indent="-228600" eaLnBrk="0" hangingPunct="0">
              <a:defRPr sz="2800">
                <a:solidFill>
                  <a:schemeClr val="tx1"/>
                </a:solidFill>
                <a:latin typeface="Tahoma" pitchFamily="34" charset="0"/>
                <a:ea typeface="MS PGothic" pitchFamily="34" charset="-128"/>
              </a:defRPr>
            </a:lvl4pPr>
            <a:lvl5pPr marL="2057400" indent="-228600" eaLnBrk="0" hangingPunct="0">
              <a:defRPr sz="28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28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28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28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2800">
                <a:solidFill>
                  <a:schemeClr val="tx1"/>
                </a:solidFill>
                <a:latin typeface="Tahoma" pitchFamily="34" charset="0"/>
                <a:ea typeface="MS PGothic" pitchFamily="34" charset="-128"/>
              </a:defRPr>
            </a:lvl9pPr>
          </a:lstStyle>
          <a:p>
            <a:pPr eaLnBrk="1" hangingPunct="1"/>
            <a:fld id="{77329375-C91C-4CA9-A9AA-7ED46D48B1F7}" type="slidenum">
              <a:rPr lang="en-US" altLang="en-US" sz="1400"/>
              <a:pPr eaLnBrk="1" hangingPunct="1"/>
              <a:t>9</a:t>
            </a:fld>
            <a:endParaRPr lang="en-US" altLang="en-US" sz="1400"/>
          </a:p>
        </p:txBody>
      </p:sp>
    </p:spTree>
    <p:extLst>
      <p:ext uri="{BB962C8B-B14F-4D97-AF65-F5344CB8AC3E}">
        <p14:creationId xmlns:p14="http://schemas.microsoft.com/office/powerpoint/2010/main" val="3022025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13272</TotalTime>
  <Words>2695</Words>
  <Application>Microsoft Office PowerPoint</Application>
  <PresentationFormat>On-screen Show (4:3)</PresentationFormat>
  <Paragraphs>322</Paragraphs>
  <Slides>47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Blueprint</vt:lpstr>
      <vt:lpstr>Clip</vt:lpstr>
      <vt:lpstr>     Lesson 10 Algorithm Design: Structuring the Laws of Nature in Individual Awareness  </vt:lpstr>
      <vt:lpstr>Three major techniques: </vt:lpstr>
      <vt:lpstr>Applications of Each Technique</vt:lpstr>
      <vt:lpstr>Three Major Techniques: </vt:lpstr>
      <vt:lpstr>   Divide andConquer </vt:lpstr>
      <vt:lpstr>Divide and Conquer Strategy</vt:lpstr>
      <vt:lpstr>Binary Search</vt:lpstr>
      <vt:lpstr>Operations on a BST</vt:lpstr>
      <vt:lpstr>MergeSort</vt:lpstr>
      <vt:lpstr>QuickSort</vt:lpstr>
      <vt:lpstr>QuickSelect Pseudo-Code</vt:lpstr>
      <vt:lpstr>Divide and Conquer Doesn’t Always Work</vt:lpstr>
      <vt:lpstr>Main Point</vt:lpstr>
      <vt:lpstr>Three major techniques: </vt:lpstr>
      <vt:lpstr>Dynamic Programming</vt:lpstr>
      <vt:lpstr>(continued)</vt:lpstr>
      <vt:lpstr>Comparison with Divide-and-Conquer</vt:lpstr>
      <vt:lpstr>Dynamic Programming Example: Fibonacci</vt:lpstr>
      <vt:lpstr>Dynamic Programming Solution to Recursive Fibonacci</vt:lpstr>
      <vt:lpstr>The Subset Sum Problem</vt:lpstr>
      <vt:lpstr>SubsetSum: Recursive Solution</vt:lpstr>
      <vt:lpstr>(continued)</vt:lpstr>
      <vt:lpstr>(continued)</vt:lpstr>
      <vt:lpstr>(continued)</vt:lpstr>
      <vt:lpstr>Bottom-up Approach</vt:lpstr>
      <vt:lpstr>The Goal</vt:lpstr>
      <vt:lpstr>Details</vt:lpstr>
      <vt:lpstr>Pseudo-polynomial time</vt:lpstr>
      <vt:lpstr>Main Point</vt:lpstr>
      <vt:lpstr>Dynamic Programming: Knapsack Problem</vt:lpstr>
      <vt:lpstr>Knapsack “Bottom Up” Solution</vt:lpstr>
      <vt:lpstr>(continued)</vt:lpstr>
      <vt:lpstr>Knapsack</vt:lpstr>
      <vt:lpstr>Three major techniques: </vt:lpstr>
      <vt:lpstr>Greedy Algorithms</vt:lpstr>
      <vt:lpstr>Greedy Approach to Knapsack</vt:lpstr>
      <vt:lpstr>Exercise</vt:lpstr>
      <vt:lpstr>Answer to Problem</vt:lpstr>
      <vt:lpstr>Exercise</vt:lpstr>
      <vt:lpstr>Introducing the Fractional Knapsack Problem</vt:lpstr>
      <vt:lpstr>Statement of the Fractional Knapsack Problem</vt:lpstr>
      <vt:lpstr>Example</vt:lpstr>
      <vt:lpstr>The Fractional Knapsack Algorithm</vt:lpstr>
      <vt:lpstr>Correctness</vt:lpstr>
      <vt:lpstr>Running Time</vt:lpstr>
      <vt:lpstr>Main Point</vt:lpstr>
      <vt:lpstr>Connecting the Parts of Knowledge with the Wholeness of Knowledge</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admin1</cp:lastModifiedBy>
  <cp:revision>1487</cp:revision>
  <dcterms:created xsi:type="dcterms:W3CDTF">2002-01-21T02:22:10Z</dcterms:created>
  <dcterms:modified xsi:type="dcterms:W3CDTF">2016-01-03T18:14:30Z</dcterms:modified>
</cp:coreProperties>
</file>