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70"/>
  </p:notesMasterIdLst>
  <p:handoutMasterIdLst>
    <p:handoutMasterId r:id="rId71"/>
  </p:handoutMasterIdLst>
  <p:sldIdLst>
    <p:sldId id="256" r:id="rId2"/>
    <p:sldId id="257" r:id="rId3"/>
    <p:sldId id="457" r:id="rId4"/>
    <p:sldId id="458" r:id="rId5"/>
    <p:sldId id="461" r:id="rId6"/>
    <p:sldId id="544" r:id="rId7"/>
    <p:sldId id="545" r:id="rId8"/>
    <p:sldId id="546" r:id="rId9"/>
    <p:sldId id="547" r:id="rId10"/>
    <p:sldId id="548" r:id="rId11"/>
    <p:sldId id="549" r:id="rId12"/>
    <p:sldId id="474" r:id="rId13"/>
    <p:sldId id="550" r:id="rId14"/>
    <p:sldId id="551" r:id="rId15"/>
    <p:sldId id="552" r:id="rId16"/>
    <p:sldId id="553" r:id="rId17"/>
    <p:sldId id="505" r:id="rId18"/>
    <p:sldId id="555" r:id="rId19"/>
    <p:sldId id="556" r:id="rId20"/>
    <p:sldId id="554" r:id="rId21"/>
    <p:sldId id="506" r:id="rId22"/>
    <p:sldId id="507" r:id="rId23"/>
    <p:sldId id="508" r:id="rId24"/>
    <p:sldId id="509" r:id="rId25"/>
    <p:sldId id="510" r:id="rId26"/>
    <p:sldId id="557" r:id="rId27"/>
    <p:sldId id="511" r:id="rId28"/>
    <p:sldId id="512" r:id="rId29"/>
    <p:sldId id="559" r:id="rId30"/>
    <p:sldId id="501" r:id="rId31"/>
    <p:sldId id="516" r:id="rId32"/>
    <p:sldId id="513" r:id="rId33"/>
    <p:sldId id="517" r:id="rId34"/>
    <p:sldId id="518" r:id="rId35"/>
    <p:sldId id="519" r:id="rId36"/>
    <p:sldId id="522" r:id="rId37"/>
    <p:sldId id="521" r:id="rId38"/>
    <p:sldId id="520" r:id="rId39"/>
    <p:sldId id="523" r:id="rId40"/>
    <p:sldId id="558" r:id="rId41"/>
    <p:sldId id="475" r:id="rId42"/>
    <p:sldId id="524" r:id="rId43"/>
    <p:sldId id="525" r:id="rId44"/>
    <p:sldId id="526" r:id="rId45"/>
    <p:sldId id="492" r:id="rId46"/>
    <p:sldId id="491" r:id="rId47"/>
    <p:sldId id="538" r:id="rId48"/>
    <p:sldId id="539" r:id="rId49"/>
    <p:sldId id="540" r:id="rId50"/>
    <p:sldId id="541" r:id="rId51"/>
    <p:sldId id="542" r:id="rId52"/>
    <p:sldId id="527" r:id="rId53"/>
    <p:sldId id="543" r:id="rId54"/>
    <p:sldId id="561" r:id="rId55"/>
    <p:sldId id="562" r:id="rId56"/>
    <p:sldId id="563" r:id="rId57"/>
    <p:sldId id="494" r:id="rId58"/>
    <p:sldId id="530" r:id="rId59"/>
    <p:sldId id="560" r:id="rId60"/>
    <p:sldId id="531" r:id="rId61"/>
    <p:sldId id="532" r:id="rId62"/>
    <p:sldId id="533" r:id="rId63"/>
    <p:sldId id="534" r:id="rId64"/>
    <p:sldId id="535" r:id="rId65"/>
    <p:sldId id="536" r:id="rId66"/>
    <p:sldId id="537" r:id="rId67"/>
    <p:sldId id="502" r:id="rId68"/>
    <p:sldId id="503" r:id="rId69"/>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Tahoma" charset="0"/>
        <a:ea typeface="ＭＳ Ｐゴシック" charset="0"/>
        <a:cs typeface="ＭＳ Ｐゴシック" charset="0"/>
      </a:defRPr>
    </a:lvl1pPr>
    <a:lvl2pPr marL="457200" algn="ctr" rtl="0" fontAlgn="base">
      <a:spcBef>
        <a:spcPct val="0"/>
      </a:spcBef>
      <a:spcAft>
        <a:spcPct val="0"/>
      </a:spcAft>
      <a:defRPr sz="2400" kern="1200">
        <a:solidFill>
          <a:schemeClr val="tx1"/>
        </a:solidFill>
        <a:latin typeface="Tahoma" charset="0"/>
        <a:ea typeface="ＭＳ Ｐゴシック" charset="0"/>
        <a:cs typeface="ＭＳ Ｐゴシック" charset="0"/>
      </a:defRPr>
    </a:lvl2pPr>
    <a:lvl3pPr marL="914400" algn="ctr" rtl="0" fontAlgn="base">
      <a:spcBef>
        <a:spcPct val="0"/>
      </a:spcBef>
      <a:spcAft>
        <a:spcPct val="0"/>
      </a:spcAft>
      <a:defRPr sz="2400" kern="1200">
        <a:solidFill>
          <a:schemeClr val="tx1"/>
        </a:solidFill>
        <a:latin typeface="Tahoma" charset="0"/>
        <a:ea typeface="ＭＳ Ｐゴシック" charset="0"/>
        <a:cs typeface="ＭＳ Ｐゴシック" charset="0"/>
      </a:defRPr>
    </a:lvl3pPr>
    <a:lvl4pPr marL="1371600" algn="ctr" rtl="0" fontAlgn="base">
      <a:spcBef>
        <a:spcPct val="0"/>
      </a:spcBef>
      <a:spcAft>
        <a:spcPct val="0"/>
      </a:spcAft>
      <a:defRPr sz="2400" kern="1200">
        <a:solidFill>
          <a:schemeClr val="tx1"/>
        </a:solidFill>
        <a:latin typeface="Tahoma" charset="0"/>
        <a:ea typeface="ＭＳ Ｐゴシック" charset="0"/>
        <a:cs typeface="ＭＳ Ｐゴシック" charset="0"/>
      </a:defRPr>
    </a:lvl4pPr>
    <a:lvl5pPr marL="1828800" algn="ctr" rtl="0" fontAlgn="base">
      <a:spcBef>
        <a:spcPct val="0"/>
      </a:spcBef>
      <a:spcAft>
        <a:spcPct val="0"/>
      </a:spcAft>
      <a:defRPr sz="2400" kern="1200">
        <a:solidFill>
          <a:schemeClr val="tx1"/>
        </a:solidFill>
        <a:latin typeface="Tahoma" charset="0"/>
        <a:ea typeface="ＭＳ Ｐゴシック" charset="0"/>
        <a:cs typeface="ＭＳ Ｐゴシック" charset="0"/>
      </a:defRPr>
    </a:lvl5pPr>
    <a:lvl6pPr marL="2286000" algn="l" defTabSz="457200" rtl="0" eaLnBrk="1" latinLnBrk="0" hangingPunct="1">
      <a:defRPr sz="2400" kern="1200">
        <a:solidFill>
          <a:schemeClr val="tx1"/>
        </a:solidFill>
        <a:latin typeface="Tahoma" charset="0"/>
        <a:ea typeface="ＭＳ Ｐゴシック" charset="0"/>
        <a:cs typeface="ＭＳ Ｐゴシック" charset="0"/>
      </a:defRPr>
    </a:lvl6pPr>
    <a:lvl7pPr marL="2743200" algn="l" defTabSz="457200" rtl="0" eaLnBrk="1" latinLnBrk="0" hangingPunct="1">
      <a:defRPr sz="2400" kern="1200">
        <a:solidFill>
          <a:schemeClr val="tx1"/>
        </a:solidFill>
        <a:latin typeface="Tahoma" charset="0"/>
        <a:ea typeface="ＭＳ Ｐゴシック" charset="0"/>
        <a:cs typeface="ＭＳ Ｐゴシック" charset="0"/>
      </a:defRPr>
    </a:lvl7pPr>
    <a:lvl8pPr marL="3200400" algn="l" defTabSz="457200" rtl="0" eaLnBrk="1" latinLnBrk="0" hangingPunct="1">
      <a:defRPr sz="2400" kern="1200">
        <a:solidFill>
          <a:schemeClr val="tx1"/>
        </a:solidFill>
        <a:latin typeface="Tahoma" charset="0"/>
        <a:ea typeface="ＭＳ Ｐゴシック" charset="0"/>
        <a:cs typeface="ＭＳ Ｐゴシック" charset="0"/>
      </a:defRPr>
    </a:lvl8pPr>
    <a:lvl9pPr marL="3657600" algn="l" defTabSz="457200" rtl="0" eaLnBrk="1" latinLnBrk="0" hangingPunct="1">
      <a:defRPr sz="2400" kern="1200">
        <a:solidFill>
          <a:schemeClr val="tx1"/>
        </a:solidFill>
        <a:latin typeface="Tahoma"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5674F6"/>
    <a:srgbClr val="6289F8"/>
    <a:srgbClr val="8097F8"/>
    <a:srgbClr val="2C61F6"/>
    <a:srgbClr val="F8F0D0"/>
    <a:srgbClr val="F2E4AA"/>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p:scale>
          <a:sx n="71" d="100"/>
          <a:sy n="71" d="100"/>
        </p:scale>
        <p:origin x="-1356"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33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2.xml"/><Relationship Id="rId1" Type="http://schemas.openxmlformats.org/officeDocument/2006/relationships/slide" Target="slides/slide1.xml"/><Relationship Id="rId5" Type="http://schemas.openxmlformats.org/officeDocument/2006/relationships/slide" Target="slides/slide5.xml"/><Relationship Id="rId4"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654" tIns="48326" rIns="96654" bIns="48326" numCol="1" anchor="t" anchorCtr="0" compatLnSpc="1">
            <a:prstTxWarp prst="textNoShape">
              <a:avLst/>
            </a:prstTxWarp>
          </a:bodyPr>
          <a:lstStyle>
            <a:lvl1pPr algn="l" defTabSz="966788">
              <a:defRPr sz="1300">
                <a:cs typeface="+mn-cs"/>
              </a:defRPr>
            </a:lvl1pPr>
          </a:lstStyle>
          <a:p>
            <a:pPr>
              <a:defRPr/>
            </a:pPr>
            <a:r>
              <a:rPr lang="en-US"/>
              <a:t>Shortest Path</a:t>
            </a:r>
          </a:p>
        </p:txBody>
      </p:sp>
      <p:sp>
        <p:nvSpPr>
          <p:cNvPr id="15363" name="Rectangle 3"/>
          <p:cNvSpPr>
            <a:spLocks noGrp="1" noChangeArrowheads="1"/>
          </p:cNvSpPr>
          <p:nvPr>
            <p:ph type="dt" sz="quarter" idx="1"/>
          </p:nvPr>
        </p:nvSpPr>
        <p:spPr bwMode="auto">
          <a:xfrm>
            <a:off x="4146550" y="0"/>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654" tIns="48326" rIns="96654" bIns="48326" numCol="1" anchor="t" anchorCtr="0" compatLnSpc="1">
            <a:prstTxWarp prst="textNoShape">
              <a:avLst/>
            </a:prstTxWarp>
          </a:bodyPr>
          <a:lstStyle>
            <a:lvl1pPr algn="r" defTabSz="966788">
              <a:defRPr sz="1300">
                <a:cs typeface="+mn-cs"/>
              </a:defRPr>
            </a:lvl1pPr>
          </a:lstStyle>
          <a:p>
            <a:pPr>
              <a:defRPr/>
            </a:pPr>
            <a:fld id="{DF0AE4B2-CB36-5E40-A1C0-9175D69737D1}" type="datetime8">
              <a:rPr lang="en-US"/>
              <a:pPr>
                <a:defRPr/>
              </a:pPr>
              <a:t>1/30/2016 5:49 PM</a:t>
            </a:fld>
            <a:endParaRPr lang="en-US"/>
          </a:p>
        </p:txBody>
      </p:sp>
      <p:sp>
        <p:nvSpPr>
          <p:cNvPr id="15364" name="Rectangle 4"/>
          <p:cNvSpPr>
            <a:spLocks noGrp="1" noChangeArrowheads="1"/>
          </p:cNvSpPr>
          <p:nvPr>
            <p:ph type="ftr" sz="quarter" idx="2"/>
          </p:nvPr>
        </p:nvSpPr>
        <p:spPr bwMode="auto">
          <a:xfrm>
            <a:off x="0" y="9121775"/>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654" tIns="48326" rIns="96654" bIns="48326" numCol="1" anchor="b" anchorCtr="0" compatLnSpc="1">
            <a:prstTxWarp prst="textNoShape">
              <a:avLst/>
            </a:prstTxWarp>
          </a:bodyPr>
          <a:lstStyle>
            <a:lvl1pPr algn="l" defTabSz="966788">
              <a:defRPr sz="1300">
                <a:cs typeface="+mn-cs"/>
              </a:defRPr>
            </a:lvl1pPr>
          </a:lstStyle>
          <a:p>
            <a:pPr>
              <a:defRPr/>
            </a:pPr>
            <a:endParaRPr lang="en-US"/>
          </a:p>
        </p:txBody>
      </p:sp>
      <p:sp>
        <p:nvSpPr>
          <p:cNvPr id="15365" name="Rectangle 5"/>
          <p:cNvSpPr>
            <a:spLocks noGrp="1" noChangeArrowheads="1"/>
          </p:cNvSpPr>
          <p:nvPr>
            <p:ph type="sldNum" sz="quarter" idx="3"/>
          </p:nvPr>
        </p:nvSpPr>
        <p:spPr bwMode="auto">
          <a:xfrm>
            <a:off x="4146550" y="9121775"/>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654" tIns="48326" rIns="96654" bIns="48326" numCol="1" anchor="b" anchorCtr="0" compatLnSpc="1">
            <a:prstTxWarp prst="textNoShape">
              <a:avLst/>
            </a:prstTxWarp>
          </a:bodyPr>
          <a:lstStyle>
            <a:lvl1pPr algn="r" defTabSz="966788">
              <a:defRPr sz="1300">
                <a:cs typeface="+mn-cs"/>
              </a:defRPr>
            </a:lvl1pPr>
          </a:lstStyle>
          <a:p>
            <a:pPr>
              <a:defRPr/>
            </a:pPr>
            <a:fld id="{1D1DE39E-2FEC-ED41-8FBE-32A596C2C86E}" type="slidenum">
              <a:rPr lang="en-US"/>
              <a:pPr>
                <a:defRPr/>
              </a:pPr>
              <a:t>‹#›</a:t>
            </a:fld>
            <a:endParaRPr lang="en-US"/>
          </a:p>
        </p:txBody>
      </p:sp>
    </p:spTree>
    <p:extLst>
      <p:ext uri="{BB962C8B-B14F-4D97-AF65-F5344CB8AC3E}">
        <p14:creationId xmlns:p14="http://schemas.microsoft.com/office/powerpoint/2010/main" val="2923131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654" tIns="48326" rIns="96654" bIns="48326" numCol="1" anchor="t" anchorCtr="0" compatLnSpc="1">
            <a:prstTxWarp prst="textNoShape">
              <a:avLst/>
            </a:prstTxWarp>
          </a:bodyPr>
          <a:lstStyle>
            <a:lvl1pPr algn="l" defTabSz="966788">
              <a:defRPr sz="1300">
                <a:cs typeface="+mn-cs"/>
              </a:defRPr>
            </a:lvl1pPr>
          </a:lstStyle>
          <a:p>
            <a:pPr>
              <a:defRPr/>
            </a:pPr>
            <a:r>
              <a:rPr lang="en-US"/>
              <a:t>Shortest Path</a:t>
            </a:r>
          </a:p>
        </p:txBody>
      </p:sp>
      <p:sp>
        <p:nvSpPr>
          <p:cNvPr id="1027" name="Rectangle 3"/>
          <p:cNvSpPr>
            <a:spLocks noGrp="1" noChangeArrowheads="1"/>
          </p:cNvSpPr>
          <p:nvPr>
            <p:ph type="dt" idx="1"/>
          </p:nvPr>
        </p:nvSpPr>
        <p:spPr bwMode="auto">
          <a:xfrm>
            <a:off x="4146550" y="0"/>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654" tIns="48326" rIns="96654" bIns="48326" numCol="1" anchor="t" anchorCtr="0" compatLnSpc="1">
            <a:prstTxWarp prst="textNoShape">
              <a:avLst/>
            </a:prstTxWarp>
          </a:bodyPr>
          <a:lstStyle>
            <a:lvl1pPr algn="r" defTabSz="966788">
              <a:defRPr sz="1300">
                <a:cs typeface="+mn-cs"/>
              </a:defRPr>
            </a:lvl1pPr>
          </a:lstStyle>
          <a:p>
            <a:pPr>
              <a:defRPr/>
            </a:pPr>
            <a:fld id="{0C5CCEE3-6520-FC4C-AB34-1A30DF40C114}" type="datetime8">
              <a:rPr lang="en-US"/>
              <a:pPr>
                <a:defRPr/>
              </a:pPr>
              <a:t>1/30/2016 5:49 PM</a:t>
            </a:fld>
            <a:endParaRPr lang="en-US"/>
          </a:p>
        </p:txBody>
      </p:sp>
      <p:sp>
        <p:nvSpPr>
          <p:cNvPr id="1028" name="Rectangle 4"/>
          <p:cNvSpPr>
            <a:spLocks noGrp="1" noRot="1" noChangeAspect="1" noChangeArrowheads="1" noTextEdit="1"/>
          </p:cNvSpPr>
          <p:nvPr>
            <p:ph type="sldImg" idx="2"/>
          </p:nvPr>
        </p:nvSpPr>
        <p:spPr bwMode="auto">
          <a:xfrm>
            <a:off x="1258888" y="722313"/>
            <a:ext cx="4799012" cy="359886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029" name="Rectangle 5"/>
          <p:cNvSpPr>
            <a:spLocks noGrp="1" noChangeArrowheads="1"/>
          </p:cNvSpPr>
          <p:nvPr>
            <p:ph type="body" sz="quarter" idx="3"/>
          </p:nvPr>
        </p:nvSpPr>
        <p:spPr bwMode="auto">
          <a:xfrm>
            <a:off x="974725" y="4560888"/>
            <a:ext cx="5365750" cy="431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654" tIns="48326" rIns="96654" bIns="4832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30" name="Rectangle 6"/>
          <p:cNvSpPr>
            <a:spLocks noGrp="1" noChangeArrowheads="1"/>
          </p:cNvSpPr>
          <p:nvPr>
            <p:ph type="ftr" sz="quarter" idx="4"/>
          </p:nvPr>
        </p:nvSpPr>
        <p:spPr bwMode="auto">
          <a:xfrm>
            <a:off x="0" y="9121775"/>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654" tIns="48326" rIns="96654" bIns="48326" numCol="1" anchor="b" anchorCtr="0" compatLnSpc="1">
            <a:prstTxWarp prst="textNoShape">
              <a:avLst/>
            </a:prstTxWarp>
          </a:bodyPr>
          <a:lstStyle>
            <a:lvl1pPr algn="l" defTabSz="966788">
              <a:defRPr sz="1300">
                <a:cs typeface="+mn-cs"/>
              </a:defRPr>
            </a:lvl1pPr>
          </a:lstStyle>
          <a:p>
            <a:pPr>
              <a:defRPr/>
            </a:pPr>
            <a:endParaRPr lang="en-US"/>
          </a:p>
        </p:txBody>
      </p:sp>
      <p:sp>
        <p:nvSpPr>
          <p:cNvPr id="1031" name="Rectangle 7"/>
          <p:cNvSpPr>
            <a:spLocks noGrp="1" noChangeArrowheads="1"/>
          </p:cNvSpPr>
          <p:nvPr>
            <p:ph type="sldNum" sz="quarter" idx="5"/>
          </p:nvPr>
        </p:nvSpPr>
        <p:spPr bwMode="auto">
          <a:xfrm>
            <a:off x="4146550" y="9121775"/>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654" tIns="48326" rIns="96654" bIns="48326" numCol="1" anchor="b" anchorCtr="0" compatLnSpc="1">
            <a:prstTxWarp prst="textNoShape">
              <a:avLst/>
            </a:prstTxWarp>
          </a:bodyPr>
          <a:lstStyle>
            <a:lvl1pPr algn="r" defTabSz="966788">
              <a:defRPr sz="1300">
                <a:cs typeface="+mn-cs"/>
              </a:defRPr>
            </a:lvl1pPr>
          </a:lstStyle>
          <a:p>
            <a:pPr>
              <a:defRPr/>
            </a:pPr>
            <a:fld id="{6D697FE0-3FE7-7F47-80AF-88C056E2D5F7}" type="slidenum">
              <a:rPr lang="en-US"/>
              <a:pPr>
                <a:defRPr/>
              </a:pPr>
              <a:t>‹#›</a:t>
            </a:fld>
            <a:endParaRPr lang="en-US"/>
          </a:p>
        </p:txBody>
      </p:sp>
    </p:spTree>
    <p:extLst>
      <p:ext uri="{BB962C8B-B14F-4D97-AF65-F5344CB8AC3E}">
        <p14:creationId xmlns:p14="http://schemas.microsoft.com/office/powerpoint/2010/main" val="1818263952"/>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dirty="0"/>
              <a:t>Shortest Path</a:t>
            </a:r>
          </a:p>
        </p:txBody>
      </p:sp>
      <p:sp>
        <p:nvSpPr>
          <p:cNvPr id="5" name="Rectangle 3"/>
          <p:cNvSpPr>
            <a:spLocks noGrp="1" noChangeArrowheads="1"/>
          </p:cNvSpPr>
          <p:nvPr>
            <p:ph type="dt" sz="quarter" idx="1"/>
          </p:nvPr>
        </p:nvSpPr>
        <p:spPr/>
        <p:txBody>
          <a:bodyPr/>
          <a:lstStyle/>
          <a:p>
            <a:pPr>
              <a:defRPr/>
            </a:pPr>
            <a:fld id="{F323F335-03AB-914C-8423-C5B4C6ADCA62}" type="datetime8">
              <a:rPr lang="en-US"/>
              <a:pPr>
                <a:defRPr/>
              </a:pPr>
              <a:t>1/30/2016 5:49 PM</a:t>
            </a:fld>
            <a:endParaRPr lang="en-US" dirty="0"/>
          </a:p>
        </p:txBody>
      </p:sp>
      <p:sp>
        <p:nvSpPr>
          <p:cNvPr id="6" name="Rectangle 7"/>
          <p:cNvSpPr>
            <a:spLocks noGrp="1" noChangeArrowheads="1"/>
          </p:cNvSpPr>
          <p:nvPr>
            <p:ph type="sldNum" sz="quarter" idx="5"/>
          </p:nvPr>
        </p:nvSpPr>
        <p:spPr/>
        <p:txBody>
          <a:bodyPr/>
          <a:lstStyle/>
          <a:p>
            <a:pPr>
              <a:defRPr/>
            </a:pPr>
            <a:fld id="{FADFAB92-1150-4A4E-9A9A-14654130F74B}" type="slidenum">
              <a:rPr lang="en-US"/>
              <a:pPr>
                <a:defRPr/>
              </a:pPr>
              <a:t>1</a:t>
            </a:fld>
            <a:endParaRPr lang="en-US" dirty="0"/>
          </a:p>
        </p:txBody>
      </p:sp>
      <p:sp>
        <p:nvSpPr>
          <p:cNvPr id="645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4515" name="Rectangle 3"/>
          <p:cNvSpPr>
            <a:spLocks noGrp="1" noChangeArrowheads="1"/>
          </p:cNvSpPr>
          <p:nvPr>
            <p:ph type="body" idx="1"/>
          </p:nvPr>
        </p:nvSpPr>
        <p:spPr/>
        <p:txBody>
          <a:bodyPr/>
          <a:lstStyle/>
          <a:p>
            <a:pPr eaLnBrk="1" hangingPunct="1">
              <a:defRPr/>
            </a:pPr>
            <a:endParaRPr lang="en-US" dirty="0" smtClean="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4"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0" name="Arc 66"/>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sp>
        <p:nvSpPr>
          <p:cNvPr id="5187" name="Rectangle 67"/>
          <p:cNvSpPr>
            <a:spLocks noGrp="1" noChangeArrowheads="1"/>
          </p:cNvSpPr>
          <p:nvPr>
            <p:ph type="ctrTitle"/>
          </p:nvPr>
        </p:nvSpPr>
        <p:spPr>
          <a:xfrm>
            <a:off x="990600" y="1752600"/>
            <a:ext cx="7772400" cy="1143000"/>
          </a:xfrm>
        </p:spPr>
        <p:txBody>
          <a:bodyPr/>
          <a:lstStyle>
            <a:lvl1pPr>
              <a:defRPr/>
            </a:lvl1pPr>
          </a:lstStyle>
          <a:p>
            <a:pPr lvl="0"/>
            <a:r>
              <a:rPr lang="en-US" noProof="0" smtClean="0"/>
              <a:t>Click to edit Master title style</a:t>
            </a:r>
          </a:p>
        </p:txBody>
      </p:sp>
      <p:sp>
        <p:nvSpPr>
          <p:cNvPr id="5188"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charset="0"/>
              <a:buNone/>
              <a:defRPr/>
            </a:lvl1pPr>
          </a:lstStyle>
          <a:p>
            <a:pPr lvl="0"/>
            <a:r>
              <a:rPr lang="en-US" noProof="0" smtClean="0"/>
              <a:t>Click to edit Master subtitle style</a:t>
            </a:r>
          </a:p>
        </p:txBody>
      </p:sp>
      <p:sp>
        <p:nvSpPr>
          <p:cNvPr id="69" name="Rectangle 69"/>
          <p:cNvSpPr>
            <a:spLocks noGrp="1" noChangeArrowheads="1"/>
          </p:cNvSpPr>
          <p:nvPr>
            <p:ph type="dt" sz="quarter" idx="10"/>
          </p:nvPr>
        </p:nvSpPr>
        <p:spPr/>
        <p:txBody>
          <a:bodyPr/>
          <a:lstStyle>
            <a:lvl1pPr>
              <a:defRPr/>
            </a:lvl1pPr>
          </a:lstStyle>
          <a:p>
            <a:pPr>
              <a:defRPr/>
            </a:pPr>
            <a:fld id="{4C3319E2-329E-8F41-9676-4EDDABCF6DD7}" type="datetime8">
              <a:rPr lang="en-US"/>
              <a:pPr>
                <a:defRPr/>
              </a:pPr>
              <a:t>1/30/2016 5:49 PM</a:t>
            </a:fld>
            <a:endParaRPr lang="en-US"/>
          </a:p>
        </p:txBody>
      </p:sp>
      <p:sp>
        <p:nvSpPr>
          <p:cNvPr id="70" name="Rectangle 70"/>
          <p:cNvSpPr>
            <a:spLocks noGrp="1" noChangeArrowheads="1"/>
          </p:cNvSpPr>
          <p:nvPr>
            <p:ph type="ftr" sz="quarter" idx="11"/>
          </p:nvPr>
        </p:nvSpPr>
        <p:spPr/>
        <p:txBody>
          <a:bodyPr/>
          <a:lstStyle>
            <a:lvl1pPr>
              <a:defRPr/>
            </a:lvl1pPr>
          </a:lstStyle>
          <a:p>
            <a:pPr>
              <a:defRPr/>
            </a:pPr>
            <a:r>
              <a:rPr lang="en-US"/>
              <a:t>Shortest Paths</a:t>
            </a:r>
          </a:p>
        </p:txBody>
      </p:sp>
      <p:sp>
        <p:nvSpPr>
          <p:cNvPr id="71" name="Rectangle 71"/>
          <p:cNvSpPr>
            <a:spLocks noGrp="1" noChangeArrowheads="1"/>
          </p:cNvSpPr>
          <p:nvPr>
            <p:ph type="sldNum" sz="quarter" idx="12"/>
          </p:nvPr>
        </p:nvSpPr>
        <p:spPr/>
        <p:txBody>
          <a:bodyPr/>
          <a:lstStyle>
            <a:lvl1pPr>
              <a:defRPr/>
            </a:lvl1pPr>
          </a:lstStyle>
          <a:p>
            <a:pPr>
              <a:defRPr/>
            </a:pPr>
            <a:fld id="{E716A9DB-BFF4-4C4F-B26C-1674F6B83FD8}" type="slidenum">
              <a:rPr lang="en-US"/>
              <a:pPr>
                <a:defRPr/>
              </a:pPr>
              <a:t>‹#›</a:t>
            </a:fld>
            <a:endParaRPr lang="en-US"/>
          </a:p>
        </p:txBody>
      </p:sp>
    </p:spTree>
    <p:extLst>
      <p:ext uri="{BB962C8B-B14F-4D97-AF65-F5344CB8AC3E}">
        <p14:creationId xmlns:p14="http://schemas.microsoft.com/office/powerpoint/2010/main" val="2101260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5"/>
          <p:cNvSpPr>
            <a:spLocks noGrp="1" noChangeArrowheads="1"/>
          </p:cNvSpPr>
          <p:nvPr>
            <p:ph type="dt" sz="half" idx="10"/>
          </p:nvPr>
        </p:nvSpPr>
        <p:spPr>
          <a:ln/>
        </p:spPr>
        <p:txBody>
          <a:bodyPr/>
          <a:lstStyle>
            <a:lvl1pPr>
              <a:defRPr/>
            </a:lvl1pPr>
          </a:lstStyle>
          <a:p>
            <a:pPr>
              <a:defRPr/>
            </a:pPr>
            <a:fld id="{9C965E61-D2F2-304D-80E2-2709AD96F356}" type="datetime8">
              <a:rPr lang="en-US"/>
              <a:pPr>
                <a:defRPr/>
              </a:pPr>
              <a:t>1/30/2016 5:49 PM</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Shortest Paths</a:t>
            </a:r>
          </a:p>
        </p:txBody>
      </p:sp>
      <p:sp>
        <p:nvSpPr>
          <p:cNvPr id="6" name="Rectangle 67"/>
          <p:cNvSpPr>
            <a:spLocks noGrp="1" noChangeArrowheads="1"/>
          </p:cNvSpPr>
          <p:nvPr>
            <p:ph type="sldNum" sz="quarter" idx="12"/>
          </p:nvPr>
        </p:nvSpPr>
        <p:spPr>
          <a:ln/>
        </p:spPr>
        <p:txBody>
          <a:bodyPr/>
          <a:lstStyle>
            <a:lvl1pPr>
              <a:defRPr/>
            </a:lvl1pPr>
          </a:lstStyle>
          <a:p>
            <a:pPr>
              <a:defRPr/>
            </a:pPr>
            <a:fld id="{23E067EE-85C2-F448-B5E7-E93B06A573C2}" type="slidenum">
              <a:rPr lang="en-US"/>
              <a:pPr>
                <a:defRPr/>
              </a:pPr>
              <a:t>‹#›</a:t>
            </a:fld>
            <a:endParaRPr lang="en-US"/>
          </a:p>
        </p:txBody>
      </p:sp>
    </p:spTree>
    <p:extLst>
      <p:ext uri="{BB962C8B-B14F-4D97-AF65-F5344CB8AC3E}">
        <p14:creationId xmlns:p14="http://schemas.microsoft.com/office/powerpoint/2010/main" val="1113892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5"/>
          <p:cNvSpPr>
            <a:spLocks noGrp="1" noChangeArrowheads="1"/>
          </p:cNvSpPr>
          <p:nvPr>
            <p:ph type="dt" sz="half" idx="10"/>
          </p:nvPr>
        </p:nvSpPr>
        <p:spPr>
          <a:ln/>
        </p:spPr>
        <p:txBody>
          <a:bodyPr/>
          <a:lstStyle>
            <a:lvl1pPr>
              <a:defRPr/>
            </a:lvl1pPr>
          </a:lstStyle>
          <a:p>
            <a:pPr>
              <a:defRPr/>
            </a:pPr>
            <a:fld id="{3F8D3EA9-C619-3740-8A57-6DC496916E0C}" type="datetime8">
              <a:rPr lang="en-US"/>
              <a:pPr>
                <a:defRPr/>
              </a:pPr>
              <a:t>1/30/2016 5:49 PM</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Shortest Paths</a:t>
            </a:r>
          </a:p>
        </p:txBody>
      </p:sp>
      <p:sp>
        <p:nvSpPr>
          <p:cNvPr id="6" name="Rectangle 67"/>
          <p:cNvSpPr>
            <a:spLocks noGrp="1" noChangeArrowheads="1"/>
          </p:cNvSpPr>
          <p:nvPr>
            <p:ph type="sldNum" sz="quarter" idx="12"/>
          </p:nvPr>
        </p:nvSpPr>
        <p:spPr>
          <a:ln/>
        </p:spPr>
        <p:txBody>
          <a:bodyPr/>
          <a:lstStyle>
            <a:lvl1pPr>
              <a:defRPr/>
            </a:lvl1pPr>
          </a:lstStyle>
          <a:p>
            <a:pPr>
              <a:defRPr/>
            </a:pPr>
            <a:fld id="{365D6EA3-7F7B-F448-ADBE-26B07B2C449A}" type="slidenum">
              <a:rPr lang="en-US"/>
              <a:pPr>
                <a:defRPr/>
              </a:pPr>
              <a:t>‹#›</a:t>
            </a:fld>
            <a:endParaRPr lang="en-US"/>
          </a:p>
        </p:txBody>
      </p:sp>
    </p:spTree>
    <p:extLst>
      <p:ext uri="{BB962C8B-B14F-4D97-AF65-F5344CB8AC3E}">
        <p14:creationId xmlns:p14="http://schemas.microsoft.com/office/powerpoint/2010/main" val="3721909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5"/>
          <p:cNvSpPr>
            <a:spLocks noGrp="1" noChangeArrowheads="1"/>
          </p:cNvSpPr>
          <p:nvPr>
            <p:ph type="dt" sz="half" idx="10"/>
          </p:nvPr>
        </p:nvSpPr>
        <p:spPr>
          <a:ln/>
        </p:spPr>
        <p:txBody>
          <a:bodyPr/>
          <a:lstStyle>
            <a:lvl1pPr>
              <a:defRPr/>
            </a:lvl1pPr>
          </a:lstStyle>
          <a:p>
            <a:pPr>
              <a:defRPr/>
            </a:pPr>
            <a:fld id="{35AB7C05-5E36-8045-9021-134CA1278E7C}" type="datetime8">
              <a:rPr lang="en-US"/>
              <a:pPr>
                <a:defRPr/>
              </a:pPr>
              <a:t>1/30/2016 5:49 PM</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Shortest Paths</a:t>
            </a:r>
          </a:p>
        </p:txBody>
      </p:sp>
      <p:sp>
        <p:nvSpPr>
          <p:cNvPr id="6" name="Rectangle 67"/>
          <p:cNvSpPr>
            <a:spLocks noGrp="1" noChangeArrowheads="1"/>
          </p:cNvSpPr>
          <p:nvPr>
            <p:ph type="sldNum" sz="quarter" idx="12"/>
          </p:nvPr>
        </p:nvSpPr>
        <p:spPr>
          <a:ln/>
        </p:spPr>
        <p:txBody>
          <a:bodyPr/>
          <a:lstStyle>
            <a:lvl1pPr>
              <a:defRPr/>
            </a:lvl1pPr>
          </a:lstStyle>
          <a:p>
            <a:pPr>
              <a:defRPr/>
            </a:pPr>
            <a:fld id="{6EB09FD6-3167-DD4F-B5D4-A3FAFB066735}" type="slidenum">
              <a:rPr lang="en-US"/>
              <a:pPr>
                <a:defRPr/>
              </a:pPr>
              <a:t>‹#›</a:t>
            </a:fld>
            <a:endParaRPr lang="en-US"/>
          </a:p>
        </p:txBody>
      </p:sp>
    </p:spTree>
    <p:extLst>
      <p:ext uri="{BB962C8B-B14F-4D97-AF65-F5344CB8AC3E}">
        <p14:creationId xmlns:p14="http://schemas.microsoft.com/office/powerpoint/2010/main" val="4077325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5"/>
          <p:cNvSpPr>
            <a:spLocks noGrp="1" noChangeArrowheads="1"/>
          </p:cNvSpPr>
          <p:nvPr>
            <p:ph type="dt" sz="half" idx="10"/>
          </p:nvPr>
        </p:nvSpPr>
        <p:spPr>
          <a:ln/>
        </p:spPr>
        <p:txBody>
          <a:bodyPr/>
          <a:lstStyle>
            <a:lvl1pPr>
              <a:defRPr/>
            </a:lvl1pPr>
          </a:lstStyle>
          <a:p>
            <a:pPr>
              <a:defRPr/>
            </a:pPr>
            <a:fld id="{EE805E89-DBC8-EA48-9FB7-573146FA8853}" type="datetime8">
              <a:rPr lang="en-US"/>
              <a:pPr>
                <a:defRPr/>
              </a:pPr>
              <a:t>1/30/2016 5:49 PM</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Shortest Paths</a:t>
            </a:r>
          </a:p>
        </p:txBody>
      </p:sp>
      <p:sp>
        <p:nvSpPr>
          <p:cNvPr id="6" name="Rectangle 67"/>
          <p:cNvSpPr>
            <a:spLocks noGrp="1" noChangeArrowheads="1"/>
          </p:cNvSpPr>
          <p:nvPr>
            <p:ph type="sldNum" sz="quarter" idx="12"/>
          </p:nvPr>
        </p:nvSpPr>
        <p:spPr>
          <a:ln/>
        </p:spPr>
        <p:txBody>
          <a:bodyPr/>
          <a:lstStyle>
            <a:lvl1pPr>
              <a:defRPr/>
            </a:lvl1pPr>
          </a:lstStyle>
          <a:p>
            <a:pPr>
              <a:defRPr/>
            </a:pPr>
            <a:fld id="{FF1B21B2-FD2C-1048-95CE-631A037BCF6F}" type="slidenum">
              <a:rPr lang="en-US"/>
              <a:pPr>
                <a:defRPr/>
              </a:pPr>
              <a:t>‹#›</a:t>
            </a:fld>
            <a:endParaRPr lang="en-US"/>
          </a:p>
        </p:txBody>
      </p:sp>
    </p:spTree>
    <p:extLst>
      <p:ext uri="{BB962C8B-B14F-4D97-AF65-F5344CB8AC3E}">
        <p14:creationId xmlns:p14="http://schemas.microsoft.com/office/powerpoint/2010/main" val="3345177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5"/>
          <p:cNvSpPr>
            <a:spLocks noGrp="1" noChangeArrowheads="1"/>
          </p:cNvSpPr>
          <p:nvPr>
            <p:ph type="dt" sz="half" idx="10"/>
          </p:nvPr>
        </p:nvSpPr>
        <p:spPr>
          <a:ln/>
        </p:spPr>
        <p:txBody>
          <a:bodyPr/>
          <a:lstStyle>
            <a:lvl1pPr>
              <a:defRPr/>
            </a:lvl1pPr>
          </a:lstStyle>
          <a:p>
            <a:pPr>
              <a:defRPr/>
            </a:pPr>
            <a:fld id="{271CD692-49C3-6545-8B9E-6CCCB2DAD67B}" type="datetime8">
              <a:rPr lang="en-US"/>
              <a:pPr>
                <a:defRPr/>
              </a:pPr>
              <a:t>1/30/2016 5:49 PM</a:t>
            </a:fld>
            <a:endParaRPr lang="en-US"/>
          </a:p>
        </p:txBody>
      </p:sp>
      <p:sp>
        <p:nvSpPr>
          <p:cNvPr id="6" name="Rectangle 66"/>
          <p:cNvSpPr>
            <a:spLocks noGrp="1" noChangeArrowheads="1"/>
          </p:cNvSpPr>
          <p:nvPr>
            <p:ph type="ftr" sz="quarter" idx="11"/>
          </p:nvPr>
        </p:nvSpPr>
        <p:spPr>
          <a:ln/>
        </p:spPr>
        <p:txBody>
          <a:bodyPr/>
          <a:lstStyle>
            <a:lvl1pPr>
              <a:defRPr/>
            </a:lvl1pPr>
          </a:lstStyle>
          <a:p>
            <a:pPr>
              <a:defRPr/>
            </a:pPr>
            <a:r>
              <a:rPr lang="en-US"/>
              <a:t>Shortest Paths</a:t>
            </a:r>
          </a:p>
        </p:txBody>
      </p:sp>
      <p:sp>
        <p:nvSpPr>
          <p:cNvPr id="7" name="Rectangle 67"/>
          <p:cNvSpPr>
            <a:spLocks noGrp="1" noChangeArrowheads="1"/>
          </p:cNvSpPr>
          <p:nvPr>
            <p:ph type="sldNum" sz="quarter" idx="12"/>
          </p:nvPr>
        </p:nvSpPr>
        <p:spPr>
          <a:ln/>
        </p:spPr>
        <p:txBody>
          <a:bodyPr/>
          <a:lstStyle>
            <a:lvl1pPr>
              <a:defRPr/>
            </a:lvl1pPr>
          </a:lstStyle>
          <a:p>
            <a:pPr>
              <a:defRPr/>
            </a:pPr>
            <a:fld id="{01DB4C85-0194-F64C-AD99-FF729688121A}" type="slidenum">
              <a:rPr lang="en-US"/>
              <a:pPr>
                <a:defRPr/>
              </a:pPr>
              <a:t>‹#›</a:t>
            </a:fld>
            <a:endParaRPr lang="en-US"/>
          </a:p>
        </p:txBody>
      </p:sp>
    </p:spTree>
    <p:extLst>
      <p:ext uri="{BB962C8B-B14F-4D97-AF65-F5344CB8AC3E}">
        <p14:creationId xmlns:p14="http://schemas.microsoft.com/office/powerpoint/2010/main" val="3584490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5"/>
          <p:cNvSpPr>
            <a:spLocks noGrp="1" noChangeArrowheads="1"/>
          </p:cNvSpPr>
          <p:nvPr>
            <p:ph type="dt" sz="half" idx="10"/>
          </p:nvPr>
        </p:nvSpPr>
        <p:spPr>
          <a:ln/>
        </p:spPr>
        <p:txBody>
          <a:bodyPr/>
          <a:lstStyle>
            <a:lvl1pPr>
              <a:defRPr/>
            </a:lvl1pPr>
          </a:lstStyle>
          <a:p>
            <a:pPr>
              <a:defRPr/>
            </a:pPr>
            <a:fld id="{5A3EE070-DCCB-3C43-AFDB-154A57A167AC}" type="datetime8">
              <a:rPr lang="en-US"/>
              <a:pPr>
                <a:defRPr/>
              </a:pPr>
              <a:t>1/30/2016 5:49 PM</a:t>
            </a:fld>
            <a:endParaRPr lang="en-US"/>
          </a:p>
        </p:txBody>
      </p:sp>
      <p:sp>
        <p:nvSpPr>
          <p:cNvPr id="8" name="Rectangle 66"/>
          <p:cNvSpPr>
            <a:spLocks noGrp="1" noChangeArrowheads="1"/>
          </p:cNvSpPr>
          <p:nvPr>
            <p:ph type="ftr" sz="quarter" idx="11"/>
          </p:nvPr>
        </p:nvSpPr>
        <p:spPr>
          <a:ln/>
        </p:spPr>
        <p:txBody>
          <a:bodyPr/>
          <a:lstStyle>
            <a:lvl1pPr>
              <a:defRPr/>
            </a:lvl1pPr>
          </a:lstStyle>
          <a:p>
            <a:pPr>
              <a:defRPr/>
            </a:pPr>
            <a:r>
              <a:rPr lang="en-US"/>
              <a:t>Shortest Paths</a:t>
            </a:r>
          </a:p>
        </p:txBody>
      </p:sp>
      <p:sp>
        <p:nvSpPr>
          <p:cNvPr id="9" name="Rectangle 67"/>
          <p:cNvSpPr>
            <a:spLocks noGrp="1" noChangeArrowheads="1"/>
          </p:cNvSpPr>
          <p:nvPr>
            <p:ph type="sldNum" sz="quarter" idx="12"/>
          </p:nvPr>
        </p:nvSpPr>
        <p:spPr>
          <a:ln/>
        </p:spPr>
        <p:txBody>
          <a:bodyPr/>
          <a:lstStyle>
            <a:lvl1pPr>
              <a:defRPr/>
            </a:lvl1pPr>
          </a:lstStyle>
          <a:p>
            <a:pPr>
              <a:defRPr/>
            </a:pPr>
            <a:fld id="{67876EE5-D898-C643-B55D-6993B9CD4E77}" type="slidenum">
              <a:rPr lang="en-US"/>
              <a:pPr>
                <a:defRPr/>
              </a:pPr>
              <a:t>‹#›</a:t>
            </a:fld>
            <a:endParaRPr lang="en-US"/>
          </a:p>
        </p:txBody>
      </p:sp>
    </p:spTree>
    <p:extLst>
      <p:ext uri="{BB962C8B-B14F-4D97-AF65-F5344CB8AC3E}">
        <p14:creationId xmlns:p14="http://schemas.microsoft.com/office/powerpoint/2010/main" val="4199645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5"/>
          <p:cNvSpPr>
            <a:spLocks noGrp="1" noChangeArrowheads="1"/>
          </p:cNvSpPr>
          <p:nvPr>
            <p:ph type="dt" sz="half" idx="10"/>
          </p:nvPr>
        </p:nvSpPr>
        <p:spPr>
          <a:ln/>
        </p:spPr>
        <p:txBody>
          <a:bodyPr/>
          <a:lstStyle>
            <a:lvl1pPr>
              <a:defRPr/>
            </a:lvl1pPr>
          </a:lstStyle>
          <a:p>
            <a:pPr>
              <a:defRPr/>
            </a:pPr>
            <a:fld id="{8200A140-7D65-8F45-AD83-F0FA853908DF}" type="datetime8">
              <a:rPr lang="en-US"/>
              <a:pPr>
                <a:defRPr/>
              </a:pPr>
              <a:t>1/30/2016 5:49 PM</a:t>
            </a:fld>
            <a:endParaRPr lang="en-US"/>
          </a:p>
        </p:txBody>
      </p:sp>
      <p:sp>
        <p:nvSpPr>
          <p:cNvPr id="4" name="Rectangle 66"/>
          <p:cNvSpPr>
            <a:spLocks noGrp="1" noChangeArrowheads="1"/>
          </p:cNvSpPr>
          <p:nvPr>
            <p:ph type="ftr" sz="quarter" idx="11"/>
          </p:nvPr>
        </p:nvSpPr>
        <p:spPr>
          <a:ln/>
        </p:spPr>
        <p:txBody>
          <a:bodyPr/>
          <a:lstStyle>
            <a:lvl1pPr>
              <a:defRPr/>
            </a:lvl1pPr>
          </a:lstStyle>
          <a:p>
            <a:pPr>
              <a:defRPr/>
            </a:pPr>
            <a:r>
              <a:rPr lang="en-US"/>
              <a:t>Shortest Paths</a:t>
            </a:r>
          </a:p>
        </p:txBody>
      </p:sp>
      <p:sp>
        <p:nvSpPr>
          <p:cNvPr id="5" name="Rectangle 67"/>
          <p:cNvSpPr>
            <a:spLocks noGrp="1" noChangeArrowheads="1"/>
          </p:cNvSpPr>
          <p:nvPr>
            <p:ph type="sldNum" sz="quarter" idx="12"/>
          </p:nvPr>
        </p:nvSpPr>
        <p:spPr>
          <a:ln/>
        </p:spPr>
        <p:txBody>
          <a:bodyPr/>
          <a:lstStyle>
            <a:lvl1pPr>
              <a:defRPr/>
            </a:lvl1pPr>
          </a:lstStyle>
          <a:p>
            <a:pPr>
              <a:defRPr/>
            </a:pPr>
            <a:fld id="{6C1BBCED-1B86-834A-A0F3-7A9AC16A7689}" type="slidenum">
              <a:rPr lang="en-US"/>
              <a:pPr>
                <a:defRPr/>
              </a:pPr>
              <a:t>‹#›</a:t>
            </a:fld>
            <a:endParaRPr lang="en-US"/>
          </a:p>
        </p:txBody>
      </p:sp>
    </p:spTree>
    <p:extLst>
      <p:ext uri="{BB962C8B-B14F-4D97-AF65-F5344CB8AC3E}">
        <p14:creationId xmlns:p14="http://schemas.microsoft.com/office/powerpoint/2010/main" val="2211956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a:ln/>
        </p:spPr>
        <p:txBody>
          <a:bodyPr/>
          <a:lstStyle>
            <a:lvl1pPr>
              <a:defRPr/>
            </a:lvl1pPr>
          </a:lstStyle>
          <a:p>
            <a:pPr>
              <a:defRPr/>
            </a:pPr>
            <a:fld id="{60E1F7AB-633B-6040-8B12-C72586E026FA}" type="datetime8">
              <a:rPr lang="en-US"/>
              <a:pPr>
                <a:defRPr/>
              </a:pPr>
              <a:t>1/30/2016 5:49 PM</a:t>
            </a:fld>
            <a:endParaRPr lang="en-US"/>
          </a:p>
        </p:txBody>
      </p:sp>
      <p:sp>
        <p:nvSpPr>
          <p:cNvPr id="3" name="Rectangle 66"/>
          <p:cNvSpPr>
            <a:spLocks noGrp="1" noChangeArrowheads="1"/>
          </p:cNvSpPr>
          <p:nvPr>
            <p:ph type="ftr" sz="quarter" idx="11"/>
          </p:nvPr>
        </p:nvSpPr>
        <p:spPr>
          <a:ln/>
        </p:spPr>
        <p:txBody>
          <a:bodyPr/>
          <a:lstStyle>
            <a:lvl1pPr>
              <a:defRPr/>
            </a:lvl1pPr>
          </a:lstStyle>
          <a:p>
            <a:pPr>
              <a:defRPr/>
            </a:pPr>
            <a:r>
              <a:rPr lang="en-US"/>
              <a:t>Shortest Paths</a:t>
            </a:r>
          </a:p>
        </p:txBody>
      </p:sp>
      <p:sp>
        <p:nvSpPr>
          <p:cNvPr id="4" name="Rectangle 67"/>
          <p:cNvSpPr>
            <a:spLocks noGrp="1" noChangeArrowheads="1"/>
          </p:cNvSpPr>
          <p:nvPr>
            <p:ph type="sldNum" sz="quarter" idx="12"/>
          </p:nvPr>
        </p:nvSpPr>
        <p:spPr>
          <a:ln/>
        </p:spPr>
        <p:txBody>
          <a:bodyPr/>
          <a:lstStyle>
            <a:lvl1pPr>
              <a:defRPr/>
            </a:lvl1pPr>
          </a:lstStyle>
          <a:p>
            <a:pPr>
              <a:defRPr/>
            </a:pPr>
            <a:fld id="{7ACEC7AB-056F-5B46-BFEA-9F5D4EF8AE84}" type="slidenum">
              <a:rPr lang="en-US"/>
              <a:pPr>
                <a:defRPr/>
              </a:pPr>
              <a:t>‹#›</a:t>
            </a:fld>
            <a:endParaRPr lang="en-US"/>
          </a:p>
        </p:txBody>
      </p:sp>
    </p:spTree>
    <p:extLst>
      <p:ext uri="{BB962C8B-B14F-4D97-AF65-F5344CB8AC3E}">
        <p14:creationId xmlns:p14="http://schemas.microsoft.com/office/powerpoint/2010/main" val="3713257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5"/>
          <p:cNvSpPr>
            <a:spLocks noGrp="1" noChangeArrowheads="1"/>
          </p:cNvSpPr>
          <p:nvPr>
            <p:ph type="dt" sz="half" idx="10"/>
          </p:nvPr>
        </p:nvSpPr>
        <p:spPr>
          <a:ln/>
        </p:spPr>
        <p:txBody>
          <a:bodyPr/>
          <a:lstStyle>
            <a:lvl1pPr>
              <a:defRPr/>
            </a:lvl1pPr>
          </a:lstStyle>
          <a:p>
            <a:pPr>
              <a:defRPr/>
            </a:pPr>
            <a:fld id="{BD415BB1-D05E-6B47-8FC1-9075DB0C4A8B}" type="datetime8">
              <a:rPr lang="en-US"/>
              <a:pPr>
                <a:defRPr/>
              </a:pPr>
              <a:t>1/30/2016 5:49 PM</a:t>
            </a:fld>
            <a:endParaRPr lang="en-US"/>
          </a:p>
        </p:txBody>
      </p:sp>
      <p:sp>
        <p:nvSpPr>
          <p:cNvPr id="6" name="Rectangle 66"/>
          <p:cNvSpPr>
            <a:spLocks noGrp="1" noChangeArrowheads="1"/>
          </p:cNvSpPr>
          <p:nvPr>
            <p:ph type="ftr" sz="quarter" idx="11"/>
          </p:nvPr>
        </p:nvSpPr>
        <p:spPr>
          <a:ln/>
        </p:spPr>
        <p:txBody>
          <a:bodyPr/>
          <a:lstStyle>
            <a:lvl1pPr>
              <a:defRPr/>
            </a:lvl1pPr>
          </a:lstStyle>
          <a:p>
            <a:pPr>
              <a:defRPr/>
            </a:pPr>
            <a:r>
              <a:rPr lang="en-US"/>
              <a:t>Shortest Paths</a:t>
            </a:r>
          </a:p>
        </p:txBody>
      </p:sp>
      <p:sp>
        <p:nvSpPr>
          <p:cNvPr id="7" name="Rectangle 67"/>
          <p:cNvSpPr>
            <a:spLocks noGrp="1" noChangeArrowheads="1"/>
          </p:cNvSpPr>
          <p:nvPr>
            <p:ph type="sldNum" sz="quarter" idx="12"/>
          </p:nvPr>
        </p:nvSpPr>
        <p:spPr>
          <a:ln/>
        </p:spPr>
        <p:txBody>
          <a:bodyPr/>
          <a:lstStyle>
            <a:lvl1pPr>
              <a:defRPr/>
            </a:lvl1pPr>
          </a:lstStyle>
          <a:p>
            <a:pPr>
              <a:defRPr/>
            </a:pPr>
            <a:fld id="{5FE41DE2-46A4-8143-BA5F-CCC23E37E465}" type="slidenum">
              <a:rPr lang="en-US"/>
              <a:pPr>
                <a:defRPr/>
              </a:pPr>
              <a:t>‹#›</a:t>
            </a:fld>
            <a:endParaRPr lang="en-US"/>
          </a:p>
        </p:txBody>
      </p:sp>
    </p:spTree>
    <p:extLst>
      <p:ext uri="{BB962C8B-B14F-4D97-AF65-F5344CB8AC3E}">
        <p14:creationId xmlns:p14="http://schemas.microsoft.com/office/powerpoint/2010/main" val="3457570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5"/>
          <p:cNvSpPr>
            <a:spLocks noGrp="1" noChangeArrowheads="1"/>
          </p:cNvSpPr>
          <p:nvPr>
            <p:ph type="dt" sz="half" idx="10"/>
          </p:nvPr>
        </p:nvSpPr>
        <p:spPr>
          <a:ln/>
        </p:spPr>
        <p:txBody>
          <a:bodyPr/>
          <a:lstStyle>
            <a:lvl1pPr>
              <a:defRPr/>
            </a:lvl1pPr>
          </a:lstStyle>
          <a:p>
            <a:pPr>
              <a:defRPr/>
            </a:pPr>
            <a:fld id="{EE30773F-0237-0F43-B682-B3F60CA82544}" type="datetime8">
              <a:rPr lang="en-US"/>
              <a:pPr>
                <a:defRPr/>
              </a:pPr>
              <a:t>1/30/2016 5:49 PM</a:t>
            </a:fld>
            <a:endParaRPr lang="en-US"/>
          </a:p>
        </p:txBody>
      </p:sp>
      <p:sp>
        <p:nvSpPr>
          <p:cNvPr id="6" name="Rectangle 66"/>
          <p:cNvSpPr>
            <a:spLocks noGrp="1" noChangeArrowheads="1"/>
          </p:cNvSpPr>
          <p:nvPr>
            <p:ph type="ftr" sz="quarter" idx="11"/>
          </p:nvPr>
        </p:nvSpPr>
        <p:spPr>
          <a:ln/>
        </p:spPr>
        <p:txBody>
          <a:bodyPr/>
          <a:lstStyle>
            <a:lvl1pPr>
              <a:defRPr/>
            </a:lvl1pPr>
          </a:lstStyle>
          <a:p>
            <a:pPr>
              <a:defRPr/>
            </a:pPr>
            <a:r>
              <a:rPr lang="en-US"/>
              <a:t>Shortest Paths</a:t>
            </a:r>
          </a:p>
        </p:txBody>
      </p:sp>
      <p:sp>
        <p:nvSpPr>
          <p:cNvPr id="7" name="Rectangle 67"/>
          <p:cNvSpPr>
            <a:spLocks noGrp="1" noChangeArrowheads="1"/>
          </p:cNvSpPr>
          <p:nvPr>
            <p:ph type="sldNum" sz="quarter" idx="12"/>
          </p:nvPr>
        </p:nvSpPr>
        <p:spPr>
          <a:ln/>
        </p:spPr>
        <p:txBody>
          <a:bodyPr/>
          <a:lstStyle>
            <a:lvl1pPr>
              <a:defRPr/>
            </a:lvl1pPr>
          </a:lstStyle>
          <a:p>
            <a:pPr>
              <a:defRPr/>
            </a:pPr>
            <a:fld id="{4165F553-C9D9-4C44-AF64-95BE672A560F}" type="slidenum">
              <a:rPr lang="en-US"/>
              <a:pPr>
                <a:defRPr/>
              </a:pPr>
              <a:t>‹#›</a:t>
            </a:fld>
            <a:endParaRPr lang="en-US"/>
          </a:p>
        </p:txBody>
      </p:sp>
    </p:spTree>
    <p:extLst>
      <p:ext uri="{BB962C8B-B14F-4D97-AF65-F5344CB8AC3E}">
        <p14:creationId xmlns:p14="http://schemas.microsoft.com/office/powerpoint/2010/main" val="2443761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32" name="Group 3"/>
            <p:cNvGrpSpPr>
              <a:grpSpLocks/>
            </p:cNvGrpSpPr>
            <p:nvPr/>
          </p:nvGrpSpPr>
          <p:grpSpPr bwMode="auto">
            <a:xfrm>
              <a:off x="0" y="0"/>
              <a:ext cx="5760" cy="4320"/>
              <a:chOff x="0" y="0"/>
              <a:chExt cx="5760" cy="4320"/>
            </a:xfrm>
          </p:grpSpPr>
          <p:grpSp>
            <p:nvGrpSpPr>
              <p:cNvPr id="1039" name="Group 4"/>
              <p:cNvGrpSpPr>
                <a:grpSpLocks/>
              </p:cNvGrpSpPr>
              <p:nvPr/>
            </p:nvGrpSpPr>
            <p:grpSpPr bwMode="auto">
              <a:xfrm>
                <a:off x="0" y="192"/>
                <a:ext cx="5760" cy="4032"/>
                <a:chOff x="0" y="192"/>
                <a:chExt cx="5760" cy="4032"/>
              </a:xfrm>
            </p:grpSpPr>
            <p:sp>
              <p:nvSpPr>
                <p:cNvPr id="4101"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02"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03"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04"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05"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06"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07"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08"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09"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10"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11"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12"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13"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14"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15"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16"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17"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18"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19"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20"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21"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22"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1040" name="Group 27"/>
              <p:cNvGrpSpPr>
                <a:grpSpLocks/>
              </p:cNvGrpSpPr>
              <p:nvPr/>
            </p:nvGrpSpPr>
            <p:grpSpPr bwMode="auto">
              <a:xfrm>
                <a:off x="192" y="0"/>
                <a:ext cx="5376" cy="4320"/>
                <a:chOff x="192" y="0"/>
                <a:chExt cx="5376" cy="4320"/>
              </a:xfrm>
            </p:grpSpPr>
            <p:sp>
              <p:nvSpPr>
                <p:cNvPr id="4124"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25"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26"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27"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28"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29"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30"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31"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32"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33"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34"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35"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36"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37"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38"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39"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40"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41"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42"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43"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44"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45"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46"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47"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48"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49"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50"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51"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52"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sp>
          <p:nvSpPr>
            <p:cNvPr id="4153"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54" name="Line 58"/>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1035" name="Group 59"/>
            <p:cNvGrpSpPr>
              <a:grpSpLocks/>
            </p:cNvGrpSpPr>
            <p:nvPr/>
          </p:nvGrpSpPr>
          <p:grpSpPr bwMode="auto">
            <a:xfrm>
              <a:off x="261" y="892"/>
              <a:ext cx="1124" cy="1464"/>
              <a:chOff x="96" y="916"/>
              <a:chExt cx="2208" cy="2876"/>
            </a:xfrm>
          </p:grpSpPr>
          <p:sp>
            <p:nvSpPr>
              <p:cNvPr id="4156" name="Line 60"/>
              <p:cNvSpPr>
                <a:spLocks noChangeShapeType="1"/>
              </p:cNvSpPr>
              <p:nvPr/>
            </p:nvSpPr>
            <p:spPr bwMode="ltGray">
              <a:xfrm flipH="1">
                <a:off x="96" y="1038"/>
                <a:ext cx="22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57" name="Line 61"/>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58" name="Arc 62"/>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sp>
        <p:nvSpPr>
          <p:cNvPr id="4159" name="Rectangle 63"/>
          <p:cNvSpPr>
            <a:spLocks noGrp="1" noChangeArrowheads="1"/>
          </p:cNvSpPr>
          <p:nvPr>
            <p:ph type="title"/>
          </p:nvPr>
        </p:nvSpPr>
        <p:spPr bwMode="auto">
          <a:xfrm>
            <a:off x="6096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4160"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61" name="Rectangle 6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a:defRPr sz="1400">
                <a:cs typeface="+mn-cs"/>
              </a:defRPr>
            </a:lvl1pPr>
          </a:lstStyle>
          <a:p>
            <a:pPr>
              <a:defRPr/>
            </a:pPr>
            <a:fld id="{600F9C07-DA27-404F-BEBE-3558D8E021FF}" type="datetime8">
              <a:rPr lang="en-US"/>
              <a:pPr>
                <a:defRPr/>
              </a:pPr>
              <a:t>1/30/2016 5:49 PM</a:t>
            </a:fld>
            <a:endParaRPr lang="en-US"/>
          </a:p>
        </p:txBody>
      </p:sp>
      <p:sp>
        <p:nvSpPr>
          <p:cNvPr id="4162" name="Rectangle 6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400">
                <a:cs typeface="+mn-cs"/>
              </a:defRPr>
            </a:lvl1pPr>
          </a:lstStyle>
          <a:p>
            <a:pPr>
              <a:defRPr/>
            </a:pPr>
            <a:r>
              <a:rPr lang="en-US"/>
              <a:t>Shortest Paths</a:t>
            </a:r>
          </a:p>
        </p:txBody>
      </p:sp>
      <p:sp>
        <p:nvSpPr>
          <p:cNvPr id="4163" name="Rectangle 6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400">
                <a:cs typeface="+mn-cs"/>
              </a:defRPr>
            </a:lvl1pPr>
          </a:lstStyle>
          <a:p>
            <a:pPr>
              <a:defRPr/>
            </a:pPr>
            <a:fld id="{9030B2C8-570E-894C-A413-B8342A1DF85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rtl="0" eaLnBrk="0" fontAlgn="base" hangingPunct="0">
        <a:spcBef>
          <a:spcPct val="0"/>
        </a:spcBef>
        <a:spcAft>
          <a:spcPct val="0"/>
        </a:spcAft>
        <a:defRPr sz="4400">
          <a:solidFill>
            <a:schemeClr val="tx2"/>
          </a:solidFill>
          <a:latin typeface="+mj-lt"/>
          <a:ea typeface="+mj-ea"/>
          <a:cs typeface="ＭＳ Ｐゴシック" charset="0"/>
        </a:defRPr>
      </a:lvl1pPr>
      <a:lvl2pPr algn="l" rtl="0" eaLnBrk="0" fontAlgn="base" hangingPunct="0">
        <a:spcBef>
          <a:spcPct val="0"/>
        </a:spcBef>
        <a:spcAft>
          <a:spcPct val="0"/>
        </a:spcAft>
        <a:defRPr sz="4400">
          <a:solidFill>
            <a:schemeClr val="tx2"/>
          </a:solidFill>
          <a:latin typeface="Tahoma" charset="0"/>
          <a:ea typeface="ＭＳ Ｐゴシック" charset="0"/>
          <a:cs typeface="ＭＳ Ｐゴシック" charset="0"/>
        </a:defRPr>
      </a:lvl2pPr>
      <a:lvl3pPr algn="l" rtl="0" eaLnBrk="0" fontAlgn="base" hangingPunct="0">
        <a:spcBef>
          <a:spcPct val="0"/>
        </a:spcBef>
        <a:spcAft>
          <a:spcPct val="0"/>
        </a:spcAft>
        <a:defRPr sz="4400">
          <a:solidFill>
            <a:schemeClr val="tx2"/>
          </a:solidFill>
          <a:latin typeface="Tahoma" charset="0"/>
          <a:ea typeface="ＭＳ Ｐゴシック" charset="0"/>
          <a:cs typeface="ＭＳ Ｐゴシック" charset="0"/>
        </a:defRPr>
      </a:lvl3pPr>
      <a:lvl4pPr algn="l" rtl="0" eaLnBrk="0" fontAlgn="base" hangingPunct="0">
        <a:spcBef>
          <a:spcPct val="0"/>
        </a:spcBef>
        <a:spcAft>
          <a:spcPct val="0"/>
        </a:spcAft>
        <a:defRPr sz="4400">
          <a:solidFill>
            <a:schemeClr val="tx2"/>
          </a:solidFill>
          <a:latin typeface="Tahoma" charset="0"/>
          <a:ea typeface="ＭＳ Ｐゴシック" charset="0"/>
          <a:cs typeface="ＭＳ Ｐゴシック" charset="0"/>
        </a:defRPr>
      </a:lvl4pPr>
      <a:lvl5pPr algn="l" rtl="0" eaLnBrk="0" fontAlgn="base" hangingPunct="0">
        <a:spcBef>
          <a:spcPct val="0"/>
        </a:spcBef>
        <a:spcAft>
          <a:spcPct val="0"/>
        </a:spcAft>
        <a:defRPr sz="4400">
          <a:solidFill>
            <a:schemeClr val="tx2"/>
          </a:solidFill>
          <a:latin typeface="Tahoma" charset="0"/>
          <a:ea typeface="ＭＳ Ｐゴシック" charset="0"/>
          <a:cs typeface="ＭＳ Ｐゴシック" charset="0"/>
        </a:defRPr>
      </a:lvl5pPr>
      <a:lvl6pPr marL="457200" algn="l" rtl="0" fontAlgn="base">
        <a:spcBef>
          <a:spcPct val="0"/>
        </a:spcBef>
        <a:spcAft>
          <a:spcPct val="0"/>
        </a:spcAft>
        <a:defRPr sz="4400">
          <a:solidFill>
            <a:schemeClr val="tx2"/>
          </a:solidFill>
          <a:latin typeface="Tahoma" charset="0"/>
          <a:ea typeface="ＭＳ Ｐゴシック" charset="0"/>
        </a:defRPr>
      </a:lvl6pPr>
      <a:lvl7pPr marL="914400" algn="l" rtl="0" fontAlgn="base">
        <a:spcBef>
          <a:spcPct val="0"/>
        </a:spcBef>
        <a:spcAft>
          <a:spcPct val="0"/>
        </a:spcAft>
        <a:defRPr sz="4400">
          <a:solidFill>
            <a:schemeClr val="tx2"/>
          </a:solidFill>
          <a:latin typeface="Tahoma" charset="0"/>
          <a:ea typeface="ＭＳ Ｐゴシック" charset="0"/>
        </a:defRPr>
      </a:lvl7pPr>
      <a:lvl8pPr marL="1371600" algn="l" rtl="0" fontAlgn="base">
        <a:spcBef>
          <a:spcPct val="0"/>
        </a:spcBef>
        <a:spcAft>
          <a:spcPct val="0"/>
        </a:spcAft>
        <a:defRPr sz="4400">
          <a:solidFill>
            <a:schemeClr val="tx2"/>
          </a:solidFill>
          <a:latin typeface="Tahoma" charset="0"/>
          <a:ea typeface="ＭＳ Ｐゴシック" charset="0"/>
        </a:defRPr>
      </a:lvl8pPr>
      <a:lvl9pPr marL="1828800" algn="l" rtl="0" fontAlgn="base">
        <a:spcBef>
          <a:spcPct val="0"/>
        </a:spcBef>
        <a:spcAft>
          <a:spcPct val="0"/>
        </a:spcAft>
        <a:defRPr sz="4400">
          <a:solidFill>
            <a:schemeClr val="tx2"/>
          </a:solidFill>
          <a:latin typeface="Tahoma" charset="0"/>
          <a:ea typeface="ＭＳ Ｐゴシック" charset="0"/>
        </a:defRPr>
      </a:lvl9pPr>
    </p:titleStyle>
    <p:bodyStyle>
      <a:lvl1pPr marL="342900" indent="-342900" algn="l" rtl="0" eaLnBrk="0" fontAlgn="base" hangingPunct="0">
        <a:spcBef>
          <a:spcPct val="20000"/>
        </a:spcBef>
        <a:spcAft>
          <a:spcPct val="0"/>
        </a:spcAft>
        <a:buClr>
          <a:schemeClr val="hlink"/>
        </a:buClr>
        <a:buSzPct val="110000"/>
        <a:buFont typeface="Wingdings" charset="0"/>
        <a:buBlip>
          <a:blip r:embed="rId13"/>
        </a:buBlip>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lr>
          <a:schemeClr val="tx1"/>
        </a:buClr>
        <a:buSzPct val="60000"/>
        <a:buFont typeface="Wingdings" charset="0"/>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charset="0"/>
        <a:buChar char="w"/>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65000"/>
        <a:buFont typeface="Wingdings" charset="0"/>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0000"/>
        <a:buFont typeface="Wingdings" charset="0"/>
        <a:buChar char="n"/>
        <a:defRPr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71"/>
          <p:cNvSpPr>
            <a:spLocks noGrp="1" noChangeArrowheads="1"/>
          </p:cNvSpPr>
          <p:nvPr>
            <p:ph type="sldNum" sz="quarter" idx="12"/>
          </p:nvPr>
        </p:nvSpPr>
        <p:spPr/>
        <p:txBody>
          <a:bodyPr/>
          <a:lstStyle/>
          <a:p>
            <a:pPr>
              <a:defRPr/>
            </a:pPr>
            <a:fld id="{36901451-7367-474F-92DC-681A1AC01BAE}" type="slidenum">
              <a:rPr lang="en-US"/>
              <a:pPr>
                <a:defRPr/>
              </a:pPr>
              <a:t>1</a:t>
            </a:fld>
            <a:endParaRPr lang="en-US" dirty="0"/>
          </a:p>
        </p:txBody>
      </p:sp>
      <p:sp>
        <p:nvSpPr>
          <p:cNvPr id="3074" name="Rectangle 2"/>
          <p:cNvSpPr>
            <a:spLocks noGrp="1" noChangeArrowheads="1"/>
          </p:cNvSpPr>
          <p:nvPr>
            <p:ph type="ctrTitle"/>
          </p:nvPr>
        </p:nvSpPr>
        <p:spPr>
          <a:xfrm>
            <a:off x="914400" y="1676400"/>
            <a:ext cx="7772400" cy="1143000"/>
          </a:xfrm>
        </p:spPr>
        <p:txBody>
          <a:bodyPr/>
          <a:lstStyle/>
          <a:p>
            <a:pPr algn="ctr" eaLnBrk="1" hangingPunct="1">
              <a:defRPr/>
            </a:pPr>
            <a:r>
              <a:rPr lang="en-US" sz="3600" smtClean="0">
                <a:cs typeface="+mj-cs"/>
              </a:rPr>
              <a:t>Lesson 13 </a:t>
            </a:r>
            <a:r>
              <a:rPr lang="en-US" sz="3600" dirty="0" smtClean="0">
                <a:cs typeface="+mj-cs"/>
              </a:rPr>
              <a:t/>
            </a:r>
            <a:br>
              <a:rPr lang="en-US" sz="3600" dirty="0" smtClean="0">
                <a:cs typeface="+mj-cs"/>
              </a:rPr>
            </a:br>
            <a:r>
              <a:rPr lang="en-US" sz="3600" dirty="0" smtClean="0">
                <a:cs typeface="+mj-cs"/>
              </a:rPr>
              <a:t>Algorithms For Weighted Graphs: </a:t>
            </a:r>
            <a:r>
              <a:rPr lang="en-US" sz="2800" i="1" dirty="0" smtClean="0">
                <a:cs typeface="+mj-cs"/>
              </a:rPr>
              <a:t>Creative Intelligence Manifesting As Material Creation</a:t>
            </a:r>
          </a:p>
        </p:txBody>
      </p:sp>
      <p:grpSp>
        <p:nvGrpSpPr>
          <p:cNvPr id="15364" name="Group 647"/>
          <p:cNvGrpSpPr>
            <a:grpSpLocks/>
          </p:cNvGrpSpPr>
          <p:nvPr/>
        </p:nvGrpSpPr>
        <p:grpSpPr bwMode="auto">
          <a:xfrm>
            <a:off x="4648200" y="3124200"/>
            <a:ext cx="3390900" cy="2227263"/>
            <a:chOff x="3396" y="901"/>
            <a:chExt cx="2136" cy="1403"/>
          </a:xfrm>
        </p:grpSpPr>
        <p:sp>
          <p:nvSpPr>
            <p:cNvPr id="3720" name="Freeform 648"/>
            <p:cNvSpPr>
              <a:spLocks/>
            </p:cNvSpPr>
            <p:nvPr/>
          </p:nvSpPr>
          <p:spPr bwMode="auto">
            <a:xfrm>
              <a:off x="4053" y="901"/>
              <a:ext cx="1479" cy="1042"/>
            </a:xfrm>
            <a:custGeom>
              <a:avLst/>
              <a:gdLst>
                <a:gd name="T0" fmla="*/ 447 w 1479"/>
                <a:gd name="T1" fmla="*/ 23 h 1042"/>
                <a:gd name="T2" fmla="*/ 1113 w 1479"/>
                <a:gd name="T3" fmla="*/ 149 h 1042"/>
                <a:gd name="T4" fmla="*/ 1413 w 1479"/>
                <a:gd name="T5" fmla="*/ 917 h 1042"/>
                <a:gd name="T6" fmla="*/ 717 w 1479"/>
                <a:gd name="T7" fmla="*/ 899 h 1042"/>
                <a:gd name="T8" fmla="*/ 249 w 1479"/>
                <a:gd name="T9" fmla="*/ 983 h 1042"/>
                <a:gd name="T10" fmla="*/ 69 w 1479"/>
                <a:gd name="T11" fmla="*/ 646 h 1042"/>
                <a:gd name="T12" fmla="*/ 63 w 1479"/>
                <a:gd name="T13" fmla="*/ 166 h 1042"/>
                <a:gd name="T14" fmla="*/ 447 w 1479"/>
                <a:gd name="T15" fmla="*/ 23 h 10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9" h="1042">
                  <a:moveTo>
                    <a:pt x="447" y="23"/>
                  </a:moveTo>
                  <a:cubicBezTo>
                    <a:pt x="622" y="20"/>
                    <a:pt x="952" y="0"/>
                    <a:pt x="1113" y="149"/>
                  </a:cubicBezTo>
                  <a:cubicBezTo>
                    <a:pt x="1274" y="298"/>
                    <a:pt x="1479" y="792"/>
                    <a:pt x="1413" y="917"/>
                  </a:cubicBezTo>
                  <a:cubicBezTo>
                    <a:pt x="1347" y="1042"/>
                    <a:pt x="911" y="888"/>
                    <a:pt x="717" y="899"/>
                  </a:cubicBezTo>
                  <a:cubicBezTo>
                    <a:pt x="523" y="910"/>
                    <a:pt x="357" y="1025"/>
                    <a:pt x="249" y="983"/>
                  </a:cubicBezTo>
                  <a:cubicBezTo>
                    <a:pt x="141" y="941"/>
                    <a:pt x="100" y="782"/>
                    <a:pt x="69" y="646"/>
                  </a:cubicBezTo>
                  <a:cubicBezTo>
                    <a:pt x="38" y="510"/>
                    <a:pt x="0" y="270"/>
                    <a:pt x="63" y="166"/>
                  </a:cubicBezTo>
                  <a:cubicBezTo>
                    <a:pt x="126" y="62"/>
                    <a:pt x="272" y="26"/>
                    <a:pt x="447" y="23"/>
                  </a:cubicBezTo>
                  <a:close/>
                </a:path>
              </a:pathLst>
            </a:custGeom>
            <a:solidFill>
              <a:srgbClr val="DDDDDD"/>
            </a:solidFill>
            <a:ln w="12700" cap="flat" cmpd="sng">
              <a:solidFill>
                <a:schemeClr val="tx2"/>
              </a:solidFill>
              <a:prstDash val="dash"/>
              <a:round/>
              <a:headEnd/>
              <a:tailEn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a:defRPr/>
              </a:pPr>
              <a:endParaRPr lang="en-US" dirty="0">
                <a:cs typeface="+mn-cs"/>
              </a:endParaRPr>
            </a:p>
          </p:txBody>
        </p:sp>
        <p:sp>
          <p:nvSpPr>
            <p:cNvPr id="3721" name="Oval 649"/>
            <p:cNvSpPr>
              <a:spLocks noChangeAspect="1" noChangeArrowheads="1"/>
            </p:cNvSpPr>
            <p:nvPr/>
          </p:nvSpPr>
          <p:spPr bwMode="auto">
            <a:xfrm rot="21600000">
              <a:off x="4261" y="1564"/>
              <a:ext cx="231" cy="231"/>
            </a:xfrm>
            <a:prstGeom prst="ellipse">
              <a:avLst/>
            </a:prstGeom>
            <a:solidFill>
              <a:schemeClr val="accent1"/>
            </a:solidFill>
            <a:ln w="38100">
              <a:solidFill>
                <a:schemeClr val="tx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800" dirty="0">
                  <a:cs typeface="+mn-cs"/>
                </a:rPr>
                <a:t>C</a:t>
              </a:r>
            </a:p>
          </p:txBody>
        </p:sp>
        <p:sp>
          <p:nvSpPr>
            <p:cNvPr id="3722" name="Oval 650"/>
            <p:cNvSpPr>
              <a:spLocks noChangeAspect="1" noChangeArrowheads="1"/>
            </p:cNvSpPr>
            <p:nvPr/>
          </p:nvSpPr>
          <p:spPr bwMode="auto">
            <a:xfrm rot="21600000">
              <a:off x="3396" y="1564"/>
              <a:ext cx="231" cy="231"/>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800" dirty="0">
                  <a:cs typeface="+mn-cs"/>
                </a:rPr>
                <a:t>B</a:t>
              </a:r>
            </a:p>
          </p:txBody>
        </p:sp>
        <p:sp>
          <p:nvSpPr>
            <p:cNvPr id="3723" name="Oval 651"/>
            <p:cNvSpPr>
              <a:spLocks noChangeAspect="1" noChangeArrowheads="1"/>
            </p:cNvSpPr>
            <p:nvPr/>
          </p:nvSpPr>
          <p:spPr bwMode="auto">
            <a:xfrm rot="21600000">
              <a:off x="4260" y="1056"/>
              <a:ext cx="231" cy="231"/>
            </a:xfrm>
            <a:prstGeom prst="ellipse">
              <a:avLst/>
            </a:prstGeom>
            <a:solidFill>
              <a:schemeClr val="accent1"/>
            </a:solidFill>
            <a:ln w="38100">
              <a:solidFill>
                <a:schemeClr val="tx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800" dirty="0">
                  <a:solidFill>
                    <a:schemeClr val="tx2"/>
                  </a:solidFill>
                  <a:cs typeface="+mn-cs"/>
                </a:rPr>
                <a:t>A</a:t>
              </a:r>
            </a:p>
          </p:txBody>
        </p:sp>
        <p:sp>
          <p:nvSpPr>
            <p:cNvPr id="3724" name="Oval 652"/>
            <p:cNvSpPr>
              <a:spLocks noChangeAspect="1" noChangeArrowheads="1"/>
            </p:cNvSpPr>
            <p:nvPr/>
          </p:nvSpPr>
          <p:spPr bwMode="auto">
            <a:xfrm rot="21600000">
              <a:off x="3780" y="2073"/>
              <a:ext cx="231" cy="231"/>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800" dirty="0">
                  <a:cs typeface="+mn-cs"/>
                </a:rPr>
                <a:t>E</a:t>
              </a:r>
            </a:p>
          </p:txBody>
        </p:sp>
        <p:cxnSp>
          <p:nvCxnSpPr>
            <p:cNvPr id="3725" name="AutoShape 653"/>
            <p:cNvCxnSpPr>
              <a:cxnSpLocks noChangeAspect="1" noChangeShapeType="1"/>
              <a:stCxn id="3723" idx="2"/>
              <a:endCxn id="3722" idx="0"/>
            </p:cNvCxnSpPr>
            <p:nvPr/>
          </p:nvCxnSpPr>
          <p:spPr bwMode="auto">
            <a:xfrm rot="10800000" flipV="1">
              <a:off x="3511" y="1171"/>
              <a:ext cx="736" cy="386"/>
            </a:xfrm>
            <a:prstGeom prst="curvedConnector2">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26" name="AutoShape 654"/>
            <p:cNvCxnSpPr>
              <a:cxnSpLocks noChangeAspect="1" noChangeShapeType="1"/>
              <a:stCxn id="3724" idx="2"/>
              <a:endCxn id="3722" idx="4"/>
            </p:cNvCxnSpPr>
            <p:nvPr/>
          </p:nvCxnSpPr>
          <p:spPr bwMode="auto">
            <a:xfrm rot="10800000">
              <a:off x="3511" y="1800"/>
              <a:ext cx="262" cy="388"/>
            </a:xfrm>
            <a:prstGeom prst="curvedConnector2">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27" name="AutoShape 655"/>
            <p:cNvCxnSpPr>
              <a:cxnSpLocks noChangeAspect="1" noChangeShapeType="1"/>
              <a:stCxn id="3724" idx="6"/>
              <a:endCxn id="3721" idx="3"/>
            </p:cNvCxnSpPr>
            <p:nvPr/>
          </p:nvCxnSpPr>
          <p:spPr bwMode="auto">
            <a:xfrm flipV="1">
              <a:off x="4016" y="1773"/>
              <a:ext cx="278" cy="415"/>
            </a:xfrm>
            <a:prstGeom prst="curvedConnector2">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28" name="AutoShape 656"/>
            <p:cNvCxnSpPr>
              <a:cxnSpLocks noChangeAspect="1" noChangeShapeType="1"/>
              <a:stCxn id="3723" idx="4"/>
              <a:endCxn id="3721" idx="0"/>
            </p:cNvCxnSpPr>
            <p:nvPr/>
          </p:nvCxnSpPr>
          <p:spPr bwMode="auto">
            <a:xfrm>
              <a:off x="4375" y="1298"/>
              <a:ext cx="1" cy="253"/>
            </a:xfrm>
            <a:prstGeom prst="straightConnector1">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29" name="AutoShape 657"/>
            <p:cNvCxnSpPr>
              <a:cxnSpLocks noChangeAspect="1" noChangeShapeType="1"/>
              <a:stCxn id="3722" idx="6"/>
              <a:endCxn id="3721" idx="2"/>
            </p:cNvCxnSpPr>
            <p:nvPr/>
          </p:nvCxnSpPr>
          <p:spPr bwMode="auto">
            <a:xfrm>
              <a:off x="3632" y="1679"/>
              <a:ext cx="616" cy="0"/>
            </a:xfrm>
            <a:prstGeom prst="straightConnector1">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30" name="Oval 658"/>
            <p:cNvSpPr>
              <a:spLocks noChangeAspect="1" noChangeArrowheads="1"/>
            </p:cNvSpPr>
            <p:nvPr/>
          </p:nvSpPr>
          <p:spPr bwMode="auto">
            <a:xfrm rot="21600000">
              <a:off x="5119" y="1564"/>
              <a:ext cx="231" cy="231"/>
            </a:xfrm>
            <a:prstGeom prst="ellipse">
              <a:avLst/>
            </a:prstGeom>
            <a:solidFill>
              <a:schemeClr val="accent1"/>
            </a:solidFill>
            <a:ln w="38100">
              <a:solidFill>
                <a:schemeClr val="tx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800" dirty="0">
                  <a:solidFill>
                    <a:schemeClr val="tx2"/>
                  </a:solidFill>
                  <a:cs typeface="+mn-cs"/>
                </a:rPr>
                <a:t>D</a:t>
              </a:r>
            </a:p>
          </p:txBody>
        </p:sp>
        <p:cxnSp>
          <p:nvCxnSpPr>
            <p:cNvPr id="3731" name="AutoShape 659"/>
            <p:cNvCxnSpPr>
              <a:cxnSpLocks noChangeAspect="1" noChangeShapeType="1"/>
              <a:stCxn id="3734" idx="6"/>
              <a:endCxn id="3730" idx="4"/>
            </p:cNvCxnSpPr>
            <p:nvPr/>
          </p:nvCxnSpPr>
          <p:spPr bwMode="auto">
            <a:xfrm flipV="1">
              <a:off x="4970" y="1806"/>
              <a:ext cx="264" cy="382"/>
            </a:xfrm>
            <a:prstGeom prst="curvedConnector2">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32" name="AutoShape 660"/>
            <p:cNvCxnSpPr>
              <a:cxnSpLocks noChangeAspect="1" noChangeShapeType="1"/>
              <a:stCxn id="3730" idx="0"/>
              <a:endCxn id="3723" idx="6"/>
            </p:cNvCxnSpPr>
            <p:nvPr/>
          </p:nvCxnSpPr>
          <p:spPr bwMode="auto">
            <a:xfrm rot="5400000" flipH="1">
              <a:off x="4678" y="995"/>
              <a:ext cx="380" cy="732"/>
            </a:xfrm>
            <a:prstGeom prst="curvedConnector2">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33" name="AutoShape 661"/>
            <p:cNvCxnSpPr>
              <a:cxnSpLocks noChangeAspect="1" noChangeShapeType="1"/>
              <a:stCxn id="3721" idx="6"/>
              <a:endCxn id="3730" idx="2"/>
            </p:cNvCxnSpPr>
            <p:nvPr/>
          </p:nvCxnSpPr>
          <p:spPr bwMode="auto">
            <a:xfrm>
              <a:off x="4503" y="1679"/>
              <a:ext cx="603" cy="0"/>
            </a:xfrm>
            <a:prstGeom prst="straightConnector1">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34" name="Oval 662"/>
            <p:cNvSpPr>
              <a:spLocks noChangeAspect="1" noChangeArrowheads="1"/>
            </p:cNvSpPr>
            <p:nvPr/>
          </p:nvSpPr>
          <p:spPr bwMode="auto">
            <a:xfrm rot="21600000">
              <a:off x="4734" y="2073"/>
              <a:ext cx="231" cy="231"/>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800" dirty="0">
                  <a:cs typeface="+mn-cs"/>
                </a:rPr>
                <a:t>F</a:t>
              </a:r>
            </a:p>
          </p:txBody>
        </p:sp>
        <p:cxnSp>
          <p:nvCxnSpPr>
            <p:cNvPr id="3735" name="AutoShape 663"/>
            <p:cNvCxnSpPr>
              <a:cxnSpLocks noChangeAspect="1" noChangeShapeType="1"/>
              <a:stCxn id="3721" idx="5"/>
              <a:endCxn id="3734" idx="2"/>
            </p:cNvCxnSpPr>
            <p:nvPr/>
          </p:nvCxnSpPr>
          <p:spPr bwMode="auto">
            <a:xfrm rot="16200000" flipH="1">
              <a:off x="4385" y="1846"/>
              <a:ext cx="415" cy="269"/>
            </a:xfrm>
            <a:prstGeom prst="curvedConnector2">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36" name="Text Box 664"/>
            <p:cNvSpPr txBox="1">
              <a:spLocks noChangeArrowheads="1"/>
            </p:cNvSpPr>
            <p:nvPr/>
          </p:nvSpPr>
          <p:spPr bwMode="auto">
            <a:xfrm>
              <a:off x="4408" y="912"/>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dirty="0">
                  <a:solidFill>
                    <a:schemeClr val="tx2"/>
                  </a:solidFill>
                  <a:latin typeface="Times New Roman" charset="0"/>
                  <a:cs typeface="+mn-cs"/>
                </a:rPr>
                <a:t>0</a:t>
              </a:r>
            </a:p>
          </p:txBody>
        </p:sp>
        <p:sp>
          <p:nvSpPr>
            <p:cNvPr id="3737" name="Text Box 665"/>
            <p:cNvSpPr txBox="1">
              <a:spLocks noChangeArrowheads="1"/>
            </p:cNvSpPr>
            <p:nvPr/>
          </p:nvSpPr>
          <p:spPr bwMode="auto">
            <a:xfrm>
              <a:off x="5284" y="1433"/>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dirty="0">
                  <a:solidFill>
                    <a:schemeClr val="tx2"/>
                  </a:solidFill>
                  <a:latin typeface="Times New Roman" charset="0"/>
                  <a:cs typeface="+mn-cs"/>
                  <a:sym typeface="Symbol" charset="0"/>
                </a:rPr>
                <a:t>3</a:t>
              </a:r>
            </a:p>
          </p:txBody>
        </p:sp>
        <p:sp>
          <p:nvSpPr>
            <p:cNvPr id="3738" name="Text Box 666"/>
            <p:cNvSpPr txBox="1">
              <a:spLocks noChangeArrowheads="1"/>
            </p:cNvSpPr>
            <p:nvPr/>
          </p:nvSpPr>
          <p:spPr bwMode="auto">
            <a:xfrm>
              <a:off x="4428" y="1433"/>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dirty="0">
                  <a:solidFill>
                    <a:schemeClr val="tx2"/>
                  </a:solidFill>
                  <a:latin typeface="Times New Roman" charset="0"/>
                  <a:cs typeface="+mn-cs"/>
                  <a:sym typeface="Symbol" charset="0"/>
                </a:rPr>
                <a:t>2</a:t>
              </a:r>
            </a:p>
          </p:txBody>
        </p:sp>
        <p:sp>
          <p:nvSpPr>
            <p:cNvPr id="3739" name="Text Box 667"/>
            <p:cNvSpPr txBox="1">
              <a:spLocks noChangeArrowheads="1"/>
            </p:cNvSpPr>
            <p:nvPr/>
          </p:nvSpPr>
          <p:spPr bwMode="auto">
            <a:xfrm>
              <a:off x="3564" y="1433"/>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dirty="0">
                  <a:solidFill>
                    <a:schemeClr val="tx2"/>
                  </a:solidFill>
                  <a:latin typeface="Times New Roman" charset="0"/>
                  <a:cs typeface="+mn-cs"/>
                  <a:sym typeface="Symbol" charset="0"/>
                </a:rPr>
                <a:t>8</a:t>
              </a:r>
            </a:p>
          </p:txBody>
        </p:sp>
        <p:sp>
          <p:nvSpPr>
            <p:cNvPr id="3740" name="Text Box 668"/>
            <p:cNvSpPr txBox="1">
              <a:spLocks noChangeArrowheads="1"/>
            </p:cNvSpPr>
            <p:nvPr/>
          </p:nvSpPr>
          <p:spPr bwMode="auto">
            <a:xfrm>
              <a:off x="3736" y="1889"/>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dirty="0">
                  <a:solidFill>
                    <a:schemeClr val="tx2"/>
                  </a:solidFill>
                  <a:latin typeface="Times New Roman" charset="0"/>
                  <a:cs typeface="+mn-cs"/>
                  <a:sym typeface="Symbol" charset="0"/>
                </a:rPr>
                <a:t>5</a:t>
              </a:r>
            </a:p>
          </p:txBody>
        </p:sp>
        <p:sp>
          <p:nvSpPr>
            <p:cNvPr id="3741" name="Text Box 669"/>
            <p:cNvSpPr txBox="1">
              <a:spLocks noChangeArrowheads="1"/>
            </p:cNvSpPr>
            <p:nvPr/>
          </p:nvSpPr>
          <p:spPr bwMode="auto">
            <a:xfrm>
              <a:off x="4848" y="1889"/>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dirty="0">
                  <a:solidFill>
                    <a:schemeClr val="tx2"/>
                  </a:solidFill>
                  <a:latin typeface="Times New Roman" charset="0"/>
                  <a:cs typeface="+mn-cs"/>
                  <a:sym typeface="Symbol" charset="0"/>
                </a:rPr>
                <a:t>8</a:t>
              </a:r>
            </a:p>
          </p:txBody>
        </p:sp>
        <p:sp>
          <p:nvSpPr>
            <p:cNvPr id="3742" name="Text Box 670"/>
            <p:cNvSpPr txBox="1">
              <a:spLocks noChangeArrowheads="1"/>
            </p:cNvSpPr>
            <p:nvPr/>
          </p:nvSpPr>
          <p:spPr bwMode="auto">
            <a:xfrm>
              <a:off x="4936" y="1065"/>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dirty="0">
                  <a:latin typeface="Times New Roman" charset="0"/>
                  <a:cs typeface="+mn-cs"/>
                </a:rPr>
                <a:t>4</a:t>
              </a:r>
            </a:p>
          </p:txBody>
        </p:sp>
        <p:sp>
          <p:nvSpPr>
            <p:cNvPr id="3743" name="Text Box 671"/>
            <p:cNvSpPr txBox="1">
              <a:spLocks noChangeArrowheads="1"/>
            </p:cNvSpPr>
            <p:nvPr/>
          </p:nvSpPr>
          <p:spPr bwMode="auto">
            <a:xfrm>
              <a:off x="3588" y="110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dirty="0">
                  <a:solidFill>
                    <a:schemeClr val="tx2"/>
                  </a:solidFill>
                  <a:latin typeface="Times New Roman" charset="0"/>
                  <a:cs typeface="+mn-cs"/>
                </a:rPr>
                <a:t>8</a:t>
              </a:r>
            </a:p>
          </p:txBody>
        </p:sp>
        <p:sp>
          <p:nvSpPr>
            <p:cNvPr id="3744" name="Text Box 672"/>
            <p:cNvSpPr txBox="1">
              <a:spLocks noChangeArrowheads="1"/>
            </p:cNvSpPr>
            <p:nvPr/>
          </p:nvSpPr>
          <p:spPr bwMode="auto">
            <a:xfrm>
              <a:off x="3828" y="1488"/>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dirty="0">
                  <a:latin typeface="Times New Roman" charset="0"/>
                  <a:cs typeface="+mn-cs"/>
                </a:rPr>
                <a:t>7</a:t>
              </a:r>
            </a:p>
          </p:txBody>
        </p:sp>
        <p:sp>
          <p:nvSpPr>
            <p:cNvPr id="3745" name="Text Box 673"/>
            <p:cNvSpPr txBox="1">
              <a:spLocks noChangeArrowheads="1"/>
            </p:cNvSpPr>
            <p:nvPr/>
          </p:nvSpPr>
          <p:spPr bwMode="auto">
            <a:xfrm>
              <a:off x="4740" y="1488"/>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dirty="0">
                  <a:solidFill>
                    <a:schemeClr val="tx2"/>
                  </a:solidFill>
                  <a:latin typeface="Times New Roman" charset="0"/>
                  <a:cs typeface="+mn-cs"/>
                </a:rPr>
                <a:t>1</a:t>
              </a:r>
            </a:p>
          </p:txBody>
        </p:sp>
        <p:sp>
          <p:nvSpPr>
            <p:cNvPr id="3746" name="Text Box 674"/>
            <p:cNvSpPr txBox="1">
              <a:spLocks noChangeArrowheads="1"/>
            </p:cNvSpPr>
            <p:nvPr/>
          </p:nvSpPr>
          <p:spPr bwMode="auto">
            <a:xfrm>
              <a:off x="3396" y="1992"/>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dirty="0">
                  <a:latin typeface="Times New Roman" charset="0"/>
                  <a:cs typeface="+mn-cs"/>
                </a:rPr>
                <a:t>2</a:t>
              </a:r>
            </a:p>
          </p:txBody>
        </p:sp>
        <p:sp>
          <p:nvSpPr>
            <p:cNvPr id="3747" name="Text Box 675"/>
            <p:cNvSpPr txBox="1">
              <a:spLocks noChangeArrowheads="1"/>
            </p:cNvSpPr>
            <p:nvPr/>
          </p:nvSpPr>
          <p:spPr bwMode="auto">
            <a:xfrm>
              <a:off x="5124" y="1992"/>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dirty="0">
                  <a:solidFill>
                    <a:schemeClr val="tx2"/>
                  </a:solidFill>
                  <a:latin typeface="Times New Roman" charset="0"/>
                  <a:cs typeface="+mn-cs"/>
                </a:rPr>
                <a:t>5</a:t>
              </a:r>
            </a:p>
          </p:txBody>
        </p:sp>
        <p:sp>
          <p:nvSpPr>
            <p:cNvPr id="3748" name="Text Box 676"/>
            <p:cNvSpPr txBox="1">
              <a:spLocks noChangeArrowheads="1"/>
            </p:cNvSpPr>
            <p:nvPr/>
          </p:nvSpPr>
          <p:spPr bwMode="auto">
            <a:xfrm>
              <a:off x="4164" y="1296"/>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dirty="0">
                  <a:solidFill>
                    <a:schemeClr val="tx2"/>
                  </a:solidFill>
                  <a:latin typeface="Times New Roman" charset="0"/>
                  <a:cs typeface="+mn-cs"/>
                </a:rPr>
                <a:t>2</a:t>
              </a:r>
            </a:p>
          </p:txBody>
        </p:sp>
        <p:sp>
          <p:nvSpPr>
            <p:cNvPr id="3749" name="Text Box 677"/>
            <p:cNvSpPr txBox="1">
              <a:spLocks noChangeArrowheads="1"/>
            </p:cNvSpPr>
            <p:nvPr/>
          </p:nvSpPr>
          <p:spPr bwMode="auto">
            <a:xfrm>
              <a:off x="4068" y="182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dirty="0">
                  <a:solidFill>
                    <a:schemeClr val="tx2"/>
                  </a:solidFill>
                  <a:latin typeface="Times New Roman" charset="0"/>
                  <a:cs typeface="+mn-cs"/>
                </a:rPr>
                <a:t>3</a:t>
              </a:r>
            </a:p>
          </p:txBody>
        </p:sp>
        <p:sp>
          <p:nvSpPr>
            <p:cNvPr id="3750" name="Text Box 678"/>
            <p:cNvSpPr txBox="1">
              <a:spLocks noChangeArrowheads="1"/>
            </p:cNvSpPr>
            <p:nvPr/>
          </p:nvSpPr>
          <p:spPr bwMode="auto">
            <a:xfrm>
              <a:off x="4476" y="182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dirty="0">
                  <a:latin typeface="Times New Roman" charset="0"/>
                  <a:cs typeface="+mn-cs"/>
                </a:rPr>
                <a:t>9</a:t>
              </a:r>
            </a:p>
          </p:txBody>
        </p:sp>
      </p:grpSp>
      <p:sp>
        <p:nvSpPr>
          <p:cNvPr id="3" name="Rectangle 2"/>
          <p:cNvSpPr/>
          <p:nvPr/>
        </p:nvSpPr>
        <p:spPr>
          <a:xfrm>
            <a:off x="152400" y="2668062"/>
            <a:ext cx="4305300" cy="3493264"/>
          </a:xfrm>
          <a:prstGeom prst="rect">
            <a:avLst/>
          </a:prstGeom>
        </p:spPr>
        <p:txBody>
          <a:bodyPr wrap="square">
            <a:spAutoFit/>
          </a:bodyPr>
          <a:lstStyle/>
          <a:p>
            <a:r>
              <a:rPr lang="en-US" sz="1300" b="1"/>
              <a:t>Wholeness of the Lesson</a:t>
            </a:r>
            <a:endParaRPr lang="en-US" sz="1300"/>
          </a:p>
          <a:p>
            <a:pPr algn="just"/>
            <a:r>
              <a:rPr lang="en-US" sz="1300"/>
              <a:t>Weighted graphs are graphs that have </a:t>
            </a:r>
            <a:r>
              <a:rPr lang="en-US" sz="1300" i="1" smtClean="0"/>
              <a:t>weights</a:t>
            </a:r>
            <a:r>
              <a:rPr lang="en-US" sz="1300" smtClean="0"/>
              <a:t> or </a:t>
            </a:r>
            <a:r>
              <a:rPr lang="en-US" sz="1300" i="1" smtClean="0"/>
              <a:t>costs</a:t>
            </a:r>
            <a:r>
              <a:rPr lang="en-US" sz="1300" smtClean="0"/>
              <a:t> </a:t>
            </a:r>
            <a:r>
              <a:rPr lang="en-US" sz="1300"/>
              <a:t>associated with each edge. </a:t>
            </a:r>
            <a:r>
              <a:rPr lang="en-US" sz="1300" smtClean="0"/>
              <a:t>Two </a:t>
            </a:r>
            <a:r>
              <a:rPr lang="en-US" sz="1300"/>
              <a:t>questions that </a:t>
            </a:r>
            <a:r>
              <a:rPr lang="en-US" sz="1300" smtClean="0"/>
              <a:t>often </a:t>
            </a:r>
            <a:r>
              <a:rPr lang="en-US" sz="1300"/>
              <a:t>need to be answered when working with </a:t>
            </a:r>
            <a:r>
              <a:rPr lang="en-US" sz="1300" smtClean="0"/>
              <a:t>weighted </a:t>
            </a:r>
            <a:r>
              <a:rPr lang="en-US" sz="1300"/>
              <a:t>graphs are (1) What is the least costly path between two given vertices of the graph? (2) What is the least costly subgraph of the given graph which includes all the vertices of the given graph? Dijkstra’s Shortest Path Algorithm provides an efficient solution to the first question; Kruskal’s Minimum Spanning Tree Algorithm provides an efficient solution to the second. Solutions to optimization problems of all kinds give expression to Nature’s tendency to achieve the most possible with the least expenditure of energy. </a:t>
            </a:r>
            <a:r>
              <a:rPr lang="en-US" sz="1300" smtClean="0"/>
              <a:t>Waking up to one’s own deeper values of intelligence has the effect of drawing Nature’s style of functioning into our thinking and action so that we automatically achieve goals with less effort.</a:t>
            </a:r>
            <a:r>
              <a:rPr lang="en-US" sz="1300" smtClean="0">
                <a:effectLst/>
              </a:rPr>
              <a:t> </a:t>
            </a:r>
            <a:endParaRPr lang="en-US" sz="13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of Step 3</a:t>
            </a:r>
            <a:endParaRPr lang="en-US"/>
          </a:p>
        </p:txBody>
      </p:sp>
      <p:sp>
        <p:nvSpPr>
          <p:cNvPr id="4" name="Content Placeholder 3"/>
          <p:cNvSpPr>
            <a:spLocks noGrp="1"/>
          </p:cNvSpPr>
          <p:nvPr>
            <p:ph sz="half" idx="2"/>
          </p:nvPr>
        </p:nvSpPr>
        <p:spPr>
          <a:xfrm>
            <a:off x="5181600" y="1447800"/>
            <a:ext cx="3733800" cy="4800600"/>
          </a:xfrm>
          <a:solidFill>
            <a:schemeClr val="accent1"/>
          </a:solidFill>
          <a:ln>
            <a:solidFill>
              <a:srgbClr val="000000"/>
            </a:solidFill>
          </a:ln>
        </p:spPr>
        <p:txBody>
          <a:bodyPr/>
          <a:lstStyle/>
          <a:p>
            <a:pPr marL="0" indent="0">
              <a:buNone/>
            </a:pPr>
            <a:r>
              <a:rPr lang="en-US" sz="1600" smtClean="0"/>
              <a:t>                 </a:t>
            </a:r>
            <a:r>
              <a:rPr lang="en-US" sz="1600" b="1" smtClean="0"/>
              <a:t>Why Step 3 Works </a:t>
            </a:r>
          </a:p>
          <a:p>
            <a:pPr marL="0" indent="0">
              <a:buNone/>
            </a:pPr>
            <a:r>
              <a:rPr lang="en-US" sz="1600" u="sng" smtClean="0"/>
              <a:t>Case I</a:t>
            </a:r>
            <a:r>
              <a:rPr lang="en-US" sz="1600" smtClean="0"/>
              <a:t>. wt(s,v) is minimum</a:t>
            </a:r>
          </a:p>
          <a:p>
            <a:pPr marL="0" indent="0">
              <a:buNone/>
            </a:pPr>
            <a:r>
              <a:rPr lang="en-US" sz="1600"/>
              <a:t> </a:t>
            </a:r>
            <a:r>
              <a:rPr lang="en-US" sz="1600" smtClean="0"/>
              <a:t> </a:t>
            </a:r>
            <a:r>
              <a:rPr lang="en-US" sz="1400" smtClean="0"/>
              <a:t>Any path from s to v begins either as s, u  or   s, v. By assumption s, v is no longer than s, u, v. The other possibility is s, u, z, x, v, but s, v is (by assumption) no longer than s, u, z.</a:t>
            </a:r>
          </a:p>
          <a:p>
            <a:pPr marL="0" indent="0">
              <a:buNone/>
            </a:pPr>
            <a:r>
              <a:rPr lang="en-US" sz="1600" u="sng" smtClean="0"/>
              <a:t>Case II</a:t>
            </a:r>
            <a:r>
              <a:rPr lang="en-US" sz="1600" smtClean="0"/>
              <a:t>. A[u] + wt(u,v) is minimum </a:t>
            </a:r>
          </a:p>
          <a:p>
            <a:pPr marL="0" indent="0">
              <a:buNone/>
            </a:pPr>
            <a:r>
              <a:rPr lang="en-US" sz="1600" u="sng" smtClean="0"/>
              <a:t>Case III</a:t>
            </a:r>
            <a:r>
              <a:rPr lang="en-US" sz="1600" smtClean="0"/>
              <a:t>. A[u] + wt(u,z) is minimum.</a:t>
            </a:r>
          </a:p>
          <a:p>
            <a:pPr marL="0" indent="0">
              <a:buNone/>
            </a:pPr>
            <a:r>
              <a:rPr lang="en-US" sz="1800"/>
              <a:t> </a:t>
            </a:r>
            <a:r>
              <a:rPr lang="en-US" sz="1800" smtClean="0"/>
              <a:t> </a:t>
            </a:r>
            <a:r>
              <a:rPr lang="en-US" sz="1400" smtClean="0"/>
              <a:t>Cases II and III are similar. We prove it for Case III: We want to show that s, u, z is a shortest path to z. The other possible choices are s, u, v, x, z and s, v, x, z</a:t>
            </a:r>
          </a:p>
          <a:p>
            <a:pPr marL="0" indent="0">
              <a:buNone/>
            </a:pPr>
            <a:r>
              <a:rPr lang="en-US" sz="1400" smtClean="0"/>
              <a:t>Path s, u, v, x, z: </a:t>
            </a:r>
            <a:br>
              <a:rPr lang="en-US" sz="1400" smtClean="0"/>
            </a:br>
            <a:r>
              <a:rPr lang="en-US" sz="1400" smtClean="0"/>
              <a:t>  length s,u,z ≤ length of s,u,v (by assumption)</a:t>
            </a:r>
          </a:p>
          <a:p>
            <a:pPr marL="0" indent="0">
              <a:buNone/>
            </a:pPr>
            <a:r>
              <a:rPr lang="en-US" sz="1400" smtClean="0"/>
              <a:t>Path s, v, x, z: </a:t>
            </a:r>
            <a:br>
              <a:rPr lang="en-US" sz="1400" smtClean="0"/>
            </a:br>
            <a:r>
              <a:rPr lang="en-US" sz="1400" smtClean="0"/>
              <a:t>  length of s, u, z ≤ length s, v (by assumption)</a:t>
            </a:r>
            <a:endParaRPr lang="en-US" sz="1400"/>
          </a:p>
          <a:p>
            <a:pPr marL="0" indent="0">
              <a:buNone/>
            </a:pPr>
            <a:endParaRPr lang="en-US" sz="1800" smtClean="0"/>
          </a:p>
        </p:txBody>
      </p:sp>
      <p:sp>
        <p:nvSpPr>
          <p:cNvPr id="5" name="Footer Placeholder 4"/>
          <p:cNvSpPr>
            <a:spLocks noGrp="1"/>
          </p:cNvSpPr>
          <p:nvPr>
            <p:ph type="ftr" sz="quarter" idx="11"/>
          </p:nvPr>
        </p:nvSpPr>
        <p:spPr/>
        <p:txBody>
          <a:bodyPr/>
          <a:lstStyle/>
          <a:p>
            <a:pPr>
              <a:defRPr/>
            </a:pPr>
            <a:r>
              <a:rPr lang="en-US" smtClean="0"/>
              <a:t>Shortest Paths</a:t>
            </a:r>
            <a:endParaRPr lang="en-US"/>
          </a:p>
        </p:txBody>
      </p:sp>
      <p:sp>
        <p:nvSpPr>
          <p:cNvPr id="6" name="Slide Number Placeholder 5"/>
          <p:cNvSpPr>
            <a:spLocks noGrp="1"/>
          </p:cNvSpPr>
          <p:nvPr>
            <p:ph type="sldNum" sz="quarter" idx="12"/>
          </p:nvPr>
        </p:nvSpPr>
        <p:spPr/>
        <p:txBody>
          <a:bodyPr/>
          <a:lstStyle/>
          <a:p>
            <a:pPr>
              <a:defRPr/>
            </a:pPr>
            <a:fld id="{01DB4C85-0194-F64C-AD99-FF729688121A}" type="slidenum">
              <a:rPr lang="en-US" smtClean="0"/>
              <a:pPr>
                <a:defRPr/>
              </a:pPr>
              <a:t>10</a:t>
            </a:fld>
            <a:endParaRPr lang="en-US"/>
          </a:p>
        </p:txBody>
      </p:sp>
      <p:pic>
        <p:nvPicPr>
          <p:cNvPr id="2050"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4572000" cy="4778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6879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Dijkstra’s Algorithm</a:t>
            </a:r>
            <a:endParaRPr lang="en-US"/>
          </a:p>
        </p:txBody>
      </p:sp>
      <p:sp>
        <p:nvSpPr>
          <p:cNvPr id="3" name="Content Placeholder 2"/>
          <p:cNvSpPr>
            <a:spLocks noGrp="1"/>
          </p:cNvSpPr>
          <p:nvPr>
            <p:ph sz="half" idx="1"/>
          </p:nvPr>
        </p:nvSpPr>
        <p:spPr>
          <a:xfrm>
            <a:off x="914400" y="1609725"/>
            <a:ext cx="7772400" cy="4114800"/>
          </a:xfrm>
        </p:spPr>
        <p:txBody>
          <a:bodyPr/>
          <a:lstStyle/>
          <a:p>
            <a:r>
              <a:rPr lang="en-US" sz="1600" smtClean="0"/>
              <a:t>We extend Steps 1, 2, 3 till every vertex has been reached</a:t>
            </a:r>
            <a:br>
              <a:rPr lang="en-US" sz="1600" smtClean="0"/>
            </a:br>
            <a:endParaRPr lang="en-US" sz="1600" smtClean="0"/>
          </a:p>
          <a:p>
            <a:r>
              <a:rPr lang="en-US" sz="1600" smtClean="0"/>
              <a:t>In general, we </a:t>
            </a:r>
            <a:r>
              <a:rPr lang="en-US" sz="1600"/>
              <a:t>build a subset X of the set V of vertices, beginning with </a:t>
            </a:r>
            <a:r>
              <a:rPr lang="en-US" sz="1600" b="1" i="1">
                <a:latin typeface="Times New Roman" charset="0"/>
              </a:rPr>
              <a:t>s</a:t>
            </a:r>
            <a:r>
              <a:rPr lang="en-US" sz="1600"/>
              <a:t> and eventually including all of V</a:t>
            </a:r>
            <a:r>
              <a:rPr lang="en-US" sz="1600" smtClean="0"/>
              <a:t>. Associated with each vertex </a:t>
            </a:r>
            <a:r>
              <a:rPr lang="en-US" sz="1600" i="1" smtClean="0"/>
              <a:t>v</a:t>
            </a:r>
            <a:r>
              <a:rPr lang="en-US" sz="1600" smtClean="0"/>
              <a:t> in X will be a value A[</a:t>
            </a:r>
            <a:r>
              <a:rPr lang="en-US" sz="1600" i="1" smtClean="0"/>
              <a:t>v</a:t>
            </a:r>
            <a:r>
              <a:rPr lang="en-US" sz="1600" smtClean="0"/>
              <a:t>] representing the algorithm’s computation of the shortest path length from </a:t>
            </a:r>
            <a:br>
              <a:rPr lang="en-US" sz="1600" smtClean="0"/>
            </a:br>
            <a:r>
              <a:rPr lang="en-US" sz="1600" i="1" smtClean="0"/>
              <a:t>s</a:t>
            </a:r>
            <a:r>
              <a:rPr lang="en-US" sz="1600" smtClean="0"/>
              <a:t> to </a:t>
            </a:r>
            <a:r>
              <a:rPr lang="en-US" sz="1600" i="1" smtClean="0"/>
              <a:t>v</a:t>
            </a:r>
            <a:r>
              <a:rPr lang="en-US" sz="1600" smtClean="0"/>
              <a:t/>
            </a:r>
            <a:br>
              <a:rPr lang="en-US" sz="1600" smtClean="0"/>
            </a:br>
            <a:endParaRPr lang="en-US" sz="1600"/>
          </a:p>
          <a:p>
            <a:pPr eaLnBrk="1" hangingPunct="1">
              <a:lnSpc>
                <a:spcPct val="90000"/>
              </a:lnSpc>
              <a:defRPr/>
            </a:pPr>
            <a:r>
              <a:rPr lang="en-US" sz="1600"/>
              <a:t>In each step, we add one new vertex </a:t>
            </a:r>
            <a:r>
              <a:rPr lang="en-US" sz="1600" i="1"/>
              <a:t>w</a:t>
            </a:r>
            <a:r>
              <a:rPr lang="en-US" sz="1600"/>
              <a:t> to X. We use a </a:t>
            </a:r>
            <a:r>
              <a:rPr lang="en-US" sz="1600" i="1"/>
              <a:t>greedy strategy</a:t>
            </a:r>
            <a:r>
              <a:rPr lang="en-US" sz="1600"/>
              <a:t> to select </a:t>
            </a:r>
            <a:r>
              <a:rPr lang="en-US" sz="1600" i="1"/>
              <a:t>w </a:t>
            </a:r>
            <a:r>
              <a:rPr lang="en-US" sz="1600"/>
              <a:t>: vertex w will be an endpoint of an edge (</a:t>
            </a:r>
            <a:r>
              <a:rPr lang="en-US" sz="1600" i="1"/>
              <a:t>v,w</a:t>
            </a:r>
            <a:r>
              <a:rPr lang="en-US" sz="1600"/>
              <a:t>) from X to </a:t>
            </a:r>
            <a:r>
              <a:rPr lang="en-US" sz="1600" i="1"/>
              <a:t>w</a:t>
            </a:r>
            <a:r>
              <a:rPr lang="en-US" sz="1600"/>
              <a:t> </a:t>
            </a:r>
            <a:r>
              <a:rPr lang="en-US" sz="1600" smtClean="0"/>
              <a:t>whose </a:t>
            </a:r>
            <a:r>
              <a:rPr lang="en-US" sz="1600" i="1" smtClean="0"/>
              <a:t>greedy length </a:t>
            </a:r>
            <a:r>
              <a:rPr lang="en-US" sz="1600" smtClean="0"/>
              <a:t>(= A[</a:t>
            </a:r>
            <a:r>
              <a:rPr lang="en-US" sz="1600" i="1" smtClean="0"/>
              <a:t>v</a:t>
            </a:r>
            <a:r>
              <a:rPr lang="en-US" sz="1600" smtClean="0"/>
              <a:t>] + wt(</a:t>
            </a:r>
            <a:r>
              <a:rPr lang="en-US" sz="1600" i="1" smtClean="0"/>
              <a:t>v,w</a:t>
            </a:r>
            <a:r>
              <a:rPr lang="en-US" sz="1600" smtClean="0"/>
              <a:t>) ) is the least possible</a:t>
            </a:r>
            <a:r>
              <a:rPr lang="en-US" sz="1600" i="1"/>
              <a:t> </a:t>
            </a:r>
            <a:r>
              <a:rPr lang="en-US" sz="1600" smtClean="0"/>
              <a:t>among all edges having one end in X, the other outside of X.</a:t>
            </a:r>
            <a:r>
              <a:rPr lang="en-US" sz="1600" i="1" smtClean="0"/>
              <a:t/>
            </a:r>
            <a:br>
              <a:rPr lang="en-US" sz="1600" i="1" smtClean="0"/>
            </a:br>
            <a:endParaRPr lang="en-US" sz="1600" i="1"/>
          </a:p>
          <a:p>
            <a:pPr eaLnBrk="1" hangingPunct="1">
              <a:lnSpc>
                <a:spcPct val="90000"/>
              </a:lnSpc>
              <a:defRPr/>
            </a:pPr>
            <a:r>
              <a:rPr lang="en-US" sz="1600"/>
              <a:t>Once a vertex </a:t>
            </a:r>
            <a:r>
              <a:rPr lang="en-US" sz="1600" i="1"/>
              <a:t>w</a:t>
            </a:r>
            <a:r>
              <a:rPr lang="en-US" sz="1600"/>
              <a:t> arrives in X, </a:t>
            </a:r>
            <a:r>
              <a:rPr lang="en-US" sz="1600" smtClean="0"/>
              <a:t>the storage map A will </a:t>
            </a:r>
            <a:r>
              <a:rPr lang="en-US" sz="1600"/>
              <a:t>be updated so that </a:t>
            </a:r>
            <a:r>
              <a:rPr lang="en-US" sz="1600" smtClean="0"/>
              <a:t>A[</a:t>
            </a:r>
            <a:r>
              <a:rPr lang="en-US" sz="1600" i="1"/>
              <a:t>w</a:t>
            </a:r>
            <a:r>
              <a:rPr lang="en-US" sz="1600" smtClean="0"/>
              <a:t>] </a:t>
            </a:r>
            <a:r>
              <a:rPr lang="en-US" sz="1600"/>
              <a:t>stores the greedy length found for (</a:t>
            </a:r>
            <a:r>
              <a:rPr lang="en-US" sz="1600" i="1"/>
              <a:t>v</a:t>
            </a:r>
            <a:r>
              <a:rPr lang="en-US" sz="1600" smtClean="0"/>
              <a:t>,</a:t>
            </a:r>
            <a:r>
              <a:rPr lang="en-US" sz="1600" i="1"/>
              <a:t> w</a:t>
            </a:r>
            <a:r>
              <a:rPr lang="en-US" sz="1600" smtClean="0"/>
              <a:t>). It will be shown that once the value A[</a:t>
            </a:r>
            <a:r>
              <a:rPr lang="en-US" sz="1600" i="1"/>
              <a:t>w</a:t>
            </a:r>
            <a:r>
              <a:rPr lang="en-US" sz="1600" smtClean="0"/>
              <a:t>] is computed, it is the correct shortest path length from </a:t>
            </a:r>
            <a:r>
              <a:rPr lang="en-US" sz="1600" b="1" i="1">
                <a:latin typeface="Times New Roman" charset="0"/>
              </a:rPr>
              <a:t>s</a:t>
            </a:r>
            <a:r>
              <a:rPr lang="en-US" sz="1600" smtClean="0"/>
              <a:t> to </a:t>
            </a:r>
            <a:r>
              <a:rPr lang="en-US" sz="1600" i="1"/>
              <a:t>w</a:t>
            </a:r>
            <a:r>
              <a:rPr lang="en-US" sz="1600" smtClean="0"/>
              <a:t> – namely, </a:t>
            </a:r>
            <a:r>
              <a:rPr lang="en-US" sz="1600"/>
              <a:t>we show A[</a:t>
            </a:r>
            <a:r>
              <a:rPr lang="en-US" sz="1600" i="1"/>
              <a:t>w</a:t>
            </a:r>
            <a:r>
              <a:rPr lang="en-US" sz="1600"/>
              <a:t>] </a:t>
            </a:r>
            <a:r>
              <a:rPr lang="en-US" sz="1600" smtClean="0"/>
              <a:t>= d(</a:t>
            </a:r>
            <a:r>
              <a:rPr lang="en-US" sz="1600" b="1" i="1" smtClean="0">
                <a:latin typeface="Times New Roman" charset="0"/>
              </a:rPr>
              <a:t>s</a:t>
            </a:r>
            <a:r>
              <a:rPr lang="en-US" sz="1600" smtClean="0"/>
              <a:t>,</a:t>
            </a:r>
            <a:r>
              <a:rPr lang="en-US" sz="1600" i="1"/>
              <a:t> w</a:t>
            </a:r>
            <a:r>
              <a:rPr lang="en-US" sz="1600" smtClean="0"/>
              <a:t>)</a:t>
            </a:r>
            <a:r>
              <a:rPr lang="en-US" sz="2000" smtClean="0"/>
              <a:t>.</a:t>
            </a:r>
            <a:endParaRPr lang="en-US" sz="2000"/>
          </a:p>
        </p:txBody>
      </p:sp>
      <p:sp>
        <p:nvSpPr>
          <p:cNvPr id="5" name="Footer Placeholder 4"/>
          <p:cNvSpPr>
            <a:spLocks noGrp="1"/>
          </p:cNvSpPr>
          <p:nvPr>
            <p:ph type="ftr" sz="quarter" idx="11"/>
          </p:nvPr>
        </p:nvSpPr>
        <p:spPr/>
        <p:txBody>
          <a:bodyPr/>
          <a:lstStyle/>
          <a:p>
            <a:pPr>
              <a:defRPr/>
            </a:pPr>
            <a:r>
              <a:rPr lang="en-US" smtClean="0"/>
              <a:t>Shortest Paths</a:t>
            </a:r>
            <a:endParaRPr lang="en-US"/>
          </a:p>
        </p:txBody>
      </p:sp>
      <p:sp>
        <p:nvSpPr>
          <p:cNvPr id="6" name="Slide Number Placeholder 5"/>
          <p:cNvSpPr>
            <a:spLocks noGrp="1"/>
          </p:cNvSpPr>
          <p:nvPr>
            <p:ph type="sldNum" sz="quarter" idx="12"/>
          </p:nvPr>
        </p:nvSpPr>
        <p:spPr/>
        <p:txBody>
          <a:bodyPr/>
          <a:lstStyle/>
          <a:p>
            <a:pPr>
              <a:defRPr/>
            </a:pPr>
            <a:fld id="{01DB4C85-0194-F64C-AD99-FF729688121A}" type="slidenum">
              <a:rPr lang="en-US" smtClean="0"/>
              <a:pPr>
                <a:defRPr/>
              </a:pPr>
              <a:t>11</a:t>
            </a:fld>
            <a:endParaRPr lang="en-US"/>
          </a:p>
        </p:txBody>
      </p:sp>
    </p:spTree>
    <p:extLst>
      <p:ext uri="{BB962C8B-B14F-4D97-AF65-F5344CB8AC3E}">
        <p14:creationId xmlns:p14="http://schemas.microsoft.com/office/powerpoint/2010/main" val="41776603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1"/>
          </p:nvPr>
        </p:nvSpPr>
        <p:spPr/>
        <p:txBody>
          <a:bodyPr/>
          <a:lstStyle/>
          <a:p>
            <a:pPr>
              <a:defRPr/>
            </a:pPr>
            <a:r>
              <a:rPr lang="en-US"/>
              <a:t>Shortest Paths</a:t>
            </a:r>
          </a:p>
        </p:txBody>
      </p:sp>
      <p:sp>
        <p:nvSpPr>
          <p:cNvPr id="5" name="Slide Number Placeholder 3"/>
          <p:cNvSpPr>
            <a:spLocks noGrp="1"/>
          </p:cNvSpPr>
          <p:nvPr>
            <p:ph type="sldNum" sz="quarter" idx="12"/>
          </p:nvPr>
        </p:nvSpPr>
        <p:spPr/>
        <p:txBody>
          <a:bodyPr/>
          <a:lstStyle/>
          <a:p>
            <a:pPr>
              <a:defRPr/>
            </a:pPr>
            <a:fld id="{1E768720-F153-F545-93C9-D9D5320FA3B4}" type="slidenum">
              <a:rPr lang="en-US"/>
              <a:pPr>
                <a:defRPr/>
              </a:pPr>
              <a:t>12</a:t>
            </a:fld>
            <a:endParaRPr lang="en-US"/>
          </a:p>
        </p:txBody>
      </p:sp>
      <p:sp>
        <p:nvSpPr>
          <p:cNvPr id="262146" name="Text Box 2"/>
          <p:cNvSpPr txBox="1">
            <a:spLocks noChangeArrowheads="1"/>
          </p:cNvSpPr>
          <p:nvPr/>
        </p:nvSpPr>
        <p:spPr bwMode="auto">
          <a:xfrm>
            <a:off x="762000" y="1676400"/>
            <a:ext cx="8077200" cy="386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spcBef>
                <a:spcPct val="50000"/>
              </a:spcBef>
              <a:defRPr/>
            </a:pPr>
            <a:r>
              <a:rPr lang="en-US" sz="1400" b="1" i="1">
                <a:cs typeface="Times New Roman" charset="0"/>
              </a:rPr>
              <a:t>Input:</a:t>
            </a:r>
            <a:r>
              <a:rPr lang="en-US" sz="1400">
                <a:cs typeface="Times New Roman" charset="0"/>
              </a:rPr>
              <a:t> A simple connected undirected weighted graph </a:t>
            </a:r>
            <a:r>
              <a:rPr lang="en-US" sz="1400" i="1">
                <a:cs typeface="Times New Roman" charset="0"/>
              </a:rPr>
              <a:t>G</a:t>
            </a:r>
            <a:r>
              <a:rPr lang="en-US" sz="1400">
                <a:cs typeface="Times New Roman" charset="0"/>
              </a:rPr>
              <a:t> with nonnegative edge weights, determined by a weight function </a:t>
            </a:r>
            <a:r>
              <a:rPr lang="en-US" sz="1400" i="1" smtClean="0">
                <a:cs typeface="Times New Roman" charset="0"/>
              </a:rPr>
              <a:t>wt </a:t>
            </a:r>
            <a:r>
              <a:rPr lang="en-US" sz="1400" smtClean="0">
                <a:cs typeface="Times New Roman" charset="0"/>
              </a:rPr>
              <a:t>(</a:t>
            </a:r>
            <a:r>
              <a:rPr lang="en-US" sz="1400" i="1">
                <a:cs typeface="Times New Roman" charset="0"/>
              </a:rPr>
              <a:t>x,y</a:t>
            </a:r>
            <a:r>
              <a:rPr lang="en-US" sz="1400">
                <a:cs typeface="Times New Roman" charset="0"/>
              </a:rPr>
              <a:t>),</a:t>
            </a:r>
            <a:r>
              <a:rPr lang="en-US" sz="1400" i="1">
                <a:cs typeface="Times New Roman" charset="0"/>
              </a:rPr>
              <a:t> </a:t>
            </a:r>
            <a:r>
              <a:rPr lang="en-US" sz="1400">
                <a:cs typeface="Times New Roman" charset="0"/>
              </a:rPr>
              <a:t>and a starting vertex </a:t>
            </a:r>
            <a:r>
              <a:rPr lang="en-US" sz="1400" i="1">
                <a:cs typeface="Times New Roman" charset="0"/>
              </a:rPr>
              <a:t>s</a:t>
            </a:r>
            <a:r>
              <a:rPr lang="en-US" sz="1400">
                <a:cs typeface="Times New Roman" charset="0"/>
              </a:rPr>
              <a:t> of </a:t>
            </a:r>
            <a:r>
              <a:rPr lang="en-US" sz="1400" i="1">
                <a:cs typeface="Times New Roman" charset="0"/>
              </a:rPr>
              <a:t>G</a:t>
            </a:r>
            <a:r>
              <a:rPr lang="en-US" sz="1400">
                <a:cs typeface="Times New Roman" charset="0"/>
              </a:rPr>
              <a:t>. </a:t>
            </a:r>
          </a:p>
          <a:p>
            <a:pPr algn="l">
              <a:spcBef>
                <a:spcPct val="50000"/>
              </a:spcBef>
              <a:defRPr/>
            </a:pPr>
            <a:r>
              <a:rPr lang="en-US" sz="1400" b="1" i="1">
                <a:cs typeface="Times New Roman" charset="0"/>
              </a:rPr>
              <a:t>Output:</a:t>
            </a:r>
            <a:r>
              <a:rPr lang="en-US" sz="1400">
                <a:cs typeface="Times New Roman" charset="0"/>
              </a:rPr>
              <a:t> </a:t>
            </a:r>
            <a:r>
              <a:rPr lang="en-US" sz="1400" smtClean="0">
                <a:cs typeface="Times New Roman" charset="0"/>
              </a:rPr>
              <a:t>Array A </a:t>
            </a:r>
            <a:r>
              <a:rPr lang="en-US" sz="1400">
                <a:cs typeface="Times New Roman" charset="0"/>
              </a:rPr>
              <a:t>of shortest distances d(s,v) from s to v, for each v in V, so A[v] = d(s,v) for each v</a:t>
            </a:r>
            <a:br>
              <a:rPr lang="en-US" sz="1400">
                <a:cs typeface="Times New Roman" charset="0"/>
              </a:rPr>
            </a:br>
            <a:r>
              <a:rPr lang="en-US" sz="1400" b="1" i="1">
                <a:cs typeface="Times New Roman" charset="0"/>
              </a:rPr>
              <a:t>Aux Output: </a:t>
            </a:r>
            <a:r>
              <a:rPr lang="en-US" sz="1400" smtClean="0">
                <a:cs typeface="Times New Roman" charset="0"/>
              </a:rPr>
              <a:t>Array B </a:t>
            </a:r>
            <a:r>
              <a:rPr lang="en-US" sz="1400">
                <a:cs typeface="Times New Roman" charset="0"/>
              </a:rPr>
              <a:t>with property that B[v] is a shortest path from s to v.</a:t>
            </a:r>
            <a:br>
              <a:rPr lang="en-US" sz="1400">
                <a:cs typeface="Times New Roman" charset="0"/>
              </a:rPr>
            </a:br>
            <a:r>
              <a:rPr lang="en-US" sz="1400">
                <a:cs typeface="Times New Roman" charset="0"/>
              </a:rPr>
              <a:t> </a:t>
            </a:r>
            <a:br>
              <a:rPr lang="en-US" sz="1400">
                <a:cs typeface="Times New Roman" charset="0"/>
              </a:rPr>
            </a:br>
            <a:r>
              <a:rPr lang="en-US" sz="1400" b="1" i="1">
                <a:cs typeface="Times New Roman" charset="0"/>
              </a:rPr>
              <a:t>The Algorithm:</a:t>
            </a:r>
            <a:endParaRPr lang="en-US" sz="1400">
              <a:cs typeface="Times New Roman" charset="0"/>
            </a:endParaRPr>
          </a:p>
          <a:p>
            <a:pPr algn="l">
              <a:spcBef>
                <a:spcPct val="50000"/>
              </a:spcBef>
              <a:defRPr/>
            </a:pPr>
            <a:r>
              <a:rPr lang="en-US" sz="1400">
                <a:latin typeface="Symbol" charset="0"/>
                <a:cs typeface="Times New Roman" charset="0"/>
              </a:rPr>
              <a:t>     </a:t>
            </a:r>
            <a:r>
              <a:rPr lang="en-US" sz="1400" i="1" smtClean="0">
                <a:cs typeface="Times New Roman" charset="0"/>
              </a:rPr>
              <a:t>A </a:t>
            </a:r>
            <a:r>
              <a:rPr lang="en-US" sz="1400" smtClean="0">
                <a:cs typeface="Times New Roman" charset="0"/>
              </a:rPr>
              <a:t>[</a:t>
            </a:r>
            <a:r>
              <a:rPr lang="en-US" sz="1400" i="1">
                <a:cs typeface="Times New Roman" charset="0"/>
              </a:rPr>
              <a:t>s</a:t>
            </a:r>
            <a:r>
              <a:rPr lang="en-US" sz="1400">
                <a:cs typeface="Times New Roman" charset="0"/>
              </a:rPr>
              <a:t>] </a:t>
            </a:r>
            <a:r>
              <a:rPr lang="en-US" sz="1400">
                <a:cs typeface="Times New Roman" charset="0"/>
                <a:sym typeface="Symbol" charset="0"/>
              </a:rPr>
              <a:t></a:t>
            </a:r>
            <a:r>
              <a:rPr lang="en-US" sz="1400">
                <a:cs typeface="Times New Roman" charset="0"/>
              </a:rPr>
              <a:t> 0. </a:t>
            </a:r>
            <a:r>
              <a:rPr lang="en-US" sz="1400" i="1" smtClean="0">
                <a:cs typeface="Times New Roman" charset="0"/>
              </a:rPr>
              <a:t>B </a:t>
            </a:r>
            <a:r>
              <a:rPr lang="en-US" sz="1400" smtClean="0">
                <a:cs typeface="Times New Roman" charset="0"/>
              </a:rPr>
              <a:t>[</a:t>
            </a:r>
            <a:r>
              <a:rPr lang="en-US" sz="1400" i="1">
                <a:cs typeface="Times New Roman" charset="0"/>
              </a:rPr>
              <a:t>s</a:t>
            </a:r>
            <a:r>
              <a:rPr lang="en-US" sz="1400">
                <a:cs typeface="Times New Roman" charset="0"/>
              </a:rPr>
              <a:t>] </a:t>
            </a:r>
            <a:r>
              <a:rPr lang="en-US" sz="1400">
                <a:cs typeface="Times New Roman" charset="0"/>
                <a:sym typeface="Symbol" charset="0"/>
              </a:rPr>
              <a:t></a:t>
            </a:r>
            <a:r>
              <a:rPr lang="en-US" sz="1400">
                <a:cs typeface="Times New Roman" charset="0"/>
              </a:rPr>
              <a:t> empty path (empty set)</a:t>
            </a:r>
            <a:br>
              <a:rPr lang="en-US" sz="1400">
                <a:cs typeface="Times New Roman" charset="0"/>
              </a:rPr>
            </a:br>
            <a:r>
              <a:rPr lang="en-US" sz="1400">
                <a:cs typeface="Times New Roman" charset="0"/>
              </a:rPr>
              <a:t>    X </a:t>
            </a:r>
            <a:r>
              <a:rPr lang="en-US" sz="1400">
                <a:cs typeface="Times New Roman" charset="0"/>
                <a:sym typeface="Symbol" charset="0"/>
              </a:rPr>
              <a:t></a:t>
            </a:r>
            <a:r>
              <a:rPr lang="en-US" sz="1400">
                <a:cs typeface="Times New Roman" charset="0"/>
              </a:rPr>
              <a:t> {s}  //Basis step</a:t>
            </a:r>
          </a:p>
          <a:p>
            <a:pPr algn="l">
              <a:spcBef>
                <a:spcPct val="50000"/>
              </a:spcBef>
              <a:defRPr/>
            </a:pPr>
            <a:r>
              <a:rPr lang="en-US" sz="1400">
                <a:cs typeface="Times New Roman" charset="0"/>
              </a:rPr>
              <a:t>   </a:t>
            </a:r>
            <a:r>
              <a:rPr lang="en-US" sz="1400">
                <a:cs typeface="+mn-cs"/>
              </a:rPr>
              <a:t> </a:t>
            </a:r>
            <a:r>
              <a:rPr lang="en-US" sz="1400" b="1">
                <a:cs typeface="+mn-cs"/>
              </a:rPr>
              <a:t>while </a:t>
            </a:r>
            <a:r>
              <a:rPr lang="en-US" sz="1400">
                <a:cs typeface="+mn-cs"/>
              </a:rPr>
              <a:t> X </a:t>
            </a:r>
            <a:r>
              <a:rPr lang="en-US" sz="1400">
                <a:sym typeface="Symbol"/>
              </a:rPr>
              <a:t> </a:t>
            </a:r>
            <a:r>
              <a:rPr lang="en-US" sz="1400">
                <a:cs typeface="+mn-cs"/>
              </a:rPr>
              <a:t>V </a:t>
            </a:r>
            <a:r>
              <a:rPr lang="en-US" sz="1400" b="1">
                <a:cs typeface="+mn-cs"/>
              </a:rPr>
              <a:t>do</a:t>
            </a:r>
            <a:br>
              <a:rPr lang="en-US" sz="1400" b="1">
                <a:cs typeface="+mn-cs"/>
              </a:rPr>
            </a:br>
            <a:r>
              <a:rPr lang="en-US" sz="1400" b="1">
                <a:cs typeface="+mn-cs"/>
              </a:rPr>
              <a:t>         </a:t>
            </a:r>
            <a:r>
              <a:rPr lang="en-US" sz="1400">
                <a:cs typeface="+mn-cs"/>
              </a:rPr>
              <a:t>{</a:t>
            </a:r>
            <a:r>
              <a:rPr lang="en-US" sz="1400" b="1">
                <a:cs typeface="+mn-cs"/>
              </a:rPr>
              <a:t> </a:t>
            </a:r>
            <a:r>
              <a:rPr lang="en-US" sz="1400">
                <a:cs typeface="+mn-cs"/>
              </a:rPr>
              <a:t>POOL </a:t>
            </a:r>
            <a:r>
              <a:rPr lang="en-US" sz="1400">
                <a:cs typeface="Times New Roman" charset="0"/>
                <a:sym typeface="Symbol" charset="0"/>
              </a:rPr>
              <a:t> {(v,w) </a:t>
            </a:r>
            <a:r>
              <a:rPr lang="en-US" sz="1400">
                <a:sym typeface="Symbol"/>
              </a:rPr>
              <a:t></a:t>
            </a:r>
            <a:r>
              <a:rPr lang="en-US" sz="1400"/>
              <a:t> </a:t>
            </a:r>
            <a:r>
              <a:rPr lang="en-US" sz="1400">
                <a:cs typeface="Times New Roman" charset="0"/>
                <a:sym typeface="Symbol" charset="0"/>
              </a:rPr>
              <a:t> E | v </a:t>
            </a:r>
            <a:r>
              <a:rPr lang="en-US" sz="1400">
                <a:sym typeface="Symbol"/>
              </a:rPr>
              <a:t></a:t>
            </a:r>
            <a:r>
              <a:rPr lang="en-US" sz="1400"/>
              <a:t> X and w </a:t>
            </a:r>
            <a:r>
              <a:rPr lang="en-US" sz="1400">
                <a:sym typeface="Symbol"/>
              </a:rPr>
              <a:t></a:t>
            </a:r>
            <a:r>
              <a:rPr lang="en-US" sz="1400"/>
              <a:t> X} }</a:t>
            </a:r>
            <a:br>
              <a:rPr lang="en-US" sz="1400"/>
            </a:br>
            <a:r>
              <a:rPr lang="en-US" sz="1400"/>
              <a:t>         //</a:t>
            </a:r>
            <a:r>
              <a:rPr lang="en-US" sz="1400">
                <a:solidFill>
                  <a:srgbClr val="FF0000"/>
                </a:solidFill>
              </a:rPr>
              <a:t>here, we have no control over how much of E is searched, leading to slow running time</a:t>
            </a:r>
            <a:r>
              <a:rPr lang="en-US" sz="1400"/>
              <a:t>           </a:t>
            </a:r>
            <a:br>
              <a:rPr lang="en-US" sz="1400"/>
            </a:br>
            <a:r>
              <a:rPr lang="en-US" sz="1400"/>
              <a:t>         (</a:t>
            </a:r>
            <a:r>
              <a:rPr lang="en-US" sz="1400" smtClean="0"/>
              <a:t>v’,w’) </a:t>
            </a:r>
            <a:r>
              <a:rPr lang="en-US" sz="1400">
                <a:cs typeface="Times New Roman" charset="0"/>
                <a:sym typeface="Symbol" charset="0"/>
              </a:rPr>
              <a:t> </a:t>
            </a:r>
            <a:r>
              <a:rPr lang="en-US" sz="1400"/>
              <a:t>search POOL for edge (v,w) for </a:t>
            </a:r>
            <a:r>
              <a:rPr lang="en-US" sz="1400" smtClean="0"/>
              <a:t>which greedy length A[v</a:t>
            </a:r>
            <a:r>
              <a:rPr lang="en-US" sz="1400"/>
              <a:t>] + wt(v,w) is </a:t>
            </a:r>
            <a:r>
              <a:rPr lang="en-US" sz="1400" smtClean="0"/>
              <a:t>minimal</a:t>
            </a:r>
            <a:r>
              <a:rPr lang="en-US" sz="1400"/>
              <a:t/>
            </a:r>
            <a:br>
              <a:rPr lang="en-US" sz="1400"/>
            </a:br>
            <a:r>
              <a:rPr lang="en-US" sz="1400"/>
              <a:t>         add </a:t>
            </a:r>
            <a:r>
              <a:rPr lang="en-US" sz="1400" smtClean="0"/>
              <a:t>w’ </a:t>
            </a:r>
            <a:r>
              <a:rPr lang="en-US" sz="1400"/>
              <a:t>to X</a:t>
            </a:r>
            <a:br>
              <a:rPr lang="en-US" sz="1400"/>
            </a:br>
            <a:r>
              <a:rPr lang="en-US" sz="1400"/>
              <a:t>         </a:t>
            </a:r>
            <a:r>
              <a:rPr lang="en-US" sz="1400" smtClean="0"/>
              <a:t>A[w’] </a:t>
            </a:r>
            <a:r>
              <a:rPr lang="en-US" sz="1400">
                <a:cs typeface="Times New Roman" charset="0"/>
                <a:sym typeface="Symbol" charset="0"/>
              </a:rPr>
              <a:t></a:t>
            </a:r>
            <a:r>
              <a:rPr lang="en-US" sz="1400" smtClean="0"/>
              <a:t> A[v’] </a:t>
            </a:r>
            <a:r>
              <a:rPr lang="en-US" sz="1400"/>
              <a:t>+ </a:t>
            </a:r>
            <a:r>
              <a:rPr lang="en-US" sz="1400" smtClean="0"/>
              <a:t>wt(v’,w’)</a:t>
            </a:r>
            <a:r>
              <a:rPr lang="en-US" sz="1400"/>
              <a:t/>
            </a:r>
            <a:br>
              <a:rPr lang="en-US" sz="1400"/>
            </a:br>
            <a:r>
              <a:rPr lang="en-US" sz="1400"/>
              <a:t>         </a:t>
            </a:r>
            <a:r>
              <a:rPr lang="en-US" sz="1400" smtClean="0"/>
              <a:t>B[w’] </a:t>
            </a:r>
            <a:r>
              <a:rPr lang="en-US" sz="1400">
                <a:cs typeface="Times New Roman" charset="0"/>
                <a:sym typeface="Symbol" charset="0"/>
              </a:rPr>
              <a:t></a:t>
            </a:r>
            <a:r>
              <a:rPr lang="en-US" sz="1400" smtClean="0"/>
              <a:t> B[v’] </a:t>
            </a:r>
            <a:r>
              <a:rPr lang="en-US" sz="1400"/>
              <a:t>U {(</a:t>
            </a:r>
            <a:r>
              <a:rPr lang="en-US" sz="1400" smtClean="0"/>
              <a:t>v’,w’)} </a:t>
            </a:r>
            <a:r>
              <a:rPr lang="en-US" sz="1400"/>
              <a:t/>
            </a:r>
            <a:br>
              <a:rPr lang="en-US" sz="1400"/>
            </a:br>
            <a:r>
              <a:rPr lang="en-US" sz="1400"/>
              <a:t> </a:t>
            </a:r>
            <a:endParaRPr lang="en-US" sz="1400" b="1">
              <a:cs typeface="+mn-cs"/>
            </a:endParaRPr>
          </a:p>
        </p:txBody>
      </p:sp>
      <p:sp>
        <p:nvSpPr>
          <p:cNvPr id="262147" name="Text Box 3"/>
          <p:cNvSpPr txBox="1">
            <a:spLocks noChangeArrowheads="1"/>
          </p:cNvSpPr>
          <p:nvPr/>
        </p:nvSpPr>
        <p:spPr bwMode="auto">
          <a:xfrm>
            <a:off x="762000" y="609600"/>
            <a:ext cx="7543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4400">
                <a:solidFill>
                  <a:schemeClr val="tx2"/>
                </a:solidFill>
                <a:cs typeface="+mn-cs"/>
              </a:rPr>
              <a:t>Dijkstra</a:t>
            </a:r>
            <a:r>
              <a:rPr lang="en-US" sz="4400">
                <a:solidFill>
                  <a:schemeClr val="tx2"/>
                </a:solidFill>
                <a:latin typeface="Arial"/>
                <a:cs typeface="+mn-cs"/>
              </a:rPr>
              <a:t>’</a:t>
            </a:r>
            <a:r>
              <a:rPr lang="en-US" sz="4400">
                <a:solidFill>
                  <a:schemeClr val="tx2"/>
                </a:solidFill>
                <a:cs typeface="+mn-cs"/>
              </a:rPr>
              <a:t>s Algorithm</a:t>
            </a:r>
          </a:p>
        </p:txBody>
      </p:sp>
      <p:sp>
        <p:nvSpPr>
          <p:cNvPr id="2" name="TextBox 1"/>
          <p:cNvSpPr txBox="1"/>
          <p:nvPr/>
        </p:nvSpPr>
        <p:spPr>
          <a:xfrm>
            <a:off x="781050" y="5419725"/>
            <a:ext cx="7543800" cy="461665"/>
          </a:xfrm>
          <a:prstGeom prst="rect">
            <a:avLst/>
          </a:prstGeom>
          <a:noFill/>
        </p:spPr>
        <p:txBody>
          <a:bodyPr wrap="square" rtlCol="0">
            <a:spAutoFit/>
          </a:bodyPr>
          <a:lstStyle/>
          <a:p>
            <a:pPr marL="285750" indent="-285750" algn="l">
              <a:buFont typeface="Wingdings" panose="05000000000000000000" pitchFamily="2" charset="2"/>
              <a:buChar char="Ø"/>
            </a:pPr>
            <a:r>
              <a:rPr lang="en-US" sz="1600" smtClean="0"/>
              <a:t> Consider </a:t>
            </a:r>
            <a:r>
              <a:rPr lang="en-US" sz="1600"/>
              <a:t>an example</a:t>
            </a:r>
            <a:r>
              <a:rPr lang="en-US"/>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Shortest Paths</a:t>
            </a:r>
            <a:endParaRPr lang="en-US"/>
          </a:p>
        </p:txBody>
      </p:sp>
      <p:sp>
        <p:nvSpPr>
          <p:cNvPr id="3" name="Slide Number Placeholder 2"/>
          <p:cNvSpPr>
            <a:spLocks noGrp="1"/>
          </p:cNvSpPr>
          <p:nvPr>
            <p:ph type="sldNum" sz="quarter" idx="12"/>
          </p:nvPr>
        </p:nvSpPr>
        <p:spPr/>
        <p:txBody>
          <a:bodyPr/>
          <a:lstStyle/>
          <a:p>
            <a:pPr>
              <a:defRPr/>
            </a:pPr>
            <a:fld id="{7ACEC7AB-056F-5B46-BFEA-9F5D4EF8AE84}" type="slidenum">
              <a:rPr lang="en-US" smtClean="0"/>
              <a:pPr>
                <a:defRPr/>
              </a:pPr>
              <a:t>13</a:t>
            </a:fld>
            <a:endParaRPr lang="en-US"/>
          </a:p>
        </p:txBody>
      </p:sp>
      <p:sp>
        <p:nvSpPr>
          <p:cNvPr id="4" name="Text Box 3"/>
          <p:cNvSpPr txBox="1">
            <a:spLocks noChangeArrowheads="1"/>
          </p:cNvSpPr>
          <p:nvPr/>
        </p:nvSpPr>
        <p:spPr bwMode="auto">
          <a:xfrm>
            <a:off x="762000" y="609600"/>
            <a:ext cx="7543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4400" smtClean="0">
                <a:solidFill>
                  <a:schemeClr val="tx2"/>
                </a:solidFill>
                <a:cs typeface="+mn-cs"/>
              </a:rPr>
              <a:t>Worked Example: Step 1</a:t>
            </a:r>
            <a:endParaRPr lang="en-US" sz="4400">
              <a:solidFill>
                <a:schemeClr val="tx2"/>
              </a:solidFill>
              <a:cs typeface="+mn-cs"/>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5" y="1600200"/>
            <a:ext cx="5197231"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59905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Shortest Paths</a:t>
            </a:r>
            <a:endParaRPr lang="en-US"/>
          </a:p>
        </p:txBody>
      </p:sp>
      <p:sp>
        <p:nvSpPr>
          <p:cNvPr id="3" name="Slide Number Placeholder 2"/>
          <p:cNvSpPr>
            <a:spLocks noGrp="1"/>
          </p:cNvSpPr>
          <p:nvPr>
            <p:ph type="sldNum" sz="quarter" idx="12"/>
          </p:nvPr>
        </p:nvSpPr>
        <p:spPr/>
        <p:txBody>
          <a:bodyPr/>
          <a:lstStyle/>
          <a:p>
            <a:pPr>
              <a:defRPr/>
            </a:pPr>
            <a:fld id="{7ACEC7AB-056F-5B46-BFEA-9F5D4EF8AE84}" type="slidenum">
              <a:rPr lang="en-US" smtClean="0"/>
              <a:pPr>
                <a:defRPr/>
              </a:pPr>
              <a:t>14</a:t>
            </a:fld>
            <a:endParaRPr lang="en-US"/>
          </a:p>
        </p:txBody>
      </p:sp>
      <p:sp>
        <p:nvSpPr>
          <p:cNvPr id="4" name="Text Box 3"/>
          <p:cNvSpPr txBox="1">
            <a:spLocks noChangeArrowheads="1"/>
          </p:cNvSpPr>
          <p:nvPr/>
        </p:nvSpPr>
        <p:spPr bwMode="auto">
          <a:xfrm>
            <a:off x="762000" y="609600"/>
            <a:ext cx="7543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4400" smtClean="0">
                <a:solidFill>
                  <a:schemeClr val="tx2"/>
                </a:solidFill>
                <a:cs typeface="+mn-cs"/>
              </a:rPr>
              <a:t>Worked Example: Step 2</a:t>
            </a:r>
            <a:endParaRPr lang="en-US" sz="4400">
              <a:solidFill>
                <a:schemeClr val="tx2"/>
              </a:solidFill>
              <a:cs typeface="+mn-cs"/>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014" y="1212220"/>
            <a:ext cx="5580372" cy="521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76325" y="5953780"/>
            <a:ext cx="3810000" cy="261610"/>
          </a:xfrm>
          <a:prstGeom prst="rect">
            <a:avLst/>
          </a:prstGeom>
          <a:noFill/>
        </p:spPr>
        <p:txBody>
          <a:bodyPr wrap="square" rtlCol="0">
            <a:spAutoFit/>
          </a:bodyPr>
          <a:lstStyle/>
          <a:p>
            <a:pPr algn="l"/>
            <a:r>
              <a:rPr lang="en-US" sz="1100" smtClean="0">
                <a:solidFill>
                  <a:srgbClr val="000000"/>
                </a:solidFill>
              </a:rPr>
              <a:t>Auxiliary Storage:  B[v] = B[s] U {(s,v)} = {(s,v)}</a:t>
            </a:r>
            <a:endParaRPr lang="en-US" sz="1100">
              <a:solidFill>
                <a:srgbClr val="000000"/>
              </a:solidFill>
            </a:endParaRPr>
          </a:p>
        </p:txBody>
      </p:sp>
    </p:spTree>
    <p:extLst>
      <p:ext uri="{BB962C8B-B14F-4D97-AF65-F5344CB8AC3E}">
        <p14:creationId xmlns:p14="http://schemas.microsoft.com/office/powerpoint/2010/main" val="7671213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Shortest Paths</a:t>
            </a:r>
            <a:endParaRPr lang="en-US"/>
          </a:p>
        </p:txBody>
      </p:sp>
      <p:sp>
        <p:nvSpPr>
          <p:cNvPr id="3" name="Slide Number Placeholder 2"/>
          <p:cNvSpPr>
            <a:spLocks noGrp="1"/>
          </p:cNvSpPr>
          <p:nvPr>
            <p:ph type="sldNum" sz="quarter" idx="12"/>
          </p:nvPr>
        </p:nvSpPr>
        <p:spPr/>
        <p:txBody>
          <a:bodyPr/>
          <a:lstStyle/>
          <a:p>
            <a:pPr>
              <a:defRPr/>
            </a:pPr>
            <a:fld id="{7ACEC7AB-056F-5B46-BFEA-9F5D4EF8AE84}" type="slidenum">
              <a:rPr lang="en-US" smtClean="0"/>
              <a:pPr>
                <a:defRPr/>
              </a:pPr>
              <a:t>15</a:t>
            </a:fld>
            <a:endParaRPr lang="en-US"/>
          </a:p>
        </p:txBody>
      </p:sp>
      <p:sp>
        <p:nvSpPr>
          <p:cNvPr id="4" name="Text Box 3"/>
          <p:cNvSpPr txBox="1">
            <a:spLocks noChangeArrowheads="1"/>
          </p:cNvSpPr>
          <p:nvPr/>
        </p:nvSpPr>
        <p:spPr bwMode="auto">
          <a:xfrm>
            <a:off x="762000" y="609600"/>
            <a:ext cx="7543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4400" smtClean="0">
                <a:solidFill>
                  <a:schemeClr val="tx2"/>
                </a:solidFill>
                <a:cs typeface="+mn-cs"/>
              </a:rPr>
              <a:t>Worked Example: Step 3</a:t>
            </a:r>
            <a:endParaRPr lang="en-US" sz="4400">
              <a:solidFill>
                <a:schemeClr val="tx2"/>
              </a:solidFill>
              <a:cs typeface="+mn-cs"/>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00200"/>
            <a:ext cx="4495800" cy="4811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400175" y="6109900"/>
            <a:ext cx="4876800" cy="276999"/>
          </a:xfrm>
          <a:prstGeom prst="rect">
            <a:avLst/>
          </a:prstGeom>
          <a:noFill/>
        </p:spPr>
        <p:txBody>
          <a:bodyPr wrap="square" rtlCol="0">
            <a:spAutoFit/>
          </a:bodyPr>
          <a:lstStyle/>
          <a:p>
            <a:pPr algn="l"/>
            <a:r>
              <a:rPr lang="en-US" sz="1200" smtClean="0">
                <a:solidFill>
                  <a:srgbClr val="000000"/>
                </a:solidFill>
              </a:rPr>
              <a:t> Auxiliary Storage:  B[w] = B[v] U {(v,w)} = {(s,v), (v,w)}</a:t>
            </a:r>
            <a:endParaRPr lang="en-US" sz="1200">
              <a:solidFill>
                <a:srgbClr val="000000"/>
              </a:solidFill>
            </a:endParaRPr>
          </a:p>
        </p:txBody>
      </p:sp>
    </p:spTree>
    <p:extLst>
      <p:ext uri="{BB962C8B-B14F-4D97-AF65-F5344CB8AC3E}">
        <p14:creationId xmlns:p14="http://schemas.microsoft.com/office/powerpoint/2010/main" val="29323324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Shortest Paths</a:t>
            </a:r>
            <a:endParaRPr lang="en-US"/>
          </a:p>
        </p:txBody>
      </p:sp>
      <p:sp>
        <p:nvSpPr>
          <p:cNvPr id="3" name="Slide Number Placeholder 2"/>
          <p:cNvSpPr>
            <a:spLocks noGrp="1"/>
          </p:cNvSpPr>
          <p:nvPr>
            <p:ph type="sldNum" sz="quarter" idx="12"/>
          </p:nvPr>
        </p:nvSpPr>
        <p:spPr/>
        <p:txBody>
          <a:bodyPr/>
          <a:lstStyle/>
          <a:p>
            <a:pPr>
              <a:defRPr/>
            </a:pPr>
            <a:fld id="{7ACEC7AB-056F-5B46-BFEA-9F5D4EF8AE84}" type="slidenum">
              <a:rPr lang="en-US" smtClean="0"/>
              <a:pPr>
                <a:defRPr/>
              </a:pPr>
              <a:t>16</a:t>
            </a:fld>
            <a:endParaRPr lang="en-US"/>
          </a:p>
        </p:txBody>
      </p:sp>
      <p:sp>
        <p:nvSpPr>
          <p:cNvPr id="4" name="Text Box 3"/>
          <p:cNvSpPr txBox="1">
            <a:spLocks noChangeArrowheads="1"/>
          </p:cNvSpPr>
          <p:nvPr/>
        </p:nvSpPr>
        <p:spPr bwMode="auto">
          <a:xfrm>
            <a:off x="762000" y="609600"/>
            <a:ext cx="7543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4400" smtClean="0">
                <a:solidFill>
                  <a:schemeClr val="tx2"/>
                </a:solidFill>
                <a:cs typeface="+mn-cs"/>
              </a:rPr>
              <a:t>Worked Example: Step 4</a:t>
            </a:r>
            <a:endParaRPr lang="en-US" sz="4400">
              <a:solidFill>
                <a:schemeClr val="tx2"/>
              </a:solidFill>
              <a:cs typeface="+mn-cs"/>
            </a:endParaRPr>
          </a:p>
        </p:txBody>
      </p:sp>
      <p:sp>
        <p:nvSpPr>
          <p:cNvPr id="7" name="TextBox 6"/>
          <p:cNvSpPr txBox="1"/>
          <p:nvPr/>
        </p:nvSpPr>
        <p:spPr>
          <a:xfrm>
            <a:off x="1200150" y="5715000"/>
            <a:ext cx="5200650" cy="415498"/>
          </a:xfrm>
          <a:prstGeom prst="rect">
            <a:avLst/>
          </a:prstGeom>
          <a:noFill/>
        </p:spPr>
        <p:txBody>
          <a:bodyPr wrap="square" rtlCol="0">
            <a:spAutoFit/>
          </a:bodyPr>
          <a:lstStyle/>
          <a:p>
            <a:pPr algn="l"/>
            <a:r>
              <a:rPr lang="en-US" sz="1050" smtClean="0">
                <a:solidFill>
                  <a:srgbClr val="000000"/>
                </a:solidFill>
              </a:rPr>
              <a:t>Computeed values of array B:</a:t>
            </a:r>
            <a:br>
              <a:rPr lang="en-US" sz="1050" smtClean="0">
                <a:solidFill>
                  <a:srgbClr val="000000"/>
                </a:solidFill>
              </a:rPr>
            </a:br>
            <a:r>
              <a:rPr lang="en-US" sz="1050" smtClean="0">
                <a:solidFill>
                  <a:srgbClr val="000000"/>
                </a:solidFill>
              </a:rPr>
              <a:t>B[s] = { }, B[v] = {(s,v)},  B[w] = {(s,v), (v,w)},  B[x] = </a:t>
            </a:r>
            <a:r>
              <a:rPr lang="en-US" sz="1050">
                <a:solidFill>
                  <a:srgbClr val="000000"/>
                </a:solidFill>
              </a:rPr>
              <a:t>{(s,v), (v,w</a:t>
            </a:r>
            <a:r>
              <a:rPr lang="en-US" sz="1050" smtClean="0">
                <a:solidFill>
                  <a:srgbClr val="000000"/>
                </a:solidFill>
              </a:rPr>
              <a:t>), (w,x)} </a:t>
            </a:r>
            <a:endParaRPr lang="en-US" sz="1050">
              <a:solidFill>
                <a:srgbClr val="000000"/>
              </a:solidFill>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 y="1567471"/>
            <a:ext cx="3562350" cy="421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06429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Dijkstra - Exercises</a:t>
            </a:r>
          </a:p>
        </p:txBody>
      </p:sp>
      <p:sp>
        <p:nvSpPr>
          <p:cNvPr id="3" name="Content Placeholder 2" descr="Rectangle: Click to edit Master text styles&#10;Second level&#10;Third level&#10;Fourth level&#10;Fifth level"/>
          <p:cNvSpPr>
            <a:spLocks noGrp="1"/>
          </p:cNvSpPr>
          <p:nvPr>
            <p:ph idx="1"/>
          </p:nvPr>
        </p:nvSpPr>
        <p:spPr>
          <a:xfrm>
            <a:off x="685800" y="1524000"/>
            <a:ext cx="3581400" cy="4114800"/>
          </a:xfrm>
        </p:spPr>
        <p:txBody>
          <a:bodyPr/>
          <a:lstStyle/>
          <a:p>
            <a:pPr>
              <a:defRPr/>
            </a:pPr>
            <a:r>
              <a:rPr lang="en-US" sz="2400"/>
              <a:t>Why is there a requirement that edges have </a:t>
            </a:r>
            <a:r>
              <a:rPr lang="en-US" sz="2400" i="1"/>
              <a:t>non-negative </a:t>
            </a:r>
            <a:r>
              <a:rPr lang="en-US" sz="2400"/>
              <a:t>weights? Why can’t we add a large positive constant to every edge (to eliminate negative edge weights) and compute shortest paths for the new graph using Dijkstra?</a:t>
            </a:r>
            <a:br>
              <a:rPr lang="en-US" sz="2400"/>
            </a:br>
            <a:endParaRPr lang="en-US" sz="2400"/>
          </a:p>
          <a:p>
            <a:pPr marL="0" indent="0">
              <a:buNone/>
              <a:defRPr/>
            </a:pPr>
            <a:endParaRPr lang="en-US" sz="2400"/>
          </a:p>
        </p:txBody>
      </p:sp>
      <p:sp>
        <p:nvSpPr>
          <p:cNvPr id="4" name="Footer Placeholder 3"/>
          <p:cNvSpPr>
            <a:spLocks noGrp="1"/>
          </p:cNvSpPr>
          <p:nvPr>
            <p:ph type="ftr" sz="quarter" idx="11"/>
          </p:nvPr>
        </p:nvSpPr>
        <p:spPr/>
        <p:txBody>
          <a:bodyPr/>
          <a:lstStyle/>
          <a:p>
            <a:pPr>
              <a:defRPr/>
            </a:pPr>
            <a:r>
              <a:rPr lang="en-US"/>
              <a:t>Shortest Paths</a:t>
            </a:r>
          </a:p>
        </p:txBody>
      </p:sp>
      <p:sp>
        <p:nvSpPr>
          <p:cNvPr id="5" name="Slide Number Placeholder 4"/>
          <p:cNvSpPr>
            <a:spLocks noGrp="1"/>
          </p:cNvSpPr>
          <p:nvPr>
            <p:ph type="sldNum" sz="quarter" idx="12"/>
          </p:nvPr>
        </p:nvSpPr>
        <p:spPr/>
        <p:txBody>
          <a:bodyPr/>
          <a:lstStyle/>
          <a:p>
            <a:pPr>
              <a:defRPr/>
            </a:pPr>
            <a:fld id="{0140DF58-8DC6-3A48-9427-05091DF10C9D}" type="slidenum">
              <a:rPr lang="en-US"/>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Dijkstra - Exercises</a:t>
            </a:r>
          </a:p>
        </p:txBody>
      </p:sp>
      <p:sp>
        <p:nvSpPr>
          <p:cNvPr id="3" name="Content Placeholder 2" descr="Rectangle: Click to edit Master text styles&#10;Second level&#10;Third level&#10;Fourth level&#10;Fifth level"/>
          <p:cNvSpPr>
            <a:spLocks noGrp="1"/>
          </p:cNvSpPr>
          <p:nvPr>
            <p:ph idx="1"/>
          </p:nvPr>
        </p:nvSpPr>
        <p:spPr>
          <a:xfrm>
            <a:off x="685800" y="1524000"/>
            <a:ext cx="3581400" cy="4114800"/>
          </a:xfrm>
        </p:spPr>
        <p:txBody>
          <a:bodyPr/>
          <a:lstStyle/>
          <a:p>
            <a:pPr>
              <a:defRPr/>
            </a:pPr>
            <a:r>
              <a:rPr lang="en-US" sz="2400"/>
              <a:t>Why is there a requirement that edges have </a:t>
            </a:r>
            <a:r>
              <a:rPr lang="en-US" sz="2400" i="1"/>
              <a:t>non-negative </a:t>
            </a:r>
            <a:r>
              <a:rPr lang="en-US" sz="2400"/>
              <a:t>weights? Why can’t we add a large positive constant to every edge (to eliminate negative edge weights) and compute shortest paths for the new graph using Dijkstra?</a:t>
            </a:r>
            <a:br>
              <a:rPr lang="en-US" sz="2400"/>
            </a:br>
            <a:endParaRPr lang="en-US" sz="2400"/>
          </a:p>
          <a:p>
            <a:pPr marL="0" indent="0">
              <a:buNone/>
              <a:defRPr/>
            </a:pPr>
            <a:endParaRPr lang="en-US" sz="2400"/>
          </a:p>
        </p:txBody>
      </p:sp>
      <p:sp>
        <p:nvSpPr>
          <p:cNvPr id="4" name="Footer Placeholder 3"/>
          <p:cNvSpPr>
            <a:spLocks noGrp="1"/>
          </p:cNvSpPr>
          <p:nvPr>
            <p:ph type="ftr" sz="quarter" idx="11"/>
          </p:nvPr>
        </p:nvSpPr>
        <p:spPr/>
        <p:txBody>
          <a:bodyPr/>
          <a:lstStyle/>
          <a:p>
            <a:pPr>
              <a:defRPr/>
            </a:pPr>
            <a:r>
              <a:rPr lang="en-US"/>
              <a:t>Shortest Paths</a:t>
            </a:r>
          </a:p>
        </p:txBody>
      </p:sp>
      <p:sp>
        <p:nvSpPr>
          <p:cNvPr id="5" name="Slide Number Placeholder 4"/>
          <p:cNvSpPr>
            <a:spLocks noGrp="1"/>
          </p:cNvSpPr>
          <p:nvPr>
            <p:ph type="sldNum" sz="quarter" idx="12"/>
          </p:nvPr>
        </p:nvSpPr>
        <p:spPr/>
        <p:txBody>
          <a:bodyPr/>
          <a:lstStyle/>
          <a:p>
            <a:pPr>
              <a:defRPr/>
            </a:pPr>
            <a:fld id="{0140DF58-8DC6-3A48-9427-05091DF10C9D}" type="slidenum">
              <a:rPr lang="en-US"/>
              <a:pPr>
                <a:defRPr/>
              </a:pPr>
              <a:t>18</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524000"/>
            <a:ext cx="2057400" cy="469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7256929" y="2667000"/>
            <a:ext cx="1600200" cy="707886"/>
          </a:xfrm>
          <a:prstGeom prst="rect">
            <a:avLst/>
          </a:prstGeom>
          <a:noFill/>
        </p:spPr>
        <p:txBody>
          <a:bodyPr wrap="square" rtlCol="0">
            <a:spAutoFit/>
          </a:bodyPr>
          <a:lstStyle/>
          <a:p>
            <a:r>
              <a:rPr lang="en-US" sz="2000" dirty="0" smtClean="0"/>
              <a:t>d(s, w) = -4</a:t>
            </a:r>
          </a:p>
          <a:p>
            <a:r>
              <a:rPr lang="en-US" sz="2000" dirty="0" smtClean="0"/>
              <a:t>s-v-w</a:t>
            </a:r>
            <a:endParaRPr lang="en-US" sz="2000" dirty="0"/>
          </a:p>
        </p:txBody>
      </p:sp>
      <p:sp>
        <p:nvSpPr>
          <p:cNvPr id="8" name="TextBox 7"/>
          <p:cNvSpPr txBox="1"/>
          <p:nvPr/>
        </p:nvSpPr>
        <p:spPr>
          <a:xfrm>
            <a:off x="7303993" y="5638800"/>
            <a:ext cx="1600200" cy="707886"/>
          </a:xfrm>
          <a:prstGeom prst="rect">
            <a:avLst/>
          </a:prstGeom>
          <a:noFill/>
        </p:spPr>
        <p:txBody>
          <a:bodyPr wrap="square" rtlCol="0">
            <a:spAutoFit/>
          </a:bodyPr>
          <a:lstStyle/>
          <a:p>
            <a:r>
              <a:rPr lang="en-US" sz="2000" dirty="0" smtClean="0"/>
              <a:t>d(s, w) = 4</a:t>
            </a:r>
          </a:p>
          <a:p>
            <a:r>
              <a:rPr lang="en-US" sz="2000" smtClean="0"/>
              <a:t>s-w</a:t>
            </a:r>
            <a:endParaRPr lang="en-US" sz="2000" dirty="0"/>
          </a:p>
        </p:txBody>
      </p:sp>
    </p:spTree>
    <p:extLst>
      <p:ext uri="{BB962C8B-B14F-4D97-AF65-F5344CB8AC3E}">
        <p14:creationId xmlns:p14="http://schemas.microsoft.com/office/powerpoint/2010/main" val="2534572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Exercises, continued</a:t>
            </a:r>
            <a:endParaRPr lang="en-US"/>
          </a:p>
        </p:txBody>
      </p:sp>
      <p:sp>
        <p:nvSpPr>
          <p:cNvPr id="3" name="Content Placeholder 2"/>
          <p:cNvSpPr>
            <a:spLocks noGrp="1"/>
          </p:cNvSpPr>
          <p:nvPr>
            <p:ph idx="1"/>
          </p:nvPr>
        </p:nvSpPr>
        <p:spPr>
          <a:xfrm>
            <a:off x="685800" y="1557337"/>
            <a:ext cx="4267200" cy="4114800"/>
          </a:xfrm>
        </p:spPr>
        <p:txBody>
          <a:bodyPr/>
          <a:lstStyle/>
          <a:p>
            <a:pPr marL="0" indent="0">
              <a:buNone/>
            </a:pPr>
            <a:r>
              <a:rPr lang="en-US" smtClean="0"/>
              <a:t>Does Dijkstra’s Algorithm </a:t>
            </a:r>
            <a:r>
              <a:rPr lang="en-US" i="1" smtClean="0"/>
              <a:t>sometimes </a:t>
            </a:r>
            <a:r>
              <a:rPr lang="en-US" smtClean="0"/>
              <a:t>work correctly when there are negative edge weights? Consider this weighted graph.</a:t>
            </a:r>
            <a:endParaRPr lang="en-US"/>
          </a:p>
        </p:txBody>
      </p:sp>
      <p:sp>
        <p:nvSpPr>
          <p:cNvPr id="4" name="Footer Placeholder 3"/>
          <p:cNvSpPr>
            <a:spLocks noGrp="1"/>
          </p:cNvSpPr>
          <p:nvPr>
            <p:ph type="ftr" sz="quarter" idx="11"/>
          </p:nvPr>
        </p:nvSpPr>
        <p:spPr/>
        <p:txBody>
          <a:bodyPr/>
          <a:lstStyle/>
          <a:p>
            <a:pPr>
              <a:defRPr/>
            </a:pPr>
            <a:r>
              <a:rPr lang="en-US" smtClean="0"/>
              <a:t>Shortest Paths</a:t>
            </a:r>
            <a:endParaRPr lang="en-US"/>
          </a:p>
        </p:txBody>
      </p:sp>
      <p:sp>
        <p:nvSpPr>
          <p:cNvPr id="5" name="Slide Number Placeholder 4"/>
          <p:cNvSpPr>
            <a:spLocks noGrp="1"/>
          </p:cNvSpPr>
          <p:nvPr>
            <p:ph type="sldNum" sz="quarter" idx="12"/>
          </p:nvPr>
        </p:nvSpPr>
        <p:spPr/>
        <p:txBody>
          <a:bodyPr/>
          <a:lstStyle/>
          <a:p>
            <a:pPr>
              <a:defRPr/>
            </a:pPr>
            <a:fld id="{6EB09FD6-3167-DD4F-B5D4-A3FAFB066735}" type="slidenum">
              <a:rPr lang="en-US" smtClean="0"/>
              <a:pPr>
                <a:defRPr/>
              </a:pPr>
              <a:t>19</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6874" y="1752600"/>
            <a:ext cx="2981325" cy="2414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50136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dirty="0"/>
              <a:t>Shortest Paths</a:t>
            </a:r>
          </a:p>
        </p:txBody>
      </p:sp>
      <p:sp>
        <p:nvSpPr>
          <p:cNvPr id="5" name="Slide Number Placeholder 5"/>
          <p:cNvSpPr>
            <a:spLocks noGrp="1"/>
          </p:cNvSpPr>
          <p:nvPr>
            <p:ph type="sldNum" sz="quarter" idx="12"/>
          </p:nvPr>
        </p:nvSpPr>
        <p:spPr/>
        <p:txBody>
          <a:bodyPr/>
          <a:lstStyle/>
          <a:p>
            <a:pPr>
              <a:defRPr/>
            </a:pPr>
            <a:fld id="{F43150D4-D921-D34D-B575-36D0930DEC30}" type="slidenum">
              <a:rPr lang="en-US"/>
              <a:pPr>
                <a:defRPr/>
              </a:pPr>
              <a:t>2</a:t>
            </a:fld>
            <a:endParaRPr lang="en-US" dirty="0"/>
          </a:p>
        </p:txBody>
      </p:sp>
      <p:sp>
        <p:nvSpPr>
          <p:cNvPr id="6146" name="Rectangle 2"/>
          <p:cNvSpPr>
            <a:spLocks noGrp="1" noChangeArrowheads="1"/>
          </p:cNvSpPr>
          <p:nvPr>
            <p:ph type="title"/>
          </p:nvPr>
        </p:nvSpPr>
        <p:spPr/>
        <p:txBody>
          <a:bodyPr/>
          <a:lstStyle/>
          <a:p>
            <a:pPr eaLnBrk="1" hangingPunct="1">
              <a:defRPr/>
            </a:pPr>
            <a:r>
              <a:rPr lang="en-US" dirty="0" smtClean="0">
                <a:cs typeface="+mj-cs"/>
              </a:rPr>
              <a:t>Outline</a:t>
            </a:r>
          </a:p>
        </p:txBody>
      </p:sp>
      <p:sp>
        <p:nvSpPr>
          <p:cNvPr id="6147" name="Rectangle 3" descr="Rectangle: Click to edit Master text styles&#10;Second level&#10;Third level&#10;Fourth level&#10;Fifth level"/>
          <p:cNvSpPr>
            <a:spLocks noGrp="1" noChangeArrowheads="1"/>
          </p:cNvSpPr>
          <p:nvPr>
            <p:ph type="body" idx="1"/>
          </p:nvPr>
        </p:nvSpPr>
        <p:spPr>
          <a:xfrm>
            <a:off x="838200" y="1676400"/>
            <a:ext cx="7772400" cy="4648200"/>
          </a:xfrm>
        </p:spPr>
        <p:txBody>
          <a:bodyPr/>
          <a:lstStyle/>
          <a:p>
            <a:pPr eaLnBrk="1" hangingPunct="1">
              <a:defRPr/>
            </a:pPr>
            <a:r>
              <a:rPr lang="en-US" sz="2800" dirty="0" smtClean="0">
                <a:cs typeface="+mn-cs"/>
              </a:rPr>
              <a:t>Weighted graphs</a:t>
            </a:r>
          </a:p>
          <a:p>
            <a:pPr eaLnBrk="1" hangingPunct="1">
              <a:defRPr/>
            </a:pPr>
            <a:r>
              <a:rPr lang="en-US" sz="2800" dirty="0" smtClean="0">
                <a:cs typeface="+mn-cs"/>
              </a:rPr>
              <a:t>Shortest path problem</a:t>
            </a:r>
          </a:p>
          <a:p>
            <a:pPr eaLnBrk="1" hangingPunct="1">
              <a:defRPr/>
            </a:pPr>
            <a:r>
              <a:rPr lang="en-US" sz="2800" dirty="0" err="1" smtClean="0">
                <a:cs typeface="+mn-cs"/>
              </a:rPr>
              <a:t>Dijkstra</a:t>
            </a:r>
            <a:r>
              <a:rPr lang="ja-JP" altLang="en-US" sz="2800" dirty="0" smtClean="0">
                <a:latin typeface="Arial"/>
                <a:cs typeface="+mn-cs"/>
              </a:rPr>
              <a:t>’</a:t>
            </a:r>
            <a:r>
              <a:rPr lang="en-US" sz="2800" dirty="0" smtClean="0">
                <a:cs typeface="+mn-cs"/>
              </a:rPr>
              <a:t>s algorithm  </a:t>
            </a:r>
          </a:p>
          <a:p>
            <a:pPr eaLnBrk="1" hangingPunct="1">
              <a:defRPr/>
            </a:pPr>
            <a:r>
              <a:rPr lang="en-US" sz="2800" dirty="0" smtClean="0">
                <a:cs typeface="+mn-cs"/>
              </a:rPr>
              <a:t>Minimum spanning tree problem</a:t>
            </a:r>
          </a:p>
          <a:p>
            <a:pPr eaLnBrk="1" hangingPunct="1">
              <a:defRPr/>
            </a:pPr>
            <a:r>
              <a:rPr lang="en-US" sz="2800" dirty="0" err="1" smtClean="0">
                <a:cs typeface="+mn-cs"/>
              </a:rPr>
              <a:t>Kruskal</a:t>
            </a:r>
            <a:r>
              <a:rPr lang="ja-JP" altLang="en-US" sz="2800" dirty="0" smtClean="0">
                <a:latin typeface="Arial"/>
                <a:cs typeface="+mn-cs"/>
              </a:rPr>
              <a:t>’</a:t>
            </a:r>
            <a:r>
              <a:rPr lang="en-US" sz="2800" dirty="0" smtClean="0">
                <a:cs typeface="+mn-cs"/>
              </a:rPr>
              <a:t>s Algorithm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Exercises, continued</a:t>
            </a:r>
            <a:endParaRPr lang="en-US"/>
          </a:p>
        </p:txBody>
      </p:sp>
      <p:sp>
        <p:nvSpPr>
          <p:cNvPr id="3" name="Content Placeholder 2"/>
          <p:cNvSpPr>
            <a:spLocks noGrp="1"/>
          </p:cNvSpPr>
          <p:nvPr>
            <p:ph idx="1"/>
          </p:nvPr>
        </p:nvSpPr>
        <p:spPr>
          <a:xfrm>
            <a:off x="685800" y="1600200"/>
            <a:ext cx="3886200" cy="4114800"/>
          </a:xfrm>
        </p:spPr>
        <p:txBody>
          <a:bodyPr/>
          <a:lstStyle/>
          <a:p>
            <a:pPr marL="0" indent="0">
              <a:buNone/>
            </a:pPr>
            <a:r>
              <a:rPr lang="en-US" sz="2000"/>
              <a:t>Why is Dijkstra’s approach to the shortest path problem better than simply using BFS, as described in the previous lesson</a:t>
            </a:r>
            <a:r>
              <a:rPr lang="en-US" sz="2000" smtClean="0"/>
              <a:t>?</a:t>
            </a:r>
          </a:p>
          <a:p>
            <a:pPr marL="0" indent="0">
              <a:buNone/>
            </a:pPr>
            <a:r>
              <a:rPr lang="en-US" sz="2800" smtClean="0"/>
              <a:t/>
            </a:r>
            <a:br>
              <a:rPr lang="en-US" sz="2800" smtClean="0"/>
            </a:br>
            <a:r>
              <a:rPr lang="en-US" sz="1600" smtClean="0"/>
              <a:t>[BFS approach: Making all edge weights = 1 is same as removing all weights. Perform BFS with start vertex s and compute distance to each vertex by returning its </a:t>
            </a:r>
            <a:r>
              <a:rPr lang="en-US" sz="1600" i="1" smtClean="0"/>
              <a:t>level</a:t>
            </a:r>
            <a:r>
              <a:rPr lang="en-US" sz="1600" smtClean="0"/>
              <a:t> in the BFS spanning tree. These computed values should be same as values found using Dijkstra]</a:t>
            </a:r>
            <a:endParaRPr lang="en-US" sz="1600"/>
          </a:p>
        </p:txBody>
      </p:sp>
      <p:sp>
        <p:nvSpPr>
          <p:cNvPr id="4" name="Footer Placeholder 3"/>
          <p:cNvSpPr>
            <a:spLocks noGrp="1"/>
          </p:cNvSpPr>
          <p:nvPr>
            <p:ph type="ftr" sz="quarter" idx="11"/>
          </p:nvPr>
        </p:nvSpPr>
        <p:spPr/>
        <p:txBody>
          <a:bodyPr/>
          <a:lstStyle/>
          <a:p>
            <a:pPr>
              <a:defRPr/>
            </a:pPr>
            <a:r>
              <a:rPr lang="en-US" smtClean="0"/>
              <a:t>Shortest Paths</a:t>
            </a:r>
            <a:endParaRPr lang="en-US"/>
          </a:p>
        </p:txBody>
      </p:sp>
      <p:sp>
        <p:nvSpPr>
          <p:cNvPr id="5" name="Slide Number Placeholder 4"/>
          <p:cNvSpPr>
            <a:spLocks noGrp="1"/>
          </p:cNvSpPr>
          <p:nvPr>
            <p:ph type="sldNum" sz="quarter" idx="12"/>
          </p:nvPr>
        </p:nvSpPr>
        <p:spPr/>
        <p:txBody>
          <a:bodyPr/>
          <a:lstStyle/>
          <a:p>
            <a:pPr>
              <a:defRPr/>
            </a:pPr>
            <a:fld id="{6EB09FD6-3167-DD4F-B5D4-A3FAFB066735}" type="slidenum">
              <a:rPr lang="en-US" smtClean="0"/>
              <a:pPr>
                <a:defRPr/>
              </a:pPr>
              <a:t>20</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4450" y="1600200"/>
            <a:ext cx="2697215"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91508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Dijkstra – Correctness </a:t>
            </a:r>
          </a:p>
        </p:txBody>
      </p:sp>
      <p:sp>
        <p:nvSpPr>
          <p:cNvPr id="3" name="Content Placeholder 2" descr="Rectangle: Click to edit Master text styles&#10;Second level&#10;Third level&#10;Fourth level&#10;Fifth level"/>
          <p:cNvSpPr>
            <a:spLocks noGrp="1"/>
          </p:cNvSpPr>
          <p:nvPr>
            <p:ph idx="1"/>
          </p:nvPr>
        </p:nvSpPr>
        <p:spPr>
          <a:xfrm>
            <a:off x="622300" y="1524000"/>
            <a:ext cx="7772400" cy="4114800"/>
          </a:xfrm>
        </p:spPr>
        <p:txBody>
          <a:bodyPr/>
          <a:lstStyle/>
          <a:p>
            <a:pPr>
              <a:defRPr/>
            </a:pPr>
            <a:r>
              <a:rPr lang="en-US"/>
              <a:t> </a:t>
            </a:r>
            <a:r>
              <a:rPr lang="en-US" sz="2400" u="sng"/>
              <a:t>Loop </a:t>
            </a:r>
            <a:r>
              <a:rPr lang="en-US" sz="2400" u="sng" smtClean="0"/>
              <a:t>Invariant</a:t>
            </a:r>
            <a:r>
              <a:rPr lang="en-US" sz="2400" smtClean="0"/>
              <a:t>: </a:t>
            </a:r>
            <a:r>
              <a:rPr lang="en-US" sz="2400"/>
              <a:t>I(i</a:t>
            </a:r>
            <a:r>
              <a:rPr lang="en-US" sz="2400" smtClean="0"/>
              <a:t>) is the following statement: </a:t>
            </a:r>
            <a:r>
              <a:rPr lang="en-US" sz="2400"/>
              <a:t>(where i means iteration #</a:t>
            </a:r>
            <a:r>
              <a:rPr lang="en-US" sz="2400" smtClean="0"/>
              <a:t>i</a:t>
            </a:r>
            <a:r>
              <a:rPr lang="en-US" sz="2400"/>
              <a:t>)</a:t>
            </a:r>
          </a:p>
          <a:p>
            <a:pPr marL="0" indent="0">
              <a:buFont typeface="Wingdings" charset="0"/>
              <a:buNone/>
              <a:defRPr/>
            </a:pPr>
            <a:r>
              <a:rPr lang="en-US" sz="2400"/>
              <a:t>	</a:t>
            </a:r>
            <a:r>
              <a:rPr lang="en-US" sz="2400" smtClean="0"/>
              <a:t>(</a:t>
            </a:r>
            <a:r>
              <a:rPr lang="en-US" sz="2400"/>
              <a:t>1) |X| = i + 1</a:t>
            </a:r>
          </a:p>
          <a:p>
            <a:pPr marL="0" indent="0">
              <a:buFont typeface="Wingdings" charset="0"/>
              <a:buNone/>
              <a:defRPr/>
            </a:pPr>
            <a:r>
              <a:rPr lang="en-US" sz="2400"/>
              <a:t> </a:t>
            </a:r>
            <a:r>
              <a:rPr lang="en-US" sz="2400" smtClean="0"/>
              <a:t>	(</a:t>
            </a:r>
            <a:r>
              <a:rPr lang="en-US" sz="2400"/>
              <a:t>2) A[v] = d(s,v) for all v </a:t>
            </a:r>
            <a:r>
              <a:rPr lang="en-US" sz="2400">
                <a:sym typeface="Symbol"/>
              </a:rPr>
              <a:t></a:t>
            </a:r>
            <a:r>
              <a:rPr lang="en-US" sz="2400"/>
              <a:t> X</a:t>
            </a:r>
          </a:p>
          <a:p>
            <a:pPr>
              <a:buFont typeface="Wingdings" charset="2"/>
              <a:buChar char="u"/>
              <a:defRPr/>
            </a:pPr>
            <a:r>
              <a:rPr lang="en-US" sz="2400" u="sng"/>
              <a:t>Preconditions</a:t>
            </a:r>
            <a:r>
              <a:rPr lang="en-US" sz="2400"/>
              <a:t> for </a:t>
            </a:r>
            <a:r>
              <a:rPr lang="en-US" sz="2400" smtClean="0"/>
              <a:t>loop:</a:t>
            </a:r>
          </a:p>
          <a:p>
            <a:pPr marL="0" indent="0">
              <a:buNone/>
              <a:defRPr/>
            </a:pPr>
            <a:r>
              <a:rPr lang="en-US" sz="2400"/>
              <a:t>	</a:t>
            </a:r>
            <a:r>
              <a:rPr lang="en-US" sz="2400" smtClean="0"/>
              <a:t>X </a:t>
            </a:r>
            <a:r>
              <a:rPr lang="en-US" sz="2400"/>
              <a:t>= {s}, A[s] = 0  (Basis Step)</a:t>
            </a:r>
          </a:p>
          <a:p>
            <a:pPr>
              <a:buFont typeface="Wingdings" charset="2"/>
              <a:buChar char="u"/>
              <a:defRPr/>
            </a:pPr>
            <a:r>
              <a:rPr lang="en-US" sz="2400" u="sng"/>
              <a:t>Postconditions</a:t>
            </a:r>
            <a:r>
              <a:rPr lang="en-US" sz="2400"/>
              <a:t> for loop:</a:t>
            </a:r>
          </a:p>
          <a:p>
            <a:pPr marL="0" indent="0">
              <a:buFont typeface="Wingdings" charset="0"/>
              <a:buNone/>
              <a:defRPr/>
            </a:pPr>
            <a:r>
              <a:rPr lang="en-US" sz="2400"/>
              <a:t>	</a:t>
            </a:r>
            <a:r>
              <a:rPr lang="en-US" sz="2400" smtClean="0"/>
              <a:t>X </a:t>
            </a:r>
            <a:r>
              <a:rPr lang="en-US" sz="2400"/>
              <a:t>= V, A[v] = d(s,v) for all v </a:t>
            </a:r>
            <a:r>
              <a:rPr lang="en-US" sz="2400">
                <a:sym typeface="Symbol"/>
              </a:rPr>
              <a:t></a:t>
            </a:r>
            <a:r>
              <a:rPr lang="en-US" sz="2400"/>
              <a:t> V</a:t>
            </a:r>
          </a:p>
        </p:txBody>
      </p:sp>
      <p:sp>
        <p:nvSpPr>
          <p:cNvPr id="4" name="Footer Placeholder 3"/>
          <p:cNvSpPr>
            <a:spLocks noGrp="1"/>
          </p:cNvSpPr>
          <p:nvPr>
            <p:ph type="ftr" sz="quarter" idx="11"/>
          </p:nvPr>
        </p:nvSpPr>
        <p:spPr/>
        <p:txBody>
          <a:bodyPr/>
          <a:lstStyle/>
          <a:p>
            <a:pPr>
              <a:defRPr/>
            </a:pPr>
            <a:r>
              <a:rPr lang="en-US"/>
              <a:t>Shortest Paths</a:t>
            </a:r>
          </a:p>
        </p:txBody>
      </p:sp>
      <p:sp>
        <p:nvSpPr>
          <p:cNvPr id="5" name="Slide Number Placeholder 4"/>
          <p:cNvSpPr>
            <a:spLocks noGrp="1"/>
          </p:cNvSpPr>
          <p:nvPr>
            <p:ph type="sldNum" sz="quarter" idx="12"/>
          </p:nvPr>
        </p:nvSpPr>
        <p:spPr/>
        <p:txBody>
          <a:bodyPr/>
          <a:lstStyle/>
          <a:p>
            <a:pPr>
              <a:defRPr/>
            </a:pPr>
            <a:fld id="{07F3B047-4DF0-694D-92E3-D954515CAB87}" type="slidenum">
              <a:rPr lang="en-US"/>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Dijkstra – Correctness (2)</a:t>
            </a:r>
          </a:p>
        </p:txBody>
      </p:sp>
      <p:sp>
        <p:nvSpPr>
          <p:cNvPr id="3" name="Content Placeholder 2" descr="Rectangle: Click to edit Master text styles&#10;Second level&#10;Third level&#10;Fourth level&#10;Fifth level"/>
          <p:cNvSpPr>
            <a:spLocks noGrp="1"/>
          </p:cNvSpPr>
          <p:nvPr>
            <p:ph idx="1"/>
          </p:nvPr>
        </p:nvSpPr>
        <p:spPr>
          <a:xfrm>
            <a:off x="614363" y="1524000"/>
            <a:ext cx="7772400" cy="4724400"/>
          </a:xfrm>
        </p:spPr>
        <p:txBody>
          <a:bodyPr/>
          <a:lstStyle/>
          <a:p>
            <a:pPr marL="0" indent="0">
              <a:buNone/>
              <a:defRPr/>
            </a:pPr>
            <a:r>
              <a:rPr lang="en-US" sz="2400" dirty="0"/>
              <a:t>Verification of I(</a:t>
            </a:r>
            <a:r>
              <a:rPr lang="en-US" sz="2400" dirty="0" err="1"/>
              <a:t>i</a:t>
            </a:r>
            <a:r>
              <a:rPr lang="en-US" sz="2400" dirty="0"/>
              <a:t>) for all iterations </a:t>
            </a:r>
            <a:r>
              <a:rPr lang="en-US" sz="2400" dirty="0" err="1"/>
              <a:t>i</a:t>
            </a:r>
            <a:r>
              <a:rPr lang="en-US" sz="2400" dirty="0"/>
              <a:t> = 1 </a:t>
            </a:r>
            <a:r>
              <a:rPr lang="en-US" sz="2400"/>
              <a:t>… n-1. We verified base case i = 1 </a:t>
            </a:r>
            <a:r>
              <a:rPr lang="en-US" sz="2400" smtClean="0"/>
              <a:t>in earlier slides.</a:t>
            </a:r>
            <a:r>
              <a:rPr lang="en-US" sz="2400"/>
              <a:t/>
            </a:r>
            <a:br>
              <a:rPr lang="en-US" sz="2400"/>
            </a:br>
            <a:r>
              <a:rPr lang="en-US" sz="2400" i="1" smtClean="0"/>
              <a:t>Induction Step</a:t>
            </a:r>
            <a:r>
              <a:rPr lang="en-US" sz="2400" smtClean="0"/>
              <a:t>: We assume </a:t>
            </a:r>
            <a:r>
              <a:rPr lang="en-US" sz="2400"/>
              <a:t>I(</a:t>
            </a:r>
            <a:r>
              <a:rPr lang="en-US" sz="2400" err="1"/>
              <a:t>i</a:t>
            </a:r>
            <a:r>
              <a:rPr lang="en-US" sz="2400" smtClean="0"/>
              <a:t>) is true, </a:t>
            </a:r>
            <a:r>
              <a:rPr lang="en-US" sz="2400"/>
              <a:t>so </a:t>
            </a:r>
            <a:r>
              <a:rPr lang="en-US" sz="2400" smtClean="0"/>
              <a:t/>
            </a:r>
            <a:br>
              <a:rPr lang="en-US" sz="2400" smtClean="0"/>
            </a:br>
            <a:r>
              <a:rPr lang="en-US" sz="2400" smtClean="0"/>
              <a:t>|</a:t>
            </a:r>
            <a:r>
              <a:rPr lang="en-US" sz="2400" dirty="0"/>
              <a:t>X|= </a:t>
            </a:r>
            <a:r>
              <a:rPr lang="en-US" sz="2400" dirty="0" err="1"/>
              <a:t>i</a:t>
            </a:r>
            <a:r>
              <a:rPr lang="en-US" sz="2400" dirty="0"/>
              <a:t> + 1 and A[v] = d(</a:t>
            </a:r>
            <a:r>
              <a:rPr lang="en-US" sz="2400" dirty="0" err="1"/>
              <a:t>s,v</a:t>
            </a:r>
            <a:r>
              <a:rPr lang="en-US" sz="2400" dirty="0"/>
              <a:t>) all v </a:t>
            </a:r>
            <a:r>
              <a:rPr lang="en-US" sz="2400"/>
              <a:t>in </a:t>
            </a:r>
            <a:r>
              <a:rPr lang="en-US" sz="2400" smtClean="0"/>
              <a:t>X. </a:t>
            </a:r>
            <a:endParaRPr lang="en-US" sz="2400" dirty="0"/>
          </a:p>
          <a:p>
            <a:pPr>
              <a:buFont typeface="Wingdings" charset="2"/>
              <a:buChar char="u"/>
              <a:defRPr/>
            </a:pPr>
            <a:r>
              <a:rPr lang="en-US" sz="2400" dirty="0"/>
              <a:t>Iteration i+1 causes one more vertex to be added to X, so |X| = </a:t>
            </a:r>
            <a:r>
              <a:rPr lang="en-US" sz="2400" dirty="0" err="1"/>
              <a:t>i</a:t>
            </a:r>
            <a:r>
              <a:rPr lang="en-US" sz="2400" dirty="0"/>
              <a:t> + 2</a:t>
            </a:r>
          </a:p>
          <a:p>
            <a:pPr>
              <a:buFont typeface="Wingdings" charset="2"/>
              <a:buChar char="u"/>
              <a:defRPr/>
            </a:pPr>
            <a:r>
              <a:rPr lang="en-US" sz="2400" dirty="0"/>
              <a:t>During iteration i+1, algorithm locates </a:t>
            </a:r>
            <a:r>
              <a:rPr lang="en-US" sz="2400"/>
              <a:t>(</a:t>
            </a:r>
            <a:r>
              <a:rPr lang="en-US" sz="2400" smtClean="0"/>
              <a:t>v’,w’) </a:t>
            </a:r>
            <a:r>
              <a:rPr lang="en-US" sz="2400" dirty="0"/>
              <a:t>that has least greedy length among edges from X to </a:t>
            </a:r>
            <a:r>
              <a:rPr lang="en-US" sz="2400" dirty="0" smtClean="0"/>
              <a:t/>
            </a:r>
            <a:br>
              <a:rPr lang="en-US" sz="2400" dirty="0" smtClean="0"/>
            </a:br>
            <a:r>
              <a:rPr lang="en-US" sz="2400" dirty="0" smtClean="0"/>
              <a:t>V </a:t>
            </a:r>
            <a:r>
              <a:rPr lang="en-US" sz="2400" dirty="0"/>
              <a:t>- X, </a:t>
            </a:r>
            <a:r>
              <a:rPr lang="en-US" sz="2400"/>
              <a:t>and </a:t>
            </a:r>
            <a:r>
              <a:rPr lang="en-US" sz="2400" smtClean="0"/>
              <a:t>the algorithm sets A[w’] </a:t>
            </a:r>
            <a:r>
              <a:rPr lang="en-US" sz="2400"/>
              <a:t>= </a:t>
            </a:r>
            <a:r>
              <a:rPr lang="en-US" sz="2400" smtClean="0"/>
              <a:t>A[v’]+d(v’,w’)</a:t>
            </a:r>
            <a:endParaRPr lang="en-US" sz="2400" dirty="0"/>
          </a:p>
          <a:p>
            <a:pPr>
              <a:buFont typeface="Wingdings" charset="2"/>
              <a:buChar char="u"/>
              <a:defRPr/>
            </a:pPr>
            <a:r>
              <a:rPr lang="en-US" sz="2400" dirty="0"/>
              <a:t>To complete the induction, it suffices to </a:t>
            </a:r>
            <a:r>
              <a:rPr lang="en-US" sz="2400"/>
              <a:t>show </a:t>
            </a:r>
            <a:r>
              <a:rPr lang="en-US" sz="2400" smtClean="0"/>
              <a:t>A[w’] </a:t>
            </a:r>
            <a:r>
              <a:rPr lang="en-US" sz="2400" dirty="0"/>
              <a:t>is shortest path length from s </a:t>
            </a:r>
            <a:r>
              <a:rPr lang="en-US" sz="2400"/>
              <a:t>to </a:t>
            </a:r>
            <a:r>
              <a:rPr lang="en-US" sz="2400" smtClean="0"/>
              <a:t>w’,i.e., A[w’] = d(s,w’)</a:t>
            </a:r>
            <a:endParaRPr lang="en-US" sz="2400" dirty="0"/>
          </a:p>
        </p:txBody>
      </p:sp>
      <p:sp>
        <p:nvSpPr>
          <p:cNvPr id="4" name="Footer Placeholder 3"/>
          <p:cNvSpPr>
            <a:spLocks noGrp="1"/>
          </p:cNvSpPr>
          <p:nvPr>
            <p:ph type="ftr" sz="quarter" idx="11"/>
          </p:nvPr>
        </p:nvSpPr>
        <p:spPr/>
        <p:txBody>
          <a:bodyPr/>
          <a:lstStyle/>
          <a:p>
            <a:pPr>
              <a:defRPr/>
            </a:pPr>
            <a:r>
              <a:rPr lang="en-US"/>
              <a:t>Shortest Paths</a:t>
            </a:r>
          </a:p>
        </p:txBody>
      </p:sp>
      <p:sp>
        <p:nvSpPr>
          <p:cNvPr id="5" name="Slide Number Placeholder 4"/>
          <p:cNvSpPr>
            <a:spLocks noGrp="1"/>
          </p:cNvSpPr>
          <p:nvPr>
            <p:ph type="sldNum" sz="quarter" idx="12"/>
          </p:nvPr>
        </p:nvSpPr>
        <p:spPr/>
        <p:txBody>
          <a:bodyPr/>
          <a:lstStyle/>
          <a:p>
            <a:pPr>
              <a:defRPr/>
            </a:pPr>
            <a:fld id="{30F58E6F-2EC7-F145-876F-C179F143553A}" type="slidenum">
              <a:rPr lang="en-US"/>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Dijkstra – Correctness (3)</a:t>
            </a:r>
          </a:p>
        </p:txBody>
      </p:sp>
      <p:sp>
        <p:nvSpPr>
          <p:cNvPr id="3" name="Content Placeholder 2" descr="Rectangle: Click to edit Master text styles&#10;Second level&#10;Third level&#10;Fourth level&#10;Fifth level"/>
          <p:cNvSpPr>
            <a:spLocks noGrp="1"/>
          </p:cNvSpPr>
          <p:nvPr>
            <p:ph idx="1"/>
          </p:nvPr>
        </p:nvSpPr>
        <p:spPr>
          <a:xfrm>
            <a:off x="625475" y="1524000"/>
            <a:ext cx="7772400" cy="4876800"/>
          </a:xfrm>
        </p:spPr>
        <p:txBody>
          <a:bodyPr/>
          <a:lstStyle/>
          <a:p>
            <a:pPr>
              <a:defRPr/>
            </a:pPr>
            <a:r>
              <a:rPr lang="en-US" sz="1600" dirty="0"/>
              <a:t>Let q </a:t>
            </a:r>
            <a:r>
              <a:rPr lang="en-US" sz="1600" dirty="0" smtClean="0"/>
              <a:t>: </a:t>
            </a:r>
            <a:r>
              <a:rPr lang="en-US" sz="1600" dirty="0"/>
              <a:t>s, …, y, z, </a:t>
            </a:r>
            <a:r>
              <a:rPr lang="en-US" sz="1600"/>
              <a:t>…, </a:t>
            </a:r>
            <a:r>
              <a:rPr lang="en-US" sz="1600" smtClean="0"/>
              <a:t>w’ </a:t>
            </a:r>
            <a:r>
              <a:rPr lang="en-US" sz="1600" dirty="0" smtClean="0"/>
              <a:t>be a truly shortest path </a:t>
            </a:r>
            <a:r>
              <a:rPr lang="en-US" sz="1600" dirty="0"/>
              <a:t>from s </a:t>
            </a:r>
            <a:r>
              <a:rPr lang="en-US" sz="1600"/>
              <a:t>to </a:t>
            </a:r>
            <a:r>
              <a:rPr lang="en-US" sz="1600" smtClean="0"/>
              <a:t>w</a:t>
            </a:r>
            <a:r>
              <a:rPr lang="en-US" sz="1600"/>
              <a:t>’, </a:t>
            </a:r>
            <a:r>
              <a:rPr lang="en-US" sz="1600" smtClean="0"/>
              <a:t>where z </a:t>
            </a:r>
            <a:r>
              <a:rPr lang="en-US" sz="1600"/>
              <a:t>is first vertex in V - X encountered </a:t>
            </a:r>
            <a:r>
              <a:rPr lang="en-US" sz="1600" smtClean="0"/>
              <a:t>on the path q. </a:t>
            </a:r>
            <a:r>
              <a:rPr lang="en-US" sz="1600"/>
              <a:t>Let </a:t>
            </a:r>
            <a:r>
              <a:rPr lang="en-US" sz="1600" dirty="0" smtClean="0"/>
              <a:t>L be the length of </a:t>
            </a:r>
            <a:r>
              <a:rPr lang="en-US" sz="1600" smtClean="0"/>
              <a:t>q. </a:t>
            </a:r>
            <a:r>
              <a:rPr lang="en-US" sz="1600"/>
              <a:t>Let q</a:t>
            </a:r>
            <a:r>
              <a:rPr lang="en-US" sz="1600" baseline="-25000"/>
              <a:t>0</a:t>
            </a:r>
            <a:r>
              <a:rPr lang="en-US" sz="1600"/>
              <a:t> be the path s, …, y, z; we denote its length L</a:t>
            </a:r>
            <a:r>
              <a:rPr lang="en-US" sz="1600" baseline="-25000"/>
              <a:t>0</a:t>
            </a:r>
            <a:r>
              <a:rPr lang="en-US" sz="1600"/>
              <a:t>. </a:t>
            </a:r>
            <a:r>
              <a:rPr lang="en-US" sz="1600" smtClean="0"/>
              <a:t>Notice that L</a:t>
            </a:r>
            <a:r>
              <a:rPr lang="en-US" sz="1600" baseline="-25000" smtClean="0"/>
              <a:t>0 </a:t>
            </a:r>
            <a:r>
              <a:rPr lang="en-US" sz="1600" smtClean="0">
                <a:sym typeface="Symbol"/>
              </a:rPr>
              <a:t> L (since no edge has negative weight). We will actually show that A[w’]  </a:t>
            </a:r>
            <a:r>
              <a:rPr lang="en-US" sz="1600" smtClean="0"/>
              <a:t>L</a:t>
            </a:r>
            <a:r>
              <a:rPr lang="en-US" sz="1600" baseline="-25000" smtClean="0"/>
              <a:t>0,</a:t>
            </a:r>
            <a:r>
              <a:rPr lang="en-US" sz="1600" smtClean="0"/>
              <a:t> and this will finish the induction step.</a:t>
            </a:r>
            <a:br>
              <a:rPr lang="en-US" sz="1600" smtClean="0"/>
            </a:br>
            <a:endParaRPr lang="en-US" sz="1600" smtClean="0"/>
          </a:p>
          <a:p>
            <a:pPr>
              <a:defRPr/>
            </a:pPr>
            <a:r>
              <a:rPr lang="en-US" sz="1600" smtClean="0"/>
              <a:t>Notice that </a:t>
            </a:r>
            <a:r>
              <a:rPr lang="en-US" sz="1600"/>
              <a:t>the sum of edge weights in </a:t>
            </a:r>
            <a:r>
              <a:rPr lang="en-US" sz="1600" smtClean="0"/>
              <a:t>q</a:t>
            </a:r>
            <a:r>
              <a:rPr lang="en-US" sz="1600" baseline="-25000" smtClean="0"/>
              <a:t>0</a:t>
            </a:r>
            <a:r>
              <a:rPr lang="en-US" sz="1600" smtClean="0"/>
              <a:t> from s to y is the true distance d(s,y) from s to y because q is a shortest path from s to w’ (if we could find a shorter path from s to y, we could also find a shorter path from s to w’). Therefore, by the induction hypothesis,</a:t>
            </a:r>
          </a:p>
          <a:p>
            <a:pPr marL="0" indent="0">
              <a:buNone/>
              <a:defRPr/>
            </a:pPr>
            <a:r>
              <a:rPr lang="en-US" sz="1600"/>
              <a:t>	 </a:t>
            </a:r>
            <a:r>
              <a:rPr lang="en-US" sz="1600" smtClean="0"/>
              <a:t>L</a:t>
            </a:r>
            <a:r>
              <a:rPr lang="en-US" sz="1600" baseline="-25000" smtClean="0"/>
              <a:t>0</a:t>
            </a:r>
            <a:r>
              <a:rPr lang="en-US" sz="1600" smtClean="0"/>
              <a:t> = length of </a:t>
            </a:r>
            <a:r>
              <a:rPr lang="en-US" sz="1600"/>
              <a:t>q</a:t>
            </a:r>
            <a:r>
              <a:rPr lang="en-US" sz="1600" baseline="-25000"/>
              <a:t>0</a:t>
            </a:r>
            <a:r>
              <a:rPr lang="en-US" sz="1600" smtClean="0"/>
              <a:t> = d(s,y) + wt(y,z) = A[y] + wt(y,z).</a:t>
            </a:r>
            <a:br>
              <a:rPr lang="en-US" sz="1600" smtClean="0"/>
            </a:br>
            <a:endParaRPr lang="en-US" sz="1600" smtClean="0"/>
          </a:p>
          <a:p>
            <a:pPr>
              <a:defRPr/>
            </a:pPr>
            <a:r>
              <a:rPr lang="en-US" sz="1600"/>
              <a:t>Recall from the previous slide that the </a:t>
            </a:r>
            <a:r>
              <a:rPr lang="en-US" sz="1600" smtClean="0"/>
              <a:t>algorithm </a:t>
            </a:r>
            <a:r>
              <a:rPr lang="en-US" sz="1600"/>
              <a:t>so far has already defined </a:t>
            </a:r>
            <a:r>
              <a:rPr lang="en-US" sz="1600" smtClean="0"/>
              <a:t/>
            </a:r>
            <a:br>
              <a:rPr lang="en-US" sz="1600" smtClean="0"/>
            </a:br>
            <a:r>
              <a:rPr lang="en-US" sz="1600" smtClean="0"/>
              <a:t>A[w</a:t>
            </a:r>
            <a:r>
              <a:rPr lang="en-US" sz="1600"/>
              <a:t>’] = A[v’] + wt(v’,w</a:t>
            </a:r>
            <a:r>
              <a:rPr lang="en-US" sz="1600" smtClean="0"/>
              <a:t>’) and that this is the smallest sum of the form </a:t>
            </a:r>
            <a:br>
              <a:rPr lang="en-US" sz="1600" smtClean="0"/>
            </a:br>
            <a:r>
              <a:rPr lang="en-US" sz="1600" smtClean="0"/>
              <a:t>A[u] + wt(u,w), for u in X and w not in X.</a:t>
            </a:r>
            <a:br>
              <a:rPr lang="en-US" sz="1600" smtClean="0"/>
            </a:br>
            <a:endParaRPr lang="en-US" sz="1600" smtClean="0"/>
          </a:p>
          <a:p>
            <a:pPr>
              <a:defRPr/>
            </a:pPr>
            <a:r>
              <a:rPr lang="en-US" sz="1600" smtClean="0"/>
              <a:t>It follows that </a:t>
            </a:r>
            <a:r>
              <a:rPr lang="en-US" sz="1600"/>
              <a:t>A[v’] + wt(v’,w</a:t>
            </a:r>
            <a:r>
              <a:rPr lang="en-US" sz="1600" smtClean="0"/>
              <a:t>’) </a:t>
            </a:r>
            <a:r>
              <a:rPr lang="en-US" sz="1600" smtClean="0">
                <a:sym typeface="Symbol"/>
              </a:rPr>
              <a:t> </a:t>
            </a:r>
            <a:r>
              <a:rPr lang="en-US" sz="1600"/>
              <a:t>A[y] + wt(y,z</a:t>
            </a:r>
            <a:r>
              <a:rPr lang="en-US" sz="1600" smtClean="0"/>
              <a:t>) and so A[w’] </a:t>
            </a:r>
            <a:r>
              <a:rPr lang="en-US" sz="1600" smtClean="0">
                <a:sym typeface="Symbol"/>
              </a:rPr>
              <a:t> </a:t>
            </a:r>
            <a:r>
              <a:rPr lang="en-US" sz="1600" smtClean="0"/>
              <a:t>L</a:t>
            </a:r>
            <a:r>
              <a:rPr lang="en-US" sz="1600" baseline="-25000" smtClean="0"/>
              <a:t>0. </a:t>
            </a:r>
            <a:r>
              <a:rPr lang="en-US" sz="1600" smtClean="0"/>
              <a:t> This completes the induction and proof of correctness.</a:t>
            </a:r>
            <a:endParaRPr lang="en-US" sz="1600"/>
          </a:p>
          <a:p>
            <a:pPr marL="0" indent="0">
              <a:buNone/>
              <a:defRPr/>
            </a:pPr>
            <a:endParaRPr lang="en-US" sz="1900" dirty="0"/>
          </a:p>
        </p:txBody>
      </p:sp>
      <p:sp>
        <p:nvSpPr>
          <p:cNvPr id="4" name="Footer Placeholder 3"/>
          <p:cNvSpPr>
            <a:spLocks noGrp="1"/>
          </p:cNvSpPr>
          <p:nvPr>
            <p:ph type="ftr" sz="quarter" idx="11"/>
          </p:nvPr>
        </p:nvSpPr>
        <p:spPr/>
        <p:txBody>
          <a:bodyPr/>
          <a:lstStyle/>
          <a:p>
            <a:pPr>
              <a:defRPr/>
            </a:pPr>
            <a:r>
              <a:rPr lang="en-US"/>
              <a:t>Shortest Paths</a:t>
            </a:r>
            <a:endParaRPr lang="en-US" b="1"/>
          </a:p>
        </p:txBody>
      </p:sp>
      <p:sp>
        <p:nvSpPr>
          <p:cNvPr id="5" name="Slide Number Placeholder 4"/>
          <p:cNvSpPr>
            <a:spLocks noGrp="1"/>
          </p:cNvSpPr>
          <p:nvPr>
            <p:ph type="sldNum" sz="quarter" idx="12"/>
          </p:nvPr>
        </p:nvSpPr>
        <p:spPr/>
        <p:txBody>
          <a:bodyPr/>
          <a:lstStyle/>
          <a:p>
            <a:pPr>
              <a:defRPr/>
            </a:pPr>
            <a:fld id="{4A835287-85AC-CC49-8619-1C2DCC1B2E11}" type="slidenum">
              <a:rPr lang="en-US"/>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Dijkstra – Running Time</a:t>
            </a:r>
          </a:p>
        </p:txBody>
      </p:sp>
      <p:sp>
        <p:nvSpPr>
          <p:cNvPr id="3" name="Content Placeholder 2" descr="Rectangle: Click to edit Master text styles&#10;Second level&#10;Third level&#10;Fourth level&#10;Fifth level"/>
          <p:cNvSpPr>
            <a:spLocks noGrp="1"/>
          </p:cNvSpPr>
          <p:nvPr>
            <p:ph idx="1"/>
          </p:nvPr>
        </p:nvSpPr>
        <p:spPr>
          <a:xfrm>
            <a:off x="666750" y="1457324"/>
            <a:ext cx="7791450" cy="4257675"/>
          </a:xfrm>
        </p:spPr>
        <p:txBody>
          <a:bodyPr/>
          <a:lstStyle/>
          <a:p>
            <a:pPr>
              <a:buFont typeface="Wingdings" charset="2"/>
              <a:buChar char="u"/>
              <a:defRPr/>
            </a:pPr>
            <a:r>
              <a:rPr lang="en-US" sz="2400"/>
              <a:t>Running time without optimizations can be computed by observing that a (potentially)  exhaustive search of edges is made in each iteration, leading to a running time of </a:t>
            </a:r>
            <a:r>
              <a:rPr lang="en-US" sz="2400">
                <a:sym typeface="Symbol"/>
              </a:rPr>
              <a:t>O(mn).</a:t>
            </a:r>
            <a:br>
              <a:rPr lang="en-US" sz="2400">
                <a:sym typeface="Symbol"/>
              </a:rPr>
            </a:br>
            <a:endParaRPr lang="en-US" sz="2400">
              <a:sym typeface="Symbol"/>
            </a:endParaRPr>
          </a:p>
          <a:p>
            <a:pPr>
              <a:buFont typeface="Wingdings" charset="2"/>
              <a:buChar char="u"/>
              <a:defRPr/>
            </a:pPr>
            <a:r>
              <a:rPr lang="en-US" sz="2400">
                <a:sym typeface="Symbol"/>
              </a:rPr>
              <a:t>This can be improved to O(m * log n) </a:t>
            </a:r>
            <a:r>
              <a:rPr lang="en-US" sz="2400" smtClean="0">
                <a:sym typeface="Symbol"/>
              </a:rPr>
              <a:t>if an optimal data structure is used.</a:t>
            </a:r>
            <a:r>
              <a:rPr lang="en-US" sz="2400">
                <a:sym typeface="Symbol"/>
              </a:rPr>
              <a:t/>
            </a:r>
            <a:br>
              <a:rPr lang="en-US" sz="2400">
                <a:sym typeface="Symbol"/>
              </a:rPr>
            </a:br>
            <a:endParaRPr lang="en-US" sz="2400">
              <a:sym typeface="Symbol"/>
            </a:endParaRPr>
          </a:p>
          <a:p>
            <a:pPr>
              <a:buFont typeface="Wingdings" charset="2"/>
              <a:buChar char="u"/>
              <a:defRPr/>
            </a:pPr>
            <a:r>
              <a:rPr lang="en-US" sz="2400" i="1">
                <a:sym typeface="Symbol"/>
              </a:rPr>
              <a:t>Idea</a:t>
            </a:r>
            <a:r>
              <a:rPr lang="en-US" sz="2400">
                <a:sym typeface="Symbol"/>
              </a:rPr>
              <a:t>: Since “mins” are needed in each iteration, serve them using a Priority Queue instead of doing an exhaustive search of edges.</a:t>
            </a:r>
            <a:endParaRPr lang="en-US" sz="2400"/>
          </a:p>
          <a:p>
            <a:pPr marL="0" indent="0">
              <a:buFont typeface="Wingdings" charset="0"/>
              <a:buNone/>
              <a:defRPr/>
            </a:pPr>
            <a:endParaRPr lang="en-US"/>
          </a:p>
        </p:txBody>
      </p:sp>
      <p:sp>
        <p:nvSpPr>
          <p:cNvPr id="4" name="Footer Placeholder 3"/>
          <p:cNvSpPr>
            <a:spLocks noGrp="1"/>
          </p:cNvSpPr>
          <p:nvPr>
            <p:ph type="ftr" sz="quarter" idx="11"/>
          </p:nvPr>
        </p:nvSpPr>
        <p:spPr/>
        <p:txBody>
          <a:bodyPr/>
          <a:lstStyle/>
          <a:p>
            <a:pPr>
              <a:defRPr/>
            </a:pPr>
            <a:r>
              <a:rPr lang="en-US"/>
              <a:t>Shortest Paths</a:t>
            </a:r>
          </a:p>
        </p:txBody>
      </p:sp>
      <p:sp>
        <p:nvSpPr>
          <p:cNvPr id="5" name="Slide Number Placeholder 4"/>
          <p:cNvSpPr>
            <a:spLocks noGrp="1"/>
          </p:cNvSpPr>
          <p:nvPr>
            <p:ph type="sldNum" sz="quarter" idx="12"/>
          </p:nvPr>
        </p:nvSpPr>
        <p:spPr/>
        <p:txBody>
          <a:bodyPr/>
          <a:lstStyle/>
          <a:p>
            <a:pPr>
              <a:defRPr/>
            </a:pPr>
            <a:fld id="{B62F8CA2-9FB4-D441-BA34-847BD0E103F7}" type="slidenum">
              <a:rPr lang="en-US"/>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Dijkstra – Running Time (2)</a:t>
            </a:r>
          </a:p>
        </p:txBody>
      </p:sp>
      <p:sp>
        <p:nvSpPr>
          <p:cNvPr id="3" name="Content Placeholder 2" descr="Rectangle: Click to edit Master text styles&#10;Second level&#10;Third level&#10;Fourth level&#10;Fifth level"/>
          <p:cNvSpPr>
            <a:spLocks noGrp="1"/>
          </p:cNvSpPr>
          <p:nvPr>
            <p:ph idx="1"/>
          </p:nvPr>
        </p:nvSpPr>
        <p:spPr>
          <a:xfrm>
            <a:off x="592138" y="1524000"/>
            <a:ext cx="7942262" cy="4724400"/>
          </a:xfrm>
        </p:spPr>
        <p:txBody>
          <a:bodyPr/>
          <a:lstStyle/>
          <a:p>
            <a:pPr>
              <a:defRPr/>
            </a:pPr>
            <a:r>
              <a:rPr lang="en-US" sz="2000" dirty="0"/>
              <a:t>We use a priority queue to store vertices still in V - X. The key </a:t>
            </a:r>
            <a:r>
              <a:rPr lang="en-US" sz="2000" dirty="0" smtClean="0"/>
              <a:t>key[w] to </a:t>
            </a:r>
            <a:r>
              <a:rPr lang="en-US" sz="2000" dirty="0"/>
              <a:t>be used with each </a:t>
            </a:r>
            <a:r>
              <a:rPr lang="en-US" sz="2000" dirty="0" smtClean="0"/>
              <a:t>vertex w in V - X </a:t>
            </a:r>
            <a:r>
              <a:rPr lang="en-US" sz="2000" dirty="0"/>
              <a:t>is defined by</a:t>
            </a:r>
          </a:p>
          <a:p>
            <a:pPr marL="0" indent="0">
              <a:buNone/>
              <a:defRPr/>
            </a:pPr>
            <a:r>
              <a:rPr lang="en-US" sz="2000"/>
              <a:t>       </a:t>
            </a:r>
            <a:r>
              <a:rPr lang="en-US" sz="2000" smtClean="0"/>
              <a:t>                         key[w</a:t>
            </a:r>
            <a:r>
              <a:rPr lang="en-US" sz="2000" dirty="0"/>
              <a:t>] </a:t>
            </a:r>
            <a:r>
              <a:rPr lang="en-US" sz="2000"/>
              <a:t>= (</a:t>
            </a:r>
            <a:r>
              <a:rPr lang="en-US" sz="2000" smtClean="0"/>
              <a:t>min</a:t>
            </a:r>
            <a:r>
              <a:rPr lang="en-US" sz="2000" baseline="-25000" smtClean="0"/>
              <a:t>w,</a:t>
            </a:r>
            <a:r>
              <a:rPr lang="en-US" sz="2000" smtClean="0"/>
              <a:t>v)</a:t>
            </a:r>
            <a:br>
              <a:rPr lang="en-US" sz="2000" smtClean="0"/>
            </a:br>
            <a:r>
              <a:rPr lang="en-US" sz="2000" smtClean="0"/>
              <a:t>     where  </a:t>
            </a:r>
            <a:r>
              <a:rPr lang="en-US" sz="2000"/>
              <a:t>min</a:t>
            </a:r>
            <a:r>
              <a:rPr lang="en-US" sz="2000" baseline="-25000"/>
              <a:t>w</a:t>
            </a:r>
            <a:r>
              <a:rPr lang="en-US" sz="2000" smtClean="0"/>
              <a:t> </a:t>
            </a:r>
            <a:r>
              <a:rPr lang="en-US" sz="2000" dirty="0" smtClean="0"/>
              <a:t>is defined to be </a:t>
            </a:r>
            <a:r>
              <a:rPr lang="en-US" sz="2000" smtClean="0"/>
              <a:t>the minimum among </a:t>
            </a:r>
            <a:r>
              <a:rPr lang="en-US" sz="2000" dirty="0" smtClean="0"/>
              <a:t>all </a:t>
            </a:r>
            <a:r>
              <a:rPr lang="en-US" sz="2000" smtClean="0"/>
              <a:t>sums </a:t>
            </a:r>
            <a:br>
              <a:rPr lang="en-US" sz="2000" smtClean="0"/>
            </a:br>
            <a:r>
              <a:rPr lang="en-US" sz="2000" smtClean="0"/>
              <a:t>     A[u] + wt(u,w</a:t>
            </a:r>
            <a:r>
              <a:rPr lang="en-US" sz="2000" dirty="0" smtClean="0"/>
              <a:t>), </a:t>
            </a:r>
            <a:r>
              <a:rPr lang="en-US" sz="2000" smtClean="0"/>
              <a:t>where u </a:t>
            </a:r>
            <a:r>
              <a:rPr lang="en-US" sz="2000" dirty="0" smtClean="0"/>
              <a:t>is in X </a:t>
            </a:r>
            <a:r>
              <a:rPr lang="en-US" sz="2000" smtClean="0"/>
              <a:t>and (u,w) is in E, </a:t>
            </a:r>
            <a:r>
              <a:rPr lang="en-US" sz="2000"/>
              <a:t>and v is </a:t>
            </a:r>
            <a:r>
              <a:rPr lang="en-US" sz="2000" smtClean="0"/>
              <a:t>the</a:t>
            </a:r>
            <a:br>
              <a:rPr lang="en-US" sz="2000" smtClean="0"/>
            </a:br>
            <a:r>
              <a:rPr lang="en-US" sz="2000" smtClean="0"/>
              <a:t>     </a:t>
            </a:r>
            <a:r>
              <a:rPr lang="en-US" sz="2000"/>
              <a:t>value of </a:t>
            </a:r>
            <a:r>
              <a:rPr lang="en-US" sz="2000" smtClean="0"/>
              <a:t>u that yields a minimum, that is, min</a:t>
            </a:r>
            <a:r>
              <a:rPr lang="en-US" sz="2000" baseline="-25000" smtClean="0"/>
              <a:t>w </a:t>
            </a:r>
            <a:r>
              <a:rPr lang="en-US" sz="2000" smtClean="0"/>
              <a:t>= A[v] </a:t>
            </a:r>
            <a:r>
              <a:rPr lang="en-US" sz="2000"/>
              <a:t>+ </a:t>
            </a:r>
            <a:r>
              <a:rPr lang="en-US" sz="2000" smtClean="0"/>
              <a:t>wt(v,w).</a:t>
            </a:r>
            <a:br>
              <a:rPr lang="en-US" sz="2000" smtClean="0"/>
            </a:br>
            <a:endParaRPr lang="en-US" sz="2000" smtClean="0"/>
          </a:p>
          <a:p>
            <a:pPr marL="0" indent="0">
              <a:buNone/>
              <a:defRPr/>
            </a:pPr>
            <a:endParaRPr lang="en-US" sz="2000"/>
          </a:p>
          <a:p>
            <a:pPr marL="0" indent="0">
              <a:buNone/>
              <a:defRPr/>
            </a:pPr>
            <a:endParaRPr lang="en-US" sz="2000" smtClean="0"/>
          </a:p>
          <a:p>
            <a:pPr marL="0" indent="0">
              <a:buNone/>
              <a:defRPr/>
            </a:pPr>
            <a:endParaRPr lang="en-US" sz="2000"/>
          </a:p>
          <a:p>
            <a:pPr marL="0" indent="0">
              <a:buNone/>
              <a:defRPr/>
            </a:pPr>
            <a:endParaRPr lang="en-US" sz="2000" dirty="0" smtClean="0"/>
          </a:p>
        </p:txBody>
      </p:sp>
      <p:sp>
        <p:nvSpPr>
          <p:cNvPr id="4" name="Footer Placeholder 3"/>
          <p:cNvSpPr>
            <a:spLocks noGrp="1"/>
          </p:cNvSpPr>
          <p:nvPr>
            <p:ph type="ftr" sz="quarter" idx="11"/>
          </p:nvPr>
        </p:nvSpPr>
        <p:spPr/>
        <p:txBody>
          <a:bodyPr/>
          <a:lstStyle/>
          <a:p>
            <a:pPr>
              <a:defRPr/>
            </a:pPr>
            <a:r>
              <a:rPr lang="en-US"/>
              <a:t>Shortest Paths</a:t>
            </a:r>
          </a:p>
        </p:txBody>
      </p:sp>
      <p:sp>
        <p:nvSpPr>
          <p:cNvPr id="5" name="Slide Number Placeholder 4"/>
          <p:cNvSpPr>
            <a:spLocks noGrp="1"/>
          </p:cNvSpPr>
          <p:nvPr>
            <p:ph type="sldNum" sz="quarter" idx="12"/>
          </p:nvPr>
        </p:nvSpPr>
        <p:spPr/>
        <p:txBody>
          <a:bodyPr/>
          <a:lstStyle/>
          <a:p>
            <a:pPr>
              <a:defRPr/>
            </a:pPr>
            <a:fld id="{EC52C225-F6D3-524C-AE90-3A81A8748935}" type="slidenum">
              <a:rPr lang="en-US"/>
              <a:pPr>
                <a:defRPr/>
              </a:pPr>
              <a:t>25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225" y="3644057"/>
            <a:ext cx="3990975" cy="2556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Dijkstra – Running Time (3)</a:t>
            </a:r>
            <a:endParaRPr lang="en-US"/>
          </a:p>
        </p:txBody>
      </p:sp>
      <p:sp>
        <p:nvSpPr>
          <p:cNvPr id="3" name="Content Placeholder 2"/>
          <p:cNvSpPr>
            <a:spLocks noGrp="1"/>
          </p:cNvSpPr>
          <p:nvPr>
            <p:ph idx="1"/>
          </p:nvPr>
        </p:nvSpPr>
        <p:spPr>
          <a:xfrm>
            <a:off x="714375" y="1600200"/>
            <a:ext cx="7772400" cy="4114800"/>
          </a:xfrm>
        </p:spPr>
        <p:txBody>
          <a:bodyPr/>
          <a:lstStyle/>
          <a:p>
            <a:pPr marL="0" indent="0">
              <a:buNone/>
              <a:defRPr/>
            </a:pPr>
            <a:r>
              <a:rPr lang="en-US" sz="2000"/>
              <a:t>In each iteration, the single step of locating (v’,w’) via an exhaustive search of edges is replaced by two steps</a:t>
            </a:r>
            <a:r>
              <a:rPr lang="en-US" sz="2000" smtClean="0"/>
              <a:t>:</a:t>
            </a:r>
            <a:br>
              <a:rPr lang="en-US" sz="2000" smtClean="0"/>
            </a:br>
            <a:endParaRPr lang="en-US" sz="2000"/>
          </a:p>
          <a:p>
            <a:pPr>
              <a:buFont typeface="Wingdings" charset="2"/>
              <a:buChar char="u"/>
              <a:defRPr/>
            </a:pPr>
            <a:r>
              <a:rPr lang="en-US" sz="2400">
                <a:latin typeface="Courier"/>
                <a:cs typeface="Courier"/>
              </a:rPr>
              <a:t>removeMin</a:t>
            </a:r>
            <a:r>
              <a:rPr lang="en-US" sz="2400"/>
              <a:t> to get the pair (key[w’],w</a:t>
            </a:r>
            <a:r>
              <a:rPr lang="en-US" sz="2400" smtClean="0"/>
              <a:t>’), where </a:t>
            </a:r>
            <a:r>
              <a:rPr lang="en-US" sz="2400"/>
              <a:t>key[w’] includes both v’ and the sum A[v’]+wt(v’,w</a:t>
            </a:r>
            <a:r>
              <a:rPr lang="en-US" sz="2400" smtClean="0"/>
              <a:t>’).</a:t>
            </a:r>
            <a:br>
              <a:rPr lang="en-US" sz="2400" smtClean="0"/>
            </a:br>
            <a:endParaRPr lang="en-US" sz="2400"/>
          </a:p>
          <a:p>
            <a:pPr>
              <a:buFont typeface="Wingdings" charset="2"/>
              <a:buChar char="u"/>
              <a:defRPr/>
            </a:pPr>
            <a:r>
              <a:rPr lang="en-US" sz="2400"/>
              <a:t>update the heap</a:t>
            </a:r>
          </a:p>
          <a:p>
            <a:pPr marL="0" indent="0">
              <a:buNone/>
            </a:pPr>
            <a:endParaRPr lang="en-US" sz="2000"/>
          </a:p>
        </p:txBody>
      </p:sp>
      <p:sp>
        <p:nvSpPr>
          <p:cNvPr id="4" name="Footer Placeholder 3"/>
          <p:cNvSpPr>
            <a:spLocks noGrp="1"/>
          </p:cNvSpPr>
          <p:nvPr>
            <p:ph type="ftr" sz="quarter" idx="11"/>
          </p:nvPr>
        </p:nvSpPr>
        <p:spPr/>
        <p:txBody>
          <a:bodyPr/>
          <a:lstStyle/>
          <a:p>
            <a:pPr>
              <a:defRPr/>
            </a:pPr>
            <a:r>
              <a:rPr lang="en-US" smtClean="0"/>
              <a:t>Shortest Paths</a:t>
            </a:r>
            <a:endParaRPr lang="en-US"/>
          </a:p>
        </p:txBody>
      </p:sp>
      <p:sp>
        <p:nvSpPr>
          <p:cNvPr id="5" name="Slide Number Placeholder 4"/>
          <p:cNvSpPr>
            <a:spLocks noGrp="1"/>
          </p:cNvSpPr>
          <p:nvPr>
            <p:ph type="sldNum" sz="quarter" idx="12"/>
          </p:nvPr>
        </p:nvSpPr>
        <p:spPr/>
        <p:txBody>
          <a:bodyPr/>
          <a:lstStyle/>
          <a:p>
            <a:pPr>
              <a:defRPr/>
            </a:pPr>
            <a:fld id="{6EB09FD6-3167-DD4F-B5D4-A3FAFB066735}" type="slidenum">
              <a:rPr lang="en-US" smtClean="0"/>
              <a:pPr>
                <a:defRPr/>
              </a:pPr>
              <a:t>26</a:t>
            </a:fld>
            <a:endParaRPr lang="en-US"/>
          </a:p>
        </p:txBody>
      </p:sp>
    </p:spTree>
    <p:extLst>
      <p:ext uri="{BB962C8B-B14F-4D97-AF65-F5344CB8AC3E}">
        <p14:creationId xmlns:p14="http://schemas.microsoft.com/office/powerpoint/2010/main" val="39816301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Dijkstra – Running Time </a:t>
            </a:r>
            <a:r>
              <a:rPr lang="en-US" smtClean="0"/>
              <a:t>(4)</a:t>
            </a:r>
            <a:endParaRPr lang="en-US"/>
          </a:p>
        </p:txBody>
      </p:sp>
      <p:sp>
        <p:nvSpPr>
          <p:cNvPr id="3" name="Content Placeholder 2" descr="Rectangle: Click to edit Master text styles&#10;Second level&#10;Third level&#10;Fourth level&#10;Fifth level"/>
          <p:cNvSpPr>
            <a:spLocks noGrp="1"/>
          </p:cNvSpPr>
          <p:nvPr>
            <p:ph idx="1"/>
          </p:nvPr>
        </p:nvSpPr>
        <p:spPr>
          <a:xfrm>
            <a:off x="609600" y="1524000"/>
            <a:ext cx="8153400" cy="2057400"/>
          </a:xfrm>
        </p:spPr>
        <p:txBody>
          <a:bodyPr/>
          <a:lstStyle/>
          <a:p>
            <a:pPr marL="0" indent="0">
              <a:buFont typeface="Wingdings" charset="0"/>
              <a:buNone/>
              <a:defRPr/>
            </a:pPr>
            <a:r>
              <a:rPr lang="en-US" sz="2000" u="sng" smtClean="0"/>
              <a:t>Running time for handling the heap operations</a:t>
            </a:r>
          </a:p>
          <a:p>
            <a:pPr marL="0" indent="0">
              <a:buFont typeface="Wingdings" charset="0"/>
              <a:buNone/>
              <a:defRPr/>
            </a:pPr>
            <a:r>
              <a:rPr lang="en-US" sz="2000" smtClean="0"/>
              <a:t>(</a:t>
            </a:r>
            <a:r>
              <a:rPr lang="en-US" sz="2000" dirty="0"/>
              <a:t>1) </a:t>
            </a:r>
            <a:r>
              <a:rPr lang="en-US" sz="1800" dirty="0" err="1">
                <a:latin typeface="Courier"/>
                <a:cs typeface="Courier"/>
              </a:rPr>
              <a:t>removeMin</a:t>
            </a:r>
            <a:r>
              <a:rPr lang="en-US" sz="1800" dirty="0"/>
              <a:t> requires </a:t>
            </a:r>
            <a:r>
              <a:rPr lang="en-US" sz="1800" dirty="0">
                <a:sym typeface="Symbol"/>
              </a:rPr>
              <a:t>(log n) (including </a:t>
            </a:r>
            <a:r>
              <a:rPr lang="en-US" sz="1800" dirty="0" err="1">
                <a:sym typeface="Symbol"/>
              </a:rPr>
              <a:t>downheap</a:t>
            </a:r>
            <a:r>
              <a:rPr lang="en-US" sz="1800" dirty="0">
                <a:sym typeface="Symbol"/>
              </a:rPr>
              <a:t> to </a:t>
            </a:r>
            <a:r>
              <a:rPr lang="en-US" sz="1800">
                <a:sym typeface="Symbol"/>
              </a:rPr>
              <a:t>restore </a:t>
            </a:r>
            <a:r>
              <a:rPr lang="en-US" sz="1800" smtClean="0">
                <a:sym typeface="Symbol"/>
              </a:rPr>
              <a:t>heap</a:t>
            </a:r>
            <a:r>
              <a:rPr lang="en-US" sz="1800" dirty="0">
                <a:sym typeface="Symbol"/>
              </a:rPr>
              <a:t>)</a:t>
            </a:r>
          </a:p>
          <a:p>
            <a:pPr marL="0" indent="0">
              <a:buFont typeface="Wingdings" charset="0"/>
              <a:buNone/>
              <a:defRPr/>
            </a:pPr>
            <a:r>
              <a:rPr lang="en-US" sz="2000" dirty="0">
                <a:sym typeface="Symbol"/>
              </a:rPr>
              <a:t>(2) update the heap: </a:t>
            </a:r>
          </a:p>
          <a:p>
            <a:pPr marL="0" indent="0">
              <a:buFont typeface="Wingdings" charset="0"/>
              <a:buNone/>
              <a:defRPr/>
            </a:pPr>
            <a:r>
              <a:rPr lang="en-US" sz="2000" dirty="0">
                <a:sym typeface="Symbol"/>
              </a:rPr>
              <a:t>     </a:t>
            </a:r>
            <a:r>
              <a:rPr lang="en-US" sz="1900">
                <a:sym typeface="Symbol"/>
              </a:rPr>
              <a:t>When </a:t>
            </a:r>
            <a:r>
              <a:rPr lang="en-US" sz="1900" smtClean="0">
                <a:sym typeface="Symbol"/>
              </a:rPr>
              <a:t>w’ </a:t>
            </a:r>
            <a:r>
              <a:rPr lang="en-US" sz="1900" dirty="0">
                <a:sym typeface="Symbol"/>
              </a:rPr>
              <a:t>is moved to X</a:t>
            </a:r>
            <a:r>
              <a:rPr lang="en-US" sz="1900">
                <a:sym typeface="Symbol"/>
              </a:rPr>
              <a:t>, </a:t>
            </a:r>
            <a:r>
              <a:rPr lang="en-US" sz="1900" smtClean="0">
                <a:sym typeface="Symbol"/>
              </a:rPr>
              <a:t>edges</a:t>
            </a:r>
            <a:r>
              <a:rPr lang="en-US" sz="1900" dirty="0">
                <a:sym typeface="Symbol"/>
              </a:rPr>
              <a:t> </a:t>
            </a:r>
            <a:r>
              <a:rPr lang="en-US" sz="1900" smtClean="0">
                <a:sym typeface="Symbol"/>
              </a:rPr>
              <a:t>between w’ </a:t>
            </a:r>
            <a:r>
              <a:rPr lang="en-US" sz="1900" dirty="0">
                <a:sym typeface="Symbol"/>
              </a:rPr>
              <a:t>and other vertices </a:t>
            </a:r>
            <a:r>
              <a:rPr lang="en-US" sz="1900">
                <a:sym typeface="Symbol"/>
              </a:rPr>
              <a:t>in </a:t>
            </a:r>
            <a:endParaRPr lang="en-US" sz="1900" smtClean="0">
              <a:sym typeface="Symbol"/>
            </a:endParaRPr>
          </a:p>
          <a:p>
            <a:pPr marL="0" indent="0">
              <a:buFont typeface="Wingdings" charset="0"/>
              <a:buNone/>
              <a:defRPr/>
            </a:pPr>
            <a:r>
              <a:rPr lang="en-US" sz="1900">
                <a:sym typeface="Symbol"/>
              </a:rPr>
              <a:t> </a:t>
            </a:r>
            <a:r>
              <a:rPr lang="en-US" sz="1900" smtClean="0">
                <a:sym typeface="Symbol"/>
              </a:rPr>
              <a:t>    V </a:t>
            </a:r>
            <a:r>
              <a:rPr lang="en-US" sz="1900" dirty="0">
                <a:sym typeface="Symbol"/>
              </a:rPr>
              <a:t>- X </a:t>
            </a:r>
            <a:r>
              <a:rPr lang="en-US" sz="1900" dirty="0" smtClean="0">
                <a:sym typeface="Symbol"/>
              </a:rPr>
              <a:t>must be </a:t>
            </a:r>
            <a:r>
              <a:rPr lang="en-US" sz="1900" dirty="0">
                <a:sym typeface="Symbol"/>
              </a:rPr>
              <a:t>taken </a:t>
            </a:r>
            <a:r>
              <a:rPr lang="en-US" sz="1900">
                <a:sym typeface="Symbol"/>
              </a:rPr>
              <a:t>into </a:t>
            </a:r>
            <a:r>
              <a:rPr lang="en-US" sz="1900" smtClean="0">
                <a:sym typeface="Symbol"/>
              </a:rPr>
              <a:t>account</a:t>
            </a:r>
          </a:p>
          <a:p>
            <a:pPr marL="0" indent="0">
              <a:buFont typeface="Wingdings" charset="0"/>
              <a:buNone/>
              <a:defRPr/>
            </a:pPr>
            <a:endParaRPr lang="en-US" sz="1900">
              <a:sym typeface="Symbol"/>
            </a:endParaRPr>
          </a:p>
          <a:p>
            <a:pPr marL="0" indent="0">
              <a:buFont typeface="Wingdings" charset="0"/>
              <a:buNone/>
              <a:defRPr/>
            </a:pPr>
            <a:endParaRPr lang="en-US" sz="1900" smtClean="0">
              <a:sym typeface="Symbol"/>
            </a:endParaRPr>
          </a:p>
          <a:p>
            <a:pPr marL="0" indent="0">
              <a:buFont typeface="Wingdings" charset="0"/>
              <a:buNone/>
              <a:defRPr/>
            </a:pPr>
            <a:endParaRPr lang="en-US" sz="1900">
              <a:sym typeface="Symbol"/>
            </a:endParaRPr>
          </a:p>
          <a:p>
            <a:pPr marL="0" indent="0">
              <a:buFont typeface="Wingdings" charset="0"/>
              <a:buNone/>
              <a:defRPr/>
            </a:pPr>
            <a:endParaRPr lang="en-US" sz="1900" dirty="0">
              <a:sym typeface="Symbol"/>
            </a:endParaRPr>
          </a:p>
          <a:p>
            <a:pPr marL="0" indent="0">
              <a:buFont typeface="Wingdings" charset="0"/>
              <a:buNone/>
              <a:defRPr/>
            </a:pPr>
            <a:endParaRPr lang="en-US" dirty="0"/>
          </a:p>
        </p:txBody>
      </p:sp>
      <p:sp>
        <p:nvSpPr>
          <p:cNvPr id="4" name="Footer Placeholder 3"/>
          <p:cNvSpPr>
            <a:spLocks noGrp="1"/>
          </p:cNvSpPr>
          <p:nvPr>
            <p:ph type="ftr" sz="quarter" idx="11"/>
          </p:nvPr>
        </p:nvSpPr>
        <p:spPr/>
        <p:txBody>
          <a:bodyPr/>
          <a:lstStyle/>
          <a:p>
            <a:pPr>
              <a:defRPr/>
            </a:pPr>
            <a:r>
              <a:rPr lang="en-US"/>
              <a:t>Shortest Paths</a:t>
            </a:r>
          </a:p>
        </p:txBody>
      </p:sp>
      <p:sp>
        <p:nvSpPr>
          <p:cNvPr id="5" name="Slide Number Placeholder 4"/>
          <p:cNvSpPr>
            <a:spLocks noGrp="1"/>
          </p:cNvSpPr>
          <p:nvPr>
            <p:ph type="sldNum" sz="quarter" idx="12"/>
          </p:nvPr>
        </p:nvSpPr>
        <p:spPr/>
        <p:txBody>
          <a:bodyPr/>
          <a:lstStyle/>
          <a:p>
            <a:pPr>
              <a:defRPr/>
            </a:pPr>
            <a:fld id="{52BF8C78-D1A1-2B43-A965-0956C6F8FAB8}" type="slidenum">
              <a:rPr lang="en-US"/>
              <a:pPr>
                <a:defRPr/>
              </a:pPr>
              <a:t>27</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3362325"/>
            <a:ext cx="4267200" cy="2958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800600" y="3200400"/>
            <a:ext cx="4191000" cy="4154984"/>
          </a:xfrm>
          <a:prstGeom prst="rect">
            <a:avLst/>
          </a:prstGeom>
          <a:noFill/>
        </p:spPr>
        <p:txBody>
          <a:bodyPr wrap="square" rtlCol="0">
            <a:spAutoFit/>
          </a:bodyPr>
          <a:lstStyle/>
          <a:p>
            <a:pPr marL="342900" indent="-342900" algn="l">
              <a:buAutoNum type="alphaLcPeriod"/>
              <a:defRPr/>
            </a:pPr>
            <a:r>
              <a:rPr lang="en-US" sz="1600" smtClean="0">
                <a:sym typeface="Symbol"/>
              </a:rPr>
              <a:t>There may be new keys for t</a:t>
            </a:r>
            <a:r>
              <a:rPr lang="en-US" sz="1600">
                <a:sym typeface="Symbol"/>
              </a:rPr>
              <a:t>  V – X and (w’,t) in </a:t>
            </a:r>
            <a:r>
              <a:rPr lang="en-US" sz="1600" smtClean="0">
                <a:sym typeface="Symbol"/>
              </a:rPr>
              <a:t>E – for each such t, new key given by:</a:t>
            </a:r>
          </a:p>
          <a:p>
            <a:pPr algn="l">
              <a:defRPr/>
            </a:pPr>
            <a:r>
              <a:rPr lang="en-US" sz="1600">
                <a:sym typeface="Symbol"/>
              </a:rPr>
              <a:t> </a:t>
            </a:r>
            <a:r>
              <a:rPr lang="en-US" sz="1600" smtClean="0">
                <a:sym typeface="Symbol"/>
              </a:rPr>
              <a:t>          key[t] = (A[w’] + wt(w’,t), w’)</a:t>
            </a:r>
          </a:p>
          <a:p>
            <a:pPr algn="l">
              <a:defRPr/>
            </a:pPr>
            <a:r>
              <a:rPr lang="en-US" sz="1600" smtClean="0">
                <a:sym typeface="Symbol"/>
              </a:rPr>
              <a:t>       [Running time to insert: O(log n)] </a:t>
            </a:r>
          </a:p>
          <a:p>
            <a:pPr marL="342900" indent="-342900" algn="l">
              <a:buAutoNum type="alphaLcPeriod" startAt="2"/>
              <a:defRPr/>
            </a:pPr>
            <a:r>
              <a:rPr lang="en-US" sz="1600" smtClean="0">
                <a:sym typeface="Symbol"/>
              </a:rPr>
              <a:t>There may be a t </a:t>
            </a:r>
            <a:r>
              <a:rPr lang="en-US" sz="1600">
                <a:sym typeface="Symbol"/>
              </a:rPr>
              <a:t> V – X </a:t>
            </a:r>
            <a:r>
              <a:rPr lang="en-US" sz="1600" smtClean="0">
                <a:sym typeface="Symbol"/>
              </a:rPr>
              <a:t>that already has a key, but key may need to be updated because of w’ – re-compute min among A[x] + wt(x,t) for which x in X. If update is needed, (key[t], t) must be removed, key[t] set to new value, and (key[t], t) re-inserted</a:t>
            </a:r>
          </a:p>
          <a:p>
            <a:pPr algn="l">
              <a:defRPr/>
            </a:pPr>
            <a:r>
              <a:rPr lang="en-US" sz="1600">
                <a:sym typeface="Symbol"/>
              </a:rPr>
              <a:t> </a:t>
            </a:r>
            <a:r>
              <a:rPr lang="en-US" sz="1600" smtClean="0">
                <a:sym typeface="Symbol"/>
              </a:rPr>
              <a:t>       [Running time: O(log n)]</a:t>
            </a:r>
          </a:p>
          <a:p>
            <a:pPr algn="l">
              <a:defRPr/>
            </a:pPr>
            <a:endParaRPr lang="en-US" sz="1600">
              <a:sym typeface="Symbol"/>
            </a:endParaRPr>
          </a:p>
          <a:p>
            <a:pPr algn="l">
              <a:defRPr/>
            </a:pPr>
            <a:endParaRPr lang="en-US" sz="1600">
              <a:sym typeface="Symbol"/>
            </a:endParaRPr>
          </a:p>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Dijkstra – Running Time </a:t>
            </a:r>
            <a:r>
              <a:rPr lang="en-US" smtClean="0"/>
              <a:t>(5)</a:t>
            </a:r>
            <a:endParaRPr lang="en-US"/>
          </a:p>
        </p:txBody>
      </p:sp>
      <p:sp>
        <p:nvSpPr>
          <p:cNvPr id="3" name="Content Placeholder 2" descr="Rectangle: Click to edit Master text styles&#10;Second level&#10;Third level&#10;Fourth level&#10;Fifth level"/>
          <p:cNvSpPr>
            <a:spLocks noGrp="1"/>
          </p:cNvSpPr>
          <p:nvPr>
            <p:ph idx="1"/>
          </p:nvPr>
        </p:nvSpPr>
        <p:spPr>
          <a:xfrm>
            <a:off x="609600" y="1600200"/>
            <a:ext cx="7772400" cy="4114800"/>
          </a:xfrm>
        </p:spPr>
        <p:txBody>
          <a:bodyPr/>
          <a:lstStyle/>
          <a:p>
            <a:pPr>
              <a:buFont typeface="Wingdings" charset="2"/>
              <a:buChar char="u"/>
              <a:defRPr/>
            </a:pPr>
            <a:r>
              <a:rPr lang="en-US" sz="1600" smtClean="0">
                <a:sym typeface="Symbol"/>
              </a:rPr>
              <a:t>For each v in V:</a:t>
            </a:r>
            <a:br>
              <a:rPr lang="en-US" sz="1600" smtClean="0">
                <a:sym typeface="Symbol"/>
              </a:rPr>
            </a:br>
            <a:r>
              <a:rPr lang="en-US" sz="1600" smtClean="0">
                <a:sym typeface="Symbol"/>
              </a:rPr>
              <a:t>  -  O(log n): removeMin + downheap</a:t>
            </a:r>
          </a:p>
          <a:p>
            <a:pPr marL="0" indent="0">
              <a:buNone/>
              <a:defRPr/>
            </a:pPr>
            <a:r>
              <a:rPr lang="en-US" sz="1600">
                <a:sym typeface="Symbol"/>
              </a:rPr>
              <a:t> </a:t>
            </a:r>
            <a:r>
              <a:rPr lang="en-US" sz="1600" smtClean="0">
                <a:sym typeface="Symbol"/>
              </a:rPr>
              <a:t>      -  O(deg(v) * log(n)): add new keys when v moved into X</a:t>
            </a:r>
            <a:br>
              <a:rPr lang="en-US" sz="1600" smtClean="0">
                <a:sym typeface="Symbol"/>
              </a:rPr>
            </a:br>
            <a:r>
              <a:rPr lang="en-US" sz="1600" smtClean="0">
                <a:sym typeface="Symbol"/>
              </a:rPr>
              <a:t>       -  O(deg(v) * log(n)): update already existing keys because v moved to X</a:t>
            </a:r>
            <a:endParaRPr lang="en-US" sz="1600">
              <a:sym typeface="Symbol"/>
            </a:endParaRPr>
          </a:p>
          <a:p>
            <a:pPr>
              <a:buFont typeface="Wingdings" charset="2"/>
              <a:buChar char="u"/>
              <a:defRPr/>
            </a:pPr>
            <a:r>
              <a:rPr lang="en-US" sz="1600" smtClean="0"/>
              <a:t>Summing over all v in V yields:</a:t>
            </a:r>
          </a:p>
          <a:p>
            <a:pPr>
              <a:buFont typeface="Wingdings" charset="2"/>
              <a:buChar char="u"/>
              <a:defRPr/>
            </a:pPr>
            <a:endParaRPr lang="en-US" sz="1600"/>
          </a:p>
          <a:p>
            <a:pPr>
              <a:buFont typeface="Wingdings" charset="2"/>
              <a:buChar char="u"/>
              <a:defRPr/>
            </a:pPr>
            <a:endParaRPr lang="en-US" sz="1600" smtClean="0"/>
          </a:p>
          <a:p>
            <a:pPr>
              <a:buFont typeface="Wingdings" charset="2"/>
              <a:buChar char="u"/>
              <a:defRPr/>
            </a:pPr>
            <a:endParaRPr lang="en-US" sz="1600"/>
          </a:p>
          <a:p>
            <a:pPr>
              <a:buFont typeface="Wingdings" charset="2"/>
              <a:buChar char="u"/>
              <a:defRPr/>
            </a:pPr>
            <a:r>
              <a:rPr lang="en-US" sz="1600" smtClean="0"/>
              <a:t>Since </a:t>
            </a:r>
            <a:r>
              <a:rPr lang="en-US" sz="1600"/>
              <a:t>the graph is connected, n is O(m).</a:t>
            </a:r>
          </a:p>
          <a:p>
            <a:pPr>
              <a:buFont typeface="Wingdings" charset="2"/>
              <a:buChar char="u"/>
              <a:defRPr/>
            </a:pPr>
            <a:r>
              <a:rPr lang="en-US" sz="1600"/>
              <a:t>Running time is therefore</a:t>
            </a:r>
          </a:p>
          <a:p>
            <a:pPr marL="0" indent="0">
              <a:buFont typeface="Wingdings" charset="0"/>
              <a:buNone/>
              <a:defRPr/>
            </a:pPr>
            <a:r>
              <a:rPr lang="en-US" sz="1600"/>
              <a:t>                              </a:t>
            </a:r>
            <a:r>
              <a:rPr lang="en-US" sz="1600">
                <a:sym typeface="Symbol"/>
              </a:rPr>
              <a:t>O(m log n)</a:t>
            </a:r>
          </a:p>
          <a:p>
            <a:pPr marL="0" indent="0">
              <a:buNone/>
              <a:defRPr/>
            </a:pPr>
            <a:r>
              <a:rPr lang="en-US" sz="1600">
                <a:sym typeface="Symbol"/>
              </a:rPr>
              <a:t>   </a:t>
            </a:r>
            <a:r>
              <a:rPr lang="en-US" sz="1600" smtClean="0">
                <a:sym typeface="Symbol"/>
              </a:rPr>
              <a:t>  This </a:t>
            </a:r>
            <a:r>
              <a:rPr lang="en-US" sz="1600">
                <a:sym typeface="Symbol"/>
              </a:rPr>
              <a:t>improves the O(mn) running time of the naïve </a:t>
            </a:r>
            <a:r>
              <a:rPr lang="en-US" sz="1600" smtClean="0">
                <a:sym typeface="Symbol"/>
              </a:rPr>
              <a:t>algorithm.</a:t>
            </a:r>
            <a:endParaRPr lang="en-US" sz="1600">
              <a:sym typeface="Symbol"/>
            </a:endParaRPr>
          </a:p>
          <a:p>
            <a:pPr marL="0" indent="0">
              <a:buFont typeface="Wingdings" charset="0"/>
              <a:buNone/>
              <a:defRPr/>
            </a:pPr>
            <a:r>
              <a:rPr lang="en-US">
                <a:sym typeface="Symbol"/>
              </a:rPr>
              <a:t> </a:t>
            </a:r>
            <a:endParaRPr lang="en-US"/>
          </a:p>
        </p:txBody>
      </p:sp>
      <p:sp>
        <p:nvSpPr>
          <p:cNvPr id="4" name="Footer Placeholder 3"/>
          <p:cNvSpPr>
            <a:spLocks noGrp="1"/>
          </p:cNvSpPr>
          <p:nvPr>
            <p:ph type="ftr" sz="quarter" idx="11"/>
          </p:nvPr>
        </p:nvSpPr>
        <p:spPr/>
        <p:txBody>
          <a:bodyPr/>
          <a:lstStyle/>
          <a:p>
            <a:pPr>
              <a:defRPr/>
            </a:pPr>
            <a:r>
              <a:rPr lang="en-US"/>
              <a:t>Shortest Paths</a:t>
            </a:r>
          </a:p>
        </p:txBody>
      </p:sp>
      <p:sp>
        <p:nvSpPr>
          <p:cNvPr id="5" name="Slide Number Placeholder 4"/>
          <p:cNvSpPr>
            <a:spLocks noGrp="1"/>
          </p:cNvSpPr>
          <p:nvPr>
            <p:ph type="sldNum" sz="quarter" idx="12"/>
          </p:nvPr>
        </p:nvSpPr>
        <p:spPr/>
        <p:txBody>
          <a:bodyPr/>
          <a:lstStyle/>
          <a:p>
            <a:pPr>
              <a:defRPr/>
            </a:pPr>
            <a:fld id="{C897C330-FB31-5C4B-921C-0E27B6B5B994}" type="slidenum">
              <a:rPr lang="en-US"/>
              <a:pPr>
                <a:defRPr/>
              </a:pPr>
              <a:t>28</a:t>
            </a:fld>
            <a:endParaRPr lang="en-US"/>
          </a:p>
        </p:txBody>
      </p:sp>
      <p:pic>
        <p:nvPicPr>
          <p:cNvPr id="22533" name="Picture 7" descr="O:\Corazza\courses\Algs435-0609\lectures\14-weightedGraphs\dijkstra-formul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048000"/>
            <a:ext cx="723900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Improved Dijkstra Correctness</a:t>
            </a:r>
            <a:endParaRPr lang="en-US"/>
          </a:p>
        </p:txBody>
      </p:sp>
      <p:sp>
        <p:nvSpPr>
          <p:cNvPr id="3" name="Content Placeholder 2"/>
          <p:cNvSpPr>
            <a:spLocks noGrp="1"/>
          </p:cNvSpPr>
          <p:nvPr>
            <p:ph idx="1"/>
          </p:nvPr>
        </p:nvSpPr>
        <p:spPr>
          <a:xfrm>
            <a:off x="685800" y="1600200"/>
            <a:ext cx="7772400" cy="4114800"/>
          </a:xfrm>
        </p:spPr>
        <p:txBody>
          <a:bodyPr/>
          <a:lstStyle/>
          <a:p>
            <a:pPr marL="0" indent="0">
              <a:buNone/>
            </a:pPr>
            <a:r>
              <a:rPr lang="en-US" sz="1800" smtClean="0"/>
              <a:t>The proof that this optimized version of Dijkstra’s algorithm is also correct is essentially identical to the proof for the naïve algorithm. The only point that needs to be observed is that, at each step of either algorithm, the edge (v’,w’) that is chosen has exactly the same properties whether it is obtained using the naïve or optimized approach; namely, (v’,w’) has the least greedy length among all pairs (v,w) for which v belongs to X and w lies outside of X. The only difference in the algorithms is </a:t>
            </a:r>
            <a:r>
              <a:rPr lang="en-US" sz="1800" i="1" smtClean="0"/>
              <a:t>how </a:t>
            </a:r>
            <a:r>
              <a:rPr lang="en-US" sz="1800" smtClean="0"/>
              <a:t>(v’, w’) is found, but it has the same essential characteristic in either case. And the discussion above demonstrates that the method for choosing (v’, w’) used by the optimized algorithm is correct (and performs better than the method used in the naïve algorithm). We conclude that the optimized Dijkstra algorithm is also correct.</a:t>
            </a:r>
            <a:endParaRPr lang="en-US"/>
          </a:p>
        </p:txBody>
      </p:sp>
      <p:sp>
        <p:nvSpPr>
          <p:cNvPr id="4" name="Footer Placeholder 3"/>
          <p:cNvSpPr>
            <a:spLocks noGrp="1"/>
          </p:cNvSpPr>
          <p:nvPr>
            <p:ph type="ftr" sz="quarter" idx="11"/>
          </p:nvPr>
        </p:nvSpPr>
        <p:spPr/>
        <p:txBody>
          <a:bodyPr/>
          <a:lstStyle/>
          <a:p>
            <a:pPr>
              <a:defRPr/>
            </a:pPr>
            <a:r>
              <a:rPr lang="en-US" smtClean="0"/>
              <a:t>Shortest Paths</a:t>
            </a:r>
            <a:endParaRPr lang="en-US"/>
          </a:p>
        </p:txBody>
      </p:sp>
      <p:sp>
        <p:nvSpPr>
          <p:cNvPr id="5" name="Slide Number Placeholder 4"/>
          <p:cNvSpPr>
            <a:spLocks noGrp="1"/>
          </p:cNvSpPr>
          <p:nvPr>
            <p:ph type="sldNum" sz="quarter" idx="12"/>
          </p:nvPr>
        </p:nvSpPr>
        <p:spPr/>
        <p:txBody>
          <a:bodyPr/>
          <a:lstStyle/>
          <a:p>
            <a:pPr>
              <a:defRPr/>
            </a:pPr>
            <a:fld id="{6EB09FD6-3167-DD4F-B5D4-A3FAFB066735}" type="slidenum">
              <a:rPr lang="en-US" smtClean="0"/>
              <a:pPr>
                <a:defRPr/>
              </a:pPr>
              <a:t>29</a:t>
            </a:fld>
            <a:endParaRPr lang="en-US"/>
          </a:p>
        </p:txBody>
      </p:sp>
    </p:spTree>
    <p:extLst>
      <p:ext uri="{BB962C8B-B14F-4D97-AF65-F5344CB8AC3E}">
        <p14:creationId xmlns:p14="http://schemas.microsoft.com/office/powerpoint/2010/main" val="1026600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ooter Placeholder 4"/>
          <p:cNvSpPr>
            <a:spLocks noGrp="1"/>
          </p:cNvSpPr>
          <p:nvPr>
            <p:ph type="ftr" sz="quarter" idx="11"/>
          </p:nvPr>
        </p:nvSpPr>
        <p:spPr/>
        <p:txBody>
          <a:bodyPr/>
          <a:lstStyle/>
          <a:p>
            <a:pPr>
              <a:defRPr/>
            </a:pPr>
            <a:r>
              <a:rPr lang="en-US"/>
              <a:t>Shortest Paths</a:t>
            </a:r>
          </a:p>
        </p:txBody>
      </p:sp>
      <p:sp>
        <p:nvSpPr>
          <p:cNvPr id="38" name="Slide Number Placeholder 5"/>
          <p:cNvSpPr>
            <a:spLocks noGrp="1"/>
          </p:cNvSpPr>
          <p:nvPr>
            <p:ph type="sldNum" sz="quarter" idx="12"/>
          </p:nvPr>
        </p:nvSpPr>
        <p:spPr/>
        <p:txBody>
          <a:bodyPr/>
          <a:lstStyle/>
          <a:p>
            <a:pPr>
              <a:defRPr/>
            </a:pPr>
            <a:fld id="{D573F270-5385-2D4D-B272-02490C69A479}" type="slidenum">
              <a:rPr lang="en-US"/>
              <a:pPr>
                <a:defRPr/>
              </a:pPr>
              <a:t>3</a:t>
            </a:fld>
            <a:endParaRPr lang="en-US"/>
          </a:p>
        </p:txBody>
      </p:sp>
      <p:sp>
        <p:nvSpPr>
          <p:cNvPr id="241666" name="Rectangle 2"/>
          <p:cNvSpPr>
            <a:spLocks noGrp="1" noChangeArrowheads="1"/>
          </p:cNvSpPr>
          <p:nvPr>
            <p:ph type="title"/>
          </p:nvPr>
        </p:nvSpPr>
        <p:spPr/>
        <p:txBody>
          <a:bodyPr/>
          <a:lstStyle/>
          <a:p>
            <a:pPr eaLnBrk="1" hangingPunct="1">
              <a:defRPr/>
            </a:pPr>
            <a:r>
              <a:rPr lang="en-US" smtClean="0">
                <a:cs typeface="+mj-cs"/>
              </a:rPr>
              <a:t>Weighted Graphs</a:t>
            </a:r>
          </a:p>
        </p:txBody>
      </p:sp>
      <p:sp>
        <p:nvSpPr>
          <p:cNvPr id="241667" name="Rectangle 3" descr="Rectangle: Click to edit Master text styles&#10;Second level&#10;Third level&#10;Fourth level&#10;Fifth level"/>
          <p:cNvSpPr>
            <a:spLocks noGrp="1" noChangeArrowheads="1"/>
          </p:cNvSpPr>
          <p:nvPr>
            <p:ph type="body" idx="1"/>
          </p:nvPr>
        </p:nvSpPr>
        <p:spPr>
          <a:xfrm>
            <a:off x="838200" y="1676400"/>
            <a:ext cx="7772400" cy="1981200"/>
          </a:xfrm>
        </p:spPr>
        <p:txBody>
          <a:bodyPr/>
          <a:lstStyle/>
          <a:p>
            <a:pPr eaLnBrk="1" hangingPunct="1">
              <a:lnSpc>
                <a:spcPct val="90000"/>
              </a:lnSpc>
              <a:defRPr/>
            </a:pPr>
            <a:r>
              <a:rPr lang="en-US" sz="2000" smtClean="0">
                <a:cs typeface="+mn-cs"/>
              </a:rPr>
              <a:t>In a weighted graph, each edge has an associated numerical value, called the weight of the edge (wt: edges </a:t>
            </a:r>
            <a:r>
              <a:rPr lang="en-US" sz="2000" smtClean="0">
                <a:cs typeface="Times New Roman" charset="0"/>
              </a:rPr>
              <a:t>→ numbers)</a:t>
            </a:r>
            <a:endParaRPr lang="en-US" sz="2000" smtClean="0">
              <a:cs typeface="+mn-cs"/>
            </a:endParaRPr>
          </a:p>
          <a:p>
            <a:pPr eaLnBrk="1" hangingPunct="1">
              <a:lnSpc>
                <a:spcPct val="90000"/>
              </a:lnSpc>
              <a:defRPr/>
            </a:pPr>
            <a:r>
              <a:rPr lang="en-US" sz="2000" smtClean="0">
                <a:cs typeface="+mn-cs"/>
              </a:rPr>
              <a:t>Edge weights may represent distances, costs, etc.</a:t>
            </a:r>
          </a:p>
          <a:p>
            <a:pPr eaLnBrk="1" hangingPunct="1">
              <a:lnSpc>
                <a:spcPct val="90000"/>
              </a:lnSpc>
              <a:defRPr/>
            </a:pPr>
            <a:r>
              <a:rPr lang="en-US" sz="2000" smtClean="0">
                <a:cs typeface="+mn-cs"/>
              </a:rPr>
              <a:t>Example:</a:t>
            </a:r>
          </a:p>
          <a:p>
            <a:pPr lvl="1" eaLnBrk="1" hangingPunct="1">
              <a:lnSpc>
                <a:spcPct val="90000"/>
              </a:lnSpc>
              <a:defRPr/>
            </a:pPr>
            <a:r>
              <a:rPr lang="en-US" sz="1800" smtClean="0"/>
              <a:t>In a  flight route graph, the weight of an edge represents the distance in miles between the endpoint airports</a:t>
            </a:r>
          </a:p>
        </p:txBody>
      </p:sp>
      <p:sp>
        <p:nvSpPr>
          <p:cNvPr id="241668" name="Oval 4"/>
          <p:cNvSpPr>
            <a:spLocks noChangeArrowheads="1"/>
          </p:cNvSpPr>
          <p:nvPr/>
        </p:nvSpPr>
        <p:spPr bwMode="auto">
          <a:xfrm>
            <a:off x="4800600" y="3984625"/>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cs typeface="+mn-cs"/>
              </a:rPr>
              <a:t>ORD</a:t>
            </a:r>
          </a:p>
        </p:txBody>
      </p:sp>
      <p:sp>
        <p:nvSpPr>
          <p:cNvPr id="241669" name="Oval 5"/>
          <p:cNvSpPr>
            <a:spLocks noChangeArrowheads="1"/>
          </p:cNvSpPr>
          <p:nvPr/>
        </p:nvSpPr>
        <p:spPr bwMode="auto">
          <a:xfrm>
            <a:off x="7315200" y="3829050"/>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cs typeface="+mn-cs"/>
              </a:rPr>
              <a:t>PVD</a:t>
            </a:r>
          </a:p>
        </p:txBody>
      </p:sp>
      <p:sp>
        <p:nvSpPr>
          <p:cNvPr id="241670" name="Oval 6"/>
          <p:cNvSpPr>
            <a:spLocks noChangeArrowheads="1"/>
          </p:cNvSpPr>
          <p:nvPr/>
        </p:nvSpPr>
        <p:spPr bwMode="auto">
          <a:xfrm>
            <a:off x="7064375" y="5737225"/>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cs typeface="+mn-cs"/>
              </a:rPr>
              <a:t>MIA</a:t>
            </a:r>
          </a:p>
        </p:txBody>
      </p:sp>
      <p:sp>
        <p:nvSpPr>
          <p:cNvPr id="241671" name="Oval 7"/>
          <p:cNvSpPr>
            <a:spLocks noChangeArrowheads="1"/>
          </p:cNvSpPr>
          <p:nvPr/>
        </p:nvSpPr>
        <p:spPr bwMode="auto">
          <a:xfrm>
            <a:off x="4511675" y="5499100"/>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cs typeface="+mn-cs"/>
              </a:rPr>
              <a:t>DFW</a:t>
            </a:r>
          </a:p>
        </p:txBody>
      </p:sp>
      <p:sp>
        <p:nvSpPr>
          <p:cNvPr id="241672" name="Oval 8"/>
          <p:cNvSpPr>
            <a:spLocks noChangeArrowheads="1"/>
          </p:cNvSpPr>
          <p:nvPr/>
        </p:nvSpPr>
        <p:spPr bwMode="auto">
          <a:xfrm>
            <a:off x="2590800" y="4213225"/>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cs typeface="+mn-cs"/>
              </a:rPr>
              <a:t>SFO</a:t>
            </a:r>
          </a:p>
        </p:txBody>
      </p:sp>
      <p:sp>
        <p:nvSpPr>
          <p:cNvPr id="241673" name="Oval 9"/>
          <p:cNvSpPr>
            <a:spLocks noChangeArrowheads="1"/>
          </p:cNvSpPr>
          <p:nvPr/>
        </p:nvSpPr>
        <p:spPr bwMode="auto">
          <a:xfrm>
            <a:off x="2743200" y="5356225"/>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cs typeface="+mn-cs"/>
              </a:rPr>
              <a:t>LAX</a:t>
            </a:r>
          </a:p>
        </p:txBody>
      </p:sp>
      <p:sp>
        <p:nvSpPr>
          <p:cNvPr id="241674" name="Oval 10"/>
          <p:cNvSpPr>
            <a:spLocks noChangeArrowheads="1"/>
          </p:cNvSpPr>
          <p:nvPr/>
        </p:nvSpPr>
        <p:spPr bwMode="auto">
          <a:xfrm>
            <a:off x="6378575" y="4594225"/>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cs typeface="+mn-cs"/>
              </a:rPr>
              <a:t>LGA</a:t>
            </a:r>
          </a:p>
        </p:txBody>
      </p:sp>
      <p:sp>
        <p:nvSpPr>
          <p:cNvPr id="241675" name="Oval 11"/>
          <p:cNvSpPr>
            <a:spLocks noChangeArrowheads="1"/>
          </p:cNvSpPr>
          <p:nvPr/>
        </p:nvSpPr>
        <p:spPr bwMode="auto">
          <a:xfrm>
            <a:off x="762000" y="5127625"/>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cs typeface="+mn-cs"/>
              </a:rPr>
              <a:t>HNL</a:t>
            </a:r>
          </a:p>
        </p:txBody>
      </p:sp>
      <p:cxnSp>
        <p:nvCxnSpPr>
          <p:cNvPr id="241676" name="AutoShape 12"/>
          <p:cNvCxnSpPr>
            <a:cxnSpLocks noChangeShapeType="1"/>
            <a:stCxn id="241672" idx="6"/>
            <a:endCxn id="241668" idx="2"/>
          </p:cNvCxnSpPr>
          <p:nvPr/>
        </p:nvCxnSpPr>
        <p:spPr bwMode="auto">
          <a:xfrm flipV="1">
            <a:off x="3536950" y="4213225"/>
            <a:ext cx="1254125" cy="228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1677" name="AutoShape 13"/>
          <p:cNvCxnSpPr>
            <a:cxnSpLocks noChangeShapeType="1"/>
            <a:stCxn id="241671" idx="0"/>
            <a:endCxn id="241668" idx="4"/>
          </p:cNvCxnSpPr>
          <p:nvPr/>
        </p:nvCxnSpPr>
        <p:spPr bwMode="auto">
          <a:xfrm flipV="1">
            <a:off x="4979988" y="4451350"/>
            <a:ext cx="288925" cy="10382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1678" name="AutoShape 14"/>
          <p:cNvCxnSpPr>
            <a:cxnSpLocks noChangeShapeType="1"/>
            <a:stCxn id="241671" idx="7"/>
            <a:endCxn id="241674" idx="3"/>
          </p:cNvCxnSpPr>
          <p:nvPr/>
        </p:nvCxnSpPr>
        <p:spPr bwMode="auto">
          <a:xfrm flipV="1">
            <a:off x="5311775" y="4994275"/>
            <a:ext cx="1203325" cy="5619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1679" name="AutoShape 15"/>
          <p:cNvCxnSpPr>
            <a:cxnSpLocks noChangeShapeType="1"/>
            <a:stCxn id="241674" idx="0"/>
            <a:endCxn id="241669" idx="3"/>
          </p:cNvCxnSpPr>
          <p:nvPr/>
        </p:nvCxnSpPr>
        <p:spPr bwMode="auto">
          <a:xfrm flipV="1">
            <a:off x="6846888" y="4229100"/>
            <a:ext cx="604837" cy="355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1680" name="AutoShape 16"/>
          <p:cNvCxnSpPr>
            <a:cxnSpLocks noChangeShapeType="1"/>
            <a:stCxn id="241668" idx="6"/>
            <a:endCxn id="241669" idx="2"/>
          </p:cNvCxnSpPr>
          <p:nvPr/>
        </p:nvCxnSpPr>
        <p:spPr bwMode="auto">
          <a:xfrm flipV="1">
            <a:off x="5746750" y="4057650"/>
            <a:ext cx="1558925" cy="1555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1681" name="AutoShape 17"/>
          <p:cNvCxnSpPr>
            <a:cxnSpLocks noChangeShapeType="1"/>
            <a:stCxn id="241675" idx="6"/>
            <a:endCxn id="241673" idx="2"/>
          </p:cNvCxnSpPr>
          <p:nvPr/>
        </p:nvCxnSpPr>
        <p:spPr bwMode="auto">
          <a:xfrm>
            <a:off x="1708150" y="5356225"/>
            <a:ext cx="1025525" cy="228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1682" name="AutoShape 18"/>
          <p:cNvCxnSpPr>
            <a:cxnSpLocks noChangeShapeType="1"/>
            <a:stCxn id="241672" idx="4"/>
            <a:endCxn id="241673" idx="0"/>
          </p:cNvCxnSpPr>
          <p:nvPr/>
        </p:nvCxnSpPr>
        <p:spPr bwMode="auto">
          <a:xfrm>
            <a:off x="3059113" y="4679950"/>
            <a:ext cx="152400" cy="6667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1683" name="AutoShape 19"/>
          <p:cNvCxnSpPr>
            <a:cxnSpLocks noChangeShapeType="1"/>
            <a:stCxn id="241674" idx="4"/>
            <a:endCxn id="241670" idx="0"/>
          </p:cNvCxnSpPr>
          <p:nvPr/>
        </p:nvCxnSpPr>
        <p:spPr bwMode="auto">
          <a:xfrm>
            <a:off x="6846888" y="5060950"/>
            <a:ext cx="685800" cy="6667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1684" name="AutoShape 20"/>
          <p:cNvCxnSpPr>
            <a:cxnSpLocks noChangeShapeType="1"/>
            <a:endCxn id="241671" idx="6"/>
          </p:cNvCxnSpPr>
          <p:nvPr/>
        </p:nvCxnSpPr>
        <p:spPr bwMode="auto">
          <a:xfrm flipH="1" flipV="1">
            <a:off x="5457825" y="5727700"/>
            <a:ext cx="1597025" cy="2381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1685" name="AutoShape 21"/>
          <p:cNvCxnSpPr>
            <a:cxnSpLocks noChangeShapeType="1"/>
            <a:stCxn id="241673" idx="6"/>
            <a:endCxn id="241671" idx="2"/>
          </p:cNvCxnSpPr>
          <p:nvPr/>
        </p:nvCxnSpPr>
        <p:spPr bwMode="auto">
          <a:xfrm>
            <a:off x="3689350" y="5584825"/>
            <a:ext cx="812800" cy="1428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1686" name="AutoShape 22"/>
          <p:cNvCxnSpPr>
            <a:cxnSpLocks noChangeShapeType="1"/>
            <a:stCxn id="241673" idx="7"/>
            <a:endCxn id="241668" idx="3"/>
          </p:cNvCxnSpPr>
          <p:nvPr/>
        </p:nvCxnSpPr>
        <p:spPr bwMode="auto">
          <a:xfrm flipV="1">
            <a:off x="3543300" y="4384675"/>
            <a:ext cx="1393825" cy="10287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41687" name="Text Box 23"/>
          <p:cNvSpPr txBox="1">
            <a:spLocks noChangeArrowheads="1"/>
          </p:cNvSpPr>
          <p:nvPr/>
        </p:nvSpPr>
        <p:spPr bwMode="auto">
          <a:xfrm rot="-347285">
            <a:off x="6081713" y="3810000"/>
            <a:ext cx="598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cs typeface="+mn-cs"/>
              </a:rPr>
              <a:t>849</a:t>
            </a:r>
          </a:p>
        </p:txBody>
      </p:sp>
      <p:sp>
        <p:nvSpPr>
          <p:cNvPr id="241688" name="Text Box 24"/>
          <p:cNvSpPr txBox="1">
            <a:spLocks noChangeArrowheads="1"/>
          </p:cNvSpPr>
          <p:nvPr/>
        </p:nvSpPr>
        <p:spPr bwMode="auto">
          <a:xfrm rot="-4662247">
            <a:off x="4760119" y="4542631"/>
            <a:ext cx="598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cs typeface="+mn-cs"/>
              </a:rPr>
              <a:t>802</a:t>
            </a:r>
          </a:p>
        </p:txBody>
      </p:sp>
      <p:sp>
        <p:nvSpPr>
          <p:cNvPr id="241689" name="Text Box 25"/>
          <p:cNvSpPr txBox="1">
            <a:spLocks noChangeArrowheads="1"/>
          </p:cNvSpPr>
          <p:nvPr/>
        </p:nvSpPr>
        <p:spPr bwMode="auto">
          <a:xfrm rot="-1544869">
            <a:off x="5435600" y="4959350"/>
            <a:ext cx="73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cs typeface="+mn-cs"/>
              </a:rPr>
              <a:t>1387</a:t>
            </a:r>
          </a:p>
        </p:txBody>
      </p:sp>
      <p:sp>
        <p:nvSpPr>
          <p:cNvPr id="241690" name="Text Box 26"/>
          <p:cNvSpPr txBox="1">
            <a:spLocks noChangeArrowheads="1"/>
          </p:cNvSpPr>
          <p:nvPr/>
        </p:nvSpPr>
        <p:spPr bwMode="auto">
          <a:xfrm rot="-2136302">
            <a:off x="3622675" y="4721225"/>
            <a:ext cx="73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cs typeface="+mn-cs"/>
              </a:rPr>
              <a:t>1743</a:t>
            </a:r>
          </a:p>
        </p:txBody>
      </p:sp>
      <p:sp>
        <p:nvSpPr>
          <p:cNvPr id="241691" name="Text Box 27"/>
          <p:cNvSpPr txBox="1">
            <a:spLocks noChangeArrowheads="1"/>
          </p:cNvSpPr>
          <p:nvPr/>
        </p:nvSpPr>
        <p:spPr bwMode="auto">
          <a:xfrm rot="-689345">
            <a:off x="3733800" y="3984625"/>
            <a:ext cx="73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cs typeface="+mn-cs"/>
              </a:rPr>
              <a:t>1843</a:t>
            </a:r>
          </a:p>
        </p:txBody>
      </p:sp>
      <p:sp>
        <p:nvSpPr>
          <p:cNvPr id="241692" name="Text Box 28"/>
          <p:cNvSpPr txBox="1">
            <a:spLocks noChangeArrowheads="1"/>
          </p:cNvSpPr>
          <p:nvPr/>
        </p:nvSpPr>
        <p:spPr bwMode="auto">
          <a:xfrm rot="2626382">
            <a:off x="7031038" y="5187950"/>
            <a:ext cx="73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cs typeface="+mn-cs"/>
              </a:rPr>
              <a:t>1099</a:t>
            </a:r>
          </a:p>
        </p:txBody>
      </p:sp>
      <p:sp>
        <p:nvSpPr>
          <p:cNvPr id="241693" name="Text Box 29"/>
          <p:cNvSpPr txBox="1">
            <a:spLocks noChangeArrowheads="1"/>
          </p:cNvSpPr>
          <p:nvPr/>
        </p:nvSpPr>
        <p:spPr bwMode="auto">
          <a:xfrm rot="565849">
            <a:off x="5975350" y="5492750"/>
            <a:ext cx="73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cs typeface="+mn-cs"/>
              </a:rPr>
              <a:t>1120</a:t>
            </a:r>
          </a:p>
        </p:txBody>
      </p:sp>
      <p:sp>
        <p:nvSpPr>
          <p:cNvPr id="241694" name="Text Box 30"/>
          <p:cNvSpPr txBox="1">
            <a:spLocks noChangeArrowheads="1"/>
          </p:cNvSpPr>
          <p:nvPr/>
        </p:nvSpPr>
        <p:spPr bwMode="auto">
          <a:xfrm rot="695916">
            <a:off x="3775075" y="5311775"/>
            <a:ext cx="73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cs typeface="+mn-cs"/>
              </a:rPr>
              <a:t>1233</a:t>
            </a:r>
          </a:p>
        </p:txBody>
      </p:sp>
      <p:sp>
        <p:nvSpPr>
          <p:cNvPr id="241695" name="Text Box 31"/>
          <p:cNvSpPr txBox="1">
            <a:spLocks noChangeArrowheads="1"/>
          </p:cNvSpPr>
          <p:nvPr/>
        </p:nvSpPr>
        <p:spPr bwMode="auto">
          <a:xfrm rot="4665015">
            <a:off x="2994819" y="4849019"/>
            <a:ext cx="598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cs typeface="+mn-cs"/>
              </a:rPr>
              <a:t>337</a:t>
            </a:r>
          </a:p>
        </p:txBody>
      </p:sp>
      <p:sp>
        <p:nvSpPr>
          <p:cNvPr id="241696" name="Text Box 32"/>
          <p:cNvSpPr txBox="1">
            <a:spLocks noChangeArrowheads="1"/>
          </p:cNvSpPr>
          <p:nvPr/>
        </p:nvSpPr>
        <p:spPr bwMode="auto">
          <a:xfrm rot="832501">
            <a:off x="1927225" y="5127625"/>
            <a:ext cx="73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cs typeface="+mn-cs"/>
              </a:rPr>
              <a:t>2555</a:t>
            </a:r>
          </a:p>
        </p:txBody>
      </p:sp>
      <p:sp>
        <p:nvSpPr>
          <p:cNvPr id="241697" name="Text Box 33"/>
          <p:cNvSpPr txBox="1">
            <a:spLocks noChangeArrowheads="1"/>
          </p:cNvSpPr>
          <p:nvPr/>
        </p:nvSpPr>
        <p:spPr bwMode="auto">
          <a:xfrm rot="-1891667">
            <a:off x="6783388" y="4111625"/>
            <a:ext cx="598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cs typeface="+mn-cs"/>
              </a:rPr>
              <a:t>142</a:t>
            </a:r>
          </a:p>
        </p:txBody>
      </p:sp>
      <p:cxnSp>
        <p:nvCxnSpPr>
          <p:cNvPr id="241698" name="AutoShape 34"/>
          <p:cNvCxnSpPr>
            <a:cxnSpLocks noChangeShapeType="1"/>
            <a:stCxn id="241669" idx="4"/>
            <a:endCxn id="241670" idx="7"/>
          </p:cNvCxnSpPr>
          <p:nvPr/>
        </p:nvCxnSpPr>
        <p:spPr bwMode="auto">
          <a:xfrm>
            <a:off x="7783513" y="4295775"/>
            <a:ext cx="80962" cy="1498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41699" name="Text Box 35"/>
          <p:cNvSpPr txBox="1">
            <a:spLocks noChangeArrowheads="1"/>
          </p:cNvSpPr>
          <p:nvPr/>
        </p:nvSpPr>
        <p:spPr bwMode="auto">
          <a:xfrm rot="5207815">
            <a:off x="7662863" y="4697412"/>
            <a:ext cx="73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cs typeface="+mn-cs"/>
              </a:rPr>
              <a:t>1205</a:t>
            </a:r>
          </a:p>
        </p:txBody>
      </p:sp>
      <p:pic>
        <p:nvPicPr>
          <p:cNvPr id="18469" name="Picture 37" descr="C:\Documents and Settings\Administrator\Application Data\Microsoft\Media Catalog\Downloaded Clips\cl7\BD19857_.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6888" y="214313"/>
            <a:ext cx="1916112"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Shortest Paths</a:t>
            </a:r>
          </a:p>
        </p:txBody>
      </p:sp>
      <p:sp>
        <p:nvSpPr>
          <p:cNvPr id="5" name="Slide Number Placeholder 5"/>
          <p:cNvSpPr>
            <a:spLocks noGrp="1"/>
          </p:cNvSpPr>
          <p:nvPr>
            <p:ph type="sldNum" sz="quarter" idx="12"/>
          </p:nvPr>
        </p:nvSpPr>
        <p:spPr/>
        <p:txBody>
          <a:bodyPr/>
          <a:lstStyle/>
          <a:p>
            <a:pPr>
              <a:defRPr/>
            </a:pPr>
            <a:fld id="{57FF5682-47C9-1448-B8D2-3AA62C6B1534}" type="slidenum">
              <a:rPr lang="en-US"/>
              <a:pPr>
                <a:defRPr/>
              </a:pPr>
              <a:t>30</a:t>
            </a:fld>
            <a:endParaRPr lang="en-US"/>
          </a:p>
        </p:txBody>
      </p:sp>
      <p:sp>
        <p:nvSpPr>
          <p:cNvPr id="291842" name="Rectangle 2"/>
          <p:cNvSpPr>
            <a:spLocks noGrp="1" noChangeArrowheads="1"/>
          </p:cNvSpPr>
          <p:nvPr>
            <p:ph type="title"/>
          </p:nvPr>
        </p:nvSpPr>
        <p:spPr/>
        <p:txBody>
          <a:bodyPr/>
          <a:lstStyle/>
          <a:p>
            <a:pPr eaLnBrk="1" hangingPunct="1">
              <a:defRPr/>
            </a:pPr>
            <a:r>
              <a:rPr lang="en-US" smtClean="0">
                <a:cs typeface="+mj-cs"/>
              </a:rPr>
              <a:t>Main Point</a:t>
            </a:r>
          </a:p>
        </p:txBody>
      </p:sp>
      <p:sp>
        <p:nvSpPr>
          <p:cNvPr id="291843" name="Rectangle 3" descr="Rectangle: Click to edit Master text styles&#10;Second level&#10;Third level&#10;Fourth level&#10;Fifth level"/>
          <p:cNvSpPr>
            <a:spLocks noGrp="1" noChangeArrowheads="1"/>
          </p:cNvSpPr>
          <p:nvPr>
            <p:ph type="body" idx="1"/>
          </p:nvPr>
        </p:nvSpPr>
        <p:spPr>
          <a:xfrm>
            <a:off x="609600" y="1600200"/>
            <a:ext cx="7772400" cy="4114800"/>
          </a:xfrm>
        </p:spPr>
        <p:txBody>
          <a:bodyPr/>
          <a:lstStyle/>
          <a:p>
            <a:pPr eaLnBrk="1" hangingPunct="1">
              <a:lnSpc>
                <a:spcPct val="90000"/>
              </a:lnSpc>
              <a:buFont typeface="Wingdings" charset="0"/>
              <a:buNone/>
              <a:defRPr/>
            </a:pPr>
            <a:r>
              <a:rPr lang="en-US" sz="2800" smtClean="0">
                <a:cs typeface="+mn-cs"/>
              </a:rPr>
              <a:t>Dijkstra</a:t>
            </a:r>
            <a:r>
              <a:rPr lang="ja-JP" altLang="en-US" sz="2800" smtClean="0">
                <a:latin typeface="Arial"/>
                <a:cs typeface="+mn-cs"/>
              </a:rPr>
              <a:t>’</a:t>
            </a:r>
            <a:r>
              <a:rPr lang="en-US" sz="2800" smtClean="0">
                <a:cs typeface="+mn-cs"/>
              </a:rPr>
              <a:t>s algorithm is an example of a </a:t>
            </a:r>
            <a:r>
              <a:rPr lang="en-US" sz="2800" i="1" smtClean="0">
                <a:cs typeface="+mn-cs"/>
              </a:rPr>
              <a:t>shortest-path algorithm</a:t>
            </a:r>
            <a:r>
              <a:rPr lang="en-US" sz="2800" smtClean="0">
                <a:cs typeface="+mn-cs"/>
              </a:rPr>
              <a:t> – an algorithm that efficiently (O(mlog n)) computes the shortest distance between two vertices in a graph. </a:t>
            </a:r>
          </a:p>
          <a:p>
            <a:pPr eaLnBrk="1" hangingPunct="1">
              <a:lnSpc>
                <a:spcPct val="90000"/>
              </a:lnSpc>
              <a:buFont typeface="Wingdings" charset="0"/>
              <a:buNone/>
              <a:defRPr/>
            </a:pPr>
            <a:r>
              <a:rPr lang="en-US" sz="2800" smtClean="0">
                <a:cs typeface="+mn-cs"/>
              </a:rPr>
              <a:t>Analogously, Nature itself is known to obey the law of least action – Nature does the least possible amount of work to proceed from one location or state to another. Nature</a:t>
            </a:r>
            <a:r>
              <a:rPr lang="ja-JP" altLang="en-US" sz="2800" smtClean="0">
                <a:latin typeface="Arial"/>
                <a:cs typeface="+mn-cs"/>
              </a:rPr>
              <a:t>’</a:t>
            </a:r>
            <a:r>
              <a:rPr lang="en-US" sz="2800" smtClean="0">
                <a:cs typeface="+mn-cs"/>
              </a:rPr>
              <a:t>s way of achieving this makes use of computational dynamics that involve </a:t>
            </a:r>
            <a:r>
              <a:rPr lang="ja-JP" altLang="en-US" sz="2800" smtClean="0">
                <a:latin typeface="Arial"/>
                <a:cs typeface="+mn-cs"/>
              </a:rPr>
              <a:t>“</a:t>
            </a:r>
            <a:r>
              <a:rPr lang="en-US" sz="2800" smtClean="0">
                <a:cs typeface="+mn-cs"/>
              </a:rPr>
              <a:t>no effort</a:t>
            </a:r>
            <a:r>
              <a:rPr lang="ja-JP" altLang="en-US" sz="2800" smtClean="0">
                <a:latin typeface="Arial"/>
                <a:cs typeface="+mn-cs"/>
              </a:rPr>
              <a:t>”</a:t>
            </a:r>
            <a:r>
              <a:rPr lang="en-US" sz="2800" smtClean="0">
                <a:cs typeface="+mn-cs"/>
              </a:rPr>
              <a:t> and no steps.</a:t>
            </a:r>
          </a:p>
          <a:p>
            <a:pPr eaLnBrk="1" hangingPunct="1">
              <a:lnSpc>
                <a:spcPct val="90000"/>
              </a:lnSpc>
              <a:buFont typeface="Wingdings" charset="0"/>
              <a:buNone/>
              <a:defRPr/>
            </a:pPr>
            <a:endParaRPr lang="en-US" sz="2400" smtClean="0">
              <a:cs typeface="+mn-cs"/>
            </a:endParaRPr>
          </a:p>
          <a:p>
            <a:pPr eaLnBrk="1" hangingPunct="1">
              <a:lnSpc>
                <a:spcPct val="90000"/>
              </a:lnSpc>
              <a:defRPr/>
            </a:pPr>
            <a:endParaRPr lang="en-US" sz="2800" smtClean="0">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Dijkstra’s Algorithm for Directed Graphs</a:t>
            </a:r>
          </a:p>
        </p:txBody>
      </p:sp>
      <p:sp>
        <p:nvSpPr>
          <p:cNvPr id="3" name="Content Placeholder 2"/>
          <p:cNvSpPr>
            <a:spLocks noGrp="1"/>
          </p:cNvSpPr>
          <p:nvPr>
            <p:ph idx="1"/>
          </p:nvPr>
        </p:nvSpPr>
        <p:spPr>
          <a:xfrm>
            <a:off x="625593" y="1524000"/>
            <a:ext cx="7772400" cy="4114800"/>
          </a:xfrm>
        </p:spPr>
        <p:txBody>
          <a:bodyPr/>
          <a:lstStyle/>
          <a:p>
            <a:r>
              <a:rPr lang="en-US"/>
              <a:t>Essentially the same algorithm can be used to find the shortest path from a starting vertex to any other vertex in a directed graph (as long as it is reachable).</a:t>
            </a:r>
          </a:p>
        </p:txBody>
      </p:sp>
      <p:sp>
        <p:nvSpPr>
          <p:cNvPr id="4" name="Footer Placeholder 3"/>
          <p:cNvSpPr>
            <a:spLocks noGrp="1"/>
          </p:cNvSpPr>
          <p:nvPr>
            <p:ph type="ftr" sz="quarter" idx="11"/>
          </p:nvPr>
        </p:nvSpPr>
        <p:spPr/>
        <p:txBody>
          <a:bodyPr/>
          <a:lstStyle/>
          <a:p>
            <a:pPr>
              <a:defRPr/>
            </a:pPr>
            <a:r>
              <a:rPr lang="en-US"/>
              <a:t>Shortest Paths</a:t>
            </a:r>
          </a:p>
        </p:txBody>
      </p:sp>
      <p:sp>
        <p:nvSpPr>
          <p:cNvPr id="5" name="Slide Number Placeholder 4"/>
          <p:cNvSpPr>
            <a:spLocks noGrp="1"/>
          </p:cNvSpPr>
          <p:nvPr>
            <p:ph type="sldNum" sz="quarter" idx="12"/>
          </p:nvPr>
        </p:nvSpPr>
        <p:spPr/>
        <p:txBody>
          <a:bodyPr/>
          <a:lstStyle/>
          <a:p>
            <a:pPr>
              <a:defRPr/>
            </a:pPr>
            <a:fld id="{6EB09FD6-3167-DD4F-B5D4-A3FAFB066735}" type="slidenum">
              <a:rPr lang="en-US"/>
              <a:pPr>
                <a:defRPr/>
              </a:pPr>
              <a:t>31</a:t>
            </a:fld>
            <a:endParaRPr lang="en-US"/>
          </a:p>
        </p:txBody>
      </p:sp>
    </p:spTree>
    <p:extLst>
      <p:ext uri="{BB962C8B-B14F-4D97-AF65-F5344CB8AC3E}">
        <p14:creationId xmlns:p14="http://schemas.microsoft.com/office/powerpoint/2010/main" val="19544960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pPr>
              <a:defRPr/>
            </a:pPr>
            <a:r>
              <a:rPr lang="en-US"/>
              <a:t>Directed Graphs</a:t>
            </a:r>
          </a:p>
        </p:txBody>
      </p:sp>
      <p:sp>
        <p:nvSpPr>
          <p:cNvPr id="19" name="Slide Number Placeholder 5"/>
          <p:cNvSpPr>
            <a:spLocks noGrp="1"/>
          </p:cNvSpPr>
          <p:nvPr>
            <p:ph type="sldNum" sz="quarter" idx="12"/>
          </p:nvPr>
        </p:nvSpPr>
        <p:spPr/>
        <p:txBody>
          <a:bodyPr/>
          <a:lstStyle/>
          <a:p>
            <a:pPr>
              <a:defRPr/>
            </a:pPr>
            <a:fld id="{34B87A29-48F6-A747-AE07-6704EA907F16}" type="slidenum">
              <a:rPr lang="en-US"/>
              <a:pPr>
                <a:defRPr/>
              </a:pPr>
              <a:t>32</a:t>
            </a:fld>
            <a:endParaRPr lang="en-US"/>
          </a:p>
        </p:txBody>
      </p:sp>
      <p:sp>
        <p:nvSpPr>
          <p:cNvPr id="293890" name="Rectangle 2"/>
          <p:cNvSpPr>
            <a:spLocks noGrp="1" noChangeArrowheads="1"/>
          </p:cNvSpPr>
          <p:nvPr>
            <p:ph type="title"/>
          </p:nvPr>
        </p:nvSpPr>
        <p:spPr/>
        <p:txBody>
          <a:bodyPr/>
          <a:lstStyle/>
          <a:p>
            <a:pPr eaLnBrk="1" hangingPunct="1">
              <a:defRPr/>
            </a:pPr>
            <a:r>
              <a:rPr lang="en-US">
                <a:cs typeface="+mj-cs"/>
              </a:rPr>
              <a:t>Computing Shortest Paths with Negative Edge Weights</a:t>
            </a:r>
            <a:endParaRPr lang="en-US" smtClean="0">
              <a:cs typeface="+mj-cs"/>
            </a:endParaRPr>
          </a:p>
        </p:txBody>
      </p:sp>
      <p:sp>
        <p:nvSpPr>
          <p:cNvPr id="293891" name="Rectangle 3" descr="Rectangle: Click to edit Master text styles&#10;Second level&#10;Third level&#10;Fourth level&#10;Fifth level"/>
          <p:cNvSpPr>
            <a:spLocks noGrp="1" noChangeArrowheads="1"/>
          </p:cNvSpPr>
          <p:nvPr>
            <p:ph type="body" idx="1"/>
          </p:nvPr>
        </p:nvSpPr>
        <p:spPr>
          <a:xfrm>
            <a:off x="609600" y="1496013"/>
            <a:ext cx="8075319" cy="1028700"/>
          </a:xfrm>
        </p:spPr>
        <p:txBody>
          <a:bodyPr/>
          <a:lstStyle/>
          <a:p>
            <a:pPr eaLnBrk="1" hangingPunct="1">
              <a:defRPr/>
            </a:pPr>
            <a:r>
              <a:rPr lang="en-US" sz="1800" smtClean="0">
                <a:cs typeface="+mn-cs"/>
              </a:rPr>
              <a:t>Even if there is just one edge with a negative weight in an undirected graph, it is impossible to compute shortest paths between vertices.</a:t>
            </a:r>
            <a:endParaRPr lang="en-US" sz="1800" smtClean="0"/>
          </a:p>
          <a:p>
            <a:pPr eaLnBrk="1" hangingPunct="1">
              <a:defRPr/>
            </a:pPr>
            <a:r>
              <a:rPr lang="en-US" sz="1800" smtClean="0">
                <a:cs typeface="+mn-cs"/>
              </a:rPr>
              <a:t>This limitation can be removed by restricting attention to digraphs.</a:t>
            </a:r>
            <a:endParaRPr lang="en-US" sz="1800" smtClean="0"/>
          </a:p>
        </p:txBody>
      </p:sp>
      <p:pic>
        <p:nvPicPr>
          <p:cNvPr id="3" name="Picture 2" descr="Screen shot 2013-09-19 at 9.08.08 PM.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485" y="2457450"/>
            <a:ext cx="2346715" cy="2095500"/>
          </a:xfrm>
          <a:prstGeom prst="rect">
            <a:avLst/>
          </a:prstGeom>
        </p:spPr>
      </p:pic>
      <p:pic>
        <p:nvPicPr>
          <p:cNvPr id="4" name="Picture 3" descr="Screen shot 2013-09-19 at 9.08.21 PM.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0920" y="2459331"/>
            <a:ext cx="2348805" cy="2133600"/>
          </a:xfrm>
          <a:prstGeom prst="rect">
            <a:avLst/>
          </a:prstGeom>
        </p:spPr>
      </p:pic>
      <p:pic>
        <p:nvPicPr>
          <p:cNvPr id="5" name="Picture 4" descr="Screen shot 2013-09-19 at 9.08.36 PM.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3600" y="2533650"/>
            <a:ext cx="2245706" cy="2019300"/>
          </a:xfrm>
          <a:prstGeom prst="rect">
            <a:avLst/>
          </a:prstGeom>
        </p:spPr>
      </p:pic>
      <p:sp>
        <p:nvSpPr>
          <p:cNvPr id="7" name="TextBox 6"/>
          <p:cNvSpPr txBox="1"/>
          <p:nvPr/>
        </p:nvSpPr>
        <p:spPr>
          <a:xfrm>
            <a:off x="777485" y="4724400"/>
            <a:ext cx="2346715" cy="1384995"/>
          </a:xfrm>
          <a:prstGeom prst="rect">
            <a:avLst/>
          </a:prstGeom>
          <a:noFill/>
          <a:ln>
            <a:solidFill>
              <a:schemeClr val="accent4"/>
            </a:solidFill>
          </a:ln>
        </p:spPr>
        <p:txBody>
          <a:bodyPr wrap="square" rtlCol="0">
            <a:spAutoFit/>
          </a:bodyPr>
          <a:lstStyle/>
          <a:p>
            <a:pPr algn="just"/>
            <a:r>
              <a:rPr lang="en-US" sz="1400"/>
              <a:t>There is no shortest path because of the negative edge weight:</a:t>
            </a:r>
          </a:p>
          <a:p>
            <a:r>
              <a:rPr lang="en-US" sz="1400"/>
              <a:t>A-B-D-C</a:t>
            </a:r>
            <a:br>
              <a:rPr lang="en-US" sz="1400"/>
            </a:br>
            <a:r>
              <a:rPr lang="en-US" sz="1400"/>
              <a:t>A-B-D-B-D-C</a:t>
            </a:r>
          </a:p>
          <a:p>
            <a:r>
              <a:rPr lang="en-US" sz="1400"/>
              <a:t>A-B-D-B-D-B-D-C</a:t>
            </a:r>
          </a:p>
        </p:txBody>
      </p:sp>
      <p:sp>
        <p:nvSpPr>
          <p:cNvPr id="26" name="TextBox 25"/>
          <p:cNvSpPr txBox="1"/>
          <p:nvPr/>
        </p:nvSpPr>
        <p:spPr>
          <a:xfrm>
            <a:off x="3291652" y="4727659"/>
            <a:ext cx="2423125" cy="954107"/>
          </a:xfrm>
          <a:prstGeom prst="rect">
            <a:avLst/>
          </a:prstGeom>
          <a:noFill/>
          <a:ln>
            <a:solidFill>
              <a:schemeClr val="accent4"/>
            </a:solidFill>
          </a:ln>
        </p:spPr>
        <p:txBody>
          <a:bodyPr wrap="square" rtlCol="0">
            <a:spAutoFit/>
          </a:bodyPr>
          <a:lstStyle/>
          <a:p>
            <a:pPr algn="just"/>
            <a:r>
              <a:rPr lang="en-US" sz="1400"/>
              <a:t>In a directed graph, negative weight edges </a:t>
            </a:r>
            <a:r>
              <a:rPr lang="en-US" sz="1400" smtClean="0"/>
              <a:t>are not an inherent problem</a:t>
            </a:r>
            <a:r>
              <a:rPr lang="en-US" sz="1400"/>
              <a:t>, with one exception . . .</a:t>
            </a:r>
          </a:p>
        </p:txBody>
      </p:sp>
      <p:sp>
        <p:nvSpPr>
          <p:cNvPr id="27" name="TextBox 26"/>
          <p:cNvSpPr txBox="1"/>
          <p:nvPr/>
        </p:nvSpPr>
        <p:spPr>
          <a:xfrm>
            <a:off x="5955830" y="4734681"/>
            <a:ext cx="2423125" cy="1169551"/>
          </a:xfrm>
          <a:prstGeom prst="rect">
            <a:avLst/>
          </a:prstGeom>
          <a:noFill/>
          <a:ln>
            <a:solidFill>
              <a:schemeClr val="accent4"/>
            </a:solidFill>
          </a:ln>
        </p:spPr>
        <p:txBody>
          <a:bodyPr wrap="square" rtlCol="0">
            <a:spAutoFit/>
          </a:bodyPr>
          <a:lstStyle/>
          <a:p>
            <a:pPr algn="just"/>
            <a:r>
              <a:rPr lang="en-US" sz="1400"/>
              <a:t>Even in a directed graph, the presence of </a:t>
            </a:r>
            <a:r>
              <a:rPr lang="en-US" sz="1400" i="1"/>
              <a:t>negative weight cycles</a:t>
            </a:r>
            <a:r>
              <a:rPr lang="en-US" sz="1400"/>
              <a:t> makes it impossible to compute shortest paths.</a:t>
            </a:r>
          </a:p>
        </p:txBody>
      </p:sp>
    </p:spTree>
    <p:extLst>
      <p:ext uri="{BB962C8B-B14F-4D97-AF65-F5344CB8AC3E}">
        <p14:creationId xmlns:p14="http://schemas.microsoft.com/office/powerpoint/2010/main" val="20963458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A Dynamic Programming Approach for </a:t>
            </a:r>
            <a:r>
              <a:rPr lang="en-US" sz="3200" smtClean="0"/>
              <a:t>DAGs (Directed Acyclic Graphs)</a:t>
            </a:r>
            <a:endParaRPr lang="en-US" sz="3200"/>
          </a:p>
        </p:txBody>
      </p:sp>
      <p:sp>
        <p:nvSpPr>
          <p:cNvPr id="3" name="Content Placeholder 2"/>
          <p:cNvSpPr>
            <a:spLocks noGrp="1"/>
          </p:cNvSpPr>
          <p:nvPr>
            <p:ph idx="1"/>
          </p:nvPr>
        </p:nvSpPr>
        <p:spPr>
          <a:xfrm>
            <a:off x="624652" y="1600200"/>
            <a:ext cx="7772400" cy="4495800"/>
          </a:xfrm>
        </p:spPr>
        <p:txBody>
          <a:bodyPr/>
          <a:lstStyle/>
          <a:p>
            <a:pPr marL="0" indent="0">
              <a:buNone/>
            </a:pPr>
            <a:r>
              <a:rPr lang="en-US" sz="2000" dirty="0"/>
              <a:t>Given a weighted DAG G = (V,E), a starting vertex s, and terminating vertex t, we observe something about the shortest path length d(</a:t>
            </a:r>
            <a:r>
              <a:rPr lang="en-US" sz="2000" dirty="0" err="1"/>
              <a:t>s,t</a:t>
            </a:r>
            <a:r>
              <a:rPr lang="en-US" sz="2000" dirty="0"/>
              <a:t>) from s to </a:t>
            </a:r>
            <a:r>
              <a:rPr lang="en-US" sz="2000" dirty="0" smtClean="0"/>
              <a:t>t:</a:t>
            </a:r>
          </a:p>
          <a:p>
            <a:pPr>
              <a:buFont typeface="Arial" panose="020B0604020202020204" pitchFamily="34" charset="0"/>
              <a:buChar char="•"/>
            </a:pPr>
            <a:r>
              <a:rPr lang="en-US" sz="2000" dirty="0" smtClean="0"/>
              <a:t>Let </a:t>
            </a:r>
            <a:r>
              <a:rPr lang="en-US" sz="2000" dirty="0"/>
              <a:t>in(t) = {w</a:t>
            </a:r>
            <a:r>
              <a:rPr lang="en-US" sz="2000" baseline="-25000" dirty="0"/>
              <a:t>1</a:t>
            </a:r>
            <a:r>
              <a:rPr lang="en-US" sz="2000" dirty="0"/>
              <a:t>, w</a:t>
            </a:r>
            <a:r>
              <a:rPr lang="en-US" sz="2000" baseline="-25000" dirty="0"/>
              <a:t>2</a:t>
            </a:r>
            <a:r>
              <a:rPr lang="en-US" sz="2000" dirty="0"/>
              <a:t>, . . ., </a:t>
            </a:r>
            <a:r>
              <a:rPr lang="en-US" sz="2000" dirty="0" err="1"/>
              <a:t>w</a:t>
            </a:r>
            <a:r>
              <a:rPr lang="en-US" sz="2000" baseline="-25000" dirty="0" err="1"/>
              <a:t>k</a:t>
            </a:r>
            <a:r>
              <a:rPr lang="en-US" sz="2000" dirty="0"/>
              <a:t>} be in-vertices for t (that is: for each </a:t>
            </a:r>
            <a:r>
              <a:rPr lang="en-US" sz="2000" dirty="0" err="1"/>
              <a:t>i</a:t>
            </a:r>
            <a:r>
              <a:rPr lang="en-US" sz="2000" dirty="0"/>
              <a:t>,  (</a:t>
            </a:r>
            <a:r>
              <a:rPr lang="en-US" sz="2000" dirty="0" err="1"/>
              <a:t>w</a:t>
            </a:r>
            <a:r>
              <a:rPr lang="en-US" sz="2000" baseline="-25000" dirty="0" err="1"/>
              <a:t>i</a:t>
            </a:r>
            <a:r>
              <a:rPr lang="en-US" sz="2000" dirty="0"/>
              <a:t>, t) is </a:t>
            </a:r>
            <a:r>
              <a:rPr lang="en-US" sz="2000"/>
              <a:t>an </a:t>
            </a:r>
            <a:r>
              <a:rPr lang="en-US" sz="2000" smtClean="0"/>
              <a:t>edge of G).</a:t>
            </a:r>
          </a:p>
          <a:p>
            <a:pPr>
              <a:buFont typeface="Arial" panose="020B0604020202020204" pitchFamily="34" charset="0"/>
              <a:buChar char="•"/>
            </a:pPr>
            <a:r>
              <a:rPr lang="en-US" sz="2000" smtClean="0"/>
              <a:t>Every path from s to t must include a pair w</a:t>
            </a:r>
            <a:r>
              <a:rPr lang="en-US" sz="2000" baseline="-25000" smtClean="0"/>
              <a:t>i</a:t>
            </a:r>
            <a:r>
              <a:rPr lang="en-US" sz="2000" smtClean="0"/>
              <a:t>, t at the end, for some i between 1 and k.</a:t>
            </a:r>
            <a:endParaRPr lang="en-US" sz="2000" dirty="0" smtClean="0"/>
          </a:p>
          <a:p>
            <a:pPr>
              <a:buFont typeface="Arial" panose="020B0604020202020204" pitchFamily="34" charset="0"/>
              <a:buChar char="•"/>
            </a:pPr>
            <a:r>
              <a:rPr lang="en-US" sz="2000" smtClean="0"/>
              <a:t>Therefore </a:t>
            </a:r>
            <a:r>
              <a:rPr lang="en-US" sz="2000" dirty="0"/>
              <a:t>d(</a:t>
            </a:r>
            <a:r>
              <a:rPr lang="en-US" sz="2000" dirty="0" err="1"/>
              <a:t>s,t</a:t>
            </a:r>
            <a:r>
              <a:rPr lang="en-US" sz="2000" dirty="0"/>
              <a:t>) must be the minimum among all sums </a:t>
            </a:r>
            <a:br>
              <a:rPr lang="en-US" sz="2000" dirty="0"/>
            </a:br>
            <a:r>
              <a:rPr lang="en-US" sz="2000" dirty="0"/>
              <a:t>d(</a:t>
            </a:r>
            <a:r>
              <a:rPr lang="en-US" sz="2000" dirty="0" err="1"/>
              <a:t>s,w</a:t>
            </a:r>
            <a:r>
              <a:rPr lang="en-US" sz="2000" baseline="-25000" dirty="0" err="1"/>
              <a:t>i</a:t>
            </a:r>
            <a:r>
              <a:rPr lang="en-US" sz="2000" dirty="0"/>
              <a:t>) + </a:t>
            </a:r>
            <a:r>
              <a:rPr lang="en-US" sz="2000" dirty="0" err="1"/>
              <a:t>wt</a:t>
            </a:r>
            <a:r>
              <a:rPr lang="en-US" sz="2000" dirty="0"/>
              <a:t>(</a:t>
            </a:r>
            <a:r>
              <a:rPr lang="en-US" sz="2000" dirty="0" err="1"/>
              <a:t>w</a:t>
            </a:r>
            <a:r>
              <a:rPr lang="en-US" sz="2000" baseline="-25000" dirty="0" err="1"/>
              <a:t>i</a:t>
            </a:r>
            <a:r>
              <a:rPr lang="en-US" sz="2000" dirty="0"/>
              <a:t>, t), for 1 </a:t>
            </a:r>
            <a:r>
              <a:rPr lang="en-US" sz="2000" dirty="0">
                <a:sym typeface="Symbol"/>
              </a:rPr>
              <a:t></a:t>
            </a:r>
            <a:r>
              <a:rPr lang="en-US" sz="2000" dirty="0">
                <a:effectLst/>
              </a:rPr>
              <a:t> </a:t>
            </a:r>
            <a:r>
              <a:rPr lang="en-US" sz="2000" dirty="0"/>
              <a:t> </a:t>
            </a:r>
            <a:r>
              <a:rPr lang="en-US" sz="2000" dirty="0" err="1"/>
              <a:t>i</a:t>
            </a:r>
            <a:r>
              <a:rPr lang="en-US" sz="2000" dirty="0"/>
              <a:t> </a:t>
            </a:r>
            <a:r>
              <a:rPr lang="en-US" sz="2000" dirty="0">
                <a:sym typeface="Symbol"/>
              </a:rPr>
              <a:t></a:t>
            </a:r>
            <a:r>
              <a:rPr lang="en-US" sz="2000" dirty="0">
                <a:effectLst/>
              </a:rPr>
              <a:t> </a:t>
            </a:r>
            <a:r>
              <a:rPr lang="en-US" sz="2000" dirty="0"/>
              <a:t> k. </a:t>
            </a:r>
            <a:r>
              <a:rPr lang="en-US" sz="2000" dirty="0" smtClean="0"/>
              <a:t>Therefore, the problem of computing d(</a:t>
            </a:r>
            <a:r>
              <a:rPr lang="en-US" sz="2000" dirty="0" err="1" smtClean="0"/>
              <a:t>s,t</a:t>
            </a:r>
            <a:r>
              <a:rPr lang="en-US" sz="2000" dirty="0" smtClean="0"/>
              <a:t>) is reduced to </a:t>
            </a:r>
            <a:r>
              <a:rPr lang="en-US" sz="2000" smtClean="0"/>
              <a:t>computing distances </a:t>
            </a:r>
            <a:r>
              <a:rPr lang="en-US" sz="2000"/>
              <a:t>d(</a:t>
            </a:r>
            <a:r>
              <a:rPr lang="en-US" sz="2000" err="1"/>
              <a:t>s,w</a:t>
            </a:r>
            <a:r>
              <a:rPr lang="en-US" sz="2000" baseline="-25000" err="1"/>
              <a:t>i</a:t>
            </a:r>
            <a:r>
              <a:rPr lang="en-US" sz="2000" smtClean="0"/>
              <a:t>) involving fewer vertices </a:t>
            </a:r>
            <a:r>
              <a:rPr lang="en-US" sz="2000" dirty="0" smtClean="0"/>
              <a:t>(</a:t>
            </a:r>
            <a:r>
              <a:rPr lang="en-US" sz="2000" dirty="0" err="1" smtClean="0"/>
              <a:t>subproblems</a:t>
            </a:r>
            <a:r>
              <a:rPr lang="en-US" sz="2000" dirty="0" smtClean="0"/>
              <a:t>) and combining results by computing a minimum among sums </a:t>
            </a:r>
            <a:r>
              <a:rPr lang="en-US" sz="2000" dirty="0"/>
              <a:t>d(</a:t>
            </a:r>
            <a:r>
              <a:rPr lang="en-US" sz="2000" dirty="0" err="1"/>
              <a:t>s,w</a:t>
            </a:r>
            <a:r>
              <a:rPr lang="en-US" sz="2000" baseline="-25000" dirty="0" err="1"/>
              <a:t>i</a:t>
            </a:r>
            <a:r>
              <a:rPr lang="en-US" sz="2000" dirty="0"/>
              <a:t>) + </a:t>
            </a:r>
            <a:r>
              <a:rPr lang="en-US" sz="2000" dirty="0" err="1"/>
              <a:t>wt</a:t>
            </a:r>
            <a:r>
              <a:rPr lang="en-US" sz="2000" dirty="0"/>
              <a:t>(</a:t>
            </a:r>
            <a:r>
              <a:rPr lang="en-US" sz="2000" dirty="0" err="1"/>
              <a:t>w</a:t>
            </a:r>
            <a:r>
              <a:rPr lang="en-US" sz="2000" baseline="-25000" dirty="0" err="1"/>
              <a:t>i</a:t>
            </a:r>
            <a:r>
              <a:rPr lang="en-US" sz="2000" dirty="0"/>
              <a:t>, t</a:t>
            </a:r>
            <a:r>
              <a:rPr lang="en-US" sz="2000" dirty="0" smtClean="0"/>
              <a:t>).</a:t>
            </a:r>
          </a:p>
          <a:p>
            <a:pPr>
              <a:buFont typeface="Arial"/>
              <a:buChar char="•"/>
            </a:pPr>
            <a:endParaRPr lang="en-US" sz="2000" dirty="0"/>
          </a:p>
          <a:p>
            <a:pPr>
              <a:buFont typeface="Arial"/>
              <a:buChar char="•"/>
            </a:pPr>
            <a:r>
              <a:rPr lang="en-US" sz="2000" dirty="0" smtClean="0"/>
              <a:t>This </a:t>
            </a:r>
            <a:r>
              <a:rPr lang="en-US" sz="2000" dirty="0"/>
              <a:t>observation leads to a dynamic programming solution.</a:t>
            </a:r>
          </a:p>
        </p:txBody>
      </p:sp>
      <p:sp>
        <p:nvSpPr>
          <p:cNvPr id="4" name="Footer Placeholder 3"/>
          <p:cNvSpPr>
            <a:spLocks noGrp="1"/>
          </p:cNvSpPr>
          <p:nvPr>
            <p:ph type="ftr" sz="quarter" idx="11"/>
          </p:nvPr>
        </p:nvSpPr>
        <p:spPr/>
        <p:txBody>
          <a:bodyPr/>
          <a:lstStyle/>
          <a:p>
            <a:pPr>
              <a:defRPr/>
            </a:pPr>
            <a:r>
              <a:rPr lang="en-US"/>
              <a:t>Shortest Paths</a:t>
            </a:r>
          </a:p>
        </p:txBody>
      </p:sp>
      <p:sp>
        <p:nvSpPr>
          <p:cNvPr id="5" name="Slide Number Placeholder 4"/>
          <p:cNvSpPr>
            <a:spLocks noGrp="1"/>
          </p:cNvSpPr>
          <p:nvPr>
            <p:ph type="sldNum" sz="quarter" idx="12"/>
          </p:nvPr>
        </p:nvSpPr>
        <p:spPr/>
        <p:txBody>
          <a:bodyPr/>
          <a:lstStyle/>
          <a:p>
            <a:pPr>
              <a:defRPr/>
            </a:pPr>
            <a:fld id="{6EB09FD6-3167-DD4F-B5D4-A3FAFB066735}" type="slidenum">
              <a:rPr lang="en-US"/>
              <a:pPr>
                <a:defRPr/>
              </a:pPr>
              <a:t>33</a:t>
            </a:fld>
            <a:endParaRPr lang="en-US"/>
          </a:p>
        </p:txBody>
      </p:sp>
    </p:spTree>
    <p:extLst>
      <p:ext uri="{BB962C8B-B14F-4D97-AF65-F5344CB8AC3E}">
        <p14:creationId xmlns:p14="http://schemas.microsoft.com/office/powerpoint/2010/main" val="22075970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Try</a:t>
            </a:r>
          </a:p>
        </p:txBody>
      </p:sp>
      <p:sp>
        <p:nvSpPr>
          <p:cNvPr id="3" name="Content Placeholder 2"/>
          <p:cNvSpPr>
            <a:spLocks noGrp="1"/>
          </p:cNvSpPr>
          <p:nvPr>
            <p:ph idx="1"/>
          </p:nvPr>
        </p:nvSpPr>
        <p:spPr>
          <a:xfrm>
            <a:off x="714022" y="1600200"/>
            <a:ext cx="7772400" cy="4648200"/>
          </a:xfrm>
        </p:spPr>
        <p:txBody>
          <a:bodyPr/>
          <a:lstStyle/>
          <a:p>
            <a:pPr marL="0" indent="0">
              <a:buNone/>
            </a:pPr>
            <a:r>
              <a:rPr lang="en-US" sz="2000" dirty="0"/>
              <a:t>For each v, plan to store (</a:t>
            </a:r>
            <a:r>
              <a:rPr lang="en-US" sz="2000" dirty="0" err="1"/>
              <a:t>memoize</a:t>
            </a:r>
            <a:r>
              <a:rPr lang="en-US" sz="2000" dirty="0"/>
              <a:t>) d(</a:t>
            </a:r>
            <a:r>
              <a:rPr lang="en-US" sz="2000" dirty="0" err="1"/>
              <a:t>s,v</a:t>
            </a:r>
            <a:r>
              <a:rPr lang="en-US" sz="2000" dirty="0"/>
              <a:t>) </a:t>
            </a:r>
            <a:r>
              <a:rPr lang="en-US" sz="2000"/>
              <a:t>in </a:t>
            </a:r>
            <a:r>
              <a:rPr lang="en-US" sz="2000" smtClean="0"/>
              <a:t>an array D</a:t>
            </a:r>
            <a:r>
              <a:rPr lang="en-US" sz="2000" dirty="0"/>
              <a:t>, so that </a:t>
            </a:r>
            <a:br>
              <a:rPr lang="en-US" sz="2000" dirty="0"/>
            </a:br>
            <a:r>
              <a:rPr lang="en-US" sz="2000" dirty="0"/>
              <a:t>D[v] = d(</a:t>
            </a:r>
            <a:r>
              <a:rPr lang="en-US" sz="2000" dirty="0" err="1"/>
              <a:t>s,v</a:t>
            </a:r>
            <a:r>
              <a:rPr lang="en-US" sz="2000" dirty="0"/>
              <a:t>)</a:t>
            </a:r>
            <a:br>
              <a:rPr lang="en-US" sz="2000" dirty="0"/>
            </a:br>
            <a:r>
              <a:rPr lang="en-US" sz="2000" dirty="0"/>
              <a:t/>
            </a:r>
            <a:br>
              <a:rPr lang="en-US" sz="2000" dirty="0"/>
            </a:br>
            <a:r>
              <a:rPr lang="en-US" sz="2000" dirty="0"/>
              <a:t>D[s] = 0</a:t>
            </a:r>
          </a:p>
          <a:p>
            <a:pPr marL="0" indent="0">
              <a:buNone/>
            </a:pPr>
            <a:r>
              <a:rPr lang="en-US" sz="2000" dirty="0"/>
              <a:t>for v </a:t>
            </a:r>
            <a:r>
              <a:rPr lang="en-US" sz="2000" dirty="0">
                <a:sym typeface="Symbol"/>
              </a:rPr>
              <a:t></a:t>
            </a:r>
            <a:r>
              <a:rPr lang="en-US" sz="2000" dirty="0">
                <a:effectLst/>
              </a:rPr>
              <a:t> V – {s}</a:t>
            </a:r>
          </a:p>
          <a:p>
            <a:pPr marL="0" indent="0">
              <a:buNone/>
            </a:pPr>
            <a:r>
              <a:rPr lang="en-US" sz="2000" dirty="0"/>
              <a:t>   D[v] = </a:t>
            </a:r>
            <a:r>
              <a:rPr lang="en-US" sz="2000" dirty="0">
                <a:sym typeface="Symbol"/>
              </a:rPr>
              <a:t></a:t>
            </a:r>
            <a:r>
              <a:rPr lang="en-US" sz="2000" dirty="0">
                <a:effectLst/>
              </a:rPr>
              <a:t> </a:t>
            </a:r>
          </a:p>
          <a:p>
            <a:pPr marL="0" indent="0">
              <a:buNone/>
            </a:pPr>
            <a:r>
              <a:rPr lang="en-US" sz="2000" dirty="0"/>
              <a:t>   for (</a:t>
            </a:r>
            <a:r>
              <a:rPr lang="en-US" sz="2000" dirty="0" err="1"/>
              <a:t>w,v</a:t>
            </a:r>
            <a:r>
              <a:rPr lang="en-US" sz="2000" dirty="0"/>
              <a:t>) </a:t>
            </a:r>
            <a:r>
              <a:rPr lang="en-US" sz="2000" dirty="0">
                <a:sym typeface="Symbol"/>
              </a:rPr>
              <a:t> E do</a:t>
            </a:r>
          </a:p>
          <a:p>
            <a:pPr marL="0" indent="0">
              <a:buNone/>
            </a:pPr>
            <a:r>
              <a:rPr lang="en-US" sz="2000" dirty="0">
                <a:sym typeface="Symbol"/>
              </a:rPr>
              <a:t>      //want to read D[w] from storage</a:t>
            </a:r>
          </a:p>
          <a:p>
            <a:pPr marL="0" indent="0">
              <a:buNone/>
            </a:pPr>
            <a:r>
              <a:rPr lang="en-US" sz="2000" dirty="0">
                <a:sym typeface="Symbol"/>
              </a:rPr>
              <a:t>      if D[w] + </a:t>
            </a:r>
            <a:r>
              <a:rPr lang="en-US" sz="2000" dirty="0" err="1">
                <a:sym typeface="Symbol"/>
              </a:rPr>
              <a:t>wt</a:t>
            </a:r>
            <a:r>
              <a:rPr lang="en-US" sz="2000" dirty="0">
                <a:sym typeface="Symbol"/>
              </a:rPr>
              <a:t>(</a:t>
            </a:r>
            <a:r>
              <a:rPr lang="en-US" sz="2000" dirty="0" err="1">
                <a:sym typeface="Symbol"/>
              </a:rPr>
              <a:t>w,v</a:t>
            </a:r>
            <a:r>
              <a:rPr lang="en-US" sz="2000" dirty="0">
                <a:sym typeface="Symbol"/>
              </a:rPr>
              <a:t>) &lt; D[v] then</a:t>
            </a:r>
          </a:p>
          <a:p>
            <a:pPr marL="0" indent="0">
              <a:buNone/>
            </a:pPr>
            <a:r>
              <a:rPr lang="en-US" sz="2000" dirty="0">
                <a:sym typeface="Symbol"/>
              </a:rPr>
              <a:t>	D[v] </a:t>
            </a:r>
            <a:r>
              <a:rPr lang="en-US" sz="2000" dirty="0">
                <a:effectLst/>
              </a:rPr>
              <a:t> D[w] + </a:t>
            </a:r>
            <a:r>
              <a:rPr lang="en-US" sz="2000" dirty="0" err="1">
                <a:effectLst/>
              </a:rPr>
              <a:t>wt</a:t>
            </a:r>
            <a:r>
              <a:rPr lang="en-US" sz="2000" dirty="0">
                <a:effectLst/>
              </a:rPr>
              <a:t>(</a:t>
            </a:r>
            <a:r>
              <a:rPr lang="en-US" sz="2000" dirty="0" err="1">
                <a:effectLst/>
              </a:rPr>
              <a:t>w,v</a:t>
            </a:r>
            <a:r>
              <a:rPr lang="en-US" sz="2000" dirty="0">
                <a:effectLst/>
              </a:rPr>
              <a:t>)</a:t>
            </a:r>
          </a:p>
          <a:p>
            <a:pPr marL="0" indent="0">
              <a:buNone/>
            </a:pPr>
            <a:endParaRPr lang="en-US" sz="2000" dirty="0"/>
          </a:p>
          <a:p>
            <a:pPr marL="0" indent="0">
              <a:buNone/>
            </a:pPr>
            <a:r>
              <a:rPr lang="en-US" sz="2000" i="1" dirty="0"/>
              <a:t>Problem: </a:t>
            </a:r>
            <a:r>
              <a:rPr lang="en-US" sz="2000" dirty="0"/>
              <a:t>No guarantee that D[w] has been computed when it is </a:t>
            </a:r>
            <a:r>
              <a:rPr lang="en-US" sz="2000" dirty="0" smtClean="0"/>
              <a:t>needed in the computation of D[v</a:t>
            </a:r>
            <a:r>
              <a:rPr lang="en-US" sz="2000" dirty="0"/>
              <a:t>]. </a:t>
            </a:r>
          </a:p>
          <a:p>
            <a:pPr marL="0" indent="0">
              <a:buNone/>
            </a:pPr>
            <a:endParaRPr lang="en-US" sz="2000" i="1" dirty="0"/>
          </a:p>
        </p:txBody>
      </p:sp>
      <p:sp>
        <p:nvSpPr>
          <p:cNvPr id="4" name="Footer Placeholder 3"/>
          <p:cNvSpPr>
            <a:spLocks noGrp="1"/>
          </p:cNvSpPr>
          <p:nvPr>
            <p:ph type="ftr" sz="quarter" idx="11"/>
          </p:nvPr>
        </p:nvSpPr>
        <p:spPr/>
        <p:txBody>
          <a:bodyPr/>
          <a:lstStyle/>
          <a:p>
            <a:pPr>
              <a:defRPr/>
            </a:pPr>
            <a:r>
              <a:rPr lang="en-US"/>
              <a:t>Shortest Paths</a:t>
            </a:r>
          </a:p>
        </p:txBody>
      </p:sp>
      <p:sp>
        <p:nvSpPr>
          <p:cNvPr id="5" name="Slide Number Placeholder 4"/>
          <p:cNvSpPr>
            <a:spLocks noGrp="1"/>
          </p:cNvSpPr>
          <p:nvPr>
            <p:ph type="sldNum" sz="quarter" idx="12"/>
          </p:nvPr>
        </p:nvSpPr>
        <p:spPr/>
        <p:txBody>
          <a:bodyPr/>
          <a:lstStyle/>
          <a:p>
            <a:pPr>
              <a:defRPr/>
            </a:pPr>
            <a:fld id="{6EB09FD6-3167-DD4F-B5D4-A3FAFB066735}" type="slidenum">
              <a:rPr lang="en-US"/>
              <a:pPr>
                <a:defRPr/>
              </a:pPr>
              <a:t>34</a:t>
            </a:fld>
            <a:endParaRPr lang="en-US"/>
          </a:p>
        </p:txBody>
      </p:sp>
    </p:spTree>
    <p:extLst>
      <p:ext uri="{BB962C8B-B14F-4D97-AF65-F5344CB8AC3E}">
        <p14:creationId xmlns:p14="http://schemas.microsoft.com/office/powerpoint/2010/main" val="307174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Try</a:t>
            </a:r>
            <a:endParaRPr lang="en-US" dirty="0"/>
          </a:p>
        </p:txBody>
      </p:sp>
      <p:sp>
        <p:nvSpPr>
          <p:cNvPr id="3" name="Content Placeholder 2"/>
          <p:cNvSpPr>
            <a:spLocks noGrp="1"/>
          </p:cNvSpPr>
          <p:nvPr>
            <p:ph idx="1"/>
          </p:nvPr>
        </p:nvSpPr>
        <p:spPr>
          <a:xfrm>
            <a:off x="623711" y="1524000"/>
            <a:ext cx="7772400" cy="4800600"/>
          </a:xfrm>
        </p:spPr>
        <p:txBody>
          <a:bodyPr/>
          <a:lstStyle/>
          <a:p>
            <a:pPr marL="0" indent="0">
              <a:buNone/>
            </a:pPr>
            <a:r>
              <a:rPr lang="en-US" sz="1600" dirty="0"/>
              <a:t>A solution is to put vertices in an order that ensures D[w] has already been computed when it is needed during computation of </a:t>
            </a:r>
            <a:r>
              <a:rPr lang="en-US" sz="1600" dirty="0" smtClean="0"/>
              <a:t>D[v</a:t>
            </a:r>
            <a:r>
              <a:rPr lang="en-US" sz="1600" dirty="0"/>
              <a:t>] </a:t>
            </a:r>
            <a:r>
              <a:rPr lang="en-US" sz="1600" dirty="0" smtClean="0"/>
              <a:t>(where (</a:t>
            </a:r>
            <a:r>
              <a:rPr lang="en-US" sz="1600" dirty="0" err="1" smtClean="0"/>
              <a:t>w,v</a:t>
            </a:r>
            <a:r>
              <a:rPr lang="en-US" sz="1600" dirty="0"/>
              <a:t>) </a:t>
            </a:r>
            <a:r>
              <a:rPr lang="en-US" sz="1600" dirty="0">
                <a:sym typeface="Symbol"/>
              </a:rPr>
              <a:t> E)</a:t>
            </a:r>
            <a:r>
              <a:rPr lang="en-US" sz="1600" dirty="0"/>
              <a:t>: Try a </a:t>
            </a:r>
            <a:r>
              <a:rPr lang="en-US" sz="1600" i="1" dirty="0"/>
              <a:t>topological sort</a:t>
            </a:r>
            <a:r>
              <a:rPr lang="en-US" sz="1600" dirty="0"/>
              <a:t>, arranging V into &lt;v</a:t>
            </a:r>
            <a:r>
              <a:rPr lang="en-US" sz="1600" baseline="-25000" dirty="0"/>
              <a:t>1</a:t>
            </a:r>
            <a:r>
              <a:rPr lang="en-US" sz="1600" dirty="0"/>
              <a:t>, v</a:t>
            </a:r>
            <a:r>
              <a:rPr lang="en-US" sz="1600" baseline="-25000" dirty="0"/>
              <a:t>2</a:t>
            </a:r>
            <a:r>
              <a:rPr lang="en-US" sz="1600" dirty="0"/>
              <a:t>, . . ., </a:t>
            </a:r>
            <a:r>
              <a:rPr lang="en-US" sz="1600" dirty="0" err="1"/>
              <a:t>v</a:t>
            </a:r>
            <a:r>
              <a:rPr lang="en-US" sz="1600" baseline="-25000" dirty="0" err="1"/>
              <a:t>n</a:t>
            </a:r>
            <a:r>
              <a:rPr lang="en-US" sz="1600" dirty="0"/>
              <a:t>&gt; as a preprocessing step. Then in the algorithm:</a:t>
            </a:r>
            <a:br>
              <a:rPr lang="en-US" sz="1600" dirty="0"/>
            </a:br>
            <a:endParaRPr lang="en-US" sz="1600" dirty="0"/>
          </a:p>
          <a:p>
            <a:pPr marL="0" indent="0">
              <a:buNone/>
            </a:pPr>
            <a:r>
              <a:rPr lang="en-US" sz="1600" dirty="0"/>
              <a:t>D[s] = 0</a:t>
            </a:r>
          </a:p>
          <a:p>
            <a:pPr marL="0" indent="0">
              <a:buNone/>
            </a:pPr>
            <a:r>
              <a:rPr lang="en-US" sz="1600" dirty="0"/>
              <a:t>for v </a:t>
            </a:r>
            <a:r>
              <a:rPr lang="en-US" sz="1600" dirty="0">
                <a:sym typeface="Symbol"/>
              </a:rPr>
              <a:t></a:t>
            </a:r>
            <a:r>
              <a:rPr lang="en-US" sz="1600" dirty="0">
                <a:effectLst/>
              </a:rPr>
              <a:t> V – {s}</a:t>
            </a:r>
          </a:p>
          <a:p>
            <a:pPr marL="0" indent="0">
              <a:buNone/>
            </a:pPr>
            <a:r>
              <a:rPr lang="en-US" sz="1600" dirty="0"/>
              <a:t>   D[v] = </a:t>
            </a:r>
            <a:r>
              <a:rPr lang="en-US" sz="1600" dirty="0">
                <a:sym typeface="Symbol"/>
              </a:rPr>
              <a:t></a:t>
            </a:r>
            <a:r>
              <a:rPr lang="en-US" sz="1600" dirty="0">
                <a:effectLst/>
              </a:rPr>
              <a:t> </a:t>
            </a:r>
          </a:p>
          <a:p>
            <a:pPr marL="0" indent="0">
              <a:buNone/>
            </a:pPr>
            <a:r>
              <a:rPr lang="en-US" sz="1600" dirty="0"/>
              <a:t>   for (</a:t>
            </a:r>
            <a:r>
              <a:rPr lang="en-US" sz="1600" dirty="0" err="1"/>
              <a:t>w,v</a:t>
            </a:r>
            <a:r>
              <a:rPr lang="en-US" sz="1600" dirty="0"/>
              <a:t>) </a:t>
            </a:r>
            <a:r>
              <a:rPr lang="en-US" sz="1600" dirty="0">
                <a:sym typeface="Symbol"/>
              </a:rPr>
              <a:t> E do</a:t>
            </a:r>
          </a:p>
          <a:p>
            <a:pPr marL="0" indent="0">
              <a:buNone/>
            </a:pPr>
            <a:r>
              <a:rPr lang="en-US" sz="1600" dirty="0">
                <a:sym typeface="Symbol"/>
              </a:rPr>
              <a:t>      //</a:t>
            </a:r>
            <a:r>
              <a:rPr lang="en-US" sz="1600" dirty="0">
                <a:solidFill>
                  <a:srgbClr val="FF0000"/>
                </a:solidFill>
                <a:sym typeface="Symbol"/>
              </a:rPr>
              <a:t>we can now read D[w] from storage</a:t>
            </a:r>
          </a:p>
          <a:p>
            <a:pPr marL="0" indent="0">
              <a:buNone/>
            </a:pPr>
            <a:r>
              <a:rPr lang="en-US" sz="1600" dirty="0">
                <a:sym typeface="Symbol"/>
              </a:rPr>
              <a:t>      if D[w] + </a:t>
            </a:r>
            <a:r>
              <a:rPr lang="en-US" sz="1600" dirty="0" err="1">
                <a:sym typeface="Symbol"/>
              </a:rPr>
              <a:t>wt</a:t>
            </a:r>
            <a:r>
              <a:rPr lang="en-US" sz="1600" dirty="0">
                <a:sym typeface="Symbol"/>
              </a:rPr>
              <a:t>(</a:t>
            </a:r>
            <a:r>
              <a:rPr lang="en-US" sz="1600" dirty="0" err="1">
                <a:sym typeface="Symbol"/>
              </a:rPr>
              <a:t>w,v</a:t>
            </a:r>
            <a:r>
              <a:rPr lang="en-US" sz="1600" dirty="0">
                <a:sym typeface="Symbol"/>
              </a:rPr>
              <a:t>) &lt; D[v] then</a:t>
            </a:r>
          </a:p>
          <a:p>
            <a:pPr marL="0" indent="0">
              <a:buNone/>
            </a:pPr>
            <a:r>
              <a:rPr lang="en-US" sz="1600" dirty="0">
                <a:sym typeface="Symbol"/>
              </a:rPr>
              <a:t>	D[v] </a:t>
            </a:r>
            <a:r>
              <a:rPr lang="en-US" sz="1600" dirty="0">
                <a:effectLst/>
              </a:rPr>
              <a:t> D[w] + </a:t>
            </a:r>
            <a:r>
              <a:rPr lang="en-US" sz="1600" dirty="0" err="1">
                <a:effectLst/>
              </a:rPr>
              <a:t>wt</a:t>
            </a:r>
            <a:r>
              <a:rPr lang="en-US" sz="1600" dirty="0">
                <a:effectLst/>
              </a:rPr>
              <a:t>(</a:t>
            </a:r>
            <a:r>
              <a:rPr lang="en-US" sz="1600" dirty="0" err="1">
                <a:effectLst/>
              </a:rPr>
              <a:t>w,v</a:t>
            </a:r>
            <a:r>
              <a:rPr lang="en-US" sz="1600" dirty="0">
                <a:effectLst/>
              </a:rPr>
              <a:t>)</a:t>
            </a:r>
          </a:p>
          <a:p>
            <a:pPr marL="0" indent="0">
              <a:buNone/>
            </a:pPr>
            <a:endParaRPr lang="en-US" sz="1600" dirty="0"/>
          </a:p>
          <a:p>
            <a:pPr marL="0" indent="0">
              <a:buNone/>
            </a:pPr>
            <a:r>
              <a:rPr lang="en-US" sz="1600" dirty="0"/>
              <a:t>We are now guaranteed that in looping through in-vertices w for v, w has been examined before v in the outer loop, since w </a:t>
            </a:r>
            <a:r>
              <a:rPr lang="en-US" sz="1600" dirty="0">
                <a:sym typeface="Symbol"/>
              </a:rPr>
              <a:t></a:t>
            </a:r>
            <a:r>
              <a:rPr lang="en-US" sz="1600" dirty="0">
                <a:effectLst/>
              </a:rPr>
              <a:t> </a:t>
            </a:r>
            <a:r>
              <a:rPr lang="en-US" sz="1600" dirty="0"/>
              <a:t> v implies w precedes v in the sequence &lt;v</a:t>
            </a:r>
            <a:r>
              <a:rPr lang="en-US" sz="1600" baseline="-25000" dirty="0"/>
              <a:t>1</a:t>
            </a:r>
            <a:r>
              <a:rPr lang="en-US" sz="1600" dirty="0"/>
              <a:t>, v</a:t>
            </a:r>
            <a:r>
              <a:rPr lang="en-US" sz="1600" baseline="-25000" dirty="0"/>
              <a:t>2</a:t>
            </a:r>
            <a:r>
              <a:rPr lang="en-US" sz="1600" dirty="0"/>
              <a:t>, . . ., </a:t>
            </a:r>
            <a:r>
              <a:rPr lang="en-US" sz="1600" dirty="0" err="1"/>
              <a:t>v</a:t>
            </a:r>
            <a:r>
              <a:rPr lang="en-US" sz="1600" baseline="-25000" dirty="0" err="1"/>
              <a:t>n</a:t>
            </a:r>
            <a:r>
              <a:rPr lang="en-US" sz="1600" dirty="0"/>
              <a:t>&gt; (because of the topological ordering of V)</a:t>
            </a:r>
          </a:p>
          <a:p>
            <a:pPr marL="0" indent="0">
              <a:buNone/>
            </a:pPr>
            <a:endParaRPr lang="en-US" sz="2000" i="1" dirty="0"/>
          </a:p>
        </p:txBody>
      </p:sp>
      <p:sp>
        <p:nvSpPr>
          <p:cNvPr id="4" name="Footer Placeholder 3"/>
          <p:cNvSpPr>
            <a:spLocks noGrp="1"/>
          </p:cNvSpPr>
          <p:nvPr>
            <p:ph type="ftr" sz="quarter" idx="11"/>
          </p:nvPr>
        </p:nvSpPr>
        <p:spPr/>
        <p:txBody>
          <a:bodyPr/>
          <a:lstStyle/>
          <a:p>
            <a:pPr>
              <a:defRPr/>
            </a:pPr>
            <a:r>
              <a:rPr lang="en-US"/>
              <a:t>Shortest Paths</a:t>
            </a:r>
          </a:p>
        </p:txBody>
      </p:sp>
      <p:sp>
        <p:nvSpPr>
          <p:cNvPr id="5" name="Slide Number Placeholder 4"/>
          <p:cNvSpPr>
            <a:spLocks noGrp="1"/>
          </p:cNvSpPr>
          <p:nvPr>
            <p:ph type="sldNum" sz="quarter" idx="12"/>
          </p:nvPr>
        </p:nvSpPr>
        <p:spPr/>
        <p:txBody>
          <a:bodyPr/>
          <a:lstStyle/>
          <a:p>
            <a:pPr>
              <a:defRPr/>
            </a:pPr>
            <a:fld id="{6EB09FD6-3167-DD4F-B5D4-A3FAFB066735}" type="slidenum">
              <a:rPr lang="en-US"/>
              <a:pPr>
                <a:defRPr/>
              </a:pPr>
              <a:t>35</a:t>
            </a:fld>
            <a:endParaRPr lang="en-US"/>
          </a:p>
        </p:txBody>
      </p:sp>
    </p:spTree>
    <p:extLst>
      <p:ext uri="{BB962C8B-B14F-4D97-AF65-F5344CB8AC3E}">
        <p14:creationId xmlns:p14="http://schemas.microsoft.com/office/powerpoint/2010/main" val="36555131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Example of Dynamic Programming Shortest Path Algorithm</a:t>
            </a:r>
          </a:p>
        </p:txBody>
      </p:sp>
      <p:sp>
        <p:nvSpPr>
          <p:cNvPr id="4" name="Footer Placeholder 3"/>
          <p:cNvSpPr>
            <a:spLocks noGrp="1"/>
          </p:cNvSpPr>
          <p:nvPr>
            <p:ph type="ftr" sz="quarter" idx="11"/>
          </p:nvPr>
        </p:nvSpPr>
        <p:spPr/>
        <p:txBody>
          <a:bodyPr/>
          <a:lstStyle/>
          <a:p>
            <a:pPr>
              <a:defRPr/>
            </a:pPr>
            <a:r>
              <a:rPr lang="en-US"/>
              <a:t>Shortest Paths</a:t>
            </a:r>
          </a:p>
        </p:txBody>
      </p:sp>
      <p:sp>
        <p:nvSpPr>
          <p:cNvPr id="5" name="Slide Number Placeholder 4"/>
          <p:cNvSpPr>
            <a:spLocks noGrp="1"/>
          </p:cNvSpPr>
          <p:nvPr>
            <p:ph type="sldNum" sz="quarter" idx="12"/>
          </p:nvPr>
        </p:nvSpPr>
        <p:spPr/>
        <p:txBody>
          <a:bodyPr/>
          <a:lstStyle/>
          <a:p>
            <a:pPr>
              <a:defRPr/>
            </a:pPr>
            <a:fld id="{6EB09FD6-3167-DD4F-B5D4-A3FAFB066735}" type="slidenum">
              <a:rPr lang="en-US"/>
              <a:pPr>
                <a:defRPr/>
              </a:pPr>
              <a:t>36</a:t>
            </a:fld>
            <a:endParaRPr lang="en-US"/>
          </a:p>
        </p:txBody>
      </p:sp>
      <p:pic>
        <p:nvPicPr>
          <p:cNvPr id="8" name="Content Placeholder 7" descr="Screen shot 2013-09-23 at 9.33.03 PM.jpg"/>
          <p:cNvPicPr>
            <a:picLocks noGrp="1" noChangeAspect="1"/>
          </p:cNvPicPr>
          <p:nvPr>
            <p:ph idx="1"/>
          </p:nvPr>
        </p:nvPicPr>
        <p:blipFill>
          <a:blip r:embed="rId2">
            <a:extLst>
              <a:ext uri="{28A0092B-C50C-407E-A947-70E740481C1C}">
                <a14:useLocalDpi xmlns:a14="http://schemas.microsoft.com/office/drawing/2010/main" val="0"/>
              </a:ext>
            </a:extLst>
          </a:blip>
          <a:srcRect l="-34723" r="-34723"/>
          <a:stretch>
            <a:fillRect/>
          </a:stretch>
        </p:blipFill>
        <p:spPr>
          <a:xfrm>
            <a:off x="2590800" y="1524000"/>
            <a:ext cx="4339526" cy="2438400"/>
          </a:xfrm>
        </p:spPr>
      </p:pic>
      <p:sp>
        <p:nvSpPr>
          <p:cNvPr id="12" name="Rectangle 11"/>
          <p:cNvSpPr/>
          <p:nvPr/>
        </p:nvSpPr>
        <p:spPr>
          <a:xfrm>
            <a:off x="685800" y="3674533"/>
            <a:ext cx="3581400" cy="2831545"/>
          </a:xfrm>
          <a:prstGeom prst="rect">
            <a:avLst/>
          </a:prstGeom>
        </p:spPr>
        <p:txBody>
          <a:bodyPr wrap="square">
            <a:spAutoFit/>
          </a:bodyPr>
          <a:lstStyle/>
          <a:p>
            <a:pPr algn="l"/>
            <a:r>
              <a:rPr lang="en-US" sz="1400"/>
              <a:t>Topological ordering of V:  s &lt; v &lt; w &lt; t</a:t>
            </a:r>
          </a:p>
          <a:p>
            <a:pPr algn="l"/>
            <a:r>
              <a:rPr lang="en-US" sz="1400"/>
              <a:t> </a:t>
            </a:r>
          </a:p>
          <a:p>
            <a:pPr algn="l"/>
            <a:r>
              <a:rPr lang="en-US" sz="1400"/>
              <a:t>D[s] = 0</a:t>
            </a:r>
          </a:p>
          <a:p>
            <a:pPr algn="l"/>
            <a:r>
              <a:rPr lang="en-US" sz="1400"/>
              <a:t>D[v] = min {D[x] + wt(x,v) | (x,v) </a:t>
            </a:r>
            <a:r>
              <a:rPr lang="en-US" sz="1400">
                <a:sym typeface="Symbol"/>
              </a:rPr>
              <a:t></a:t>
            </a:r>
            <a:r>
              <a:rPr lang="en-US" sz="1400"/>
              <a:t> E}</a:t>
            </a:r>
          </a:p>
          <a:p>
            <a:pPr algn="l"/>
            <a:r>
              <a:rPr lang="en-US" sz="1400"/>
              <a:t>        = D[s] + 3 = 3</a:t>
            </a:r>
          </a:p>
          <a:p>
            <a:pPr algn="l"/>
            <a:r>
              <a:rPr lang="en-US" sz="1400"/>
              <a:t>D[w] = min{D[x]  + wt(x,w) | (x,w) </a:t>
            </a:r>
            <a:r>
              <a:rPr lang="en-US" sz="1400">
                <a:sym typeface="Symbol"/>
              </a:rPr>
              <a:t></a:t>
            </a:r>
            <a:r>
              <a:rPr lang="en-US" sz="1400"/>
              <a:t> E}</a:t>
            </a:r>
          </a:p>
          <a:p>
            <a:pPr algn="l"/>
            <a:r>
              <a:rPr lang="en-US" sz="1400"/>
              <a:t>        = D[s] - 1= -1</a:t>
            </a:r>
          </a:p>
          <a:p>
            <a:pPr algn="l"/>
            <a:r>
              <a:rPr lang="en-US" sz="1400"/>
              <a:t>D[t]  = min {D[x]  + wt(x,t) | (x,t) </a:t>
            </a:r>
            <a:r>
              <a:rPr lang="en-US" sz="1400">
                <a:sym typeface="Symbol"/>
              </a:rPr>
              <a:t></a:t>
            </a:r>
            <a:r>
              <a:rPr lang="en-US" sz="1400"/>
              <a:t> E} </a:t>
            </a:r>
          </a:p>
          <a:p>
            <a:pPr algn="l"/>
            <a:r>
              <a:rPr lang="en-US" sz="1400"/>
              <a:t>        = min{D[v]  + -2, D[w] + 3} </a:t>
            </a:r>
          </a:p>
          <a:p>
            <a:pPr algn="l"/>
            <a:r>
              <a:rPr lang="en-US" sz="1400"/>
              <a:t>        = min {(3 – 2), (-1 + 3)} </a:t>
            </a:r>
          </a:p>
          <a:p>
            <a:pPr algn="l"/>
            <a:r>
              <a:rPr lang="en-US" sz="1400"/>
              <a:t>        = 1</a:t>
            </a:r>
          </a:p>
          <a:p>
            <a:r>
              <a:rPr lang="en-US"/>
              <a:t> </a:t>
            </a:r>
          </a:p>
        </p:txBody>
      </p:sp>
      <p:sp>
        <p:nvSpPr>
          <p:cNvPr id="13" name="TextBox 12"/>
          <p:cNvSpPr txBox="1"/>
          <p:nvPr/>
        </p:nvSpPr>
        <p:spPr>
          <a:xfrm>
            <a:off x="5455356" y="3886200"/>
            <a:ext cx="2971800" cy="1938992"/>
          </a:xfrm>
          <a:prstGeom prst="rect">
            <a:avLst/>
          </a:prstGeom>
          <a:noFill/>
          <a:ln>
            <a:solidFill>
              <a:schemeClr val="bg2">
                <a:lumMod val="25000"/>
              </a:schemeClr>
            </a:solidFill>
          </a:ln>
        </p:spPr>
        <p:txBody>
          <a:bodyPr wrap="square" rtlCol="0">
            <a:spAutoFit/>
          </a:bodyPr>
          <a:lstStyle/>
          <a:p>
            <a:pPr algn="l"/>
            <a:r>
              <a:rPr lang="en-US" sz="2000" u="sng"/>
              <a:t>Exercise</a:t>
            </a:r>
            <a:r>
              <a:rPr lang="en-US" sz="2000"/>
              <a:t>: What happens if you try to compute the shortest directed path length from s to t using Dijkstra’s Algorithm? </a:t>
            </a:r>
          </a:p>
        </p:txBody>
      </p:sp>
    </p:spTree>
    <p:extLst>
      <p:ext uri="{BB962C8B-B14F-4D97-AF65-F5344CB8AC3E}">
        <p14:creationId xmlns:p14="http://schemas.microsoft.com/office/powerpoint/2010/main" val="10899257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Correctness</a:t>
            </a:r>
          </a:p>
        </p:txBody>
      </p:sp>
      <p:sp>
        <p:nvSpPr>
          <p:cNvPr id="3" name="Content Placeholder 2"/>
          <p:cNvSpPr>
            <a:spLocks noGrp="1"/>
          </p:cNvSpPr>
          <p:nvPr>
            <p:ph idx="1"/>
          </p:nvPr>
        </p:nvSpPr>
        <p:spPr>
          <a:xfrm>
            <a:off x="668866" y="1600200"/>
            <a:ext cx="8170334" cy="5105400"/>
          </a:xfrm>
        </p:spPr>
        <p:txBody>
          <a:bodyPr/>
          <a:lstStyle/>
          <a:p>
            <a:pPr>
              <a:buFont typeface="Arial"/>
              <a:buChar char="•"/>
            </a:pPr>
            <a:r>
              <a:rPr lang="en-US" sz="1800" dirty="0">
                <a:sym typeface="Symbol"/>
              </a:rPr>
              <a:t>Suppose after running the algorithm there is some v for which </a:t>
            </a:r>
            <a:br>
              <a:rPr lang="en-US" sz="1800" dirty="0">
                <a:sym typeface="Symbol"/>
              </a:rPr>
            </a:br>
            <a:r>
              <a:rPr lang="en-US" sz="1800" dirty="0">
                <a:sym typeface="Symbol"/>
              </a:rPr>
              <a:t>D[v] is not the shortest length of a directed path from s to v. Assume v is the first in the topological ordering of V for which this failure occurs. Certainly v </a:t>
            </a:r>
            <a:r>
              <a:rPr lang="en-US" sz="1800" dirty="0">
                <a:effectLst/>
              </a:rPr>
              <a:t> </a:t>
            </a:r>
            <a:r>
              <a:rPr lang="en-US" sz="1800">
                <a:effectLst/>
              </a:rPr>
              <a:t>s</a:t>
            </a:r>
            <a:r>
              <a:rPr lang="en-US" sz="1800" smtClean="0">
                <a:effectLst/>
              </a:rPr>
              <a:t>.</a:t>
            </a:r>
            <a:br>
              <a:rPr lang="en-US" sz="1800" smtClean="0">
                <a:effectLst/>
              </a:rPr>
            </a:br>
            <a:endParaRPr lang="en-US" sz="1800" dirty="0">
              <a:sym typeface="Symbol"/>
            </a:endParaRPr>
          </a:p>
          <a:p>
            <a:pPr>
              <a:buFont typeface="Arial"/>
              <a:buChar char="•"/>
            </a:pPr>
            <a:r>
              <a:rPr lang="en-US" sz="1800" dirty="0">
                <a:sym typeface="Symbol"/>
              </a:rPr>
              <a:t>Let p: s </a:t>
            </a:r>
            <a:r>
              <a:rPr lang="en-US" sz="1800" dirty="0">
                <a:effectLst/>
              </a:rPr>
              <a:t> </a:t>
            </a:r>
            <a:r>
              <a:rPr lang="en-US" sz="1800" dirty="0">
                <a:sym typeface="Symbol"/>
              </a:rPr>
              <a:t> . . . </a:t>
            </a:r>
            <a:r>
              <a:rPr lang="en-US" sz="1800" dirty="0">
                <a:effectLst/>
              </a:rPr>
              <a:t> </a:t>
            </a:r>
            <a:r>
              <a:rPr lang="en-US" sz="1800" dirty="0">
                <a:sym typeface="Symbol"/>
              </a:rPr>
              <a:t> w </a:t>
            </a:r>
            <a:r>
              <a:rPr lang="en-US" sz="1800" dirty="0">
                <a:effectLst/>
              </a:rPr>
              <a:t> </a:t>
            </a:r>
            <a:r>
              <a:rPr lang="en-US" sz="1800" dirty="0">
                <a:sym typeface="Symbol"/>
              </a:rPr>
              <a:t> v be a shortest path from s to v. </a:t>
            </a:r>
            <a:r>
              <a:rPr lang="en-US" sz="1800">
                <a:sym typeface="Symbol"/>
              </a:rPr>
              <a:t>Then </a:t>
            </a:r>
            <a:r>
              <a:rPr lang="en-US" sz="1800" smtClean="0">
                <a:sym typeface="Symbol"/>
              </a:rPr>
              <a:t/>
            </a:r>
            <a:br>
              <a:rPr lang="en-US" sz="1800" smtClean="0">
                <a:sym typeface="Symbol"/>
              </a:rPr>
            </a:br>
            <a:r>
              <a:rPr lang="en-US" sz="1800" smtClean="0">
                <a:sym typeface="Symbol"/>
              </a:rPr>
              <a:t>p</a:t>
            </a:r>
            <a:r>
              <a:rPr lang="en-US" sz="1800" dirty="0" smtClean="0">
                <a:sym typeface="Symbol"/>
              </a:rPr>
              <a:t>’: s </a:t>
            </a:r>
            <a:r>
              <a:rPr lang="en-US" sz="1800" dirty="0">
                <a:sym typeface="Symbol"/>
              </a:rPr>
              <a:t></a:t>
            </a:r>
            <a:r>
              <a:rPr lang="en-US" sz="1800" dirty="0">
                <a:effectLst/>
              </a:rPr>
              <a:t> </a:t>
            </a:r>
            <a:r>
              <a:rPr lang="en-US" sz="1800" dirty="0">
                <a:sym typeface="Symbol"/>
              </a:rPr>
              <a:t> . . . </a:t>
            </a:r>
            <a:r>
              <a:rPr lang="en-US" sz="1800" dirty="0">
                <a:effectLst/>
              </a:rPr>
              <a:t> </a:t>
            </a:r>
            <a:r>
              <a:rPr lang="en-US" sz="1800" dirty="0">
                <a:sym typeface="Symbol"/>
              </a:rPr>
              <a:t> w is a shortest path from s to w, and, since vertices preceding v in the topological ordering have correct D values, D[w</a:t>
            </a:r>
            <a:r>
              <a:rPr lang="en-US" sz="1800">
                <a:sym typeface="Symbol"/>
              </a:rPr>
              <a:t>] </a:t>
            </a:r>
            <a:r>
              <a:rPr lang="en-US" sz="1800" smtClean="0">
                <a:sym typeface="Symbol"/>
              </a:rPr>
              <a:t>stores the length d(s,w) </a:t>
            </a:r>
            <a:r>
              <a:rPr lang="en-US" sz="1800">
                <a:sym typeface="Symbol"/>
              </a:rPr>
              <a:t>of </a:t>
            </a:r>
            <a:r>
              <a:rPr lang="en-US" sz="1800" smtClean="0">
                <a:sym typeface="Symbol"/>
              </a:rPr>
              <a:t>p’. </a:t>
            </a:r>
            <a:r>
              <a:rPr lang="en-US" sz="1800" dirty="0">
                <a:sym typeface="Symbol"/>
              </a:rPr>
              <a:t>Therefore, </a:t>
            </a:r>
            <a:r>
              <a:rPr lang="en-US" sz="1800">
                <a:sym typeface="Symbol"/>
              </a:rPr>
              <a:t>the </a:t>
            </a:r>
            <a:r>
              <a:rPr lang="en-US" sz="1800" smtClean="0">
                <a:sym typeface="Symbol"/>
              </a:rPr>
              <a:t>shortest path </a:t>
            </a:r>
            <a:r>
              <a:rPr lang="en-US" sz="1800" dirty="0">
                <a:sym typeface="Symbol"/>
              </a:rPr>
              <a:t>length from s to </a:t>
            </a:r>
            <a:r>
              <a:rPr lang="en-US" sz="1800">
                <a:sym typeface="Symbol"/>
              </a:rPr>
              <a:t>v </a:t>
            </a:r>
            <a:r>
              <a:rPr lang="en-US" sz="1800" smtClean="0">
                <a:sym typeface="Symbol"/>
              </a:rPr>
              <a:t>is </a:t>
            </a:r>
            <a:br>
              <a:rPr lang="en-US" sz="1800" smtClean="0">
                <a:sym typeface="Symbol"/>
              </a:rPr>
            </a:br>
            <a:r>
              <a:rPr lang="en-US" sz="1800" smtClean="0">
                <a:sym typeface="Symbol"/>
              </a:rPr>
              <a:t>d(s,w) + wt(w,v) = </a:t>
            </a:r>
            <a:r>
              <a:rPr lang="en-US" sz="1800" dirty="0">
                <a:sym typeface="Symbol"/>
              </a:rPr>
              <a:t>D[w] + </a:t>
            </a:r>
            <a:r>
              <a:rPr lang="en-US" sz="1800" dirty="0" err="1">
                <a:sym typeface="Symbol"/>
              </a:rPr>
              <a:t>wt</a:t>
            </a:r>
            <a:r>
              <a:rPr lang="en-US" sz="1800" dirty="0">
                <a:sym typeface="Symbol"/>
              </a:rPr>
              <a:t>(</a:t>
            </a:r>
            <a:r>
              <a:rPr lang="en-US" sz="1800" dirty="0" err="1">
                <a:sym typeface="Symbol"/>
              </a:rPr>
              <a:t>w,v</a:t>
            </a:r>
            <a:r>
              <a:rPr lang="en-US" sz="1800">
                <a:sym typeface="Symbol"/>
              </a:rPr>
              <a:t>). </a:t>
            </a:r>
            <a:r>
              <a:rPr lang="en-US" sz="1800" smtClean="0">
                <a:sym typeface="Symbol"/>
              </a:rPr>
              <a:t/>
            </a:r>
            <a:br>
              <a:rPr lang="en-US" sz="1800" smtClean="0">
                <a:sym typeface="Symbol"/>
              </a:rPr>
            </a:br>
            <a:endParaRPr lang="en-US" sz="1800" smtClean="0">
              <a:sym typeface="Symbol"/>
            </a:endParaRPr>
          </a:p>
          <a:p>
            <a:pPr>
              <a:buFont typeface="Arial"/>
              <a:buChar char="•"/>
            </a:pPr>
            <a:r>
              <a:rPr lang="en-US" sz="1800" smtClean="0">
                <a:sym typeface="Symbol"/>
              </a:rPr>
              <a:t>When the algorithm executed and </a:t>
            </a:r>
            <a:r>
              <a:rPr lang="en-US" sz="1800">
                <a:sym typeface="Symbol"/>
              </a:rPr>
              <a:t>v </a:t>
            </a:r>
            <a:r>
              <a:rPr lang="en-US" sz="1800" smtClean="0">
                <a:sym typeface="Symbol"/>
              </a:rPr>
              <a:t>was </a:t>
            </a:r>
            <a:r>
              <a:rPr lang="en-US" sz="1800" dirty="0">
                <a:sym typeface="Symbol"/>
              </a:rPr>
              <a:t>examined in the outer loop, one of the edges </a:t>
            </a:r>
            <a:r>
              <a:rPr lang="en-US" sz="1800">
                <a:sym typeface="Symbol"/>
              </a:rPr>
              <a:t>that </a:t>
            </a:r>
            <a:r>
              <a:rPr lang="en-US" sz="1800" smtClean="0">
                <a:sym typeface="Symbol"/>
              </a:rPr>
              <a:t>was </a:t>
            </a:r>
            <a:r>
              <a:rPr lang="en-US" sz="1800" dirty="0">
                <a:sym typeface="Symbol"/>
              </a:rPr>
              <a:t>considered is (</a:t>
            </a:r>
            <a:r>
              <a:rPr lang="en-US" sz="1800" dirty="0" err="1">
                <a:sym typeface="Symbol"/>
              </a:rPr>
              <a:t>w,v</a:t>
            </a:r>
            <a:r>
              <a:rPr lang="en-US" sz="1800" dirty="0">
                <a:sym typeface="Symbol"/>
              </a:rPr>
              <a:t>), and the sum D[w] + </a:t>
            </a:r>
            <a:r>
              <a:rPr lang="en-US" sz="1800" dirty="0" err="1">
                <a:sym typeface="Symbol"/>
              </a:rPr>
              <a:t>wt</a:t>
            </a:r>
            <a:r>
              <a:rPr lang="en-US" sz="1800" dirty="0">
                <a:sym typeface="Symbol"/>
              </a:rPr>
              <a:t>(</a:t>
            </a:r>
            <a:r>
              <a:rPr lang="en-US" sz="1800" dirty="0" err="1">
                <a:sym typeface="Symbol"/>
              </a:rPr>
              <a:t>w,v</a:t>
            </a:r>
            <a:r>
              <a:rPr lang="en-US" sz="1800">
                <a:sym typeface="Symbol"/>
              </a:rPr>
              <a:t>) </a:t>
            </a:r>
            <a:r>
              <a:rPr lang="en-US" sz="1800" smtClean="0">
                <a:sym typeface="Symbol"/>
              </a:rPr>
              <a:t>was </a:t>
            </a:r>
            <a:r>
              <a:rPr lang="en-US" sz="1800" dirty="0">
                <a:sym typeface="Symbol"/>
              </a:rPr>
              <a:t>tested as a candidate for D[v]. But since this is the smallest value, it would have been chosen during execution of the inner loop. Contradiction!</a:t>
            </a:r>
            <a:endParaRPr lang="en-US" sz="1800" dirty="0"/>
          </a:p>
        </p:txBody>
      </p:sp>
      <p:sp>
        <p:nvSpPr>
          <p:cNvPr id="4" name="Footer Placeholder 3"/>
          <p:cNvSpPr>
            <a:spLocks noGrp="1"/>
          </p:cNvSpPr>
          <p:nvPr>
            <p:ph type="ftr" sz="quarter" idx="11"/>
          </p:nvPr>
        </p:nvSpPr>
        <p:spPr/>
        <p:txBody>
          <a:bodyPr/>
          <a:lstStyle/>
          <a:p>
            <a:pPr>
              <a:defRPr/>
            </a:pPr>
            <a:r>
              <a:rPr lang="en-US"/>
              <a:t>Shortest Paths</a:t>
            </a:r>
          </a:p>
        </p:txBody>
      </p:sp>
      <p:sp>
        <p:nvSpPr>
          <p:cNvPr id="5" name="Slide Number Placeholder 4"/>
          <p:cNvSpPr>
            <a:spLocks noGrp="1"/>
          </p:cNvSpPr>
          <p:nvPr>
            <p:ph type="sldNum" sz="quarter" idx="12"/>
          </p:nvPr>
        </p:nvSpPr>
        <p:spPr/>
        <p:txBody>
          <a:bodyPr/>
          <a:lstStyle/>
          <a:p>
            <a:pPr>
              <a:defRPr/>
            </a:pPr>
            <a:fld id="{6EB09FD6-3167-DD4F-B5D4-A3FAFB066735}" type="slidenum">
              <a:rPr lang="en-US"/>
              <a:pPr>
                <a:defRPr/>
              </a:pPr>
              <a:t>37</a:t>
            </a:fld>
            <a:endParaRPr lang="en-US"/>
          </a:p>
        </p:txBody>
      </p:sp>
    </p:spTree>
    <p:extLst>
      <p:ext uri="{BB962C8B-B14F-4D97-AF65-F5344CB8AC3E}">
        <p14:creationId xmlns:p14="http://schemas.microsoft.com/office/powerpoint/2010/main" val="23301934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Running Time</a:t>
            </a:r>
          </a:p>
        </p:txBody>
      </p:sp>
      <p:sp>
        <p:nvSpPr>
          <p:cNvPr id="3" name="Content Placeholder 2"/>
          <p:cNvSpPr>
            <a:spLocks noGrp="1"/>
          </p:cNvSpPr>
          <p:nvPr>
            <p:ph idx="1"/>
          </p:nvPr>
        </p:nvSpPr>
        <p:spPr>
          <a:xfrm>
            <a:off x="668867" y="1600200"/>
            <a:ext cx="7772400" cy="4114800"/>
          </a:xfrm>
        </p:spPr>
        <p:txBody>
          <a:bodyPr/>
          <a:lstStyle/>
          <a:p>
            <a:pPr>
              <a:buFont typeface="Wingdings" charset="2"/>
              <a:buChar char="§"/>
            </a:pPr>
            <a:r>
              <a:rPr lang="en-US" sz="2400">
                <a:sym typeface="Symbol"/>
              </a:rPr>
              <a:t>Recall that topological sort can be done in O(n + m) time.</a:t>
            </a:r>
            <a:br>
              <a:rPr lang="en-US" sz="2400">
                <a:sym typeface="Symbol"/>
              </a:rPr>
            </a:br>
            <a:endParaRPr lang="en-US" sz="2400">
              <a:sym typeface="Symbol"/>
            </a:endParaRPr>
          </a:p>
          <a:p>
            <a:pPr>
              <a:buFont typeface="Wingdings" charset="2"/>
              <a:buChar char="§"/>
            </a:pPr>
            <a:r>
              <a:rPr lang="en-US" sz="2400">
                <a:sym typeface="Symbol"/>
              </a:rPr>
              <a:t>After that preprocessing step, the main algorithm runs in:</a:t>
            </a:r>
          </a:p>
          <a:p>
            <a:pPr marL="0" indent="0">
              <a:buNone/>
            </a:pPr>
            <a:r>
              <a:rPr lang="en-US" sz="2400">
                <a:sym typeface="Symbol"/>
              </a:rPr>
              <a:t>       O(</a:t>
            </a:r>
            <a:r>
              <a:rPr lang="en-US" sz="2400" baseline="-25000"/>
              <a:t>v</a:t>
            </a:r>
            <a:r>
              <a:rPr lang="en-US" sz="2400"/>
              <a:t> (1 + indeg(v))) = O(n) + O(m) = O(n + m)</a:t>
            </a:r>
          </a:p>
          <a:p>
            <a:pPr marL="0" indent="0">
              <a:buNone/>
            </a:pPr>
            <a:r>
              <a:rPr lang="en-US" sz="2400"/>
              <a:t>    time.</a:t>
            </a:r>
            <a:br>
              <a:rPr lang="en-US" sz="2400"/>
            </a:br>
            <a:endParaRPr lang="en-US" sz="2400"/>
          </a:p>
          <a:p>
            <a:pPr>
              <a:buFont typeface="Wingdings" charset="2"/>
              <a:buChar char="§"/>
            </a:pPr>
            <a:r>
              <a:rPr lang="en-US" sz="2400"/>
              <a:t>Therefore, total running time is O(n + m)</a:t>
            </a:r>
          </a:p>
        </p:txBody>
      </p:sp>
      <p:sp>
        <p:nvSpPr>
          <p:cNvPr id="4" name="Footer Placeholder 3"/>
          <p:cNvSpPr>
            <a:spLocks noGrp="1"/>
          </p:cNvSpPr>
          <p:nvPr>
            <p:ph type="ftr" sz="quarter" idx="11"/>
          </p:nvPr>
        </p:nvSpPr>
        <p:spPr/>
        <p:txBody>
          <a:bodyPr/>
          <a:lstStyle/>
          <a:p>
            <a:pPr>
              <a:defRPr/>
            </a:pPr>
            <a:r>
              <a:rPr lang="en-US"/>
              <a:t>Shortest Paths</a:t>
            </a:r>
          </a:p>
        </p:txBody>
      </p:sp>
      <p:sp>
        <p:nvSpPr>
          <p:cNvPr id="5" name="Slide Number Placeholder 4"/>
          <p:cNvSpPr>
            <a:spLocks noGrp="1"/>
          </p:cNvSpPr>
          <p:nvPr>
            <p:ph type="sldNum" sz="quarter" idx="12"/>
          </p:nvPr>
        </p:nvSpPr>
        <p:spPr/>
        <p:txBody>
          <a:bodyPr/>
          <a:lstStyle/>
          <a:p>
            <a:pPr>
              <a:defRPr/>
            </a:pPr>
            <a:fld id="{6EB09FD6-3167-DD4F-B5D4-A3FAFB066735}" type="slidenum">
              <a:rPr lang="en-US"/>
              <a:pPr>
                <a:defRPr/>
              </a:pPr>
              <a:t>38</a:t>
            </a:fld>
            <a:endParaRPr lang="en-US"/>
          </a:p>
        </p:txBody>
      </p:sp>
    </p:spTree>
    <p:extLst>
      <p:ext uri="{BB962C8B-B14F-4D97-AF65-F5344CB8AC3E}">
        <p14:creationId xmlns:p14="http://schemas.microsoft.com/office/powerpoint/2010/main" val="37120245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Further Improvements</a:t>
            </a:r>
          </a:p>
        </p:txBody>
      </p:sp>
      <p:sp>
        <p:nvSpPr>
          <p:cNvPr id="3" name="Content Placeholder 2"/>
          <p:cNvSpPr>
            <a:spLocks noGrp="1"/>
          </p:cNvSpPr>
          <p:nvPr>
            <p:ph idx="1"/>
          </p:nvPr>
        </p:nvSpPr>
        <p:spPr>
          <a:xfrm>
            <a:off x="609600" y="1524000"/>
            <a:ext cx="7772400" cy="4343400"/>
          </a:xfrm>
        </p:spPr>
        <p:txBody>
          <a:bodyPr/>
          <a:lstStyle/>
          <a:p>
            <a:r>
              <a:rPr lang="en-US" sz="2400"/>
              <a:t>Is there an efficient algorithm that computes the shortest path from a starting vertex s to a target t in a directed graph even if negative edge weights are allowed and even if the graph contains a directed cycle?</a:t>
            </a:r>
          </a:p>
          <a:p>
            <a:r>
              <a:rPr lang="en-US" sz="2400"/>
              <a:t>Answer: Yes, as long as there are no </a:t>
            </a:r>
            <a:r>
              <a:rPr lang="en-US" sz="2400" i="1"/>
              <a:t>negative weight directed cycles</a:t>
            </a:r>
            <a:r>
              <a:rPr lang="en-US" sz="2400"/>
              <a:t>. </a:t>
            </a:r>
            <a:r>
              <a:rPr lang="en-US" sz="2400" smtClean="0"/>
              <a:t>The Bellman-Ford</a:t>
            </a:r>
            <a:r>
              <a:rPr lang="en-US" sz="2400"/>
              <a:t> </a:t>
            </a:r>
            <a:r>
              <a:rPr lang="en-US" sz="2400" smtClean="0"/>
              <a:t>algorithm is similar to the dynamic programming version given here, but works with any directed graph, including those with a directed cycle. Bellman-Ford runs </a:t>
            </a:r>
            <a:r>
              <a:rPr lang="en-US" sz="2400"/>
              <a:t>in </a:t>
            </a:r>
            <a:r>
              <a:rPr lang="en-US" sz="2400" smtClean="0"/>
              <a:t>O(|V|*|E|) in O(n</a:t>
            </a:r>
            <a:r>
              <a:rPr lang="en-US" sz="2400" baseline="30000" smtClean="0"/>
              <a:t>3</a:t>
            </a:r>
            <a:r>
              <a:rPr lang="en-US" sz="2400"/>
              <a:t>) time. </a:t>
            </a:r>
            <a:r>
              <a:rPr lang="en-US" sz="2400" smtClean="0"/>
              <a:t>[Bellman-Ford is discussed in the book.]</a:t>
            </a:r>
            <a:endParaRPr lang="en-US" sz="2400"/>
          </a:p>
        </p:txBody>
      </p:sp>
      <p:sp>
        <p:nvSpPr>
          <p:cNvPr id="4" name="Footer Placeholder 3"/>
          <p:cNvSpPr>
            <a:spLocks noGrp="1"/>
          </p:cNvSpPr>
          <p:nvPr>
            <p:ph type="ftr" sz="quarter" idx="11"/>
          </p:nvPr>
        </p:nvSpPr>
        <p:spPr/>
        <p:txBody>
          <a:bodyPr/>
          <a:lstStyle/>
          <a:p>
            <a:pPr>
              <a:defRPr/>
            </a:pPr>
            <a:r>
              <a:rPr lang="en-US"/>
              <a:t>Shortest Paths</a:t>
            </a:r>
          </a:p>
        </p:txBody>
      </p:sp>
      <p:sp>
        <p:nvSpPr>
          <p:cNvPr id="5" name="Slide Number Placeholder 4"/>
          <p:cNvSpPr>
            <a:spLocks noGrp="1"/>
          </p:cNvSpPr>
          <p:nvPr>
            <p:ph type="sldNum" sz="quarter" idx="12"/>
          </p:nvPr>
        </p:nvSpPr>
        <p:spPr/>
        <p:txBody>
          <a:bodyPr/>
          <a:lstStyle/>
          <a:p>
            <a:pPr>
              <a:defRPr/>
            </a:pPr>
            <a:fld id="{6EB09FD6-3167-DD4F-B5D4-A3FAFB066735}" type="slidenum">
              <a:rPr lang="en-US"/>
              <a:pPr>
                <a:defRPr/>
              </a:pPr>
              <a:t>39</a:t>
            </a:fld>
            <a:endParaRPr lang="en-US"/>
          </a:p>
        </p:txBody>
      </p:sp>
    </p:spTree>
    <p:extLst>
      <p:ext uri="{BB962C8B-B14F-4D97-AF65-F5344CB8AC3E}">
        <p14:creationId xmlns:p14="http://schemas.microsoft.com/office/powerpoint/2010/main" val="11055897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ooter Placeholder 4"/>
          <p:cNvSpPr>
            <a:spLocks noGrp="1"/>
          </p:cNvSpPr>
          <p:nvPr>
            <p:ph type="ftr" sz="quarter" idx="11"/>
          </p:nvPr>
        </p:nvSpPr>
        <p:spPr/>
        <p:txBody>
          <a:bodyPr/>
          <a:lstStyle/>
          <a:p>
            <a:pPr>
              <a:defRPr/>
            </a:pPr>
            <a:r>
              <a:rPr lang="en-US"/>
              <a:t>Shortest Paths</a:t>
            </a:r>
          </a:p>
        </p:txBody>
      </p:sp>
      <p:sp>
        <p:nvSpPr>
          <p:cNvPr id="38" name="Slide Number Placeholder 5"/>
          <p:cNvSpPr>
            <a:spLocks noGrp="1"/>
          </p:cNvSpPr>
          <p:nvPr>
            <p:ph type="sldNum" sz="quarter" idx="12"/>
          </p:nvPr>
        </p:nvSpPr>
        <p:spPr/>
        <p:txBody>
          <a:bodyPr/>
          <a:lstStyle/>
          <a:p>
            <a:pPr>
              <a:defRPr/>
            </a:pPr>
            <a:fld id="{28EB1251-1274-5E4E-8FF2-070DD8FFBBC1}" type="slidenum">
              <a:rPr lang="en-US"/>
              <a:pPr>
                <a:defRPr/>
              </a:pPr>
              <a:t>4</a:t>
            </a:fld>
            <a:endParaRPr lang="en-US"/>
          </a:p>
        </p:txBody>
      </p:sp>
      <p:sp>
        <p:nvSpPr>
          <p:cNvPr id="242690" name="Rectangle 2"/>
          <p:cNvSpPr>
            <a:spLocks noGrp="1" noChangeArrowheads="1"/>
          </p:cNvSpPr>
          <p:nvPr>
            <p:ph type="title"/>
          </p:nvPr>
        </p:nvSpPr>
        <p:spPr/>
        <p:txBody>
          <a:bodyPr/>
          <a:lstStyle/>
          <a:p>
            <a:pPr eaLnBrk="1" hangingPunct="1">
              <a:defRPr/>
            </a:pPr>
            <a:r>
              <a:rPr lang="en-US" smtClean="0">
                <a:cs typeface="+mj-cs"/>
              </a:rPr>
              <a:t>Shortest Path Problem</a:t>
            </a:r>
          </a:p>
        </p:txBody>
      </p:sp>
      <p:sp>
        <p:nvSpPr>
          <p:cNvPr id="242691" name="Rectangle 3" descr="Rectangle: Click to edit Master text styles&#10;Second level&#10;Third level&#10;Fourth level&#10;Fifth level"/>
          <p:cNvSpPr>
            <a:spLocks noGrp="1" noChangeArrowheads="1"/>
          </p:cNvSpPr>
          <p:nvPr>
            <p:ph type="body" idx="1"/>
          </p:nvPr>
        </p:nvSpPr>
        <p:spPr>
          <a:xfrm>
            <a:off x="762000" y="1476375"/>
            <a:ext cx="7848600" cy="2867025"/>
          </a:xfrm>
        </p:spPr>
        <p:txBody>
          <a:bodyPr/>
          <a:lstStyle/>
          <a:p>
            <a:pPr eaLnBrk="1" hangingPunct="1">
              <a:lnSpc>
                <a:spcPct val="90000"/>
              </a:lnSpc>
              <a:defRPr/>
            </a:pPr>
            <a:r>
              <a:rPr lang="en-US" sz="2000" smtClean="0">
                <a:cs typeface="+mn-cs"/>
              </a:rPr>
              <a:t>Given a connected weighted graph and two vertices </a:t>
            </a:r>
            <a:r>
              <a:rPr lang="en-US" sz="2000" b="1" i="1" smtClean="0">
                <a:latin typeface="Times New Roman" charset="0"/>
                <a:cs typeface="+mn-cs"/>
              </a:rPr>
              <a:t>s</a:t>
            </a:r>
            <a:r>
              <a:rPr lang="en-US" sz="2000" smtClean="0">
                <a:cs typeface="+mn-cs"/>
              </a:rPr>
              <a:t> and </a:t>
            </a:r>
            <a:r>
              <a:rPr lang="en-US" sz="2000" b="1" i="1" smtClean="0">
                <a:latin typeface="Times New Roman" charset="0"/>
                <a:cs typeface="+mn-cs"/>
              </a:rPr>
              <a:t>x</a:t>
            </a:r>
            <a:r>
              <a:rPr lang="en-US" sz="2000" smtClean="0">
                <a:cs typeface="+mn-cs"/>
              </a:rPr>
              <a:t>, we want to find a path of minimum total weight between </a:t>
            </a:r>
            <a:r>
              <a:rPr lang="en-US" sz="2000" b="1" i="1" smtClean="0">
                <a:latin typeface="Times New Roman" charset="0"/>
                <a:cs typeface="+mn-cs"/>
              </a:rPr>
              <a:t>s</a:t>
            </a:r>
            <a:r>
              <a:rPr lang="en-US" sz="2000" smtClean="0">
                <a:cs typeface="+mn-cs"/>
              </a:rPr>
              <a:t> and </a:t>
            </a:r>
            <a:r>
              <a:rPr lang="en-US" sz="2000" b="1" i="1" smtClean="0">
                <a:latin typeface="Times New Roman" charset="0"/>
                <a:cs typeface="+mn-cs"/>
              </a:rPr>
              <a:t>x.</a:t>
            </a:r>
          </a:p>
          <a:p>
            <a:pPr lvl="1" eaLnBrk="1" hangingPunct="1">
              <a:lnSpc>
                <a:spcPct val="90000"/>
              </a:lnSpc>
              <a:defRPr/>
            </a:pPr>
            <a:r>
              <a:rPr lang="en-US" sz="1800" smtClean="0"/>
              <a:t>“Length” of a path is the sum of the weights of its edges.</a:t>
            </a:r>
          </a:p>
          <a:p>
            <a:pPr eaLnBrk="1" hangingPunct="1">
              <a:lnSpc>
                <a:spcPct val="90000"/>
              </a:lnSpc>
              <a:defRPr/>
            </a:pPr>
            <a:r>
              <a:rPr lang="en-US" sz="2000" smtClean="0">
                <a:cs typeface="+mn-cs"/>
              </a:rPr>
              <a:t>Example:</a:t>
            </a:r>
          </a:p>
          <a:p>
            <a:pPr lvl="1" eaLnBrk="1" hangingPunct="1">
              <a:lnSpc>
                <a:spcPct val="90000"/>
              </a:lnSpc>
              <a:defRPr/>
            </a:pPr>
            <a:r>
              <a:rPr lang="en-US" sz="1800" smtClean="0"/>
              <a:t>Shortest path between Providence and Honolulu</a:t>
            </a:r>
          </a:p>
          <a:p>
            <a:pPr eaLnBrk="1" hangingPunct="1">
              <a:lnSpc>
                <a:spcPct val="90000"/>
              </a:lnSpc>
              <a:defRPr/>
            </a:pPr>
            <a:r>
              <a:rPr lang="en-US" sz="2000" smtClean="0">
                <a:cs typeface="+mn-cs"/>
              </a:rPr>
              <a:t>Applications</a:t>
            </a:r>
          </a:p>
          <a:p>
            <a:pPr lvl="1" eaLnBrk="1" hangingPunct="1">
              <a:lnSpc>
                <a:spcPct val="90000"/>
              </a:lnSpc>
              <a:defRPr/>
            </a:pPr>
            <a:r>
              <a:rPr lang="en-US" sz="1800" smtClean="0"/>
              <a:t>Internet packet routing </a:t>
            </a:r>
          </a:p>
          <a:p>
            <a:pPr lvl="1" eaLnBrk="1" hangingPunct="1">
              <a:lnSpc>
                <a:spcPct val="90000"/>
              </a:lnSpc>
              <a:defRPr/>
            </a:pPr>
            <a:r>
              <a:rPr lang="en-US" sz="1800" smtClean="0"/>
              <a:t>Flight reservations</a:t>
            </a:r>
          </a:p>
          <a:p>
            <a:pPr lvl="1" eaLnBrk="1" hangingPunct="1">
              <a:lnSpc>
                <a:spcPct val="90000"/>
              </a:lnSpc>
              <a:defRPr/>
            </a:pPr>
            <a:r>
              <a:rPr lang="en-US" sz="1800" smtClean="0"/>
              <a:t>Driving directions</a:t>
            </a:r>
          </a:p>
        </p:txBody>
      </p:sp>
      <p:sp>
        <p:nvSpPr>
          <p:cNvPr id="242692" name="Oval 4"/>
          <p:cNvSpPr>
            <a:spLocks noChangeArrowheads="1"/>
          </p:cNvSpPr>
          <p:nvPr/>
        </p:nvSpPr>
        <p:spPr bwMode="auto">
          <a:xfrm>
            <a:off x="4800600" y="4213225"/>
            <a:ext cx="936625" cy="457200"/>
          </a:xfrm>
          <a:prstGeom prst="ellipse">
            <a:avLst/>
          </a:prstGeom>
          <a:solidFill>
            <a:schemeClr val="folHlink"/>
          </a:solidFill>
          <a:ln w="38100">
            <a:solidFill>
              <a:schemeClr val="tx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cs typeface="+mn-cs"/>
              </a:rPr>
              <a:t>ORD</a:t>
            </a:r>
          </a:p>
        </p:txBody>
      </p:sp>
      <p:sp>
        <p:nvSpPr>
          <p:cNvPr id="242693" name="Oval 5"/>
          <p:cNvSpPr>
            <a:spLocks noChangeArrowheads="1"/>
          </p:cNvSpPr>
          <p:nvPr/>
        </p:nvSpPr>
        <p:spPr bwMode="auto">
          <a:xfrm>
            <a:off x="7315200" y="4057650"/>
            <a:ext cx="936625" cy="457200"/>
          </a:xfrm>
          <a:prstGeom prst="ellipse">
            <a:avLst/>
          </a:prstGeom>
          <a:solidFill>
            <a:schemeClr val="folHlink"/>
          </a:solidFill>
          <a:ln w="38100">
            <a:solidFill>
              <a:schemeClr val="tx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cs typeface="+mn-cs"/>
              </a:rPr>
              <a:t>PVD</a:t>
            </a:r>
          </a:p>
        </p:txBody>
      </p:sp>
      <p:sp>
        <p:nvSpPr>
          <p:cNvPr id="242694" name="Oval 6"/>
          <p:cNvSpPr>
            <a:spLocks noChangeArrowheads="1"/>
          </p:cNvSpPr>
          <p:nvPr/>
        </p:nvSpPr>
        <p:spPr bwMode="auto">
          <a:xfrm>
            <a:off x="7064375" y="5965825"/>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cs typeface="+mn-cs"/>
              </a:rPr>
              <a:t>MIA</a:t>
            </a:r>
          </a:p>
        </p:txBody>
      </p:sp>
      <p:sp>
        <p:nvSpPr>
          <p:cNvPr id="242695" name="Oval 7"/>
          <p:cNvSpPr>
            <a:spLocks noChangeArrowheads="1"/>
          </p:cNvSpPr>
          <p:nvPr/>
        </p:nvSpPr>
        <p:spPr bwMode="auto">
          <a:xfrm>
            <a:off x="4511675" y="5727700"/>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cs typeface="+mn-cs"/>
              </a:rPr>
              <a:t>DFW</a:t>
            </a:r>
          </a:p>
        </p:txBody>
      </p:sp>
      <p:sp>
        <p:nvSpPr>
          <p:cNvPr id="242696" name="Oval 8"/>
          <p:cNvSpPr>
            <a:spLocks noChangeArrowheads="1"/>
          </p:cNvSpPr>
          <p:nvPr/>
        </p:nvSpPr>
        <p:spPr bwMode="auto">
          <a:xfrm>
            <a:off x="2590800" y="4441825"/>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cs typeface="+mn-cs"/>
              </a:rPr>
              <a:t>SFO</a:t>
            </a:r>
          </a:p>
        </p:txBody>
      </p:sp>
      <p:sp>
        <p:nvSpPr>
          <p:cNvPr id="242697" name="Oval 9"/>
          <p:cNvSpPr>
            <a:spLocks noChangeArrowheads="1"/>
          </p:cNvSpPr>
          <p:nvPr/>
        </p:nvSpPr>
        <p:spPr bwMode="auto">
          <a:xfrm>
            <a:off x="2743200" y="5584825"/>
            <a:ext cx="936625" cy="457200"/>
          </a:xfrm>
          <a:prstGeom prst="ellipse">
            <a:avLst/>
          </a:prstGeom>
          <a:solidFill>
            <a:schemeClr val="folHlink"/>
          </a:solidFill>
          <a:ln w="38100">
            <a:solidFill>
              <a:schemeClr val="tx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cs typeface="+mn-cs"/>
              </a:rPr>
              <a:t>LAX</a:t>
            </a:r>
          </a:p>
        </p:txBody>
      </p:sp>
      <p:sp>
        <p:nvSpPr>
          <p:cNvPr id="242698" name="Oval 10"/>
          <p:cNvSpPr>
            <a:spLocks noChangeArrowheads="1"/>
          </p:cNvSpPr>
          <p:nvPr/>
        </p:nvSpPr>
        <p:spPr bwMode="auto">
          <a:xfrm>
            <a:off x="6378575" y="4822825"/>
            <a:ext cx="936625" cy="45720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cs typeface="+mn-cs"/>
              </a:rPr>
              <a:t>LGA</a:t>
            </a:r>
          </a:p>
        </p:txBody>
      </p:sp>
      <p:sp>
        <p:nvSpPr>
          <p:cNvPr id="242699" name="Oval 11"/>
          <p:cNvSpPr>
            <a:spLocks noChangeArrowheads="1"/>
          </p:cNvSpPr>
          <p:nvPr/>
        </p:nvSpPr>
        <p:spPr bwMode="auto">
          <a:xfrm>
            <a:off x="762000" y="5356225"/>
            <a:ext cx="936625" cy="457200"/>
          </a:xfrm>
          <a:prstGeom prst="ellipse">
            <a:avLst/>
          </a:prstGeom>
          <a:solidFill>
            <a:schemeClr val="folHlink"/>
          </a:solidFill>
          <a:ln w="38100">
            <a:solidFill>
              <a:schemeClr val="tx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cs typeface="+mn-cs"/>
              </a:rPr>
              <a:t>HNL</a:t>
            </a:r>
          </a:p>
        </p:txBody>
      </p:sp>
      <p:cxnSp>
        <p:nvCxnSpPr>
          <p:cNvPr id="242700" name="AutoShape 12"/>
          <p:cNvCxnSpPr>
            <a:cxnSpLocks noChangeShapeType="1"/>
            <a:stCxn id="242696" idx="6"/>
            <a:endCxn id="242692" idx="2"/>
          </p:cNvCxnSpPr>
          <p:nvPr/>
        </p:nvCxnSpPr>
        <p:spPr bwMode="auto">
          <a:xfrm flipV="1">
            <a:off x="3536950" y="4441825"/>
            <a:ext cx="1244600" cy="228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2701" name="AutoShape 13"/>
          <p:cNvCxnSpPr>
            <a:cxnSpLocks noChangeShapeType="1"/>
            <a:stCxn id="242695" idx="0"/>
            <a:endCxn id="242692" idx="4"/>
          </p:cNvCxnSpPr>
          <p:nvPr/>
        </p:nvCxnSpPr>
        <p:spPr bwMode="auto">
          <a:xfrm flipV="1">
            <a:off x="4979988" y="4689475"/>
            <a:ext cx="288925" cy="10287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2702" name="AutoShape 14"/>
          <p:cNvCxnSpPr>
            <a:cxnSpLocks noChangeShapeType="1"/>
            <a:stCxn id="242695" idx="7"/>
            <a:endCxn id="242698" idx="3"/>
          </p:cNvCxnSpPr>
          <p:nvPr/>
        </p:nvCxnSpPr>
        <p:spPr bwMode="auto">
          <a:xfrm flipV="1">
            <a:off x="5311775" y="5222875"/>
            <a:ext cx="1203325" cy="5619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2703" name="AutoShape 15"/>
          <p:cNvCxnSpPr>
            <a:cxnSpLocks noChangeShapeType="1"/>
            <a:stCxn id="242698" idx="0"/>
            <a:endCxn id="242693" idx="3"/>
          </p:cNvCxnSpPr>
          <p:nvPr/>
        </p:nvCxnSpPr>
        <p:spPr bwMode="auto">
          <a:xfrm flipV="1">
            <a:off x="6846888" y="4467225"/>
            <a:ext cx="604837" cy="3460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2704" name="AutoShape 16"/>
          <p:cNvCxnSpPr>
            <a:cxnSpLocks noChangeShapeType="1"/>
            <a:stCxn id="242692" idx="6"/>
            <a:endCxn id="242693" idx="2"/>
          </p:cNvCxnSpPr>
          <p:nvPr/>
        </p:nvCxnSpPr>
        <p:spPr bwMode="auto">
          <a:xfrm flipV="1">
            <a:off x="5756275" y="4286250"/>
            <a:ext cx="1539875" cy="155575"/>
          </a:xfrm>
          <a:prstGeom prst="straightConnector1">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2705" name="AutoShape 17"/>
          <p:cNvCxnSpPr>
            <a:cxnSpLocks noChangeShapeType="1"/>
            <a:stCxn id="242699" idx="6"/>
            <a:endCxn id="242697" idx="2"/>
          </p:cNvCxnSpPr>
          <p:nvPr/>
        </p:nvCxnSpPr>
        <p:spPr bwMode="auto">
          <a:xfrm>
            <a:off x="1717675" y="5584825"/>
            <a:ext cx="1006475" cy="228600"/>
          </a:xfrm>
          <a:prstGeom prst="straightConnector1">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2706" name="AutoShape 18"/>
          <p:cNvCxnSpPr>
            <a:cxnSpLocks noChangeShapeType="1"/>
            <a:stCxn id="242696" idx="4"/>
            <a:endCxn id="242697" idx="0"/>
          </p:cNvCxnSpPr>
          <p:nvPr/>
        </p:nvCxnSpPr>
        <p:spPr bwMode="auto">
          <a:xfrm>
            <a:off x="3059113" y="4908550"/>
            <a:ext cx="152400" cy="6572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2707" name="AutoShape 19"/>
          <p:cNvCxnSpPr>
            <a:cxnSpLocks noChangeShapeType="1"/>
            <a:stCxn id="242698" idx="4"/>
            <a:endCxn id="242694" idx="0"/>
          </p:cNvCxnSpPr>
          <p:nvPr/>
        </p:nvCxnSpPr>
        <p:spPr bwMode="auto">
          <a:xfrm>
            <a:off x="6846888" y="5289550"/>
            <a:ext cx="685800" cy="6667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2708" name="AutoShape 20"/>
          <p:cNvCxnSpPr>
            <a:cxnSpLocks noChangeShapeType="1"/>
            <a:endCxn id="242695" idx="6"/>
          </p:cNvCxnSpPr>
          <p:nvPr/>
        </p:nvCxnSpPr>
        <p:spPr bwMode="auto">
          <a:xfrm flipH="1" flipV="1">
            <a:off x="5457825" y="5956300"/>
            <a:ext cx="1597025" cy="2381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2709" name="AutoShape 21"/>
          <p:cNvCxnSpPr>
            <a:cxnSpLocks noChangeShapeType="1"/>
            <a:stCxn id="242697" idx="6"/>
            <a:endCxn id="242695" idx="2"/>
          </p:cNvCxnSpPr>
          <p:nvPr/>
        </p:nvCxnSpPr>
        <p:spPr bwMode="auto">
          <a:xfrm>
            <a:off x="3698875" y="5813425"/>
            <a:ext cx="803275" cy="1428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2710" name="AutoShape 22"/>
          <p:cNvCxnSpPr>
            <a:cxnSpLocks noChangeShapeType="1"/>
            <a:stCxn id="242697" idx="7"/>
            <a:endCxn id="242692" idx="3"/>
          </p:cNvCxnSpPr>
          <p:nvPr/>
        </p:nvCxnSpPr>
        <p:spPr bwMode="auto">
          <a:xfrm flipV="1">
            <a:off x="3543300" y="4622800"/>
            <a:ext cx="1393825" cy="1009650"/>
          </a:xfrm>
          <a:prstGeom prst="straightConnector1">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42711" name="Text Box 23"/>
          <p:cNvSpPr txBox="1">
            <a:spLocks noChangeArrowheads="1"/>
          </p:cNvSpPr>
          <p:nvPr/>
        </p:nvSpPr>
        <p:spPr bwMode="auto">
          <a:xfrm rot="-347285">
            <a:off x="6081713" y="4038600"/>
            <a:ext cx="598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solidFill>
                  <a:schemeClr val="tx2"/>
                </a:solidFill>
                <a:cs typeface="+mn-cs"/>
              </a:rPr>
              <a:t>849</a:t>
            </a:r>
          </a:p>
        </p:txBody>
      </p:sp>
      <p:sp>
        <p:nvSpPr>
          <p:cNvPr id="242712" name="Text Box 24"/>
          <p:cNvSpPr txBox="1">
            <a:spLocks noChangeArrowheads="1"/>
          </p:cNvSpPr>
          <p:nvPr/>
        </p:nvSpPr>
        <p:spPr bwMode="auto">
          <a:xfrm rot="-4662247">
            <a:off x="4760119" y="4771231"/>
            <a:ext cx="598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cs typeface="+mn-cs"/>
              </a:rPr>
              <a:t>802</a:t>
            </a:r>
          </a:p>
        </p:txBody>
      </p:sp>
      <p:sp>
        <p:nvSpPr>
          <p:cNvPr id="242713" name="Text Box 25"/>
          <p:cNvSpPr txBox="1">
            <a:spLocks noChangeArrowheads="1"/>
          </p:cNvSpPr>
          <p:nvPr/>
        </p:nvSpPr>
        <p:spPr bwMode="auto">
          <a:xfrm rot="-1544869">
            <a:off x="5435600" y="5187950"/>
            <a:ext cx="73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cs typeface="+mn-cs"/>
              </a:rPr>
              <a:t>1387</a:t>
            </a:r>
          </a:p>
        </p:txBody>
      </p:sp>
      <p:sp>
        <p:nvSpPr>
          <p:cNvPr id="242714" name="Text Box 26"/>
          <p:cNvSpPr txBox="1">
            <a:spLocks noChangeArrowheads="1"/>
          </p:cNvSpPr>
          <p:nvPr/>
        </p:nvSpPr>
        <p:spPr bwMode="auto">
          <a:xfrm rot="-2136302">
            <a:off x="3622675" y="4949825"/>
            <a:ext cx="73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solidFill>
                  <a:schemeClr val="tx2"/>
                </a:solidFill>
                <a:cs typeface="+mn-cs"/>
              </a:rPr>
              <a:t>1743</a:t>
            </a:r>
          </a:p>
        </p:txBody>
      </p:sp>
      <p:sp>
        <p:nvSpPr>
          <p:cNvPr id="242715" name="Text Box 27"/>
          <p:cNvSpPr txBox="1">
            <a:spLocks noChangeArrowheads="1"/>
          </p:cNvSpPr>
          <p:nvPr/>
        </p:nvSpPr>
        <p:spPr bwMode="auto">
          <a:xfrm rot="-689345">
            <a:off x="3733800" y="4213225"/>
            <a:ext cx="73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cs typeface="+mn-cs"/>
              </a:rPr>
              <a:t>1843</a:t>
            </a:r>
          </a:p>
        </p:txBody>
      </p:sp>
      <p:sp>
        <p:nvSpPr>
          <p:cNvPr id="242716" name="Text Box 28"/>
          <p:cNvSpPr txBox="1">
            <a:spLocks noChangeArrowheads="1"/>
          </p:cNvSpPr>
          <p:nvPr/>
        </p:nvSpPr>
        <p:spPr bwMode="auto">
          <a:xfrm rot="2626382">
            <a:off x="7031038" y="5416550"/>
            <a:ext cx="73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cs typeface="+mn-cs"/>
              </a:rPr>
              <a:t>1099</a:t>
            </a:r>
          </a:p>
        </p:txBody>
      </p:sp>
      <p:sp>
        <p:nvSpPr>
          <p:cNvPr id="242717" name="Text Box 29"/>
          <p:cNvSpPr txBox="1">
            <a:spLocks noChangeArrowheads="1"/>
          </p:cNvSpPr>
          <p:nvPr/>
        </p:nvSpPr>
        <p:spPr bwMode="auto">
          <a:xfrm rot="565849">
            <a:off x="5975350" y="5721350"/>
            <a:ext cx="73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cs typeface="+mn-cs"/>
              </a:rPr>
              <a:t>1120</a:t>
            </a:r>
          </a:p>
        </p:txBody>
      </p:sp>
      <p:sp>
        <p:nvSpPr>
          <p:cNvPr id="242718" name="Text Box 30"/>
          <p:cNvSpPr txBox="1">
            <a:spLocks noChangeArrowheads="1"/>
          </p:cNvSpPr>
          <p:nvPr/>
        </p:nvSpPr>
        <p:spPr bwMode="auto">
          <a:xfrm rot="695916">
            <a:off x="3775075" y="5540375"/>
            <a:ext cx="73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cs typeface="+mn-cs"/>
              </a:rPr>
              <a:t>1233</a:t>
            </a:r>
          </a:p>
        </p:txBody>
      </p:sp>
      <p:sp>
        <p:nvSpPr>
          <p:cNvPr id="242719" name="Text Box 31"/>
          <p:cNvSpPr txBox="1">
            <a:spLocks noChangeArrowheads="1"/>
          </p:cNvSpPr>
          <p:nvPr/>
        </p:nvSpPr>
        <p:spPr bwMode="auto">
          <a:xfrm rot="4665015">
            <a:off x="2994819" y="5077619"/>
            <a:ext cx="598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cs typeface="+mn-cs"/>
              </a:rPr>
              <a:t>337</a:t>
            </a:r>
          </a:p>
        </p:txBody>
      </p:sp>
      <p:sp>
        <p:nvSpPr>
          <p:cNvPr id="242720" name="Text Box 32"/>
          <p:cNvSpPr txBox="1">
            <a:spLocks noChangeArrowheads="1"/>
          </p:cNvSpPr>
          <p:nvPr/>
        </p:nvSpPr>
        <p:spPr bwMode="auto">
          <a:xfrm rot="832501">
            <a:off x="1927225" y="5356225"/>
            <a:ext cx="73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solidFill>
                  <a:schemeClr val="tx2"/>
                </a:solidFill>
                <a:cs typeface="+mn-cs"/>
              </a:rPr>
              <a:t>2555</a:t>
            </a:r>
          </a:p>
        </p:txBody>
      </p:sp>
      <p:sp>
        <p:nvSpPr>
          <p:cNvPr id="242721" name="Text Box 33"/>
          <p:cNvSpPr txBox="1">
            <a:spLocks noChangeArrowheads="1"/>
          </p:cNvSpPr>
          <p:nvPr/>
        </p:nvSpPr>
        <p:spPr bwMode="auto">
          <a:xfrm rot="-1891667">
            <a:off x="6783388" y="4340225"/>
            <a:ext cx="598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cs typeface="+mn-cs"/>
              </a:rPr>
              <a:t>142</a:t>
            </a:r>
          </a:p>
        </p:txBody>
      </p:sp>
      <p:cxnSp>
        <p:nvCxnSpPr>
          <p:cNvPr id="242722" name="AutoShape 34"/>
          <p:cNvCxnSpPr>
            <a:cxnSpLocks noChangeShapeType="1"/>
            <a:stCxn id="242693" idx="4"/>
            <a:endCxn id="242694" idx="7"/>
          </p:cNvCxnSpPr>
          <p:nvPr/>
        </p:nvCxnSpPr>
        <p:spPr bwMode="auto">
          <a:xfrm>
            <a:off x="7783513" y="4533900"/>
            <a:ext cx="80962" cy="14890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42723" name="Text Box 35"/>
          <p:cNvSpPr txBox="1">
            <a:spLocks noChangeArrowheads="1"/>
          </p:cNvSpPr>
          <p:nvPr/>
        </p:nvSpPr>
        <p:spPr bwMode="auto">
          <a:xfrm rot="5207815">
            <a:off x="7662863" y="4926012"/>
            <a:ext cx="73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cs typeface="+mn-cs"/>
              </a:rPr>
              <a:t>1205</a:t>
            </a:r>
          </a:p>
        </p:txBody>
      </p:sp>
      <p:pic>
        <p:nvPicPr>
          <p:cNvPr id="19493" name="Picture 37" descr="C:\Documents and Settings\Administrator\Application Data\Microsoft\Media Catalog\Downloaded Clips\cl7\BD19857_.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6888" y="214313"/>
            <a:ext cx="1916112"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Optional: Bellman-Ford</a:t>
            </a:r>
            <a:endParaRPr lang="en-US"/>
          </a:p>
        </p:txBody>
      </p:sp>
      <p:sp>
        <p:nvSpPr>
          <p:cNvPr id="4" name="Footer Placeholder 3"/>
          <p:cNvSpPr>
            <a:spLocks noGrp="1"/>
          </p:cNvSpPr>
          <p:nvPr>
            <p:ph type="ftr" sz="quarter" idx="11"/>
          </p:nvPr>
        </p:nvSpPr>
        <p:spPr/>
        <p:txBody>
          <a:bodyPr/>
          <a:lstStyle/>
          <a:p>
            <a:pPr>
              <a:defRPr/>
            </a:pPr>
            <a:r>
              <a:rPr lang="en-US" smtClean="0"/>
              <a:t>Shortest Paths</a:t>
            </a:r>
            <a:endParaRPr lang="en-US"/>
          </a:p>
        </p:txBody>
      </p:sp>
      <p:sp>
        <p:nvSpPr>
          <p:cNvPr id="5" name="Slide Number Placeholder 4"/>
          <p:cNvSpPr>
            <a:spLocks noGrp="1"/>
          </p:cNvSpPr>
          <p:nvPr>
            <p:ph type="sldNum" sz="quarter" idx="12"/>
          </p:nvPr>
        </p:nvSpPr>
        <p:spPr/>
        <p:txBody>
          <a:bodyPr/>
          <a:lstStyle/>
          <a:p>
            <a:pPr>
              <a:defRPr/>
            </a:pPr>
            <a:fld id="{6EB09FD6-3167-DD4F-B5D4-A3FAFB066735}" type="slidenum">
              <a:rPr lang="en-US" smtClean="0"/>
              <a:pPr>
                <a:defRPr/>
              </a:pPr>
              <a:t>40</a:t>
            </a:fld>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00200"/>
            <a:ext cx="6172200" cy="4799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31972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oter Placeholder 5"/>
          <p:cNvSpPr>
            <a:spLocks noGrp="1"/>
          </p:cNvSpPr>
          <p:nvPr>
            <p:ph type="ftr" sz="quarter" idx="11"/>
          </p:nvPr>
        </p:nvSpPr>
        <p:spPr/>
        <p:txBody>
          <a:bodyPr/>
          <a:lstStyle/>
          <a:p>
            <a:pPr>
              <a:defRPr/>
            </a:pPr>
            <a:r>
              <a:rPr lang="en-US"/>
              <a:t>Shortest Paths</a:t>
            </a:r>
          </a:p>
        </p:txBody>
      </p:sp>
      <p:sp>
        <p:nvSpPr>
          <p:cNvPr id="32" name="Slide Number Placeholder 6"/>
          <p:cNvSpPr>
            <a:spLocks noGrp="1"/>
          </p:cNvSpPr>
          <p:nvPr>
            <p:ph type="sldNum" sz="quarter" idx="12"/>
          </p:nvPr>
        </p:nvSpPr>
        <p:spPr/>
        <p:txBody>
          <a:bodyPr/>
          <a:lstStyle/>
          <a:p>
            <a:pPr>
              <a:defRPr/>
            </a:pPr>
            <a:fld id="{7AAFAE4C-6A21-774E-BF6D-241C277A9151}" type="slidenum">
              <a:rPr lang="en-US"/>
              <a:pPr>
                <a:defRPr/>
              </a:pPr>
              <a:t>41</a:t>
            </a:fld>
            <a:endParaRPr lang="en-US"/>
          </a:p>
        </p:txBody>
      </p:sp>
      <p:sp>
        <p:nvSpPr>
          <p:cNvPr id="263170" name="Rectangle 1026"/>
          <p:cNvSpPr>
            <a:spLocks noGrp="1" noChangeArrowheads="1"/>
          </p:cNvSpPr>
          <p:nvPr>
            <p:ph type="title"/>
          </p:nvPr>
        </p:nvSpPr>
        <p:spPr/>
        <p:txBody>
          <a:bodyPr/>
          <a:lstStyle/>
          <a:p>
            <a:pPr eaLnBrk="1" hangingPunct="1">
              <a:defRPr/>
            </a:pPr>
            <a:r>
              <a:rPr lang="en-US" smtClean="0">
                <a:cs typeface="+mj-cs"/>
              </a:rPr>
              <a:t>Minimum Spanning Tree</a:t>
            </a:r>
          </a:p>
        </p:txBody>
      </p:sp>
      <p:sp>
        <p:nvSpPr>
          <p:cNvPr id="263171" name="Rectangle 1027" descr="Rectangle: Click to edit Master text styles&#10;Second level&#10;Third level&#10;Fourth level&#10;Fifth level"/>
          <p:cNvSpPr>
            <a:spLocks noGrp="1" noChangeArrowheads="1"/>
          </p:cNvSpPr>
          <p:nvPr>
            <p:ph type="body" sz="half" idx="1"/>
          </p:nvPr>
        </p:nvSpPr>
        <p:spPr>
          <a:xfrm>
            <a:off x="704850" y="1600200"/>
            <a:ext cx="4248150" cy="4724400"/>
          </a:xfrm>
        </p:spPr>
        <p:txBody>
          <a:bodyPr/>
          <a:lstStyle/>
          <a:p>
            <a:pPr eaLnBrk="1" hangingPunct="1">
              <a:buFont typeface="Wingdings" charset="0"/>
              <a:buNone/>
              <a:defRPr/>
            </a:pPr>
            <a:r>
              <a:rPr lang="en-US" sz="2000" dirty="0" smtClean="0">
                <a:cs typeface="+mn-cs"/>
              </a:rPr>
              <a:t>Spanning </a:t>
            </a:r>
            <a:r>
              <a:rPr lang="en-US" sz="2000" dirty="0" err="1" smtClean="0">
                <a:cs typeface="+mn-cs"/>
              </a:rPr>
              <a:t>subgraph</a:t>
            </a:r>
            <a:endParaRPr lang="en-US" sz="2000" dirty="0" smtClean="0">
              <a:cs typeface="+mn-cs"/>
            </a:endParaRPr>
          </a:p>
          <a:p>
            <a:pPr lvl="1" eaLnBrk="1" hangingPunct="1">
              <a:defRPr/>
            </a:pPr>
            <a:r>
              <a:rPr lang="en-US" sz="1800" dirty="0" err="1" smtClean="0"/>
              <a:t>Subgraph</a:t>
            </a:r>
            <a:r>
              <a:rPr lang="en-US" sz="1800" dirty="0" smtClean="0"/>
              <a:t> of a graph </a:t>
            </a:r>
            <a:r>
              <a:rPr lang="en-US" sz="1800" b="1" i="1" dirty="0" smtClean="0">
                <a:latin typeface="Times New Roman" charset="0"/>
              </a:rPr>
              <a:t>G</a:t>
            </a:r>
            <a:r>
              <a:rPr lang="en-US" sz="1800" dirty="0" smtClean="0"/>
              <a:t> containing all the vertices of </a:t>
            </a:r>
            <a:r>
              <a:rPr lang="en-US" sz="1800" b="1" i="1" dirty="0" smtClean="0">
                <a:latin typeface="Times New Roman" charset="0"/>
              </a:rPr>
              <a:t>G</a:t>
            </a:r>
            <a:endParaRPr lang="en-US" sz="1800" dirty="0" smtClean="0">
              <a:solidFill>
                <a:schemeClr val="tx2"/>
              </a:solidFill>
            </a:endParaRPr>
          </a:p>
          <a:p>
            <a:pPr eaLnBrk="1" hangingPunct="1">
              <a:buFont typeface="Wingdings" charset="0"/>
              <a:buNone/>
              <a:defRPr/>
            </a:pPr>
            <a:r>
              <a:rPr lang="en-US" sz="2000" dirty="0" smtClean="0">
                <a:cs typeface="+mn-cs"/>
              </a:rPr>
              <a:t>Spanning tree</a:t>
            </a:r>
          </a:p>
          <a:p>
            <a:pPr lvl="1" eaLnBrk="1" hangingPunct="1">
              <a:defRPr/>
            </a:pPr>
            <a:r>
              <a:rPr lang="en-US" sz="1800" dirty="0" smtClean="0"/>
              <a:t>Spanning </a:t>
            </a:r>
            <a:r>
              <a:rPr lang="en-US" sz="1800" dirty="0" err="1" smtClean="0"/>
              <a:t>subgraph</a:t>
            </a:r>
            <a:r>
              <a:rPr lang="en-US" sz="1800" dirty="0" smtClean="0"/>
              <a:t> that is </a:t>
            </a:r>
            <a:br>
              <a:rPr lang="en-US" sz="1800" dirty="0" smtClean="0"/>
            </a:br>
            <a:r>
              <a:rPr lang="en-US" sz="1800" dirty="0" smtClean="0"/>
              <a:t>itself a tree</a:t>
            </a:r>
          </a:p>
          <a:p>
            <a:pPr eaLnBrk="1" hangingPunct="1">
              <a:buFont typeface="Wingdings" charset="0"/>
              <a:buNone/>
              <a:defRPr/>
            </a:pPr>
            <a:r>
              <a:rPr lang="en-US" sz="2000" dirty="0" smtClean="0">
                <a:cs typeface="+mn-cs"/>
              </a:rPr>
              <a:t>Minimum spanning tree (MST)</a:t>
            </a:r>
          </a:p>
          <a:p>
            <a:pPr lvl="1" eaLnBrk="1" hangingPunct="1">
              <a:defRPr/>
            </a:pPr>
            <a:r>
              <a:rPr lang="en-US" sz="1800" dirty="0" smtClean="0"/>
              <a:t>Spanning tree of a weighted graph with minimum total edge weight</a:t>
            </a:r>
          </a:p>
          <a:p>
            <a:pPr marL="0" indent="0" eaLnBrk="1" hangingPunct="1">
              <a:buNone/>
              <a:defRPr/>
            </a:pPr>
            <a:r>
              <a:rPr lang="en-US" sz="2000" dirty="0" smtClean="0">
                <a:cs typeface="+mn-cs"/>
              </a:rPr>
              <a:t>Applications</a:t>
            </a:r>
          </a:p>
          <a:p>
            <a:pPr lvl="1" eaLnBrk="1" hangingPunct="1">
              <a:defRPr/>
            </a:pPr>
            <a:r>
              <a:rPr lang="en-US" sz="1800" dirty="0" smtClean="0"/>
              <a:t>Computer network (minimize cost of cable)</a:t>
            </a:r>
          </a:p>
          <a:p>
            <a:pPr lvl="1" eaLnBrk="1" hangingPunct="1">
              <a:defRPr/>
            </a:pPr>
            <a:r>
              <a:rPr lang="en-US" sz="1800" dirty="0" smtClean="0"/>
              <a:t>Transportation networks (</a:t>
            </a:r>
            <a:r>
              <a:rPr lang="en-US" sz="1600" dirty="0" smtClean="0"/>
              <a:t>minimize cost of road construction</a:t>
            </a:r>
            <a:r>
              <a:rPr lang="en-US" sz="1800" dirty="0" smtClean="0"/>
              <a:t>)</a:t>
            </a:r>
          </a:p>
          <a:p>
            <a:pPr lvl="1" eaLnBrk="1" hangingPunct="1">
              <a:defRPr/>
            </a:pPr>
            <a:endParaRPr lang="en-US" sz="1800" dirty="0" smtClean="0"/>
          </a:p>
        </p:txBody>
      </p:sp>
      <p:sp>
        <p:nvSpPr>
          <p:cNvPr id="263172" name="Oval 1028"/>
          <p:cNvSpPr>
            <a:spLocks noChangeArrowheads="1"/>
          </p:cNvSpPr>
          <p:nvPr/>
        </p:nvSpPr>
        <p:spPr bwMode="auto">
          <a:xfrm>
            <a:off x="6296025" y="1905000"/>
            <a:ext cx="936625" cy="45720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solidFill>
                  <a:schemeClr val="tx2"/>
                </a:solidFill>
                <a:cs typeface="+mn-cs"/>
              </a:rPr>
              <a:t>ORD</a:t>
            </a:r>
          </a:p>
        </p:txBody>
      </p:sp>
      <p:sp>
        <p:nvSpPr>
          <p:cNvPr id="263173" name="Oval 1029"/>
          <p:cNvSpPr>
            <a:spLocks noChangeArrowheads="1"/>
          </p:cNvSpPr>
          <p:nvPr/>
        </p:nvSpPr>
        <p:spPr bwMode="auto">
          <a:xfrm>
            <a:off x="7893050" y="2428875"/>
            <a:ext cx="936625" cy="45720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solidFill>
                  <a:schemeClr val="tx2"/>
                </a:solidFill>
                <a:cs typeface="+mn-cs"/>
              </a:rPr>
              <a:t>PIT</a:t>
            </a:r>
          </a:p>
        </p:txBody>
      </p:sp>
      <p:sp>
        <p:nvSpPr>
          <p:cNvPr id="263174" name="Oval 1030"/>
          <p:cNvSpPr>
            <a:spLocks noChangeArrowheads="1"/>
          </p:cNvSpPr>
          <p:nvPr/>
        </p:nvSpPr>
        <p:spPr bwMode="auto">
          <a:xfrm>
            <a:off x="7500938" y="5200650"/>
            <a:ext cx="936625" cy="45720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solidFill>
                  <a:schemeClr val="tx2"/>
                </a:solidFill>
                <a:cs typeface="+mn-cs"/>
              </a:rPr>
              <a:t>ATL</a:t>
            </a:r>
          </a:p>
        </p:txBody>
      </p:sp>
      <p:sp>
        <p:nvSpPr>
          <p:cNvPr id="263175" name="Oval 1031"/>
          <p:cNvSpPr>
            <a:spLocks noChangeArrowheads="1"/>
          </p:cNvSpPr>
          <p:nvPr/>
        </p:nvSpPr>
        <p:spPr bwMode="auto">
          <a:xfrm>
            <a:off x="6159500" y="3848100"/>
            <a:ext cx="936625" cy="45720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solidFill>
                  <a:schemeClr val="tx2"/>
                </a:solidFill>
                <a:cs typeface="+mn-cs"/>
              </a:rPr>
              <a:t>STL</a:t>
            </a:r>
          </a:p>
        </p:txBody>
      </p:sp>
      <p:sp>
        <p:nvSpPr>
          <p:cNvPr id="263176" name="Oval 1032"/>
          <p:cNvSpPr>
            <a:spLocks noChangeArrowheads="1"/>
          </p:cNvSpPr>
          <p:nvPr/>
        </p:nvSpPr>
        <p:spPr bwMode="auto">
          <a:xfrm>
            <a:off x="4664075" y="2895600"/>
            <a:ext cx="936625" cy="45720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solidFill>
                  <a:schemeClr val="tx2"/>
                </a:solidFill>
                <a:cs typeface="+mn-cs"/>
              </a:rPr>
              <a:t>DEN</a:t>
            </a:r>
          </a:p>
        </p:txBody>
      </p:sp>
      <p:sp>
        <p:nvSpPr>
          <p:cNvPr id="263177" name="Oval 1033"/>
          <p:cNvSpPr>
            <a:spLocks noChangeArrowheads="1"/>
          </p:cNvSpPr>
          <p:nvPr/>
        </p:nvSpPr>
        <p:spPr bwMode="auto">
          <a:xfrm>
            <a:off x="4800600" y="5143500"/>
            <a:ext cx="936625" cy="45720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solidFill>
                  <a:schemeClr val="tx2"/>
                </a:solidFill>
                <a:cs typeface="+mn-cs"/>
              </a:rPr>
              <a:t>DFW</a:t>
            </a:r>
          </a:p>
        </p:txBody>
      </p:sp>
      <p:sp>
        <p:nvSpPr>
          <p:cNvPr id="263178" name="Oval 1034"/>
          <p:cNvSpPr>
            <a:spLocks noChangeArrowheads="1"/>
          </p:cNvSpPr>
          <p:nvPr/>
        </p:nvSpPr>
        <p:spPr bwMode="auto">
          <a:xfrm>
            <a:off x="7978775" y="3571875"/>
            <a:ext cx="936625" cy="457200"/>
          </a:xfrm>
          <a:prstGeom prst="ellipse">
            <a:avLst/>
          </a:prstGeom>
          <a:solidFill>
            <a:schemeClr val="folHlink"/>
          </a:solidFill>
          <a:ln w="19050">
            <a:solidFill>
              <a:schemeClr val="tx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solidFill>
                  <a:schemeClr val="tx2"/>
                </a:solidFill>
                <a:cs typeface="+mn-cs"/>
              </a:rPr>
              <a:t>DCA</a:t>
            </a:r>
          </a:p>
        </p:txBody>
      </p:sp>
      <p:cxnSp>
        <p:nvCxnSpPr>
          <p:cNvPr id="263179" name="AutoShape 1035"/>
          <p:cNvCxnSpPr>
            <a:cxnSpLocks noChangeShapeType="1"/>
            <a:stCxn id="263176" idx="7"/>
            <a:endCxn id="263172" idx="3"/>
          </p:cNvCxnSpPr>
          <p:nvPr/>
        </p:nvCxnSpPr>
        <p:spPr bwMode="auto">
          <a:xfrm flipV="1">
            <a:off x="5464175" y="2305050"/>
            <a:ext cx="968375" cy="647700"/>
          </a:xfrm>
          <a:prstGeom prst="straightConnector1">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63180" name="AutoShape 1036"/>
          <p:cNvCxnSpPr>
            <a:cxnSpLocks noChangeShapeType="1"/>
            <a:stCxn id="263175" idx="0"/>
            <a:endCxn id="263172" idx="4"/>
          </p:cNvCxnSpPr>
          <p:nvPr/>
        </p:nvCxnSpPr>
        <p:spPr bwMode="auto">
          <a:xfrm flipV="1">
            <a:off x="6627813" y="2371725"/>
            <a:ext cx="136525" cy="1466850"/>
          </a:xfrm>
          <a:prstGeom prst="straightConnector1">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63181" name="AutoShape 1037"/>
          <p:cNvCxnSpPr>
            <a:cxnSpLocks noChangeShapeType="1"/>
            <a:stCxn id="263175" idx="6"/>
            <a:endCxn id="263178" idx="2"/>
          </p:cNvCxnSpPr>
          <p:nvPr/>
        </p:nvCxnSpPr>
        <p:spPr bwMode="auto">
          <a:xfrm flipV="1">
            <a:off x="7105650" y="3800475"/>
            <a:ext cx="863600" cy="276225"/>
          </a:xfrm>
          <a:prstGeom prst="straightConnector1">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63182" name="AutoShape 1038"/>
          <p:cNvCxnSpPr>
            <a:cxnSpLocks noChangeShapeType="1"/>
            <a:stCxn id="263178" idx="0"/>
            <a:endCxn id="263173" idx="4"/>
          </p:cNvCxnSpPr>
          <p:nvPr/>
        </p:nvCxnSpPr>
        <p:spPr bwMode="auto">
          <a:xfrm flipH="1" flipV="1">
            <a:off x="8361363" y="2895600"/>
            <a:ext cx="85725" cy="666750"/>
          </a:xfrm>
          <a:prstGeom prst="straightConnector1">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63183" name="AutoShape 1039"/>
          <p:cNvCxnSpPr>
            <a:cxnSpLocks noChangeShapeType="1"/>
            <a:stCxn id="263172" idx="5"/>
            <a:endCxn id="263173" idx="1"/>
          </p:cNvCxnSpPr>
          <p:nvPr/>
        </p:nvCxnSpPr>
        <p:spPr bwMode="auto">
          <a:xfrm>
            <a:off x="7096125" y="2305050"/>
            <a:ext cx="933450" cy="180975"/>
          </a:xfrm>
          <a:prstGeom prst="straightConnector1">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63184" name="AutoShape 1040"/>
          <p:cNvCxnSpPr>
            <a:cxnSpLocks noChangeShapeType="1"/>
            <a:stCxn id="263176" idx="4"/>
            <a:endCxn id="263177" idx="0"/>
          </p:cNvCxnSpPr>
          <p:nvPr/>
        </p:nvCxnSpPr>
        <p:spPr bwMode="auto">
          <a:xfrm>
            <a:off x="5132388" y="3362325"/>
            <a:ext cx="136525" cy="1771650"/>
          </a:xfrm>
          <a:prstGeom prst="straightConnector1">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63185" name="AutoShape 1041"/>
          <p:cNvCxnSpPr>
            <a:cxnSpLocks noChangeShapeType="1"/>
            <a:stCxn id="263178" idx="4"/>
            <a:endCxn id="263174" idx="0"/>
          </p:cNvCxnSpPr>
          <p:nvPr/>
        </p:nvCxnSpPr>
        <p:spPr bwMode="auto">
          <a:xfrm flipH="1">
            <a:off x="7969250" y="4038600"/>
            <a:ext cx="477838" cy="1152525"/>
          </a:xfrm>
          <a:prstGeom prst="straightConnector1">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63186" name="AutoShape 1042"/>
          <p:cNvCxnSpPr>
            <a:cxnSpLocks noChangeShapeType="1"/>
            <a:stCxn id="263174" idx="1"/>
            <a:endCxn id="263175" idx="5"/>
          </p:cNvCxnSpPr>
          <p:nvPr/>
        </p:nvCxnSpPr>
        <p:spPr bwMode="auto">
          <a:xfrm flipH="1" flipV="1">
            <a:off x="6959600" y="4248150"/>
            <a:ext cx="677863" cy="1009650"/>
          </a:xfrm>
          <a:prstGeom prst="straightConnector1">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63187" name="AutoShape 1043"/>
          <p:cNvCxnSpPr>
            <a:cxnSpLocks noChangeShapeType="1"/>
            <a:stCxn id="263177" idx="7"/>
            <a:endCxn id="263175" idx="3"/>
          </p:cNvCxnSpPr>
          <p:nvPr/>
        </p:nvCxnSpPr>
        <p:spPr bwMode="auto">
          <a:xfrm flipV="1">
            <a:off x="5600700" y="4248150"/>
            <a:ext cx="695325" cy="952500"/>
          </a:xfrm>
          <a:prstGeom prst="straightConnector1">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63188" name="AutoShape 1044"/>
          <p:cNvCxnSpPr>
            <a:cxnSpLocks noChangeShapeType="1"/>
            <a:stCxn id="263176" idx="5"/>
            <a:endCxn id="263175" idx="1"/>
          </p:cNvCxnSpPr>
          <p:nvPr/>
        </p:nvCxnSpPr>
        <p:spPr bwMode="auto">
          <a:xfrm>
            <a:off x="5464175" y="3295650"/>
            <a:ext cx="831850" cy="609600"/>
          </a:xfrm>
          <a:prstGeom prst="straightConnector1">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3189" name="Text Box 1045"/>
          <p:cNvSpPr txBox="1">
            <a:spLocks noChangeArrowheads="1"/>
          </p:cNvSpPr>
          <p:nvPr/>
        </p:nvSpPr>
        <p:spPr bwMode="auto">
          <a:xfrm>
            <a:off x="7381875" y="2041525"/>
            <a:ext cx="46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cs typeface="+mn-cs"/>
              </a:rPr>
              <a:t>10</a:t>
            </a:r>
          </a:p>
        </p:txBody>
      </p:sp>
      <p:sp>
        <p:nvSpPr>
          <p:cNvPr id="263190" name="Text Box 1046"/>
          <p:cNvSpPr txBox="1">
            <a:spLocks noChangeArrowheads="1"/>
          </p:cNvSpPr>
          <p:nvPr/>
        </p:nvSpPr>
        <p:spPr bwMode="auto">
          <a:xfrm>
            <a:off x="5619750" y="2346325"/>
            <a:ext cx="322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solidFill>
                  <a:schemeClr val="tx2"/>
                </a:solidFill>
                <a:cs typeface="+mn-cs"/>
              </a:rPr>
              <a:t>1</a:t>
            </a:r>
          </a:p>
        </p:txBody>
      </p:sp>
      <p:sp>
        <p:nvSpPr>
          <p:cNvPr id="263191" name="Text Box 1047"/>
          <p:cNvSpPr txBox="1">
            <a:spLocks noChangeArrowheads="1"/>
          </p:cNvSpPr>
          <p:nvPr/>
        </p:nvSpPr>
        <p:spPr bwMode="auto">
          <a:xfrm>
            <a:off x="5773738" y="3260725"/>
            <a:ext cx="322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cs typeface="+mn-cs"/>
              </a:rPr>
              <a:t>9</a:t>
            </a:r>
          </a:p>
        </p:txBody>
      </p:sp>
      <p:sp>
        <p:nvSpPr>
          <p:cNvPr id="263192" name="Text Box 1048"/>
          <p:cNvSpPr txBox="1">
            <a:spLocks noChangeArrowheads="1"/>
          </p:cNvSpPr>
          <p:nvPr/>
        </p:nvSpPr>
        <p:spPr bwMode="auto">
          <a:xfrm>
            <a:off x="5638800" y="4419600"/>
            <a:ext cx="322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cs typeface="+mn-cs"/>
              </a:rPr>
              <a:t>8</a:t>
            </a:r>
          </a:p>
        </p:txBody>
      </p:sp>
      <p:sp>
        <p:nvSpPr>
          <p:cNvPr id="263193" name="Text Box 1049"/>
          <p:cNvSpPr txBox="1">
            <a:spLocks noChangeArrowheads="1"/>
          </p:cNvSpPr>
          <p:nvPr/>
        </p:nvSpPr>
        <p:spPr bwMode="auto">
          <a:xfrm>
            <a:off x="6675438" y="2965450"/>
            <a:ext cx="322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solidFill>
                  <a:schemeClr val="tx2"/>
                </a:solidFill>
                <a:cs typeface="+mn-cs"/>
              </a:rPr>
              <a:t>6</a:t>
            </a:r>
          </a:p>
        </p:txBody>
      </p:sp>
      <p:sp>
        <p:nvSpPr>
          <p:cNvPr id="263194" name="Text Box 1050"/>
          <p:cNvSpPr txBox="1">
            <a:spLocks noChangeArrowheads="1"/>
          </p:cNvSpPr>
          <p:nvPr/>
        </p:nvSpPr>
        <p:spPr bwMode="auto">
          <a:xfrm>
            <a:off x="7339013" y="3562350"/>
            <a:ext cx="322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solidFill>
                  <a:schemeClr val="tx2"/>
                </a:solidFill>
                <a:cs typeface="+mn-cs"/>
              </a:rPr>
              <a:t>3</a:t>
            </a:r>
          </a:p>
        </p:txBody>
      </p:sp>
      <p:sp>
        <p:nvSpPr>
          <p:cNvPr id="263195" name="Text Box 1051"/>
          <p:cNvSpPr txBox="1">
            <a:spLocks noChangeArrowheads="1"/>
          </p:cNvSpPr>
          <p:nvPr/>
        </p:nvSpPr>
        <p:spPr bwMode="auto">
          <a:xfrm>
            <a:off x="8220075" y="4459288"/>
            <a:ext cx="322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solidFill>
                  <a:schemeClr val="tx2"/>
                </a:solidFill>
                <a:cs typeface="+mn-cs"/>
              </a:rPr>
              <a:t>2</a:t>
            </a:r>
          </a:p>
        </p:txBody>
      </p:sp>
      <p:sp>
        <p:nvSpPr>
          <p:cNvPr id="263196" name="Text Box 1052"/>
          <p:cNvSpPr txBox="1">
            <a:spLocks noChangeArrowheads="1"/>
          </p:cNvSpPr>
          <p:nvPr/>
        </p:nvSpPr>
        <p:spPr bwMode="auto">
          <a:xfrm>
            <a:off x="7232650" y="4413250"/>
            <a:ext cx="322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cs typeface="+mn-cs"/>
              </a:rPr>
              <a:t>5</a:t>
            </a:r>
          </a:p>
        </p:txBody>
      </p:sp>
      <p:sp>
        <p:nvSpPr>
          <p:cNvPr id="263197" name="Text Box 1053"/>
          <p:cNvSpPr txBox="1">
            <a:spLocks noChangeArrowheads="1"/>
          </p:cNvSpPr>
          <p:nvPr/>
        </p:nvSpPr>
        <p:spPr bwMode="auto">
          <a:xfrm>
            <a:off x="8380413" y="3032125"/>
            <a:ext cx="322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solidFill>
                  <a:schemeClr val="tx2"/>
                </a:solidFill>
                <a:cs typeface="+mn-cs"/>
              </a:rPr>
              <a:t>7</a:t>
            </a:r>
          </a:p>
        </p:txBody>
      </p:sp>
      <p:sp>
        <p:nvSpPr>
          <p:cNvPr id="263198" name="Text Box 1054"/>
          <p:cNvSpPr txBox="1">
            <a:spLocks noChangeArrowheads="1"/>
          </p:cNvSpPr>
          <p:nvPr/>
        </p:nvSpPr>
        <p:spPr bwMode="auto">
          <a:xfrm>
            <a:off x="5181600" y="3959225"/>
            <a:ext cx="322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solidFill>
                  <a:schemeClr val="tx2"/>
                </a:solidFill>
                <a:cs typeface="+mn-cs"/>
              </a:rPr>
              <a:t>4</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Shortest Paths</a:t>
            </a:r>
          </a:p>
        </p:txBody>
      </p:sp>
      <p:sp>
        <p:nvSpPr>
          <p:cNvPr id="5" name="Slide Number Placeholder 5"/>
          <p:cNvSpPr>
            <a:spLocks noGrp="1"/>
          </p:cNvSpPr>
          <p:nvPr>
            <p:ph type="sldNum" sz="quarter" idx="12"/>
          </p:nvPr>
        </p:nvSpPr>
        <p:spPr/>
        <p:txBody>
          <a:bodyPr/>
          <a:lstStyle/>
          <a:p>
            <a:pPr>
              <a:defRPr/>
            </a:pPr>
            <a:fld id="{73B79F8C-EFC9-7B4E-BAE4-10B88A7DE19D}" type="slidenum">
              <a:rPr lang="en-US"/>
              <a:pPr>
                <a:defRPr/>
              </a:pPr>
              <a:t>42</a:t>
            </a:fld>
            <a:endParaRPr lang="en-US"/>
          </a:p>
        </p:txBody>
      </p:sp>
      <p:sp>
        <p:nvSpPr>
          <p:cNvPr id="281602" name="Rectangle 2"/>
          <p:cNvSpPr>
            <a:spLocks noGrp="1" noChangeArrowheads="1"/>
          </p:cNvSpPr>
          <p:nvPr>
            <p:ph type="title"/>
          </p:nvPr>
        </p:nvSpPr>
        <p:spPr/>
        <p:txBody>
          <a:bodyPr/>
          <a:lstStyle/>
          <a:p>
            <a:pPr eaLnBrk="1" hangingPunct="1">
              <a:defRPr/>
            </a:pPr>
            <a:r>
              <a:rPr lang="en-US" smtClean="0">
                <a:cs typeface="+mj-cs"/>
              </a:rPr>
              <a:t>Kruskal's Greedy Strategy</a:t>
            </a:r>
          </a:p>
        </p:txBody>
      </p:sp>
      <p:sp>
        <p:nvSpPr>
          <p:cNvPr id="281603" name="Rectangle 3" descr="Rectangle: Click to edit Master text styles&#10;Second level&#10;Third level&#10;Fourth level&#10;Fifth level"/>
          <p:cNvSpPr>
            <a:spLocks noGrp="1" noChangeArrowheads="1"/>
          </p:cNvSpPr>
          <p:nvPr>
            <p:ph type="body" idx="1"/>
          </p:nvPr>
        </p:nvSpPr>
        <p:spPr>
          <a:xfrm>
            <a:off x="609600" y="4114800"/>
            <a:ext cx="7772400" cy="2057400"/>
          </a:xfrm>
        </p:spPr>
        <p:txBody>
          <a:bodyPr/>
          <a:lstStyle/>
          <a:p>
            <a:pPr marL="0" indent="0" eaLnBrk="1" hangingPunct="1">
              <a:buNone/>
              <a:defRPr/>
            </a:pPr>
            <a:endParaRPr lang="en-US" sz="2200" smtClean="0">
              <a:cs typeface="+mn-cs"/>
            </a:endParaRPr>
          </a:p>
          <a:p>
            <a:pPr marL="0" indent="0" eaLnBrk="1" hangingPunct="1">
              <a:buNone/>
              <a:defRPr/>
            </a:pPr>
            <a:r>
              <a:rPr lang="en-US" sz="2200" smtClean="0">
                <a:cs typeface="+mn-cs"/>
              </a:rPr>
              <a:t>Build </a:t>
            </a:r>
            <a:r>
              <a:rPr lang="en-US" sz="2200" dirty="0">
                <a:cs typeface="+mn-cs"/>
              </a:rPr>
              <a:t>a collection T of edges by doing the following: At each step, add an edge e to T of least weight subject to the constraint that adding e to T does not create a cycle in T. To answer questions about correctness and running time of this algorithm, we need to specify certain details.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524000"/>
            <a:ext cx="49530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00808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Shortest Paths</a:t>
            </a:r>
          </a:p>
        </p:txBody>
      </p:sp>
      <p:sp>
        <p:nvSpPr>
          <p:cNvPr id="5" name="Slide Number Placeholder 5"/>
          <p:cNvSpPr>
            <a:spLocks noGrp="1"/>
          </p:cNvSpPr>
          <p:nvPr>
            <p:ph type="sldNum" sz="quarter" idx="12"/>
          </p:nvPr>
        </p:nvSpPr>
        <p:spPr/>
        <p:txBody>
          <a:bodyPr/>
          <a:lstStyle/>
          <a:p>
            <a:pPr>
              <a:defRPr/>
            </a:pPr>
            <a:fld id="{73B79F8C-EFC9-7B4E-BAE4-10B88A7DE19D}" type="slidenum">
              <a:rPr lang="en-US"/>
              <a:pPr>
                <a:defRPr/>
              </a:pPr>
              <a:t>43</a:t>
            </a:fld>
            <a:endParaRPr lang="en-US"/>
          </a:p>
        </p:txBody>
      </p:sp>
      <p:sp>
        <p:nvSpPr>
          <p:cNvPr id="281602" name="Rectangle 2"/>
          <p:cNvSpPr>
            <a:spLocks noGrp="1" noChangeArrowheads="1"/>
          </p:cNvSpPr>
          <p:nvPr>
            <p:ph type="title"/>
          </p:nvPr>
        </p:nvSpPr>
        <p:spPr/>
        <p:txBody>
          <a:bodyPr/>
          <a:lstStyle/>
          <a:p>
            <a:pPr eaLnBrk="1" hangingPunct="1">
              <a:defRPr/>
            </a:pPr>
            <a:r>
              <a:rPr lang="en-US" smtClean="0">
                <a:cs typeface="+mj-cs"/>
              </a:rPr>
              <a:t>Implementation Questions</a:t>
            </a:r>
          </a:p>
        </p:txBody>
      </p:sp>
      <p:sp>
        <p:nvSpPr>
          <p:cNvPr id="281603" name="Rectangle 3" descr="Rectangle: Click to edit Master text styles&#10;Second level&#10;Third level&#10;Fourth level&#10;Fifth level"/>
          <p:cNvSpPr>
            <a:spLocks noGrp="1" noChangeArrowheads="1"/>
          </p:cNvSpPr>
          <p:nvPr>
            <p:ph type="body" idx="1"/>
          </p:nvPr>
        </p:nvSpPr>
        <p:spPr>
          <a:xfrm>
            <a:off x="609600" y="1600200"/>
            <a:ext cx="7772400" cy="4114800"/>
          </a:xfrm>
        </p:spPr>
        <p:txBody>
          <a:bodyPr/>
          <a:lstStyle/>
          <a:p>
            <a:pPr marL="514350" indent="-514350" eaLnBrk="1" hangingPunct="1">
              <a:buAutoNum type="arabicPeriod"/>
              <a:defRPr/>
            </a:pPr>
            <a:r>
              <a:rPr lang="en-US" sz="2800" dirty="0" smtClean="0">
                <a:cs typeface="+mn-cs"/>
              </a:rPr>
              <a:t>How do we pick the next edge at each step?</a:t>
            </a:r>
            <a:br>
              <a:rPr lang="en-US" sz="2800" dirty="0" smtClean="0">
                <a:cs typeface="+mn-cs"/>
              </a:rPr>
            </a:br>
            <a:endParaRPr lang="en-US" sz="2800" dirty="0" smtClean="0">
              <a:cs typeface="+mn-cs"/>
            </a:endParaRPr>
          </a:p>
          <a:p>
            <a:pPr marL="514350" indent="-514350" eaLnBrk="1" hangingPunct="1">
              <a:buAutoNum type="arabicPeriod"/>
              <a:defRPr/>
            </a:pPr>
            <a:r>
              <a:rPr lang="en-US" sz="2800" dirty="0">
                <a:cs typeface="+mn-cs"/>
              </a:rPr>
              <a:t>How do we make sure that we do not add an edge to T that produces a cycle?</a:t>
            </a:r>
            <a:endParaRPr lang="en-US" sz="2800" dirty="0" smtClean="0">
              <a:cs typeface="+mn-cs"/>
            </a:endParaRPr>
          </a:p>
        </p:txBody>
      </p:sp>
    </p:spTree>
    <p:extLst>
      <p:ext uri="{BB962C8B-B14F-4D97-AF65-F5344CB8AC3E}">
        <p14:creationId xmlns:p14="http://schemas.microsoft.com/office/powerpoint/2010/main" val="36695997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Shortest Paths</a:t>
            </a:r>
          </a:p>
        </p:txBody>
      </p:sp>
      <p:sp>
        <p:nvSpPr>
          <p:cNvPr id="5" name="Slide Number Placeholder 5"/>
          <p:cNvSpPr>
            <a:spLocks noGrp="1"/>
          </p:cNvSpPr>
          <p:nvPr>
            <p:ph type="sldNum" sz="quarter" idx="12"/>
          </p:nvPr>
        </p:nvSpPr>
        <p:spPr/>
        <p:txBody>
          <a:bodyPr/>
          <a:lstStyle/>
          <a:p>
            <a:pPr>
              <a:defRPr/>
            </a:pPr>
            <a:fld id="{73B79F8C-EFC9-7B4E-BAE4-10B88A7DE19D}" type="slidenum">
              <a:rPr lang="en-US"/>
              <a:pPr>
                <a:defRPr/>
              </a:pPr>
              <a:t>44</a:t>
            </a:fld>
            <a:endParaRPr lang="en-US"/>
          </a:p>
        </p:txBody>
      </p:sp>
      <p:sp>
        <p:nvSpPr>
          <p:cNvPr id="281602" name="Rectangle 2"/>
          <p:cNvSpPr>
            <a:spLocks noGrp="1" noChangeArrowheads="1"/>
          </p:cNvSpPr>
          <p:nvPr>
            <p:ph type="title"/>
          </p:nvPr>
        </p:nvSpPr>
        <p:spPr/>
        <p:txBody>
          <a:bodyPr/>
          <a:lstStyle/>
          <a:p>
            <a:pPr eaLnBrk="1" hangingPunct="1">
              <a:defRPr/>
            </a:pPr>
            <a:r>
              <a:rPr lang="en-US" smtClean="0">
                <a:cs typeface="+mj-cs"/>
              </a:rPr>
              <a:t>Solutions</a:t>
            </a:r>
          </a:p>
        </p:txBody>
      </p:sp>
      <p:sp>
        <p:nvSpPr>
          <p:cNvPr id="281603" name="Rectangle 3" descr="Rectangle: Click to edit Master text styles&#10;Second level&#10;Third level&#10;Fourth level&#10;Fifth level"/>
          <p:cNvSpPr>
            <a:spLocks noGrp="1" noChangeArrowheads="1"/>
          </p:cNvSpPr>
          <p:nvPr>
            <p:ph type="body" idx="1"/>
          </p:nvPr>
        </p:nvSpPr>
        <p:spPr>
          <a:xfrm>
            <a:off x="609600" y="1600200"/>
            <a:ext cx="7772400" cy="4114800"/>
          </a:xfrm>
        </p:spPr>
        <p:txBody>
          <a:bodyPr/>
          <a:lstStyle/>
          <a:p>
            <a:pPr marL="514350" indent="-514350" eaLnBrk="1" hangingPunct="1">
              <a:buAutoNum type="arabicPeriod"/>
              <a:defRPr/>
            </a:pPr>
            <a:r>
              <a:rPr lang="en-US" sz="2800" dirty="0" smtClean="0">
                <a:cs typeface="+mn-cs"/>
              </a:rPr>
              <a:t>We can arrange edges by sorting them by weight (in ascending order), and so we pick edges according to this sorted order. </a:t>
            </a:r>
            <a:br>
              <a:rPr lang="en-US" sz="2800" dirty="0" smtClean="0">
                <a:cs typeface="+mn-cs"/>
              </a:rPr>
            </a:br>
            <a:endParaRPr lang="en-US" sz="2800" dirty="0" smtClean="0">
              <a:cs typeface="+mn-cs"/>
            </a:endParaRPr>
          </a:p>
          <a:p>
            <a:pPr marL="514350" indent="-514350" eaLnBrk="1" hangingPunct="1">
              <a:buAutoNum type="arabicPeriod"/>
              <a:defRPr/>
            </a:pPr>
            <a:r>
              <a:rPr lang="en-US" sz="2800" dirty="0">
                <a:cs typeface="+mn-cs"/>
              </a:rPr>
              <a:t>We can ensure no cycles are created by building local minimum spanning trees around each </a:t>
            </a:r>
            <a:r>
              <a:rPr lang="en-US" sz="2800" dirty="0" smtClean="0">
                <a:cs typeface="+mn-cs"/>
              </a:rPr>
              <a:t>vertex.</a:t>
            </a:r>
            <a:endParaRPr lang="en-US" sz="2800" dirty="0" smtClean="0">
              <a:cs typeface="+mn-cs"/>
            </a:endParaRPr>
          </a:p>
        </p:txBody>
      </p:sp>
    </p:spTree>
    <p:extLst>
      <p:ext uri="{BB962C8B-B14F-4D97-AF65-F5344CB8AC3E}">
        <p14:creationId xmlns:p14="http://schemas.microsoft.com/office/powerpoint/2010/main" val="36695997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Shortest Paths</a:t>
            </a:r>
          </a:p>
        </p:txBody>
      </p:sp>
      <p:sp>
        <p:nvSpPr>
          <p:cNvPr id="5" name="Slide Number Placeholder 5"/>
          <p:cNvSpPr>
            <a:spLocks noGrp="1"/>
          </p:cNvSpPr>
          <p:nvPr>
            <p:ph type="sldNum" sz="quarter" idx="12"/>
          </p:nvPr>
        </p:nvSpPr>
        <p:spPr/>
        <p:txBody>
          <a:bodyPr/>
          <a:lstStyle/>
          <a:p>
            <a:pPr>
              <a:defRPr/>
            </a:pPr>
            <a:fld id="{73B79F8C-EFC9-7B4E-BAE4-10B88A7DE19D}" type="slidenum">
              <a:rPr lang="en-US"/>
              <a:pPr>
                <a:defRPr/>
              </a:pPr>
              <a:t>45</a:t>
            </a:fld>
            <a:endParaRPr lang="en-US"/>
          </a:p>
        </p:txBody>
      </p:sp>
      <p:sp>
        <p:nvSpPr>
          <p:cNvPr id="281602" name="Rectangle 2"/>
          <p:cNvSpPr>
            <a:spLocks noGrp="1" noChangeArrowheads="1"/>
          </p:cNvSpPr>
          <p:nvPr>
            <p:ph type="title"/>
          </p:nvPr>
        </p:nvSpPr>
        <p:spPr/>
        <p:txBody>
          <a:bodyPr/>
          <a:lstStyle/>
          <a:p>
            <a:pPr eaLnBrk="1" hangingPunct="1">
              <a:defRPr/>
            </a:pPr>
            <a:r>
              <a:rPr lang="en-US" smtClean="0">
                <a:cs typeface="+mj-cs"/>
              </a:rPr>
              <a:t>Kruskal's Algorithm</a:t>
            </a:r>
          </a:p>
        </p:txBody>
      </p:sp>
      <p:sp>
        <p:nvSpPr>
          <p:cNvPr id="281603" name="Rectangle 3" descr="Rectangle: Click to edit Master text styles&#10;Second level&#10;Third level&#10;Fourth level&#10;Fifth level"/>
          <p:cNvSpPr>
            <a:spLocks noGrp="1" noChangeArrowheads="1"/>
          </p:cNvSpPr>
          <p:nvPr>
            <p:ph type="body" idx="1"/>
          </p:nvPr>
        </p:nvSpPr>
        <p:spPr>
          <a:xfrm>
            <a:off x="609600" y="1600200"/>
            <a:ext cx="7772400" cy="4114800"/>
          </a:xfrm>
        </p:spPr>
        <p:txBody>
          <a:bodyPr/>
          <a:lstStyle/>
          <a:p>
            <a:pPr eaLnBrk="1" hangingPunct="1">
              <a:defRPr/>
            </a:pPr>
            <a:r>
              <a:rPr lang="en-US" sz="2800" dirty="0" smtClean="0">
                <a:cs typeface="+mn-cs"/>
              </a:rPr>
              <a:t>First step is to sort all edges by weight.</a:t>
            </a:r>
          </a:p>
          <a:p>
            <a:pPr eaLnBrk="1" hangingPunct="1">
              <a:defRPr/>
            </a:pPr>
            <a:r>
              <a:rPr lang="en-US" sz="2800" dirty="0">
                <a:cs typeface="+mn-cs"/>
              </a:rPr>
              <a:t>Second step involves creation of </a:t>
            </a:r>
            <a:r>
              <a:rPr lang="en-US" sz="2800" i="1" dirty="0">
                <a:cs typeface="+mn-cs"/>
              </a:rPr>
              <a:t>clusters </a:t>
            </a:r>
            <a:endParaRPr lang="en-US" sz="2800" i="1" dirty="0" smtClean="0">
              <a:cs typeface="+mn-cs"/>
            </a:endParaRPr>
          </a:p>
          <a:p>
            <a:pPr lvl="1" eaLnBrk="1" hangingPunct="1">
              <a:defRPr/>
            </a:pPr>
            <a:r>
              <a:rPr lang="en-US" sz="2400" dirty="0"/>
              <a:t>Every vertex is initially placed in a trivial </a:t>
            </a:r>
            <a:r>
              <a:rPr lang="en-US" sz="2400" i="1" dirty="0"/>
              <a:t>cluster</a:t>
            </a:r>
            <a:r>
              <a:rPr lang="en-US" sz="2400" dirty="0"/>
              <a:t> -- the cluster for a vertex v</a:t>
            </a:r>
            <a:r>
              <a:rPr lang="en-US" sz="2400"/>
              <a:t>, </a:t>
            </a:r>
            <a:r>
              <a:rPr lang="en-US" sz="2400" smtClean="0"/>
              <a:t>denoted C(v</a:t>
            </a:r>
            <a:r>
              <a:rPr lang="en-US" sz="2400" dirty="0"/>
              <a:t>), is simply {v}. A cluster represents a local minimum spanning tree.</a:t>
            </a:r>
          </a:p>
          <a:p>
            <a:pPr lvl="1" eaLnBrk="1" hangingPunct="1">
              <a:defRPr/>
            </a:pPr>
            <a:r>
              <a:rPr lang="en-US" sz="2400" dirty="0" smtClean="0">
                <a:cs typeface="+mn-cs"/>
              </a:rPr>
              <a:t>When the next edge (</a:t>
            </a:r>
            <a:r>
              <a:rPr lang="en-US" sz="2400" dirty="0" err="1" smtClean="0">
                <a:cs typeface="+mn-cs"/>
              </a:rPr>
              <a:t>u,v</a:t>
            </a:r>
            <a:r>
              <a:rPr lang="en-US" sz="2400" dirty="0" smtClean="0">
                <a:cs typeface="+mn-cs"/>
              </a:rPr>
              <a:t>) is considered, C(u) and C(v) are compared -- if different, (</a:t>
            </a:r>
            <a:r>
              <a:rPr lang="en-US" sz="2400" dirty="0" err="1" smtClean="0">
                <a:cs typeface="+mn-cs"/>
              </a:rPr>
              <a:t>u,v</a:t>
            </a:r>
            <a:r>
              <a:rPr lang="en-US" sz="2400" dirty="0" smtClean="0">
                <a:cs typeface="+mn-cs"/>
              </a:rPr>
              <a:t>) is included as an edge in the final output tree, and C(u) and </a:t>
            </a:r>
            <a:br>
              <a:rPr lang="en-US" sz="2400" dirty="0" smtClean="0">
                <a:cs typeface="+mn-cs"/>
              </a:rPr>
            </a:br>
            <a:r>
              <a:rPr lang="en-US" sz="2400" dirty="0" smtClean="0">
                <a:cs typeface="+mn-cs"/>
              </a:rPr>
              <a:t>C(v) are merged.</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1"/>
          </p:nvPr>
        </p:nvSpPr>
        <p:spPr/>
        <p:txBody>
          <a:bodyPr/>
          <a:lstStyle/>
          <a:p>
            <a:pPr>
              <a:defRPr/>
            </a:pPr>
            <a:r>
              <a:rPr lang="en-US"/>
              <a:t>Shortest Paths</a:t>
            </a:r>
          </a:p>
        </p:txBody>
      </p:sp>
      <p:sp>
        <p:nvSpPr>
          <p:cNvPr id="5" name="Slide Number Placeholder 3"/>
          <p:cNvSpPr>
            <a:spLocks noGrp="1"/>
          </p:cNvSpPr>
          <p:nvPr>
            <p:ph type="sldNum" sz="quarter" idx="12"/>
          </p:nvPr>
        </p:nvSpPr>
        <p:spPr/>
        <p:txBody>
          <a:bodyPr/>
          <a:lstStyle/>
          <a:p>
            <a:pPr>
              <a:defRPr/>
            </a:pPr>
            <a:fld id="{733D3977-F524-CA44-BE07-40FAA8BC9DD9}" type="slidenum">
              <a:rPr lang="en-US"/>
              <a:pPr>
                <a:defRPr/>
              </a:pPr>
              <a:t>46</a:t>
            </a:fld>
            <a:endParaRPr lang="en-US"/>
          </a:p>
        </p:txBody>
      </p:sp>
      <p:sp>
        <p:nvSpPr>
          <p:cNvPr id="280578" name="Rectangle 2"/>
          <p:cNvSpPr>
            <a:spLocks noChangeArrowheads="1"/>
          </p:cNvSpPr>
          <p:nvPr/>
        </p:nvSpPr>
        <p:spPr bwMode="auto">
          <a:xfrm>
            <a:off x="6096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lstStyle/>
          <a:p>
            <a:pPr algn="l">
              <a:defRPr/>
            </a:pPr>
            <a:r>
              <a:rPr lang="en-US" sz="4400">
                <a:solidFill>
                  <a:schemeClr val="tx2"/>
                </a:solidFill>
                <a:cs typeface="+mn-cs"/>
              </a:rPr>
              <a:t>Kruskal</a:t>
            </a:r>
            <a:r>
              <a:rPr lang="en-US" sz="4400">
                <a:solidFill>
                  <a:schemeClr val="tx2"/>
                </a:solidFill>
                <a:latin typeface="Arial"/>
                <a:cs typeface="+mn-cs"/>
              </a:rPr>
              <a:t>’</a:t>
            </a:r>
            <a:r>
              <a:rPr lang="en-US" sz="4400">
                <a:solidFill>
                  <a:schemeClr val="tx2"/>
                </a:solidFill>
                <a:cs typeface="+mn-cs"/>
              </a:rPr>
              <a:t>s Algorithm</a:t>
            </a:r>
          </a:p>
        </p:txBody>
      </p:sp>
      <p:sp>
        <p:nvSpPr>
          <p:cNvPr id="280581" name="Text Box 5"/>
          <p:cNvSpPr txBox="1">
            <a:spLocks noChangeArrowheads="1"/>
          </p:cNvSpPr>
          <p:nvPr/>
        </p:nvSpPr>
        <p:spPr bwMode="auto">
          <a:xfrm>
            <a:off x="685800" y="1524000"/>
            <a:ext cx="7772400" cy="5155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400" b="1" i="1" dirty="0">
                <a:cs typeface="Times New Roman" charset="0"/>
              </a:rPr>
              <a:t>Input: </a:t>
            </a:r>
            <a:r>
              <a:rPr lang="en-US" sz="1400" dirty="0">
                <a:cs typeface="Times New Roman" charset="0"/>
              </a:rPr>
              <a:t>A simple connected weighted graph </a:t>
            </a:r>
            <a:r>
              <a:rPr lang="en-US" sz="1400" i="1" dirty="0">
                <a:cs typeface="Times New Roman" charset="0"/>
              </a:rPr>
              <a:t>G</a:t>
            </a:r>
            <a:r>
              <a:rPr lang="en-US" sz="1400" dirty="0">
                <a:cs typeface="Times New Roman" charset="0"/>
              </a:rPr>
              <a:t> = (</a:t>
            </a:r>
            <a:r>
              <a:rPr lang="en-US" sz="1400" i="1" dirty="0">
                <a:cs typeface="Times New Roman" charset="0"/>
              </a:rPr>
              <a:t>V, E</a:t>
            </a:r>
            <a:r>
              <a:rPr lang="en-US" sz="1400" dirty="0">
                <a:cs typeface="Times New Roman" charset="0"/>
              </a:rPr>
              <a:t>)</a:t>
            </a:r>
            <a:r>
              <a:rPr lang="en-US" sz="1400" i="1" dirty="0">
                <a:cs typeface="Times New Roman" charset="0"/>
              </a:rPr>
              <a:t> </a:t>
            </a:r>
            <a:r>
              <a:rPr lang="en-US" sz="1400" dirty="0">
                <a:cs typeface="Times New Roman" charset="0"/>
              </a:rPr>
              <a:t>with </a:t>
            </a:r>
            <a:r>
              <a:rPr lang="en-US" sz="1400" i="1" dirty="0">
                <a:cs typeface="Times New Roman" charset="0"/>
              </a:rPr>
              <a:t>n</a:t>
            </a:r>
            <a:r>
              <a:rPr lang="en-US" sz="1400" dirty="0">
                <a:cs typeface="Times New Roman" charset="0"/>
              </a:rPr>
              <a:t> vertices and </a:t>
            </a:r>
            <a:r>
              <a:rPr lang="en-US" sz="1400" i="1" dirty="0">
                <a:cs typeface="Times New Roman" charset="0"/>
              </a:rPr>
              <a:t>m </a:t>
            </a:r>
            <a:r>
              <a:rPr lang="en-US" sz="1400" dirty="0">
                <a:cs typeface="Times New Roman" charset="0"/>
              </a:rPr>
              <a:t> edges</a:t>
            </a:r>
            <a:br>
              <a:rPr lang="en-US" sz="1400" dirty="0">
                <a:cs typeface="Times New Roman" charset="0"/>
              </a:rPr>
            </a:br>
            <a:r>
              <a:rPr lang="en-US" sz="1400" b="1" i="1" dirty="0">
                <a:cs typeface="Times New Roman" charset="0"/>
              </a:rPr>
              <a:t>Output:</a:t>
            </a:r>
            <a:r>
              <a:rPr lang="en-US" sz="1400" dirty="0">
                <a:cs typeface="Times New Roman" charset="0"/>
              </a:rPr>
              <a:t> A minimum spanning tree </a:t>
            </a:r>
            <a:r>
              <a:rPr lang="en-US" sz="1400" i="1" dirty="0">
                <a:cs typeface="Times New Roman" charset="0"/>
              </a:rPr>
              <a:t>T</a:t>
            </a:r>
            <a:r>
              <a:rPr lang="en-US" sz="1400" dirty="0">
                <a:cs typeface="Times New Roman" charset="0"/>
              </a:rPr>
              <a:t> of </a:t>
            </a:r>
            <a:r>
              <a:rPr lang="en-US" sz="1400" i="1" dirty="0">
                <a:cs typeface="Times New Roman" charset="0"/>
              </a:rPr>
              <a:t>G</a:t>
            </a:r>
            <a:br>
              <a:rPr lang="en-US" sz="1400" i="1" dirty="0">
                <a:cs typeface="Times New Roman" charset="0"/>
              </a:rPr>
            </a:br>
            <a:r>
              <a:rPr lang="en-US" sz="1400" i="1" dirty="0">
                <a:cs typeface="Times New Roman" charset="0"/>
              </a:rPr>
              <a:t/>
            </a:r>
            <a:br>
              <a:rPr lang="en-US" sz="1400" i="1" dirty="0">
                <a:cs typeface="Times New Roman" charset="0"/>
              </a:rPr>
            </a:br>
            <a:r>
              <a:rPr lang="en-US" sz="1400" b="1" i="1" dirty="0">
                <a:cs typeface="Times New Roman" charset="0"/>
              </a:rPr>
              <a:t>The Algorithm:</a:t>
            </a:r>
            <a:r>
              <a:rPr lang="en-US" sz="1400" dirty="0">
                <a:cs typeface="Times New Roman" charset="0"/>
              </a:rPr>
              <a:t> </a:t>
            </a:r>
          </a:p>
          <a:p>
            <a:pPr algn="l">
              <a:spcBef>
                <a:spcPct val="50000"/>
              </a:spcBef>
              <a:defRPr/>
            </a:pPr>
            <a:r>
              <a:rPr lang="en-US" sz="1400" dirty="0">
                <a:cs typeface="+mn-cs"/>
              </a:rPr>
              <a:t>    sort E in increasing order of edge weight  </a:t>
            </a:r>
          </a:p>
          <a:p>
            <a:pPr algn="l">
              <a:spcBef>
                <a:spcPct val="50000"/>
              </a:spcBef>
              <a:defRPr/>
            </a:pPr>
            <a:r>
              <a:rPr lang="en-US" sz="1400" dirty="0">
                <a:cs typeface="+mn-cs"/>
              </a:rPr>
              <a:t>    </a:t>
            </a:r>
            <a:r>
              <a:rPr lang="en-US" sz="1400" dirty="0"/>
              <a:t>for each vertex </a:t>
            </a:r>
            <a:r>
              <a:rPr lang="en-US" sz="1400" i="1" dirty="0">
                <a:latin typeface="Times New Roman" charset="0"/>
              </a:rPr>
              <a:t>v</a:t>
            </a:r>
            <a:r>
              <a:rPr lang="en-US" sz="1400" dirty="0"/>
              <a:t> in </a:t>
            </a:r>
            <a:r>
              <a:rPr lang="en-US" sz="1400" i="1" dirty="0">
                <a:latin typeface="Times New Roman" charset="0"/>
              </a:rPr>
              <a:t>G</a:t>
            </a:r>
            <a:r>
              <a:rPr lang="en-US" sz="1400" dirty="0"/>
              <a:t>, define an elementary cluster </a:t>
            </a:r>
            <a:r>
              <a:rPr lang="en-US" sz="1400" i="1" dirty="0">
                <a:latin typeface="Times New Roman" charset="0"/>
              </a:rPr>
              <a:t>C</a:t>
            </a:r>
            <a:r>
              <a:rPr lang="en-US" sz="1400" dirty="0">
                <a:latin typeface="Times New Roman" charset="0"/>
              </a:rPr>
              <a:t>(</a:t>
            </a:r>
            <a:r>
              <a:rPr lang="en-US" sz="1400" i="1" dirty="0">
                <a:latin typeface="Times New Roman" charset="0"/>
              </a:rPr>
              <a:t>v</a:t>
            </a:r>
            <a:r>
              <a:rPr lang="en-US" sz="1400" dirty="0">
                <a:latin typeface="Times New Roman" charset="0"/>
              </a:rPr>
              <a:t>)</a:t>
            </a:r>
            <a:r>
              <a:rPr lang="en-US" sz="1400" dirty="0"/>
              <a:t> (which will grow) by </a:t>
            </a:r>
            <a:r>
              <a:rPr lang="en-US" sz="1400" i="1" dirty="0">
                <a:latin typeface="Times New Roman" charset="0"/>
              </a:rPr>
              <a:t>C </a:t>
            </a:r>
            <a:r>
              <a:rPr lang="en-US" sz="1400" dirty="0">
                <a:latin typeface="Times New Roman" charset="0"/>
              </a:rPr>
              <a:t>(</a:t>
            </a:r>
            <a:r>
              <a:rPr lang="en-US" sz="1400" i="1" dirty="0">
                <a:latin typeface="Times New Roman" charset="0"/>
              </a:rPr>
              <a:t>v</a:t>
            </a:r>
            <a:r>
              <a:rPr lang="en-US" sz="1400" dirty="0">
                <a:latin typeface="Times New Roman" charset="0"/>
              </a:rPr>
              <a:t>) = {</a:t>
            </a:r>
            <a:r>
              <a:rPr lang="en-US" sz="1400" i="1" dirty="0">
                <a:latin typeface="Times New Roman" charset="0"/>
              </a:rPr>
              <a:t>v</a:t>
            </a:r>
            <a:r>
              <a:rPr lang="en-US" sz="1400" dirty="0">
                <a:latin typeface="Times New Roman" charset="0"/>
              </a:rPr>
              <a:t>}</a:t>
            </a:r>
          </a:p>
          <a:p>
            <a:pPr algn="l">
              <a:spcBef>
                <a:spcPct val="50000"/>
              </a:spcBef>
              <a:defRPr/>
            </a:pPr>
            <a:r>
              <a:rPr lang="en-US" sz="1400" dirty="0">
                <a:latin typeface="Times New Roman" charset="0"/>
              </a:rPr>
              <a:t>    </a:t>
            </a:r>
            <a:r>
              <a:rPr lang="en-US" sz="1400" i="1" dirty="0">
                <a:cs typeface="+mn-cs"/>
              </a:rPr>
              <a:t>T</a:t>
            </a:r>
            <a:r>
              <a:rPr lang="en-US" sz="1400" dirty="0">
                <a:cs typeface="+mn-cs"/>
              </a:rPr>
              <a:t> </a:t>
            </a:r>
            <a:r>
              <a:rPr lang="en-US" sz="1400" dirty="0">
                <a:cs typeface="Times New Roman" charset="0"/>
              </a:rPr>
              <a:t>← an</a:t>
            </a:r>
            <a:r>
              <a:rPr lang="en-US" sz="1400" dirty="0">
                <a:cs typeface="+mn-cs"/>
              </a:rPr>
              <a:t> empty </a:t>
            </a:r>
            <a:r>
              <a:rPr lang="en-US" sz="1400">
                <a:cs typeface="+mn-cs"/>
              </a:rPr>
              <a:t>tree      </a:t>
            </a:r>
            <a:r>
              <a:rPr lang="en-US" sz="1400" smtClean="0">
                <a:cs typeface="+mn-cs"/>
              </a:rPr>
              <a:t>//</a:t>
            </a:r>
            <a:r>
              <a:rPr lang="en-US" sz="1400" i="1" dirty="0">
                <a:cs typeface="+mn-cs"/>
              </a:rPr>
              <a:t>T</a:t>
            </a:r>
            <a:r>
              <a:rPr lang="en-US" sz="1400" dirty="0">
                <a:cs typeface="+mn-cs"/>
              </a:rPr>
              <a:t> will eventually become the minimum spanning tree</a:t>
            </a:r>
          </a:p>
          <a:p>
            <a:pPr algn="l">
              <a:spcBef>
                <a:spcPct val="50000"/>
              </a:spcBef>
              <a:defRPr/>
            </a:pPr>
            <a:r>
              <a:rPr lang="en-US" sz="1400" b="1" dirty="0">
                <a:cs typeface="+mn-cs"/>
              </a:rPr>
              <a:t>    while</a:t>
            </a:r>
            <a:r>
              <a:rPr lang="en-US" sz="1400" dirty="0">
                <a:cs typeface="+mn-cs"/>
              </a:rPr>
              <a:t> </a:t>
            </a:r>
            <a:r>
              <a:rPr lang="en-US" sz="1400" i="1" dirty="0">
                <a:cs typeface="+mn-cs"/>
              </a:rPr>
              <a:t>T</a:t>
            </a:r>
            <a:r>
              <a:rPr lang="en-US" sz="1400" dirty="0">
                <a:cs typeface="+mn-cs"/>
              </a:rPr>
              <a:t>  has fewer than </a:t>
            </a:r>
            <a:r>
              <a:rPr lang="en-US" sz="1400" i="1" dirty="0">
                <a:cs typeface="+mn-cs"/>
              </a:rPr>
              <a:t>n</a:t>
            </a:r>
            <a:r>
              <a:rPr lang="en-US" sz="1400" dirty="0">
                <a:cs typeface="+mn-cs"/>
              </a:rPr>
              <a:t> – 1 edges </a:t>
            </a:r>
            <a:r>
              <a:rPr lang="en-US" sz="1400" b="1" dirty="0">
                <a:cs typeface="+mn-cs"/>
              </a:rPr>
              <a:t>do</a:t>
            </a:r>
          </a:p>
          <a:p>
            <a:pPr algn="l">
              <a:spcBef>
                <a:spcPct val="50000"/>
              </a:spcBef>
              <a:defRPr/>
            </a:pPr>
            <a:r>
              <a:rPr lang="en-US" sz="1400" dirty="0">
                <a:cs typeface="Times New Roman" charset="0"/>
              </a:rPr>
              <a:t>         (</a:t>
            </a:r>
            <a:r>
              <a:rPr lang="en-US" sz="1400" i="1" dirty="0" err="1">
                <a:cs typeface="Times New Roman" charset="0"/>
              </a:rPr>
              <a:t>u,v</a:t>
            </a:r>
            <a:r>
              <a:rPr lang="en-US" sz="1400" dirty="0">
                <a:cs typeface="Times New Roman" charset="0"/>
              </a:rPr>
              <a:t>) ←  </a:t>
            </a:r>
            <a:r>
              <a:rPr lang="en-US" sz="1400" dirty="0">
                <a:latin typeface="+mn-lt"/>
                <a:cs typeface="Courier New" charset="0"/>
              </a:rPr>
              <a:t>next edge</a:t>
            </a:r>
            <a:endParaRPr lang="en-US" sz="1400" dirty="0">
              <a:latin typeface="+mn-lt"/>
              <a:cs typeface="Times New Roman" charset="0"/>
            </a:endParaRPr>
          </a:p>
          <a:p>
            <a:pPr algn="l">
              <a:spcBef>
                <a:spcPct val="50000"/>
              </a:spcBef>
              <a:defRPr/>
            </a:pPr>
            <a:r>
              <a:rPr lang="en-US" sz="1400" i="1" dirty="0">
                <a:cs typeface="Times New Roman" charset="0"/>
              </a:rPr>
              <a:t>         C</a:t>
            </a:r>
            <a:r>
              <a:rPr lang="en-US" sz="1400" dirty="0">
                <a:cs typeface="Times New Roman" charset="0"/>
              </a:rPr>
              <a:t>(</a:t>
            </a:r>
            <a:r>
              <a:rPr lang="en-US" sz="1400" i="1" dirty="0">
                <a:cs typeface="Times New Roman" charset="0"/>
              </a:rPr>
              <a:t>v</a:t>
            </a:r>
            <a:r>
              <a:rPr lang="en-US" sz="1400" dirty="0">
                <a:cs typeface="Times New Roman" charset="0"/>
              </a:rPr>
              <a:t>)  ←  cluster containing </a:t>
            </a:r>
            <a:r>
              <a:rPr lang="en-US" sz="1400" i="1" dirty="0">
                <a:cs typeface="Times New Roman" charset="0"/>
              </a:rPr>
              <a:t>v</a:t>
            </a:r>
            <a:endParaRPr lang="en-US" sz="1400" dirty="0">
              <a:cs typeface="Times New Roman" charset="0"/>
            </a:endParaRPr>
          </a:p>
          <a:p>
            <a:pPr algn="l">
              <a:spcBef>
                <a:spcPct val="50000"/>
              </a:spcBef>
              <a:defRPr/>
            </a:pPr>
            <a:r>
              <a:rPr lang="en-US" sz="1400" dirty="0">
                <a:cs typeface="Times New Roman" charset="0"/>
              </a:rPr>
              <a:t>         </a:t>
            </a:r>
            <a:r>
              <a:rPr lang="en-US" sz="1400" i="1" dirty="0">
                <a:cs typeface="Times New Roman" charset="0"/>
              </a:rPr>
              <a:t>C</a:t>
            </a:r>
            <a:r>
              <a:rPr lang="en-US" sz="1400" dirty="0">
                <a:cs typeface="Times New Roman" charset="0"/>
              </a:rPr>
              <a:t>(</a:t>
            </a:r>
            <a:r>
              <a:rPr lang="en-US" sz="1400" i="1" dirty="0">
                <a:cs typeface="Times New Roman" charset="0"/>
              </a:rPr>
              <a:t>u</a:t>
            </a:r>
            <a:r>
              <a:rPr lang="en-US" sz="1400" dirty="0">
                <a:cs typeface="Times New Roman" charset="0"/>
              </a:rPr>
              <a:t>)  ←  cluster containing </a:t>
            </a:r>
            <a:r>
              <a:rPr lang="en-US" sz="1400" i="1" dirty="0">
                <a:cs typeface="Times New Roman" charset="0"/>
              </a:rPr>
              <a:t>u</a:t>
            </a:r>
            <a:endParaRPr lang="en-US" sz="1400" dirty="0">
              <a:cs typeface="Times New Roman" charset="0"/>
            </a:endParaRPr>
          </a:p>
          <a:p>
            <a:pPr algn="l">
              <a:spcBef>
                <a:spcPct val="50000"/>
              </a:spcBef>
              <a:defRPr/>
            </a:pPr>
            <a:r>
              <a:rPr lang="en-US" sz="1400" dirty="0">
                <a:cs typeface="Times New Roman" charset="0"/>
              </a:rPr>
              <a:t>         </a:t>
            </a:r>
            <a:r>
              <a:rPr lang="en-US" sz="1400" b="1" dirty="0">
                <a:cs typeface="Times New Roman" charset="0"/>
              </a:rPr>
              <a:t>if</a:t>
            </a:r>
            <a:r>
              <a:rPr lang="en-US" sz="1400" dirty="0">
                <a:cs typeface="Times New Roman" charset="0"/>
              </a:rPr>
              <a:t> </a:t>
            </a:r>
            <a:r>
              <a:rPr lang="en-US" sz="1400" i="1" dirty="0">
                <a:cs typeface="Times New Roman" charset="0"/>
              </a:rPr>
              <a:t>C</a:t>
            </a:r>
            <a:r>
              <a:rPr lang="en-US" sz="1400" dirty="0">
                <a:cs typeface="Times New Roman" charset="0"/>
              </a:rPr>
              <a:t>(</a:t>
            </a:r>
            <a:r>
              <a:rPr lang="en-US" sz="1400" i="1" dirty="0">
                <a:cs typeface="Times New Roman" charset="0"/>
              </a:rPr>
              <a:t>v</a:t>
            </a:r>
            <a:r>
              <a:rPr lang="en-US" sz="1400" dirty="0">
                <a:cs typeface="Times New Roman" charset="0"/>
              </a:rPr>
              <a:t>) </a:t>
            </a:r>
            <a:r>
              <a:rPr lang="en-US" sz="1400" dirty="0">
                <a:sym typeface="Symbol"/>
              </a:rPr>
              <a:t></a:t>
            </a:r>
            <a:r>
              <a:rPr lang="en-US" sz="1400" dirty="0">
                <a:cs typeface="Times New Roman" charset="0"/>
              </a:rPr>
              <a:t> </a:t>
            </a:r>
            <a:r>
              <a:rPr lang="en-US" sz="1400" i="1" dirty="0">
                <a:cs typeface="Times New Roman" charset="0"/>
              </a:rPr>
              <a:t>C</a:t>
            </a:r>
            <a:r>
              <a:rPr lang="en-US" sz="1400" dirty="0">
                <a:cs typeface="Times New Roman" charset="0"/>
              </a:rPr>
              <a:t>(</a:t>
            </a:r>
            <a:r>
              <a:rPr lang="en-US" sz="1400" i="1" dirty="0">
                <a:cs typeface="Times New Roman" charset="0"/>
              </a:rPr>
              <a:t>u</a:t>
            </a:r>
            <a:r>
              <a:rPr lang="en-US" sz="1400" dirty="0">
                <a:cs typeface="Times New Roman" charset="0"/>
              </a:rPr>
              <a:t>) </a:t>
            </a:r>
            <a:r>
              <a:rPr lang="en-US" sz="1400" b="1" dirty="0">
                <a:cs typeface="Times New Roman" charset="0"/>
              </a:rPr>
              <a:t>then</a:t>
            </a:r>
            <a:br>
              <a:rPr lang="en-US" sz="1400" b="1" dirty="0">
                <a:cs typeface="Times New Roman" charset="0"/>
              </a:rPr>
            </a:br>
            <a:r>
              <a:rPr lang="en-US" sz="1400" b="1" dirty="0">
                <a:cs typeface="Times New Roman" charset="0"/>
              </a:rPr>
              <a:t>                 </a:t>
            </a:r>
            <a:r>
              <a:rPr lang="en-US" sz="1400" dirty="0">
                <a:cs typeface="Times New Roman" charset="0"/>
              </a:rPr>
              <a:t>add edge (</a:t>
            </a:r>
            <a:r>
              <a:rPr lang="en-US" sz="1400" i="1" dirty="0" err="1">
                <a:cs typeface="Times New Roman" charset="0"/>
              </a:rPr>
              <a:t>u,v</a:t>
            </a:r>
            <a:r>
              <a:rPr lang="en-US" sz="1400" dirty="0">
                <a:cs typeface="Times New Roman" charset="0"/>
              </a:rPr>
              <a:t>) to T </a:t>
            </a:r>
            <a:br>
              <a:rPr lang="en-US" sz="1400" dirty="0">
                <a:cs typeface="Times New Roman" charset="0"/>
              </a:rPr>
            </a:br>
            <a:r>
              <a:rPr lang="en-US" sz="1400" dirty="0">
                <a:cs typeface="Times New Roman" charset="0"/>
              </a:rPr>
              <a:t>                merge </a:t>
            </a:r>
            <a:r>
              <a:rPr lang="en-US" sz="1400" i="1" dirty="0">
                <a:cs typeface="Times New Roman" charset="0"/>
              </a:rPr>
              <a:t>C</a:t>
            </a:r>
            <a:r>
              <a:rPr lang="en-US" sz="1400" dirty="0">
                <a:cs typeface="Times New Roman" charset="0"/>
              </a:rPr>
              <a:t>(</a:t>
            </a:r>
            <a:r>
              <a:rPr lang="en-US" sz="1400" i="1" dirty="0">
                <a:cs typeface="Times New Roman" charset="0"/>
              </a:rPr>
              <a:t>u</a:t>
            </a:r>
            <a:r>
              <a:rPr lang="en-US" sz="1400" dirty="0">
                <a:cs typeface="Times New Roman" charset="0"/>
              </a:rPr>
              <a:t>) and </a:t>
            </a:r>
            <a:r>
              <a:rPr lang="en-US" sz="1400" i="1" dirty="0">
                <a:cs typeface="Times New Roman" charset="0"/>
              </a:rPr>
              <a:t>C</a:t>
            </a:r>
            <a:r>
              <a:rPr lang="en-US" sz="1400" dirty="0">
                <a:cs typeface="Times New Roman" charset="0"/>
              </a:rPr>
              <a:t>(</a:t>
            </a:r>
            <a:r>
              <a:rPr lang="en-US" sz="1400" i="1" dirty="0">
                <a:cs typeface="Times New Roman" charset="0"/>
              </a:rPr>
              <a:t>v</a:t>
            </a:r>
            <a:r>
              <a:rPr lang="en-US" sz="1400" dirty="0">
                <a:cs typeface="Times New Roman" charset="0"/>
              </a:rPr>
              <a:t>)  (and update other clusters as needed)</a:t>
            </a:r>
          </a:p>
          <a:p>
            <a:pPr algn="l">
              <a:spcBef>
                <a:spcPct val="50000"/>
              </a:spcBef>
              <a:defRPr/>
            </a:pPr>
            <a:r>
              <a:rPr lang="en-US" sz="1400" dirty="0">
                <a:cs typeface="Times New Roman" charset="0"/>
              </a:rPr>
              <a:t>    </a:t>
            </a:r>
            <a:r>
              <a:rPr lang="en-US" sz="1400" b="1">
                <a:cs typeface="Times New Roman" charset="0"/>
              </a:rPr>
              <a:t>return</a:t>
            </a:r>
            <a:r>
              <a:rPr lang="en-US" sz="1400">
                <a:cs typeface="Times New Roman" charset="0"/>
              </a:rPr>
              <a:t> </a:t>
            </a:r>
            <a:r>
              <a:rPr lang="en-US" sz="1400" i="1" smtClean="0">
                <a:cs typeface="Times New Roman" charset="0"/>
              </a:rPr>
              <a:t>T</a:t>
            </a:r>
            <a:endParaRPr lang="en-US" sz="1400" i="1">
              <a:cs typeface="Times New Roman" charset="0"/>
            </a:endParaRPr>
          </a:p>
          <a:p>
            <a:pPr algn="l">
              <a:spcBef>
                <a:spcPct val="50000"/>
              </a:spcBef>
              <a:defRPr/>
            </a:pPr>
            <a:r>
              <a:rPr lang="en-US" sz="1400" i="1" u="sng" smtClean="0">
                <a:cs typeface="Times New Roman" charset="0"/>
              </a:rPr>
              <a:t>Note</a:t>
            </a:r>
            <a:r>
              <a:rPr lang="en-US" sz="1400" i="1" smtClean="0">
                <a:cs typeface="Times New Roman" charset="0"/>
              </a:rPr>
              <a:t>: </a:t>
            </a:r>
            <a:r>
              <a:rPr lang="en-US" sz="1400" smtClean="0">
                <a:cs typeface="Times New Roman" charset="0"/>
              </a:rPr>
              <a:t> We represent </a:t>
            </a:r>
            <a:r>
              <a:rPr lang="en-US" sz="1400" i="1" smtClean="0">
                <a:cs typeface="Times New Roman" charset="0"/>
              </a:rPr>
              <a:t>T </a:t>
            </a:r>
            <a:r>
              <a:rPr lang="en-US" sz="1400" smtClean="0">
                <a:cs typeface="Times New Roman" charset="0"/>
              </a:rPr>
              <a:t>as a collection of edges; to make it a graph, include as its vertex set all endpoints of the edges in </a:t>
            </a:r>
            <a:r>
              <a:rPr lang="en-US" sz="1400" i="1" smtClean="0">
                <a:cs typeface="Times New Roman" charset="0"/>
              </a:rPr>
              <a:t>T</a:t>
            </a:r>
            <a:r>
              <a:rPr lang="en-US" sz="1400" smtClean="0">
                <a:cs typeface="Times New Roman" charset="0"/>
              </a:rPr>
              <a:t>.</a:t>
            </a:r>
            <a:endParaRPr lang="en-US" sz="1400" i="1" dirty="0">
              <a:cs typeface="Times New Roman" charset="0"/>
            </a:endParaRPr>
          </a:p>
          <a:p>
            <a:pPr algn="l">
              <a:spcBef>
                <a:spcPct val="50000"/>
              </a:spcBef>
              <a:defRPr/>
            </a:pPr>
            <a:r>
              <a:rPr lang="en-US" sz="1400" dirty="0">
                <a:cs typeface="Times New Roman" charset="0"/>
              </a:rPr>
              <a:t>	</a:t>
            </a:r>
            <a:r>
              <a:rPr lang="en-US" sz="1200" dirty="0">
                <a:cs typeface="Times New Roman" charset="0"/>
              </a:rPr>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Shortest Paths</a:t>
            </a:r>
          </a:p>
        </p:txBody>
      </p:sp>
      <p:sp>
        <p:nvSpPr>
          <p:cNvPr id="5" name="Slide Number Placeholder 5"/>
          <p:cNvSpPr>
            <a:spLocks noGrp="1"/>
          </p:cNvSpPr>
          <p:nvPr>
            <p:ph type="sldNum" sz="quarter" idx="12"/>
          </p:nvPr>
        </p:nvSpPr>
        <p:spPr/>
        <p:txBody>
          <a:bodyPr/>
          <a:lstStyle/>
          <a:p>
            <a:pPr>
              <a:defRPr/>
            </a:pPr>
            <a:fld id="{FB474EEE-8285-2945-BD2F-85A16DC10B1D}" type="slidenum">
              <a:rPr lang="en-US"/>
              <a:pPr>
                <a:defRPr/>
              </a:pPr>
              <a:t>47</a:t>
            </a:fld>
            <a:endParaRPr lang="en-US"/>
          </a:p>
        </p:txBody>
      </p:sp>
      <p:sp>
        <p:nvSpPr>
          <p:cNvPr id="282626" name="Rectangle 2"/>
          <p:cNvSpPr>
            <a:spLocks noGrp="1" noChangeArrowheads="1"/>
          </p:cNvSpPr>
          <p:nvPr>
            <p:ph type="title"/>
          </p:nvPr>
        </p:nvSpPr>
        <p:spPr/>
        <p:txBody>
          <a:bodyPr/>
          <a:lstStyle/>
          <a:p>
            <a:pPr eaLnBrk="1" hangingPunct="1">
              <a:defRPr/>
            </a:pPr>
            <a:r>
              <a:rPr lang="en-US" sz="4200" smtClean="0">
                <a:cs typeface="+mj-cs"/>
              </a:rPr>
              <a:t>Correctness</a:t>
            </a:r>
          </a:p>
        </p:txBody>
      </p:sp>
      <p:sp>
        <p:nvSpPr>
          <p:cNvPr id="282627" name="Rectangle 3" descr="Rectangle: Click to edit Master text styles&#10;Second level&#10;Third level&#10;Fourth level&#10;Fifth level"/>
          <p:cNvSpPr>
            <a:spLocks noGrp="1" noChangeArrowheads="1"/>
          </p:cNvSpPr>
          <p:nvPr>
            <p:ph type="body" idx="1"/>
          </p:nvPr>
        </p:nvSpPr>
        <p:spPr>
          <a:xfrm>
            <a:off x="609600" y="1676400"/>
            <a:ext cx="7772400" cy="4495800"/>
          </a:xfrm>
        </p:spPr>
        <p:txBody>
          <a:bodyPr/>
          <a:lstStyle/>
          <a:p>
            <a:pPr marL="609600" indent="-609600" eaLnBrk="1" hangingPunct="1">
              <a:lnSpc>
                <a:spcPct val="90000"/>
              </a:lnSpc>
              <a:buFont typeface="Wingdings" charset="0"/>
              <a:buNone/>
              <a:defRPr/>
            </a:pPr>
            <a:r>
              <a:rPr lang="en-US" sz="1600" dirty="0" smtClean="0">
                <a:cs typeface="+mn-cs"/>
              </a:rPr>
              <a:t>We need to verify the following Facts:</a:t>
            </a:r>
          </a:p>
          <a:p>
            <a:pPr marL="609600" indent="-609600" eaLnBrk="1" hangingPunct="1">
              <a:lnSpc>
                <a:spcPct val="90000"/>
              </a:lnSpc>
              <a:buFont typeface="Wingdings" charset="0"/>
              <a:buNone/>
              <a:defRPr/>
            </a:pPr>
            <a:endParaRPr lang="en-US" sz="1600" dirty="0">
              <a:cs typeface="+mn-cs"/>
            </a:endParaRPr>
          </a:p>
          <a:p>
            <a:pPr eaLnBrk="1" hangingPunct="1">
              <a:lnSpc>
                <a:spcPct val="90000"/>
              </a:lnSpc>
              <a:buFont typeface="+mj-lt"/>
              <a:buAutoNum type="arabicPeriod"/>
              <a:defRPr/>
            </a:pPr>
            <a:r>
              <a:rPr lang="en-US" sz="1600" dirty="0" smtClean="0">
                <a:cs typeface="+mn-cs"/>
              </a:rPr>
              <a:t>During execution, distinct clusters are </a:t>
            </a:r>
            <a:r>
              <a:rPr lang="en-US" sz="1600" smtClean="0">
                <a:cs typeface="+mn-cs"/>
              </a:rPr>
              <a:t>always disjoint, </a:t>
            </a:r>
            <a:r>
              <a:rPr lang="en-US" sz="1600" dirty="0" smtClean="0">
                <a:cs typeface="+mn-cs"/>
              </a:rPr>
              <a:t>and for each cluster C, if T[C] is the </a:t>
            </a:r>
            <a:r>
              <a:rPr lang="en-US" sz="1600" dirty="0" err="1" smtClean="0">
                <a:cs typeface="+mn-cs"/>
              </a:rPr>
              <a:t>subgraph</a:t>
            </a:r>
            <a:r>
              <a:rPr lang="en-US" sz="1600" dirty="0" smtClean="0">
                <a:cs typeface="+mn-cs"/>
              </a:rPr>
              <a:t> </a:t>
            </a:r>
            <a:r>
              <a:rPr lang="en-US" sz="1600" smtClean="0">
                <a:cs typeface="+mn-cs"/>
              </a:rPr>
              <a:t>of T induced by C then </a:t>
            </a:r>
            <a:r>
              <a:rPr lang="en-US" sz="1600" dirty="0" smtClean="0">
                <a:cs typeface="+mn-cs"/>
              </a:rPr>
              <a:t>T[C] is </a:t>
            </a:r>
            <a:r>
              <a:rPr lang="en-US" sz="1600" smtClean="0">
                <a:cs typeface="+mn-cs"/>
              </a:rPr>
              <a:t>a tree. Moreover, G[C] is connected and T[C] is a spanning tree for G[C].</a:t>
            </a:r>
            <a:br>
              <a:rPr lang="en-US" sz="1600" smtClean="0">
                <a:cs typeface="+mn-cs"/>
              </a:rPr>
            </a:br>
            <a:endParaRPr lang="en-US" sz="1600" dirty="0">
              <a:cs typeface="+mn-cs"/>
            </a:endParaRPr>
          </a:p>
          <a:p>
            <a:pPr eaLnBrk="1" hangingPunct="1">
              <a:lnSpc>
                <a:spcPct val="90000"/>
              </a:lnSpc>
              <a:buFont typeface="+mj-lt"/>
              <a:buAutoNum type="arabicPeriod"/>
              <a:defRPr/>
            </a:pPr>
            <a:r>
              <a:rPr lang="en-US" sz="1600" dirty="0" smtClean="0">
                <a:cs typeface="+mn-cs"/>
              </a:rPr>
              <a:t>No cycle ever arises in T during execution of </a:t>
            </a:r>
            <a:r>
              <a:rPr lang="en-US" sz="1600" smtClean="0">
                <a:cs typeface="+mn-cs"/>
              </a:rPr>
              <a:t>the algorithm</a:t>
            </a:r>
            <a:br>
              <a:rPr lang="en-US" sz="1600" smtClean="0">
                <a:cs typeface="+mn-cs"/>
              </a:rPr>
            </a:br>
            <a:endParaRPr lang="en-US" sz="1600" dirty="0" smtClean="0">
              <a:cs typeface="+mn-cs"/>
            </a:endParaRPr>
          </a:p>
          <a:p>
            <a:pPr eaLnBrk="1" hangingPunct="1">
              <a:lnSpc>
                <a:spcPct val="90000"/>
              </a:lnSpc>
              <a:buAutoNum type="arabicPeriod"/>
              <a:defRPr/>
            </a:pPr>
            <a:r>
              <a:rPr lang="en-US" sz="1600" dirty="0">
                <a:cs typeface="+mn-cs"/>
              </a:rPr>
              <a:t>The main loop terminates (it is conceivable that after all edges have been examined, T still contains &lt; n – 1 </a:t>
            </a:r>
            <a:r>
              <a:rPr lang="en-US" sz="1600" dirty="0" smtClean="0">
                <a:cs typeface="+mn-cs"/>
              </a:rPr>
              <a:t>edges – this is shown to be </a:t>
            </a:r>
            <a:r>
              <a:rPr lang="en-US" sz="1600" smtClean="0">
                <a:cs typeface="+mn-cs"/>
              </a:rPr>
              <a:t>impossible)</a:t>
            </a:r>
            <a:br>
              <a:rPr lang="en-US" sz="1600" smtClean="0">
                <a:cs typeface="+mn-cs"/>
              </a:rPr>
            </a:br>
            <a:endParaRPr lang="en-US" sz="1600" dirty="0">
              <a:cs typeface="+mn-cs"/>
            </a:endParaRPr>
          </a:p>
          <a:p>
            <a:pPr eaLnBrk="1" hangingPunct="1">
              <a:lnSpc>
                <a:spcPct val="90000"/>
              </a:lnSpc>
              <a:buAutoNum type="arabicPeriod"/>
              <a:defRPr/>
            </a:pPr>
            <a:r>
              <a:rPr lang="en-US" sz="1600" dirty="0">
                <a:cs typeface="+mn-cs"/>
              </a:rPr>
              <a:t>The set T that is returned is a spanning tree </a:t>
            </a:r>
            <a:r>
              <a:rPr lang="en-US" sz="1600">
                <a:cs typeface="+mn-cs"/>
              </a:rPr>
              <a:t>for </a:t>
            </a:r>
            <a:r>
              <a:rPr lang="en-US" sz="1600" smtClean="0">
                <a:cs typeface="+mn-cs"/>
              </a:rPr>
              <a:t>G</a:t>
            </a:r>
            <a:br>
              <a:rPr lang="en-US" sz="1600" smtClean="0">
                <a:cs typeface="+mn-cs"/>
              </a:rPr>
            </a:br>
            <a:endParaRPr lang="en-US" sz="1600" dirty="0">
              <a:cs typeface="+mn-cs"/>
            </a:endParaRPr>
          </a:p>
          <a:p>
            <a:pPr eaLnBrk="1" hangingPunct="1">
              <a:lnSpc>
                <a:spcPct val="90000"/>
              </a:lnSpc>
              <a:buAutoNum type="arabicPeriod"/>
              <a:defRPr/>
            </a:pPr>
            <a:r>
              <a:rPr lang="en-US" sz="1600" dirty="0" smtClean="0">
                <a:cs typeface="+mn-cs"/>
              </a:rPr>
              <a:t>The set T is a </a:t>
            </a:r>
            <a:r>
              <a:rPr lang="en-US" sz="1600" i="1" dirty="0" smtClean="0">
                <a:cs typeface="+mn-cs"/>
              </a:rPr>
              <a:t>minimum </a:t>
            </a:r>
            <a:r>
              <a:rPr lang="en-US" sz="1600" dirty="0" smtClean="0">
                <a:cs typeface="+mn-cs"/>
              </a:rPr>
              <a:t>spanning tree for G.</a:t>
            </a:r>
          </a:p>
          <a:p>
            <a:pPr marL="609600" indent="-609600" eaLnBrk="1" hangingPunct="1">
              <a:lnSpc>
                <a:spcPct val="90000"/>
              </a:lnSpc>
              <a:buFont typeface="Wingdings" charset="0"/>
              <a:buAutoNum type="arabicPeriod"/>
              <a:defRPr/>
            </a:pPr>
            <a:endParaRPr lang="en-US" sz="1200" dirty="0">
              <a:cs typeface="+mn-cs"/>
            </a:endParaRPr>
          </a:p>
          <a:p>
            <a:pPr marL="0" indent="0" eaLnBrk="1" hangingPunct="1">
              <a:lnSpc>
                <a:spcPct val="90000"/>
              </a:lnSpc>
              <a:buNone/>
              <a:defRPr/>
            </a:pPr>
            <a:endParaRPr lang="en-US" sz="1200" dirty="0">
              <a:cs typeface="+mn-cs"/>
            </a:endParaRPr>
          </a:p>
        </p:txBody>
      </p:sp>
    </p:spTree>
    <p:extLst>
      <p:ext uri="{BB962C8B-B14F-4D97-AF65-F5344CB8AC3E}">
        <p14:creationId xmlns:p14="http://schemas.microsoft.com/office/powerpoint/2010/main" val="32149844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Verification of the Loop Invariant</a:t>
            </a:r>
            <a:endParaRPr lang="en-US" sz="3600" dirty="0"/>
          </a:p>
        </p:txBody>
      </p:sp>
      <p:sp>
        <p:nvSpPr>
          <p:cNvPr id="3" name="Content Placeholder 2"/>
          <p:cNvSpPr>
            <a:spLocks noGrp="1"/>
          </p:cNvSpPr>
          <p:nvPr>
            <p:ph idx="1"/>
          </p:nvPr>
        </p:nvSpPr>
        <p:spPr>
          <a:xfrm>
            <a:off x="609600" y="1524000"/>
            <a:ext cx="7772400" cy="4572000"/>
          </a:xfrm>
        </p:spPr>
        <p:txBody>
          <a:bodyPr/>
          <a:lstStyle/>
          <a:p>
            <a:pPr marL="0" indent="0">
              <a:buNone/>
            </a:pPr>
            <a:r>
              <a:rPr lang="en-US" sz="1600" dirty="0" smtClean="0"/>
              <a:t>To establish Facts 1 - 2, we establish the following loop invariant I(</a:t>
            </a:r>
            <a:r>
              <a:rPr lang="en-US" sz="1600" dirty="0" err="1" smtClean="0"/>
              <a:t>x,y</a:t>
            </a:r>
            <a:r>
              <a:rPr lang="en-US" sz="1600" dirty="0" smtClean="0"/>
              <a:t>) (for each edge (</a:t>
            </a:r>
            <a:r>
              <a:rPr lang="en-US" sz="1600" dirty="0" err="1" smtClean="0"/>
              <a:t>x,y</a:t>
            </a:r>
            <a:r>
              <a:rPr lang="en-US" sz="1600" dirty="0" smtClean="0"/>
              <a:t>) in E):</a:t>
            </a:r>
          </a:p>
          <a:p>
            <a:pPr marL="457200" indent="-457200">
              <a:buAutoNum type="alphaLcParenBoth"/>
            </a:pPr>
            <a:r>
              <a:rPr lang="en-US" sz="1600" dirty="0" smtClean="0"/>
              <a:t>Distinct clusters are disjoint</a:t>
            </a:r>
          </a:p>
          <a:p>
            <a:pPr marL="457200" indent="-457200">
              <a:buAutoNum type="alphaLcParenBoth"/>
            </a:pPr>
            <a:r>
              <a:rPr lang="en-US" sz="1600" dirty="0" smtClean="0"/>
              <a:t>For each cluster C, the </a:t>
            </a:r>
            <a:r>
              <a:rPr lang="en-US" sz="1600" dirty="0" err="1" smtClean="0"/>
              <a:t>subgraph</a:t>
            </a:r>
            <a:r>
              <a:rPr lang="en-US" sz="1600" dirty="0" smtClean="0"/>
              <a:t> T[C] </a:t>
            </a:r>
            <a:r>
              <a:rPr lang="en-US" sz="1600" smtClean="0"/>
              <a:t>is a spanning tree in G[C], and G[C] is connected</a:t>
            </a:r>
            <a:endParaRPr lang="en-US" sz="1600" dirty="0" smtClean="0"/>
          </a:p>
          <a:p>
            <a:pPr marL="457200" indent="-457200">
              <a:buAutoNum type="alphaLcParenBoth"/>
            </a:pPr>
            <a:r>
              <a:rPr lang="en-US" sz="1600" dirty="0" smtClean="0"/>
              <a:t>T contains no cycles</a:t>
            </a:r>
          </a:p>
          <a:p>
            <a:pPr marL="0" indent="0">
              <a:buNone/>
            </a:pPr>
            <a:r>
              <a:rPr lang="en-US" sz="1400" smtClean="0"/>
              <a:t>[NOTE: As the algorithm proceeds, we do </a:t>
            </a:r>
            <a:r>
              <a:rPr lang="en-US" sz="1400" i="1" smtClean="0"/>
              <a:t>not </a:t>
            </a:r>
            <a:r>
              <a:rPr lang="en-US" sz="1400" smtClean="0"/>
              <a:t>expect T itself to be a tree because it is composed of disconnected pieces. We will show that these pieces do assemble into a tree by the time the algorithm has completed.]</a:t>
            </a:r>
            <a:endParaRPr lang="en-US" sz="1400" dirty="0"/>
          </a:p>
          <a:p>
            <a:pPr marL="0" indent="0">
              <a:buNone/>
            </a:pPr>
            <a:r>
              <a:rPr lang="en-US" sz="1600" dirty="0" smtClean="0"/>
              <a:t>At the beginning of execution, when singleton clusters are first formed, (a) – (c) hold. We now assume (a) – (c) hold and consider the iteration in which the next edge (</a:t>
            </a:r>
            <a:r>
              <a:rPr lang="en-US" sz="1600" dirty="0" err="1" smtClean="0"/>
              <a:t>x,y</a:t>
            </a:r>
            <a:r>
              <a:rPr lang="en-US" sz="1600" dirty="0" smtClean="0"/>
              <a:t>) is examined, and show that (a) – (c) continue to hold. In the algorithm, if C(x) = C(y), the iteration ends and the state of </a:t>
            </a:r>
            <a:r>
              <a:rPr lang="en-US" sz="1600" smtClean="0"/>
              <a:t>the clusters and that of </a:t>
            </a:r>
            <a:r>
              <a:rPr lang="en-US" sz="1600" dirty="0" smtClean="0"/>
              <a:t>the </a:t>
            </a:r>
            <a:r>
              <a:rPr lang="en-US" sz="1600" smtClean="0"/>
              <a:t>set T are unchanged</a:t>
            </a:r>
            <a:r>
              <a:rPr lang="en-US" sz="1600" dirty="0" smtClean="0"/>
              <a:t>, so we assume C(x) </a:t>
            </a:r>
            <a:r>
              <a:rPr lang="en-US" sz="1600" dirty="0" smtClean="0">
                <a:sym typeface="Symbol"/>
              </a:rPr>
              <a:t> C(y). </a:t>
            </a:r>
          </a:p>
          <a:p>
            <a:pPr marL="0" indent="0">
              <a:buNone/>
            </a:pPr>
            <a:endParaRPr lang="en-US" sz="1600" dirty="0">
              <a:sym typeface="Symbol"/>
            </a:endParaRPr>
          </a:p>
          <a:p>
            <a:pPr marL="0" indent="0">
              <a:buNone/>
            </a:pPr>
            <a:r>
              <a:rPr lang="en-US" sz="1600" dirty="0" smtClean="0">
                <a:sym typeface="Symbol"/>
              </a:rPr>
              <a:t>To establish that (a) – (c) hold, we make use of the following results, established in Labs for the course:</a:t>
            </a:r>
            <a:endParaRPr lang="en-US" sz="1600" dirty="0" smtClean="0"/>
          </a:p>
        </p:txBody>
      </p:sp>
      <p:sp>
        <p:nvSpPr>
          <p:cNvPr id="4" name="Footer Placeholder 3"/>
          <p:cNvSpPr>
            <a:spLocks noGrp="1"/>
          </p:cNvSpPr>
          <p:nvPr>
            <p:ph type="ftr" sz="quarter" idx="11"/>
          </p:nvPr>
        </p:nvSpPr>
        <p:spPr/>
        <p:txBody>
          <a:bodyPr/>
          <a:lstStyle/>
          <a:p>
            <a:pPr>
              <a:defRPr/>
            </a:pPr>
            <a:r>
              <a:rPr lang="en-US" smtClean="0"/>
              <a:t>Shortest Paths</a:t>
            </a:r>
            <a:endParaRPr lang="en-US"/>
          </a:p>
        </p:txBody>
      </p:sp>
      <p:sp>
        <p:nvSpPr>
          <p:cNvPr id="5" name="Slide Number Placeholder 4"/>
          <p:cNvSpPr>
            <a:spLocks noGrp="1"/>
          </p:cNvSpPr>
          <p:nvPr>
            <p:ph type="sldNum" sz="quarter" idx="12"/>
          </p:nvPr>
        </p:nvSpPr>
        <p:spPr/>
        <p:txBody>
          <a:bodyPr/>
          <a:lstStyle/>
          <a:p>
            <a:pPr>
              <a:defRPr/>
            </a:pPr>
            <a:fld id="{6EB09FD6-3167-DD4F-B5D4-A3FAFB066735}" type="slidenum">
              <a:rPr lang="en-US" smtClean="0"/>
              <a:pPr>
                <a:defRPr/>
              </a:pPr>
              <a:t>48</a:t>
            </a:fld>
            <a:endParaRPr lang="en-US"/>
          </a:p>
        </p:txBody>
      </p:sp>
    </p:spTree>
    <p:extLst>
      <p:ext uri="{BB962C8B-B14F-4D97-AF65-F5344CB8AC3E}">
        <p14:creationId xmlns:p14="http://schemas.microsoft.com/office/powerpoint/2010/main" val="33897421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Background </a:t>
            </a:r>
            <a:r>
              <a:rPr lang="en-US" sz="3200" smtClean="0"/>
              <a:t>Facts </a:t>
            </a:r>
            <a:endParaRPr lang="en-US" sz="3200" dirty="0"/>
          </a:p>
        </p:txBody>
      </p:sp>
      <p:sp>
        <p:nvSpPr>
          <p:cNvPr id="3" name="Content Placeholder 2"/>
          <p:cNvSpPr>
            <a:spLocks noGrp="1"/>
          </p:cNvSpPr>
          <p:nvPr>
            <p:ph idx="1"/>
          </p:nvPr>
        </p:nvSpPr>
        <p:spPr>
          <a:xfrm>
            <a:off x="685800" y="1524000"/>
            <a:ext cx="7772400" cy="4495800"/>
          </a:xfrm>
        </p:spPr>
        <p:txBody>
          <a:bodyPr/>
          <a:lstStyle/>
          <a:p>
            <a:pPr>
              <a:buFont typeface="+mj-lt"/>
              <a:buAutoNum type="alphaUcPeriod"/>
            </a:pPr>
            <a:r>
              <a:rPr lang="en-US" sz="1800" dirty="0" smtClean="0"/>
              <a:t>Suppose </a:t>
            </a:r>
            <a:r>
              <a:rPr lang="en-US" sz="1800" dirty="0"/>
              <a:t>V</a:t>
            </a:r>
            <a:r>
              <a:rPr lang="en-US" sz="1800" baseline="-25000" dirty="0"/>
              <a:t>1</a:t>
            </a:r>
            <a:r>
              <a:rPr lang="en-US" sz="1800" dirty="0"/>
              <a:t>, V</a:t>
            </a:r>
            <a:r>
              <a:rPr lang="en-US" sz="1800" baseline="-25000" dirty="0"/>
              <a:t>2</a:t>
            </a:r>
            <a:r>
              <a:rPr lang="en-US" sz="1800" dirty="0"/>
              <a:t>, . . ., </a:t>
            </a:r>
            <a:r>
              <a:rPr lang="en-US" sz="1800" dirty="0" err="1"/>
              <a:t>V</a:t>
            </a:r>
            <a:r>
              <a:rPr lang="en-US" sz="1800" baseline="-25000" dirty="0" err="1"/>
              <a:t>k</a:t>
            </a:r>
            <a:r>
              <a:rPr lang="en-US" sz="1800" dirty="0"/>
              <a:t> are disjoint subsets of V and that </a:t>
            </a:r>
            <a:r>
              <a:rPr lang="en-US" sz="1800" dirty="0" smtClean="0"/>
              <a:t/>
            </a:r>
            <a:br>
              <a:rPr lang="en-US" sz="1800" dirty="0" smtClean="0"/>
            </a:br>
            <a:r>
              <a:rPr lang="en-US" sz="1800" dirty="0" smtClean="0"/>
              <a:t>V = V</a:t>
            </a:r>
            <a:r>
              <a:rPr lang="en-US" sz="1800" baseline="-25000" dirty="0" smtClean="0"/>
              <a:t>1</a:t>
            </a:r>
            <a:r>
              <a:rPr lang="en-US" sz="1800" dirty="0" smtClean="0"/>
              <a:t> </a:t>
            </a:r>
            <a:r>
              <a:rPr lang="en-US" sz="1800" dirty="0"/>
              <a:t>U V</a:t>
            </a:r>
            <a:r>
              <a:rPr lang="en-US" sz="1800" baseline="-25000" dirty="0"/>
              <a:t>2</a:t>
            </a:r>
            <a:r>
              <a:rPr lang="en-US" sz="1800" dirty="0"/>
              <a:t> U . . . U </a:t>
            </a:r>
            <a:r>
              <a:rPr lang="en-US" sz="1800" dirty="0" err="1" smtClean="0"/>
              <a:t>V</a:t>
            </a:r>
            <a:r>
              <a:rPr lang="en-US" sz="1800" baseline="-25000" dirty="0" err="1" smtClean="0"/>
              <a:t>k</a:t>
            </a:r>
            <a:r>
              <a:rPr lang="en-US" sz="1800" dirty="0" smtClean="0"/>
              <a:t>. Then there </a:t>
            </a:r>
            <a:r>
              <a:rPr lang="en-US" sz="1800" dirty="0"/>
              <a:t>is an edge (</a:t>
            </a:r>
            <a:r>
              <a:rPr lang="en-US" sz="1800" dirty="0" err="1"/>
              <a:t>x,y</a:t>
            </a:r>
            <a:r>
              <a:rPr lang="en-US" sz="1800" dirty="0"/>
              <a:t>) in E such that for some  </a:t>
            </a:r>
            <a:r>
              <a:rPr lang="en-US" sz="1800" dirty="0" err="1"/>
              <a:t>i</a:t>
            </a:r>
            <a:r>
              <a:rPr lang="en-US" sz="1800" dirty="0"/>
              <a:t> </a:t>
            </a:r>
            <a:r>
              <a:rPr lang="en-US" sz="1800" dirty="0">
                <a:sym typeface="Symbol"/>
              </a:rPr>
              <a:t></a:t>
            </a:r>
            <a:r>
              <a:rPr lang="en-US" sz="1800" dirty="0"/>
              <a:t> j, x </a:t>
            </a:r>
            <a:r>
              <a:rPr lang="en-US" sz="1800" dirty="0">
                <a:sym typeface="Symbol"/>
              </a:rPr>
              <a:t></a:t>
            </a:r>
            <a:r>
              <a:rPr lang="en-US" sz="1800" dirty="0"/>
              <a:t> V</a:t>
            </a:r>
            <a:r>
              <a:rPr lang="en-US" sz="1800" baseline="-25000" dirty="0"/>
              <a:t>i</a:t>
            </a:r>
            <a:r>
              <a:rPr lang="en-US" sz="1800" dirty="0"/>
              <a:t> </a:t>
            </a:r>
            <a:r>
              <a:rPr lang="en-US" sz="1800"/>
              <a:t>and </a:t>
            </a:r>
            <a:r>
              <a:rPr lang="en-US" sz="1800" smtClean="0"/>
              <a:t>y </a:t>
            </a:r>
            <a:r>
              <a:rPr lang="en-US" sz="1800" dirty="0">
                <a:sym typeface="Symbol"/>
              </a:rPr>
              <a:t></a:t>
            </a:r>
            <a:r>
              <a:rPr lang="en-US" sz="1800" dirty="0"/>
              <a:t> </a:t>
            </a:r>
            <a:r>
              <a:rPr lang="en-US" sz="1800" dirty="0" err="1"/>
              <a:t>V</a:t>
            </a:r>
            <a:r>
              <a:rPr lang="en-US" sz="1800" baseline="-25000" dirty="0" err="1"/>
              <a:t>j</a:t>
            </a:r>
            <a:r>
              <a:rPr lang="en-US" sz="1800" dirty="0"/>
              <a:t>.</a:t>
            </a:r>
            <a:br>
              <a:rPr lang="en-US" sz="1800" dirty="0"/>
            </a:br>
            <a:endParaRPr lang="en-US" sz="1800" dirty="0"/>
          </a:p>
          <a:p>
            <a:pPr>
              <a:buFont typeface="+mj-lt"/>
              <a:buAutoNum type="alphaUcPeriod"/>
            </a:pPr>
            <a:r>
              <a:rPr lang="en-US" sz="1800" dirty="0" smtClean="0"/>
              <a:t>Suppose </a:t>
            </a:r>
            <a:r>
              <a:rPr lang="en-US" sz="1800" dirty="0"/>
              <a:t>S = (V</a:t>
            </a:r>
            <a:r>
              <a:rPr lang="en-US" sz="1800" baseline="-25000" dirty="0"/>
              <a:t>S</a:t>
            </a:r>
            <a:r>
              <a:rPr lang="en-US" sz="1800" dirty="0"/>
              <a:t>, E</a:t>
            </a:r>
            <a:r>
              <a:rPr lang="en-US" sz="1800" baseline="-25000" dirty="0"/>
              <a:t>S</a:t>
            </a:r>
            <a:r>
              <a:rPr lang="en-US" sz="1800" dirty="0"/>
              <a:t>) and  T = (V</a:t>
            </a:r>
            <a:r>
              <a:rPr lang="en-US" sz="1800" baseline="-25000" dirty="0"/>
              <a:t>T</a:t>
            </a:r>
            <a:r>
              <a:rPr lang="en-US" sz="1800" dirty="0"/>
              <a:t>, E</a:t>
            </a:r>
            <a:r>
              <a:rPr lang="en-US" sz="1800" baseline="-25000" dirty="0"/>
              <a:t>T</a:t>
            </a:r>
            <a:r>
              <a:rPr lang="en-US" sz="1800" dirty="0"/>
              <a:t>) are </a:t>
            </a:r>
            <a:r>
              <a:rPr lang="en-US" sz="1800" dirty="0" err="1"/>
              <a:t>subtrees</a:t>
            </a:r>
            <a:r>
              <a:rPr lang="en-US" sz="1800" dirty="0"/>
              <a:t> of G  with no vertices in common (in other words, V</a:t>
            </a:r>
            <a:r>
              <a:rPr lang="en-US" sz="1800" baseline="-25000" dirty="0"/>
              <a:t>S</a:t>
            </a:r>
            <a:r>
              <a:rPr lang="en-US" sz="1800" dirty="0"/>
              <a:t> and V</a:t>
            </a:r>
            <a:r>
              <a:rPr lang="en-US" sz="1800" baseline="-25000" dirty="0"/>
              <a:t>T</a:t>
            </a:r>
            <a:r>
              <a:rPr lang="en-US" sz="1800" dirty="0"/>
              <a:t> are disjoint). Then for any edge (</a:t>
            </a:r>
            <a:r>
              <a:rPr lang="en-US" sz="1800" dirty="0" err="1"/>
              <a:t>x,y</a:t>
            </a:r>
            <a:r>
              <a:rPr lang="en-US" sz="1800" dirty="0"/>
              <a:t>) in E for which x </a:t>
            </a:r>
            <a:r>
              <a:rPr lang="en-US" sz="1800" dirty="0">
                <a:sym typeface="Symbol"/>
              </a:rPr>
              <a:t></a:t>
            </a:r>
            <a:r>
              <a:rPr lang="en-US" sz="1800" dirty="0"/>
              <a:t> V</a:t>
            </a:r>
            <a:r>
              <a:rPr lang="en-US" sz="1800" baseline="-25000" dirty="0"/>
              <a:t>S</a:t>
            </a:r>
            <a:r>
              <a:rPr lang="en-US" sz="1800" dirty="0"/>
              <a:t> and y </a:t>
            </a:r>
            <a:r>
              <a:rPr lang="en-US" sz="1800" dirty="0">
                <a:sym typeface="Symbol"/>
              </a:rPr>
              <a:t></a:t>
            </a:r>
            <a:r>
              <a:rPr lang="en-US" sz="1800" dirty="0"/>
              <a:t> V</a:t>
            </a:r>
            <a:r>
              <a:rPr lang="en-US" sz="1800" baseline="-25000" dirty="0"/>
              <a:t>T</a:t>
            </a:r>
            <a:r>
              <a:rPr lang="en-US" sz="1800" dirty="0"/>
              <a:t>, the </a:t>
            </a:r>
            <a:r>
              <a:rPr lang="en-US" sz="1800" dirty="0" err="1"/>
              <a:t>subgraph</a:t>
            </a:r>
            <a:r>
              <a:rPr lang="en-US" sz="1800" dirty="0"/>
              <a:t> U = (V</a:t>
            </a:r>
            <a:r>
              <a:rPr lang="en-US" sz="1800" baseline="-25000" dirty="0"/>
              <a:t>S</a:t>
            </a:r>
            <a:r>
              <a:rPr lang="en-US" sz="1800" dirty="0"/>
              <a:t> U V</a:t>
            </a:r>
            <a:r>
              <a:rPr lang="en-US" sz="1800" baseline="-25000" dirty="0"/>
              <a:t>T</a:t>
            </a:r>
            <a:r>
              <a:rPr lang="en-US" sz="1800" dirty="0"/>
              <a:t>, E</a:t>
            </a:r>
            <a:r>
              <a:rPr lang="en-US" sz="1800" baseline="-25000" dirty="0"/>
              <a:t>S</a:t>
            </a:r>
            <a:r>
              <a:rPr lang="en-US" sz="1800" dirty="0"/>
              <a:t> U E</a:t>
            </a:r>
            <a:r>
              <a:rPr lang="en-US" sz="1800" baseline="-25000" dirty="0"/>
              <a:t>T</a:t>
            </a:r>
            <a:r>
              <a:rPr lang="en-US" sz="1800" dirty="0"/>
              <a:t> U {(</a:t>
            </a:r>
            <a:r>
              <a:rPr lang="en-US" sz="1800" dirty="0" err="1"/>
              <a:t>x,y</a:t>
            </a:r>
            <a:r>
              <a:rPr lang="en-US" sz="1800" dirty="0"/>
              <a:t>)}) is also a tree. </a:t>
            </a:r>
            <a:r>
              <a:rPr lang="en-US" sz="1800" dirty="0" smtClean="0"/>
              <a:t/>
            </a:r>
            <a:br>
              <a:rPr lang="en-US" sz="1800" dirty="0" smtClean="0"/>
            </a:br>
            <a:r>
              <a:rPr lang="en-US" sz="1800" dirty="0"/>
              <a:t> </a:t>
            </a:r>
          </a:p>
          <a:p>
            <a:pPr>
              <a:buFont typeface="+mj-lt"/>
              <a:buAutoNum type="alphaUcPeriod"/>
            </a:pPr>
            <a:r>
              <a:rPr lang="en-US" sz="1800" dirty="0" smtClean="0"/>
              <a:t>Suppose </a:t>
            </a:r>
            <a:r>
              <a:rPr lang="en-US" sz="1800" dirty="0"/>
              <a:t>W is a subset of the set E of edges of G and |W| &lt; n - 1. </a:t>
            </a:r>
            <a:r>
              <a:rPr lang="en-US" sz="1800" dirty="0" smtClean="0"/>
              <a:t>Consider </a:t>
            </a:r>
            <a:r>
              <a:rPr lang="en-US" sz="1800" dirty="0"/>
              <a:t>the </a:t>
            </a:r>
            <a:r>
              <a:rPr lang="en-US" sz="1800" dirty="0" err="1"/>
              <a:t>subgraph</a:t>
            </a:r>
            <a:r>
              <a:rPr lang="en-US" sz="1800" dirty="0"/>
              <a:t> H </a:t>
            </a:r>
            <a:r>
              <a:rPr lang="en-US" sz="1800" dirty="0" smtClean="0"/>
              <a:t>of G formed </a:t>
            </a:r>
            <a:r>
              <a:rPr lang="en-US" sz="1800" dirty="0"/>
              <a:t>from W </a:t>
            </a:r>
            <a:r>
              <a:rPr lang="en-US" sz="1800" dirty="0" smtClean="0"/>
              <a:t>by defining the edges </a:t>
            </a:r>
            <a:r>
              <a:rPr lang="en-US" sz="1800" dirty="0"/>
              <a:t>of </a:t>
            </a:r>
            <a:r>
              <a:rPr lang="en-US" sz="1800" dirty="0" smtClean="0"/>
              <a:t>H to be W and defining the vertices of H to be the </a:t>
            </a:r>
            <a:r>
              <a:rPr lang="en-US" sz="1800" dirty="0"/>
              <a:t>endpoints of </a:t>
            </a:r>
            <a:r>
              <a:rPr lang="en-US" sz="1800" dirty="0" smtClean="0"/>
              <a:t>those edges, and assume that </a:t>
            </a:r>
            <a:r>
              <a:rPr lang="en-US" sz="1800" dirty="0"/>
              <a:t>H contains no cycle. Then there exists an edge (</a:t>
            </a:r>
            <a:r>
              <a:rPr lang="en-US" sz="1800" dirty="0" err="1"/>
              <a:t>x,y</a:t>
            </a:r>
            <a:r>
              <a:rPr lang="en-US" sz="1800" dirty="0"/>
              <a:t>) in G not in W so that the graph formed by W U {(</a:t>
            </a:r>
            <a:r>
              <a:rPr lang="en-US" sz="1800" dirty="0" err="1"/>
              <a:t>x,y</a:t>
            </a:r>
            <a:r>
              <a:rPr lang="en-US" sz="1800" dirty="0"/>
              <a:t>)} also contains no cycle.</a:t>
            </a:r>
            <a:r>
              <a:rPr lang="en-US" dirty="0"/>
              <a:t/>
            </a:r>
            <a:br>
              <a:rPr lang="en-US" dirty="0"/>
            </a:br>
            <a:endParaRPr lang="en-US" dirty="0"/>
          </a:p>
        </p:txBody>
      </p:sp>
      <p:sp>
        <p:nvSpPr>
          <p:cNvPr id="4" name="Footer Placeholder 3"/>
          <p:cNvSpPr>
            <a:spLocks noGrp="1"/>
          </p:cNvSpPr>
          <p:nvPr>
            <p:ph type="ftr" sz="quarter" idx="11"/>
          </p:nvPr>
        </p:nvSpPr>
        <p:spPr/>
        <p:txBody>
          <a:bodyPr/>
          <a:lstStyle/>
          <a:p>
            <a:pPr>
              <a:defRPr/>
            </a:pPr>
            <a:r>
              <a:rPr lang="en-US" smtClean="0"/>
              <a:t>Shortest Paths</a:t>
            </a:r>
            <a:endParaRPr lang="en-US"/>
          </a:p>
        </p:txBody>
      </p:sp>
      <p:sp>
        <p:nvSpPr>
          <p:cNvPr id="5" name="Slide Number Placeholder 4"/>
          <p:cNvSpPr>
            <a:spLocks noGrp="1"/>
          </p:cNvSpPr>
          <p:nvPr>
            <p:ph type="sldNum" sz="quarter" idx="12"/>
          </p:nvPr>
        </p:nvSpPr>
        <p:spPr/>
        <p:txBody>
          <a:bodyPr/>
          <a:lstStyle/>
          <a:p>
            <a:pPr>
              <a:defRPr/>
            </a:pPr>
            <a:fld id="{6EB09FD6-3167-DD4F-B5D4-A3FAFB066735}" type="slidenum">
              <a:rPr lang="en-US" smtClean="0"/>
              <a:pPr>
                <a:defRPr/>
              </a:pPr>
              <a:t>49</a:t>
            </a:fld>
            <a:endParaRPr lang="en-US"/>
          </a:p>
        </p:txBody>
      </p:sp>
    </p:spTree>
    <p:extLst>
      <p:ext uri="{BB962C8B-B14F-4D97-AF65-F5344CB8AC3E}">
        <p14:creationId xmlns:p14="http://schemas.microsoft.com/office/powerpoint/2010/main" val="511542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a:t>Shortest Paths</a:t>
            </a:r>
          </a:p>
        </p:txBody>
      </p:sp>
      <p:sp>
        <p:nvSpPr>
          <p:cNvPr id="7" name="Slide Number Placeholder 6"/>
          <p:cNvSpPr>
            <a:spLocks noGrp="1"/>
          </p:cNvSpPr>
          <p:nvPr>
            <p:ph type="sldNum" sz="quarter" idx="12"/>
          </p:nvPr>
        </p:nvSpPr>
        <p:spPr/>
        <p:txBody>
          <a:bodyPr/>
          <a:lstStyle/>
          <a:p>
            <a:pPr>
              <a:defRPr/>
            </a:pPr>
            <a:fld id="{02F4A088-70E1-D44D-8785-2F2CF2078926}" type="slidenum">
              <a:rPr lang="en-US"/>
              <a:pPr>
                <a:defRPr/>
              </a:pPr>
              <a:t>5</a:t>
            </a:fld>
            <a:endParaRPr lang="en-US"/>
          </a:p>
        </p:txBody>
      </p:sp>
      <p:sp>
        <p:nvSpPr>
          <p:cNvPr id="245762" name="Rectangle 2"/>
          <p:cNvSpPr>
            <a:spLocks noGrp="1" noChangeArrowheads="1"/>
          </p:cNvSpPr>
          <p:nvPr>
            <p:ph type="title"/>
          </p:nvPr>
        </p:nvSpPr>
        <p:spPr/>
        <p:txBody>
          <a:bodyPr/>
          <a:lstStyle/>
          <a:p>
            <a:pPr eaLnBrk="1" hangingPunct="1">
              <a:defRPr/>
            </a:pPr>
            <a:r>
              <a:rPr lang="en-US" sz="3600" smtClean="0">
                <a:cs typeface="+mj-cs"/>
              </a:rPr>
              <a:t>Dijkstra</a:t>
            </a:r>
            <a:r>
              <a:rPr lang="ja-JP" altLang="en-US" sz="3600" smtClean="0">
                <a:latin typeface="Arial"/>
                <a:cs typeface="+mj-cs"/>
              </a:rPr>
              <a:t>’</a:t>
            </a:r>
            <a:r>
              <a:rPr lang="en-US" sz="3600" smtClean="0">
                <a:cs typeface="+mj-cs"/>
              </a:rPr>
              <a:t>s Algorithm: The Problem</a:t>
            </a:r>
          </a:p>
        </p:txBody>
      </p:sp>
      <p:sp>
        <p:nvSpPr>
          <p:cNvPr id="245763" name="Rectangle 3" descr="Rectangle: Click to edit Master text styles&#10;Second level&#10;Third level&#10;Fourth level&#10;Fifth level"/>
          <p:cNvSpPr>
            <a:spLocks noGrp="1" noChangeArrowheads="1"/>
          </p:cNvSpPr>
          <p:nvPr>
            <p:ph type="body" sz="half" idx="1"/>
          </p:nvPr>
        </p:nvSpPr>
        <p:spPr>
          <a:xfrm>
            <a:off x="733425" y="1676400"/>
            <a:ext cx="7848600" cy="5029200"/>
          </a:xfrm>
        </p:spPr>
        <p:txBody>
          <a:bodyPr/>
          <a:lstStyle/>
          <a:p>
            <a:pPr eaLnBrk="1" hangingPunct="1">
              <a:defRPr/>
            </a:pPr>
            <a:r>
              <a:rPr lang="en-US" sz="2000" smtClean="0">
                <a:cs typeface="+mn-cs"/>
              </a:rPr>
              <a:t>The </a:t>
            </a:r>
            <a:r>
              <a:rPr lang="en-US" sz="2000" i="1" smtClean="0">
                <a:cs typeface="+mn-cs"/>
              </a:rPr>
              <a:t>distance</a:t>
            </a:r>
            <a:r>
              <a:rPr lang="en-US" sz="2000" smtClean="0">
                <a:cs typeface="+mn-cs"/>
              </a:rPr>
              <a:t> of a vertex </a:t>
            </a:r>
            <a:r>
              <a:rPr lang="en-US" sz="2000" b="1" i="1" smtClean="0">
                <a:latin typeface="Times New Roman" charset="0"/>
                <a:cs typeface="+mn-cs"/>
              </a:rPr>
              <a:t>v</a:t>
            </a:r>
            <a:r>
              <a:rPr lang="en-US" sz="2000" smtClean="0">
                <a:cs typeface="+mn-cs"/>
              </a:rPr>
              <a:t> from a vertex </a:t>
            </a:r>
            <a:r>
              <a:rPr lang="en-US" sz="2000" b="1" i="1" smtClean="0">
                <a:latin typeface="Times New Roman" charset="0"/>
                <a:cs typeface="+mn-cs"/>
              </a:rPr>
              <a:t>s</a:t>
            </a:r>
            <a:r>
              <a:rPr lang="en-US" sz="2000" smtClean="0">
                <a:cs typeface="+mn-cs"/>
              </a:rPr>
              <a:t>, denoted </a:t>
            </a:r>
            <a:r>
              <a:rPr lang="en-US" sz="2000" b="1" i="1" smtClean="0">
                <a:latin typeface="Times New Roman" charset="0"/>
                <a:cs typeface="+mn-cs"/>
              </a:rPr>
              <a:t>d</a:t>
            </a:r>
            <a:r>
              <a:rPr lang="en-US" sz="2000" b="1" smtClean="0">
                <a:latin typeface="Times New Roman" charset="0"/>
                <a:cs typeface="+mn-cs"/>
              </a:rPr>
              <a:t>(</a:t>
            </a:r>
            <a:r>
              <a:rPr lang="en-US" sz="2000" b="1" i="1" smtClean="0">
                <a:latin typeface="Times New Roman" charset="0"/>
                <a:cs typeface="+mn-cs"/>
              </a:rPr>
              <a:t>s</a:t>
            </a:r>
            <a:r>
              <a:rPr lang="en-US" sz="2000" b="1" smtClean="0">
                <a:latin typeface="Times New Roman" charset="0"/>
                <a:cs typeface="+mn-cs"/>
              </a:rPr>
              <a:t>,</a:t>
            </a:r>
            <a:r>
              <a:rPr lang="en-US" sz="2000" b="1" i="1" smtClean="0">
                <a:latin typeface="Times New Roman" charset="0"/>
                <a:cs typeface="+mn-cs"/>
              </a:rPr>
              <a:t>v</a:t>
            </a:r>
            <a:r>
              <a:rPr lang="en-US" sz="2000" b="1" smtClean="0">
                <a:latin typeface="Times New Roman" charset="0"/>
                <a:cs typeface="+mn-cs"/>
              </a:rPr>
              <a:t>)</a:t>
            </a:r>
            <a:r>
              <a:rPr lang="en-US" sz="2000" smtClean="0">
                <a:cs typeface="+mn-cs"/>
              </a:rPr>
              <a:t>, is the length of a shortest path between </a:t>
            </a:r>
            <a:r>
              <a:rPr lang="en-US" sz="2000" b="1" i="1" smtClean="0">
                <a:latin typeface="Times New Roman" charset="0"/>
                <a:cs typeface="+mn-cs"/>
              </a:rPr>
              <a:t>s</a:t>
            </a:r>
            <a:r>
              <a:rPr lang="en-US" sz="2000" smtClean="0">
                <a:cs typeface="+mn-cs"/>
              </a:rPr>
              <a:t> and </a:t>
            </a:r>
            <a:r>
              <a:rPr lang="en-US" sz="2000" b="1" i="1" smtClean="0">
                <a:latin typeface="Times New Roman" charset="0"/>
                <a:cs typeface="+mn-cs"/>
              </a:rPr>
              <a:t>v</a:t>
            </a:r>
            <a:br>
              <a:rPr lang="en-US" sz="2000" b="1" i="1" smtClean="0">
                <a:latin typeface="Times New Roman" charset="0"/>
                <a:cs typeface="+mn-cs"/>
              </a:rPr>
            </a:br>
            <a:endParaRPr lang="en-US" sz="2000" b="1" i="1" smtClean="0">
              <a:latin typeface="Times New Roman" charset="0"/>
              <a:cs typeface="+mn-cs"/>
            </a:endParaRPr>
          </a:p>
          <a:p>
            <a:pPr eaLnBrk="1" hangingPunct="1">
              <a:defRPr/>
            </a:pPr>
            <a:r>
              <a:rPr lang="en-US" sz="2000" b="1" i="1" smtClean="0">
                <a:latin typeface="Times New Roman" charset="0"/>
                <a:cs typeface="+mn-cs"/>
              </a:rPr>
              <a:t>Question:</a:t>
            </a:r>
            <a:r>
              <a:rPr lang="en-US" sz="2000" b="1" smtClean="0">
                <a:latin typeface="Times New Roman" charset="0"/>
                <a:cs typeface="+mn-cs"/>
              </a:rPr>
              <a:t> </a:t>
            </a:r>
            <a:r>
              <a:rPr lang="en-US" sz="2000" smtClean="0">
                <a:latin typeface="Times New Roman" charset="0"/>
                <a:cs typeface="+mn-cs"/>
              </a:rPr>
              <a:t>Is it always true in a weighted graph that, for any two vertices </a:t>
            </a:r>
            <a:r>
              <a:rPr lang="en-US" sz="2000" i="1" smtClean="0">
                <a:latin typeface="Times New Roman" charset="0"/>
                <a:cs typeface="+mn-cs"/>
              </a:rPr>
              <a:t>v, w</a:t>
            </a:r>
            <a:r>
              <a:rPr lang="en-US" sz="2000" smtClean="0">
                <a:latin typeface="Times New Roman" charset="0"/>
                <a:cs typeface="+mn-cs"/>
              </a:rPr>
              <a:t>,  d(</a:t>
            </a:r>
            <a:r>
              <a:rPr lang="en-US" sz="2000" i="1" smtClean="0">
                <a:latin typeface="Times New Roman" charset="0"/>
                <a:cs typeface="+mn-cs"/>
              </a:rPr>
              <a:t>v,w</a:t>
            </a:r>
            <a:r>
              <a:rPr lang="en-US" sz="2000" smtClean="0">
                <a:latin typeface="Times New Roman" charset="0"/>
                <a:cs typeface="+mn-cs"/>
              </a:rPr>
              <a:t>) = wt(</a:t>
            </a:r>
            <a:r>
              <a:rPr lang="en-US" sz="2000" i="1" smtClean="0">
                <a:latin typeface="Times New Roman" charset="0"/>
                <a:cs typeface="+mn-cs"/>
              </a:rPr>
              <a:t>v,w</a:t>
            </a:r>
            <a:r>
              <a:rPr lang="en-US" sz="2000" smtClean="0">
                <a:latin typeface="Times New Roman" charset="0"/>
                <a:cs typeface="+mn-cs"/>
              </a:rPr>
              <a:t>)? Prove or give a counterexample.</a:t>
            </a:r>
            <a:r>
              <a:rPr lang="en-US" sz="2000" b="1" i="1" smtClean="0">
                <a:latin typeface="Times New Roman" charset="0"/>
                <a:cs typeface="+mn-cs"/>
              </a:rPr>
              <a:t/>
            </a:r>
            <a:br>
              <a:rPr lang="en-US" sz="2000" b="1" i="1" smtClean="0">
                <a:latin typeface="Times New Roman" charset="0"/>
                <a:cs typeface="+mn-cs"/>
              </a:rPr>
            </a:br>
            <a:endParaRPr lang="en-US" sz="2000" smtClean="0">
              <a:cs typeface="+mn-cs"/>
            </a:endParaRPr>
          </a:p>
          <a:p>
            <a:pPr eaLnBrk="1" hangingPunct="1">
              <a:defRPr/>
            </a:pPr>
            <a:r>
              <a:rPr lang="en-US" sz="2000" smtClean="0">
                <a:cs typeface="+mn-cs"/>
              </a:rPr>
              <a:t>Dijkstra</a:t>
            </a:r>
            <a:r>
              <a:rPr lang="ja-JP" altLang="en-US" sz="2000" smtClean="0">
                <a:latin typeface="Arial"/>
                <a:cs typeface="+mn-cs"/>
              </a:rPr>
              <a:t>’</a:t>
            </a:r>
            <a:r>
              <a:rPr lang="en-US" sz="2000" smtClean="0">
                <a:cs typeface="+mn-cs"/>
              </a:rPr>
              <a:t>s algorithm computes the distances of all the vertices from a given start vertex </a:t>
            </a:r>
            <a:r>
              <a:rPr lang="en-US" sz="2000" b="1" i="1" smtClean="0">
                <a:latin typeface="Times New Roman" charset="0"/>
                <a:cs typeface="+mn-cs"/>
              </a:rPr>
              <a:t>s</a:t>
            </a:r>
            <a:br>
              <a:rPr lang="en-US" sz="2000" b="1" i="1" smtClean="0">
                <a:latin typeface="Times New Roman" charset="0"/>
                <a:cs typeface="+mn-cs"/>
              </a:rPr>
            </a:br>
            <a:endParaRPr lang="en-US" sz="2000" smtClean="0">
              <a:cs typeface="+mn-cs"/>
            </a:endParaRPr>
          </a:p>
          <a:p>
            <a:pPr eaLnBrk="1" hangingPunct="1">
              <a:defRPr/>
            </a:pPr>
            <a:r>
              <a:rPr lang="en-US" sz="2000" smtClean="0">
                <a:cs typeface="+mn-cs"/>
              </a:rPr>
              <a:t>Assumptions:</a:t>
            </a:r>
          </a:p>
          <a:p>
            <a:pPr lvl="1" eaLnBrk="1" hangingPunct="1">
              <a:defRPr/>
            </a:pPr>
            <a:r>
              <a:rPr lang="en-US" sz="1800" smtClean="0"/>
              <a:t>the graph G = (V,E) is connected</a:t>
            </a:r>
          </a:p>
          <a:p>
            <a:pPr lvl="1" eaLnBrk="1" hangingPunct="1">
              <a:defRPr/>
            </a:pPr>
            <a:r>
              <a:rPr lang="en-US" sz="1800" smtClean="0"/>
              <a:t>the edges are undirected</a:t>
            </a:r>
          </a:p>
          <a:p>
            <a:pPr lvl="1" eaLnBrk="1" hangingPunct="1">
              <a:defRPr/>
            </a:pPr>
            <a:r>
              <a:rPr lang="en-US" sz="1800" smtClean="0"/>
              <a:t>the edge weights are </a:t>
            </a:r>
            <a:r>
              <a:rPr lang="en-US" sz="1800" smtClean="0">
                <a:solidFill>
                  <a:schemeClr val="tx2"/>
                </a:solidFill>
              </a:rPr>
              <a:t>nonnegative</a:t>
            </a:r>
            <a:endParaRPr lang="en-US" sz="2800" smtClean="0">
              <a:solidFill>
                <a:schemeClr val="tx2"/>
              </a:solidFill>
            </a:endParaRPr>
          </a:p>
        </p:txBody>
      </p:sp>
      <p:pic>
        <p:nvPicPr>
          <p:cNvPr id="20486" name="Picture 5" descr="C:\Documents and Settings\Administrator\Application Data\Microsoft\Media Catalog\Downloaded Clips\cl3b\j014940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152400"/>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Verifying the Loop Invariant (a)-(c)</a:t>
            </a:r>
            <a:endParaRPr lang="en-US" sz="3200" dirty="0"/>
          </a:p>
        </p:txBody>
      </p:sp>
      <p:sp>
        <p:nvSpPr>
          <p:cNvPr id="3" name="Content Placeholder 2"/>
          <p:cNvSpPr>
            <a:spLocks noGrp="1"/>
          </p:cNvSpPr>
          <p:nvPr>
            <p:ph idx="1"/>
          </p:nvPr>
        </p:nvSpPr>
        <p:spPr>
          <a:xfrm>
            <a:off x="619125" y="1524000"/>
            <a:ext cx="7772400" cy="4114800"/>
          </a:xfrm>
        </p:spPr>
        <p:txBody>
          <a:bodyPr/>
          <a:lstStyle/>
          <a:p>
            <a:pPr marL="0" indent="0">
              <a:buNone/>
            </a:pPr>
            <a:r>
              <a:rPr lang="en-US" sz="1600" dirty="0" smtClean="0"/>
              <a:t>For (</a:t>
            </a:r>
            <a:r>
              <a:rPr lang="en-US" sz="1600" smtClean="0"/>
              <a:t>a) [distinct clusters are disjoint], </a:t>
            </a:r>
            <a:r>
              <a:rPr lang="en-US" sz="1600" dirty="0" smtClean="0"/>
              <a:t>joining two clusters with an edge, forming a new larger cluster, does not change the fact that distinct clusters </a:t>
            </a:r>
            <a:r>
              <a:rPr lang="en-US" sz="1600" smtClean="0"/>
              <a:t>are disjoint. </a:t>
            </a:r>
            <a:endParaRPr lang="en-US" sz="1600" dirty="0" smtClean="0"/>
          </a:p>
          <a:p>
            <a:pPr marL="0" indent="0">
              <a:buNone/>
            </a:pPr>
            <a:endParaRPr lang="en-US" sz="1600" dirty="0"/>
          </a:p>
          <a:p>
            <a:pPr marL="0" indent="0">
              <a:buNone/>
            </a:pPr>
            <a:r>
              <a:rPr lang="en-US" sz="1600" dirty="0" smtClean="0"/>
              <a:t>For (</a:t>
            </a:r>
            <a:r>
              <a:rPr lang="en-US" sz="1600" smtClean="0"/>
              <a:t>b) [T[C] is a spanning tree, G[C] connected], </a:t>
            </a:r>
            <a:r>
              <a:rPr lang="en-US" sz="1600" dirty="0" smtClean="0"/>
              <a:t>adding the edge (</a:t>
            </a:r>
            <a:r>
              <a:rPr lang="en-US" sz="1600" dirty="0" err="1" smtClean="0"/>
              <a:t>x,y</a:t>
            </a:r>
            <a:r>
              <a:rPr lang="en-US" sz="1600" dirty="0" smtClean="0"/>
              <a:t>) to the union </a:t>
            </a:r>
            <a:r>
              <a:rPr lang="en-US" sz="1600" smtClean="0"/>
              <a:t>of the spanning </a:t>
            </a:r>
            <a:r>
              <a:rPr lang="en-US" sz="1600" dirty="0" smtClean="0"/>
              <a:t>trees T[</a:t>
            </a:r>
            <a:r>
              <a:rPr lang="en-US" sz="1600" dirty="0" err="1" smtClean="0"/>
              <a:t>C</a:t>
            </a:r>
            <a:r>
              <a:rPr lang="en-US" sz="1600" baseline="-25000" dirty="0" err="1" smtClean="0"/>
              <a:t>x</a:t>
            </a:r>
            <a:r>
              <a:rPr lang="en-US" sz="1600" dirty="0" smtClean="0"/>
              <a:t>], T[C</a:t>
            </a:r>
            <a:r>
              <a:rPr lang="en-US" sz="1600" baseline="-25000" dirty="0" smtClean="0"/>
              <a:t>y</a:t>
            </a:r>
            <a:r>
              <a:rPr lang="en-US" sz="1600" dirty="0" smtClean="0"/>
              <a:t>] results in another tree, </a:t>
            </a:r>
            <a:r>
              <a:rPr lang="en-US" sz="1600" dirty="0"/>
              <a:t>T[</a:t>
            </a:r>
            <a:r>
              <a:rPr lang="en-US" sz="1600" dirty="0" err="1"/>
              <a:t>C</a:t>
            </a:r>
            <a:r>
              <a:rPr lang="en-US" sz="1600" baseline="-25000" dirty="0" err="1"/>
              <a:t>x</a:t>
            </a:r>
            <a:r>
              <a:rPr lang="en-US" sz="1600" dirty="0" smtClean="0"/>
              <a:t>] </a:t>
            </a:r>
            <a:r>
              <a:rPr lang="en-US" sz="1600" smtClean="0"/>
              <a:t>U T[C</a:t>
            </a:r>
            <a:r>
              <a:rPr lang="en-US" sz="1600" baseline="-25000" smtClean="0"/>
              <a:t>y</a:t>
            </a:r>
            <a:r>
              <a:rPr lang="en-US" sz="1600" smtClean="0"/>
              <a:t>] </a:t>
            </a:r>
            <a:r>
              <a:rPr lang="en-US" sz="1600" dirty="0" smtClean="0"/>
              <a:t>U {(</a:t>
            </a:r>
            <a:r>
              <a:rPr lang="en-US" sz="1600" dirty="0" err="1" smtClean="0"/>
              <a:t>x,y</a:t>
            </a:r>
            <a:r>
              <a:rPr lang="en-US" sz="1600" dirty="0" smtClean="0"/>
              <a:t>)}, by Background Fact B (previous slide</a:t>
            </a:r>
            <a:r>
              <a:rPr lang="en-US" sz="1600" smtClean="0"/>
              <a:t>). Let C </a:t>
            </a:r>
            <a:r>
              <a:rPr lang="en-US" sz="1600"/>
              <a:t>= C</a:t>
            </a:r>
            <a:r>
              <a:rPr lang="en-US" sz="1600" baseline="-25000"/>
              <a:t>x</a:t>
            </a:r>
            <a:r>
              <a:rPr lang="en-US" sz="1600"/>
              <a:t> U</a:t>
            </a:r>
            <a:r>
              <a:rPr lang="en-US" sz="1600" smtClean="0"/>
              <a:t> C</a:t>
            </a:r>
            <a:r>
              <a:rPr lang="en-US" sz="1600" baseline="-25000" smtClean="0"/>
              <a:t>y</a:t>
            </a:r>
            <a:r>
              <a:rPr lang="en-US" sz="1600" smtClean="0"/>
              <a:t>.  Then </a:t>
            </a:r>
          </a:p>
          <a:p>
            <a:pPr marL="0" indent="0">
              <a:buNone/>
            </a:pPr>
            <a:r>
              <a:rPr lang="en-US" sz="1600"/>
              <a:t>T[C] = T[C</a:t>
            </a:r>
            <a:r>
              <a:rPr lang="en-US" sz="1600" baseline="-25000"/>
              <a:t>x</a:t>
            </a:r>
            <a:r>
              <a:rPr lang="en-US" sz="1600"/>
              <a:t>] U T[C</a:t>
            </a:r>
            <a:r>
              <a:rPr lang="en-US" sz="1600" baseline="-25000"/>
              <a:t>y</a:t>
            </a:r>
            <a:r>
              <a:rPr lang="en-US" sz="1600"/>
              <a:t>] </a:t>
            </a:r>
            <a:r>
              <a:rPr lang="en-US" sz="1600" smtClean="0"/>
              <a:t>U {(x,y)} is a tree. Since T[C] contains every vertex in G[C], T[C] is a spanning tree of G[C]</a:t>
            </a:r>
            <a:endParaRPr lang="en-US" sz="1600" dirty="0" smtClean="0"/>
          </a:p>
          <a:p>
            <a:pPr marL="0" indent="0">
              <a:buNone/>
            </a:pPr>
            <a:endParaRPr lang="en-US" sz="1600" dirty="0"/>
          </a:p>
          <a:p>
            <a:pPr marL="0" indent="0">
              <a:buNone/>
            </a:pPr>
            <a:r>
              <a:rPr lang="en-US" sz="1600" dirty="0" smtClean="0"/>
              <a:t>For (</a:t>
            </a:r>
            <a:r>
              <a:rPr lang="en-US" sz="1600" smtClean="0"/>
              <a:t>c) [no cycles], </a:t>
            </a:r>
            <a:r>
              <a:rPr lang="en-US" sz="1600" dirty="0" smtClean="0"/>
              <a:t>notice </a:t>
            </a:r>
            <a:r>
              <a:rPr lang="en-US" sz="1600" smtClean="0"/>
              <a:t>that the edges that compose T itself are formed as the </a:t>
            </a:r>
            <a:r>
              <a:rPr lang="en-US" sz="1600" dirty="0" smtClean="0"/>
              <a:t>union </a:t>
            </a:r>
            <a:r>
              <a:rPr lang="en-US" sz="1600" smtClean="0"/>
              <a:t>of the edges in the </a:t>
            </a:r>
            <a:r>
              <a:rPr lang="en-US" sz="1600" dirty="0" smtClean="0"/>
              <a:t>(disjoint) trees T[</a:t>
            </a:r>
            <a:r>
              <a:rPr lang="en-US" sz="1600" dirty="0" err="1" smtClean="0"/>
              <a:t>C</a:t>
            </a:r>
            <a:r>
              <a:rPr lang="en-US" sz="1600" baseline="-25000" dirty="0" err="1" smtClean="0"/>
              <a:t>v</a:t>
            </a:r>
            <a:r>
              <a:rPr lang="en-US" sz="1600" dirty="0" smtClean="0"/>
              <a:t>], </a:t>
            </a:r>
            <a:r>
              <a:rPr lang="en-US" sz="1600" smtClean="0"/>
              <a:t>for v </a:t>
            </a:r>
            <a:r>
              <a:rPr lang="en-US" sz="1600" dirty="0" smtClean="0"/>
              <a:t>in V. Since none of these trees contains a cycle, T itself does not contain a cycle either.</a:t>
            </a:r>
          </a:p>
          <a:p>
            <a:pPr marL="0" indent="0">
              <a:buNone/>
            </a:pPr>
            <a:endParaRPr lang="en-US" sz="1600" dirty="0"/>
          </a:p>
          <a:p>
            <a:pPr marL="0" indent="0">
              <a:buNone/>
            </a:pPr>
            <a:r>
              <a:rPr lang="en-US" sz="1600" dirty="0" smtClean="0"/>
              <a:t>This establishes the loop invariant and therefore Facts 1, 2. </a:t>
            </a:r>
          </a:p>
          <a:p>
            <a:pPr marL="0" indent="0">
              <a:buNone/>
            </a:pPr>
            <a:endParaRPr lang="en-US" sz="1600" dirty="0"/>
          </a:p>
        </p:txBody>
      </p:sp>
      <p:sp>
        <p:nvSpPr>
          <p:cNvPr id="4" name="Footer Placeholder 3"/>
          <p:cNvSpPr>
            <a:spLocks noGrp="1"/>
          </p:cNvSpPr>
          <p:nvPr>
            <p:ph type="ftr" sz="quarter" idx="11"/>
          </p:nvPr>
        </p:nvSpPr>
        <p:spPr/>
        <p:txBody>
          <a:bodyPr/>
          <a:lstStyle/>
          <a:p>
            <a:pPr>
              <a:defRPr/>
            </a:pPr>
            <a:r>
              <a:rPr lang="en-US" smtClean="0"/>
              <a:t>Shortest Paths</a:t>
            </a:r>
            <a:endParaRPr lang="en-US"/>
          </a:p>
        </p:txBody>
      </p:sp>
      <p:sp>
        <p:nvSpPr>
          <p:cNvPr id="5" name="Slide Number Placeholder 4"/>
          <p:cNvSpPr>
            <a:spLocks noGrp="1"/>
          </p:cNvSpPr>
          <p:nvPr>
            <p:ph type="sldNum" sz="quarter" idx="12"/>
          </p:nvPr>
        </p:nvSpPr>
        <p:spPr/>
        <p:txBody>
          <a:bodyPr/>
          <a:lstStyle/>
          <a:p>
            <a:pPr>
              <a:defRPr/>
            </a:pPr>
            <a:fld id="{6EB09FD6-3167-DD4F-B5D4-A3FAFB066735}" type="slidenum">
              <a:rPr lang="en-US" smtClean="0"/>
              <a:pPr>
                <a:defRPr/>
              </a:pPr>
              <a:t>50</a:t>
            </a:fld>
            <a:endParaRPr lang="en-US"/>
          </a:p>
        </p:txBody>
      </p:sp>
    </p:spTree>
    <p:extLst>
      <p:ext uri="{BB962C8B-B14F-4D97-AF65-F5344CB8AC3E}">
        <p14:creationId xmlns:p14="http://schemas.microsoft.com/office/powerpoint/2010/main" val="40466499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Shortest Paths</a:t>
            </a:r>
          </a:p>
        </p:txBody>
      </p:sp>
      <p:sp>
        <p:nvSpPr>
          <p:cNvPr id="5" name="Slide Number Placeholder 5"/>
          <p:cNvSpPr>
            <a:spLocks noGrp="1"/>
          </p:cNvSpPr>
          <p:nvPr>
            <p:ph type="sldNum" sz="quarter" idx="12"/>
          </p:nvPr>
        </p:nvSpPr>
        <p:spPr/>
        <p:txBody>
          <a:bodyPr/>
          <a:lstStyle/>
          <a:p>
            <a:pPr>
              <a:defRPr/>
            </a:pPr>
            <a:fld id="{FB474EEE-8285-2945-BD2F-85A16DC10B1D}" type="slidenum">
              <a:rPr lang="en-US"/>
              <a:pPr>
                <a:defRPr/>
              </a:pPr>
              <a:t>51</a:t>
            </a:fld>
            <a:endParaRPr lang="en-US"/>
          </a:p>
        </p:txBody>
      </p:sp>
      <p:sp>
        <p:nvSpPr>
          <p:cNvPr id="282626" name="Rectangle 2"/>
          <p:cNvSpPr>
            <a:spLocks noGrp="1" noChangeArrowheads="1"/>
          </p:cNvSpPr>
          <p:nvPr>
            <p:ph type="title"/>
          </p:nvPr>
        </p:nvSpPr>
        <p:spPr/>
        <p:txBody>
          <a:bodyPr/>
          <a:lstStyle/>
          <a:p>
            <a:pPr eaLnBrk="1" hangingPunct="1">
              <a:defRPr/>
            </a:pPr>
            <a:r>
              <a:rPr lang="en-US" sz="3200" dirty="0" smtClean="0">
                <a:cs typeface="+mj-cs"/>
              </a:rPr>
              <a:t>Correctness – Fact 3, “while loop terminates”</a:t>
            </a:r>
          </a:p>
        </p:txBody>
      </p:sp>
      <p:sp>
        <p:nvSpPr>
          <p:cNvPr id="282627" name="Rectangle 3" descr="Rectangle: Click to edit Master text styles&#10;Second level&#10;Third level&#10;Fourth level&#10;Fifth level"/>
          <p:cNvSpPr>
            <a:spLocks noGrp="1" noChangeArrowheads="1"/>
          </p:cNvSpPr>
          <p:nvPr>
            <p:ph type="body" idx="1"/>
          </p:nvPr>
        </p:nvSpPr>
        <p:spPr>
          <a:xfrm>
            <a:off x="609600" y="1676400"/>
            <a:ext cx="7772400" cy="4495800"/>
          </a:xfrm>
        </p:spPr>
        <p:txBody>
          <a:bodyPr/>
          <a:lstStyle/>
          <a:p>
            <a:pPr marL="609600" indent="-609600" eaLnBrk="1" hangingPunct="1">
              <a:lnSpc>
                <a:spcPct val="90000"/>
              </a:lnSpc>
              <a:buFont typeface="Wingdings" charset="0"/>
              <a:buNone/>
              <a:defRPr/>
            </a:pPr>
            <a:r>
              <a:rPr lang="en-US" sz="1600" dirty="0" smtClean="0">
                <a:cs typeface="+mn-cs"/>
              </a:rPr>
              <a:t>We verify that the while loop in the algorithm eventually terminates:</a:t>
            </a:r>
          </a:p>
          <a:p>
            <a:pPr marL="609600" indent="-609600" eaLnBrk="1" hangingPunct="1">
              <a:lnSpc>
                <a:spcPct val="90000"/>
              </a:lnSpc>
              <a:buFont typeface="Wingdings" charset="0"/>
              <a:buNone/>
              <a:defRPr/>
            </a:pPr>
            <a:endParaRPr lang="en-US" sz="1600" dirty="0">
              <a:cs typeface="+mn-cs"/>
            </a:endParaRPr>
          </a:p>
          <a:p>
            <a:pPr marL="0" indent="0" eaLnBrk="1" hangingPunct="1">
              <a:lnSpc>
                <a:spcPct val="90000"/>
              </a:lnSpc>
              <a:buNone/>
              <a:defRPr/>
            </a:pPr>
            <a:r>
              <a:rPr lang="en-US" sz="1600" dirty="0"/>
              <a:t>Assume that after all edges have been examined, T still has &lt; n-1 </a:t>
            </a:r>
            <a:r>
              <a:rPr lang="en-US" sz="1600" dirty="0" smtClean="0"/>
              <a:t>edges (this would be the situation when the while loop fails to terminate). </a:t>
            </a:r>
          </a:p>
          <a:p>
            <a:pPr marL="0" indent="0" eaLnBrk="1" hangingPunct="1">
              <a:lnSpc>
                <a:spcPct val="90000"/>
              </a:lnSpc>
              <a:buNone/>
              <a:defRPr/>
            </a:pPr>
            <a:endParaRPr lang="en-US" sz="1600" dirty="0"/>
          </a:p>
          <a:p>
            <a:pPr marL="0" indent="0" eaLnBrk="1" hangingPunct="1">
              <a:lnSpc>
                <a:spcPct val="90000"/>
              </a:lnSpc>
              <a:buNone/>
              <a:defRPr/>
            </a:pPr>
            <a:r>
              <a:rPr lang="en-US" sz="1600" dirty="0" smtClean="0"/>
              <a:t>By Fact 2, T </a:t>
            </a:r>
            <a:r>
              <a:rPr lang="en-US" sz="1600" dirty="0"/>
              <a:t>contains no cycle. </a:t>
            </a:r>
            <a:r>
              <a:rPr lang="en-US" sz="1600" dirty="0" smtClean="0"/>
              <a:t>By Background </a:t>
            </a:r>
            <a:r>
              <a:rPr lang="en-US" sz="1600" smtClean="0"/>
              <a:t>Fact C, </a:t>
            </a:r>
            <a:r>
              <a:rPr lang="en-US" sz="1600" dirty="0" smtClean="0"/>
              <a:t>since |T| &lt; n – 1 and contains no cycle, there </a:t>
            </a:r>
            <a:r>
              <a:rPr lang="en-US" sz="1600" dirty="0"/>
              <a:t>is an edge e in G so that T U {e} also contains no cycles and so that e </a:t>
            </a:r>
            <a:r>
              <a:rPr lang="en-US" sz="1600" dirty="0">
                <a:sym typeface="Symbol"/>
              </a:rPr>
              <a:t></a:t>
            </a:r>
            <a:r>
              <a:rPr lang="en-US" sz="1600" dirty="0"/>
              <a:t> T. </a:t>
            </a:r>
            <a:r>
              <a:rPr lang="en-US" sz="1600" dirty="0" smtClean="0"/>
              <a:t/>
            </a:r>
            <a:br>
              <a:rPr lang="en-US" sz="1600" dirty="0" smtClean="0"/>
            </a:br>
            <a:r>
              <a:rPr lang="en-US" sz="1600" dirty="0" smtClean="0"/>
              <a:t/>
            </a:r>
            <a:br>
              <a:rPr lang="en-US" sz="1600" dirty="0" smtClean="0"/>
            </a:br>
            <a:r>
              <a:rPr lang="en-US" sz="1600" dirty="0" smtClean="0"/>
              <a:t>But this situation is impossible: During the execution of </a:t>
            </a:r>
            <a:r>
              <a:rPr lang="en-US" sz="1600" dirty="0" err="1" smtClean="0"/>
              <a:t>Kruskal’s</a:t>
            </a:r>
            <a:r>
              <a:rPr lang="en-US" sz="1600" dirty="0" smtClean="0"/>
              <a:t> algorithm,</a:t>
            </a:r>
          </a:p>
          <a:p>
            <a:pPr marL="0" indent="0" eaLnBrk="1" hangingPunct="1">
              <a:lnSpc>
                <a:spcPct val="90000"/>
              </a:lnSpc>
              <a:buNone/>
              <a:defRPr/>
            </a:pPr>
            <a:r>
              <a:rPr lang="en-US" sz="1600" dirty="0" smtClean="0"/>
              <a:t>the edge e = (</a:t>
            </a:r>
            <a:r>
              <a:rPr lang="en-US" sz="1600" dirty="0" err="1" smtClean="0"/>
              <a:t>x,y</a:t>
            </a:r>
            <a:r>
              <a:rPr lang="en-US" sz="1600" dirty="0" smtClean="0"/>
              <a:t>) was examined at some point, because</a:t>
            </a:r>
            <a:r>
              <a:rPr lang="en-US" sz="1600" smtClean="0"/>
              <a:t>, if the while loop does not terminate, </a:t>
            </a:r>
            <a:r>
              <a:rPr lang="en-US" sz="1600" i="1" dirty="0" smtClean="0"/>
              <a:t>every</a:t>
            </a:r>
            <a:r>
              <a:rPr lang="en-US" sz="1600" dirty="0" smtClean="0"/>
              <a:t> edge would be examined eventually. When e was examined</a:t>
            </a:r>
            <a:r>
              <a:rPr lang="en-US" sz="1600" smtClean="0"/>
              <a:t>, Kruskal rejected </a:t>
            </a:r>
            <a:r>
              <a:rPr lang="en-US" sz="1600" dirty="0" smtClean="0"/>
              <a:t>e (since e was not in T after all edges had been examined</a:t>
            </a:r>
            <a:r>
              <a:rPr lang="en-US" sz="1600" smtClean="0"/>
              <a:t>); the only reason Kruskal has for rejecting is to avoid creation of a cycle in T. But</a:t>
            </a:r>
            <a:r>
              <a:rPr lang="en-US" sz="1600" dirty="0" smtClean="0"/>
              <a:t>, by the way e was chosen above</a:t>
            </a:r>
            <a:r>
              <a:rPr lang="en-US" sz="1600" smtClean="0"/>
              <a:t>, clearly e </a:t>
            </a:r>
            <a:r>
              <a:rPr lang="en-US" sz="1600" dirty="0" smtClean="0"/>
              <a:t>does not introduce a cycle, as Background </a:t>
            </a:r>
            <a:r>
              <a:rPr lang="en-US" sz="1600" smtClean="0"/>
              <a:t>Fact C </a:t>
            </a:r>
            <a:r>
              <a:rPr lang="en-US" sz="1600" dirty="0" smtClean="0"/>
              <a:t>shows.  </a:t>
            </a:r>
            <a:br>
              <a:rPr lang="en-US" sz="1600" dirty="0" smtClean="0"/>
            </a:br>
            <a:r>
              <a:rPr lang="en-US" sz="1600" dirty="0" smtClean="0"/>
              <a:t/>
            </a:r>
            <a:br>
              <a:rPr lang="en-US" sz="1600" dirty="0" smtClean="0"/>
            </a:br>
            <a:r>
              <a:rPr lang="en-US" sz="1600" dirty="0" smtClean="0"/>
              <a:t>The reasoning shows that the assumption that the while loop never terminates </a:t>
            </a:r>
            <a:r>
              <a:rPr lang="en-US" sz="1600" smtClean="0"/>
              <a:t>is incorrect.</a:t>
            </a:r>
            <a:endParaRPr lang="en-US" sz="1600" b="1" dirty="0"/>
          </a:p>
          <a:p>
            <a:pPr marL="0" indent="0" eaLnBrk="1" hangingPunct="1">
              <a:lnSpc>
                <a:spcPct val="90000"/>
              </a:lnSpc>
              <a:buNone/>
              <a:defRPr/>
            </a:pPr>
            <a:endParaRPr lang="en-US" sz="1600" dirty="0" smtClean="0">
              <a:cs typeface="+mn-cs"/>
            </a:endParaRPr>
          </a:p>
          <a:p>
            <a:pPr marL="0" indent="0" eaLnBrk="1" hangingPunct="1">
              <a:lnSpc>
                <a:spcPct val="90000"/>
              </a:lnSpc>
              <a:buNone/>
              <a:defRPr/>
            </a:pPr>
            <a:endParaRPr lang="en-US" sz="1200" dirty="0">
              <a:cs typeface="+mn-cs"/>
            </a:endParaRPr>
          </a:p>
        </p:txBody>
      </p:sp>
    </p:spTree>
    <p:extLst>
      <p:ext uri="{BB962C8B-B14F-4D97-AF65-F5344CB8AC3E}">
        <p14:creationId xmlns:p14="http://schemas.microsoft.com/office/powerpoint/2010/main" val="5112189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Shortest Paths</a:t>
            </a:r>
          </a:p>
        </p:txBody>
      </p:sp>
      <p:sp>
        <p:nvSpPr>
          <p:cNvPr id="5" name="Slide Number Placeholder 5"/>
          <p:cNvSpPr>
            <a:spLocks noGrp="1"/>
          </p:cNvSpPr>
          <p:nvPr>
            <p:ph type="sldNum" sz="quarter" idx="12"/>
          </p:nvPr>
        </p:nvSpPr>
        <p:spPr/>
        <p:txBody>
          <a:bodyPr/>
          <a:lstStyle/>
          <a:p>
            <a:pPr>
              <a:defRPr/>
            </a:pPr>
            <a:fld id="{FB474EEE-8285-2945-BD2F-85A16DC10B1D}" type="slidenum">
              <a:rPr lang="en-US"/>
              <a:pPr>
                <a:defRPr/>
              </a:pPr>
              <a:t>52</a:t>
            </a:fld>
            <a:endParaRPr lang="en-US"/>
          </a:p>
        </p:txBody>
      </p:sp>
      <p:sp>
        <p:nvSpPr>
          <p:cNvPr id="282626" name="Rectangle 2"/>
          <p:cNvSpPr>
            <a:spLocks noGrp="1" noChangeArrowheads="1"/>
          </p:cNvSpPr>
          <p:nvPr>
            <p:ph type="title"/>
          </p:nvPr>
        </p:nvSpPr>
        <p:spPr/>
        <p:txBody>
          <a:bodyPr/>
          <a:lstStyle/>
          <a:p>
            <a:pPr eaLnBrk="1" hangingPunct="1">
              <a:defRPr/>
            </a:pPr>
            <a:r>
              <a:rPr lang="en-US" sz="4000" dirty="0"/>
              <a:t>Correctness – Fact </a:t>
            </a:r>
            <a:r>
              <a:rPr lang="en-US" sz="4000" dirty="0" smtClean="0"/>
              <a:t>4, “T is a spanning tree”</a:t>
            </a:r>
            <a:endParaRPr lang="en-US" sz="4200" dirty="0" smtClean="0">
              <a:cs typeface="+mj-cs"/>
            </a:endParaRPr>
          </a:p>
        </p:txBody>
      </p:sp>
      <p:sp>
        <p:nvSpPr>
          <p:cNvPr id="282627" name="Rectangle 3" descr="Rectangle: Click to edit Master text styles&#10;Second level&#10;Third level&#10;Fourth level&#10;Fifth level"/>
          <p:cNvSpPr>
            <a:spLocks noGrp="1" noChangeArrowheads="1"/>
          </p:cNvSpPr>
          <p:nvPr>
            <p:ph type="body" idx="1"/>
          </p:nvPr>
        </p:nvSpPr>
        <p:spPr>
          <a:xfrm>
            <a:off x="609600" y="1676400"/>
            <a:ext cx="7772400" cy="4495800"/>
          </a:xfrm>
        </p:spPr>
        <p:txBody>
          <a:bodyPr/>
          <a:lstStyle/>
          <a:p>
            <a:pPr marL="0" indent="0" eaLnBrk="1" hangingPunct="1">
              <a:lnSpc>
                <a:spcPct val="90000"/>
              </a:lnSpc>
              <a:buNone/>
              <a:defRPr/>
            </a:pPr>
            <a:r>
              <a:rPr lang="en-US" sz="1600" dirty="0" smtClean="0">
                <a:cs typeface="+mn-cs"/>
              </a:rPr>
              <a:t>We verify Fact 4, that, after execution of </a:t>
            </a:r>
            <a:r>
              <a:rPr lang="en-US" sz="1600" dirty="0" err="1" smtClean="0">
                <a:cs typeface="+mn-cs"/>
              </a:rPr>
              <a:t>Kruskal’s</a:t>
            </a:r>
            <a:r>
              <a:rPr lang="en-US" sz="1600" dirty="0" smtClean="0">
                <a:cs typeface="+mn-cs"/>
              </a:rPr>
              <a:t> algorithm, T is a spanning tree.  </a:t>
            </a:r>
          </a:p>
          <a:p>
            <a:pPr marL="0" indent="0" eaLnBrk="1" hangingPunct="1">
              <a:lnSpc>
                <a:spcPct val="90000"/>
              </a:lnSpc>
              <a:buNone/>
              <a:defRPr/>
            </a:pPr>
            <a:endParaRPr lang="en-US" sz="1600" dirty="0">
              <a:cs typeface="+mn-cs"/>
            </a:endParaRPr>
          </a:p>
          <a:p>
            <a:pPr eaLnBrk="1" hangingPunct="1">
              <a:lnSpc>
                <a:spcPct val="90000"/>
              </a:lnSpc>
              <a:buFont typeface="Wingdings" panose="05000000000000000000" pitchFamily="2" charset="2"/>
              <a:buChar char="v"/>
              <a:defRPr/>
            </a:pPr>
            <a:r>
              <a:rPr lang="en-US" sz="1600" dirty="0" smtClean="0">
                <a:cs typeface="+mn-cs"/>
              </a:rPr>
              <a:t>We have already seen that T has no cycles and therefore (by the way the while loop is defined) T has n – </a:t>
            </a:r>
            <a:r>
              <a:rPr lang="en-US" sz="1600" smtClean="0">
                <a:cs typeface="+mn-cs"/>
              </a:rPr>
              <a:t>1 edges, </a:t>
            </a:r>
            <a:r>
              <a:rPr lang="en-US" sz="1600" dirty="0" smtClean="0">
                <a:cs typeface="+mn-cs"/>
              </a:rPr>
              <a:t>where n is the number of vertices in G</a:t>
            </a:r>
            <a:r>
              <a:rPr lang="en-US" sz="1600" smtClean="0">
                <a:cs typeface="+mn-cs"/>
              </a:rPr>
              <a:t>. By the lemma below, T must have n vertices. It follows </a:t>
            </a:r>
            <a:r>
              <a:rPr lang="en-US" sz="1600" dirty="0" smtClean="0">
                <a:cs typeface="+mn-cs"/>
              </a:rPr>
              <a:t>that </a:t>
            </a:r>
            <a:r>
              <a:rPr lang="en-US" sz="1600" smtClean="0">
                <a:cs typeface="+mn-cs"/>
              </a:rPr>
              <a:t>T is a spanning tree</a:t>
            </a:r>
            <a:r>
              <a:rPr lang="en-US" sz="1600" dirty="0" smtClean="0">
                <a:cs typeface="+mn-cs"/>
              </a:rPr>
              <a:t>.</a:t>
            </a:r>
          </a:p>
          <a:p>
            <a:pPr eaLnBrk="1" hangingPunct="1">
              <a:lnSpc>
                <a:spcPct val="90000"/>
              </a:lnSpc>
              <a:buFont typeface="Wingdings" panose="05000000000000000000" pitchFamily="2" charset="2"/>
              <a:buChar char="v"/>
              <a:defRPr/>
            </a:pPr>
            <a:endParaRPr lang="en-US" sz="1600" dirty="0">
              <a:cs typeface="+mn-cs"/>
            </a:endParaRPr>
          </a:p>
          <a:p>
            <a:pPr marL="0" indent="0" eaLnBrk="1" hangingPunct="1">
              <a:lnSpc>
                <a:spcPct val="90000"/>
              </a:lnSpc>
              <a:buNone/>
              <a:defRPr/>
            </a:pPr>
            <a:r>
              <a:rPr lang="en-US" sz="1800" b="1" smtClean="0">
                <a:cs typeface="+mn-cs"/>
              </a:rPr>
              <a:t>Lemma</a:t>
            </a:r>
            <a:r>
              <a:rPr lang="en-US" sz="1800" smtClean="0">
                <a:cs typeface="+mn-cs"/>
              </a:rPr>
              <a:t>. If a graph H has n vertices and m edges and if m </a:t>
            </a:r>
            <a:r>
              <a:rPr lang="en-US" sz="1800" smtClean="0"/>
              <a:t>≥ n, then H has a cycle.</a:t>
            </a:r>
            <a:br>
              <a:rPr lang="en-US" sz="1800" smtClean="0"/>
            </a:br>
            <a:endParaRPr lang="en-US" sz="1800" smtClean="0"/>
          </a:p>
          <a:p>
            <a:pPr marL="0" indent="0" eaLnBrk="1" hangingPunct="1">
              <a:lnSpc>
                <a:spcPct val="90000"/>
              </a:lnSpc>
              <a:buNone/>
              <a:defRPr/>
            </a:pPr>
            <a:r>
              <a:rPr lang="en-US" sz="1800" b="1" smtClean="0">
                <a:cs typeface="+mn-cs"/>
              </a:rPr>
              <a:t>Proof</a:t>
            </a:r>
            <a:r>
              <a:rPr lang="en-US" sz="1800" smtClean="0">
                <a:cs typeface="+mn-cs"/>
              </a:rPr>
              <a:t>. If H is connected but has no cycle, it follows that m = n – 1. Since</a:t>
            </a:r>
            <a:r>
              <a:rPr lang="en-US" sz="1800"/>
              <a:t> m ≥ </a:t>
            </a:r>
            <a:r>
              <a:rPr lang="en-US" sz="1800" smtClean="0"/>
              <a:t>n, it therefore follows that H has a cycle.</a:t>
            </a:r>
            <a:br>
              <a:rPr lang="en-US" sz="1800" smtClean="0"/>
            </a:br>
            <a:r>
              <a:rPr lang="en-US" sz="1800" smtClean="0"/>
              <a:t/>
            </a:r>
            <a:br>
              <a:rPr lang="en-US" sz="1800" smtClean="0"/>
            </a:br>
            <a:r>
              <a:rPr lang="en-US" sz="1800" smtClean="0"/>
              <a:t>If H is not connected, write H as a union of its connected components: H = H</a:t>
            </a:r>
            <a:r>
              <a:rPr lang="en-US" sz="1800" baseline="-25000" smtClean="0"/>
              <a:t>1</a:t>
            </a:r>
            <a:r>
              <a:rPr lang="en-US" sz="1800" smtClean="0"/>
              <a:t> </a:t>
            </a:r>
            <a:r>
              <a:rPr lang="en-US" sz="1800" smtClean="0">
                <a:latin typeface="Arial" panose="020B0604020202020204" pitchFamily="34" charset="0"/>
                <a:cs typeface="Arial" panose="020B0604020202020204" pitchFamily="34" charset="0"/>
              </a:rPr>
              <a:t>U</a:t>
            </a:r>
            <a:r>
              <a:rPr lang="en-US" sz="1800" smtClean="0"/>
              <a:t> H</a:t>
            </a:r>
            <a:r>
              <a:rPr lang="en-US" sz="1800" baseline="-25000" smtClean="0"/>
              <a:t>2</a:t>
            </a:r>
            <a:r>
              <a:rPr lang="en-US" sz="1800" smtClean="0"/>
              <a:t> </a:t>
            </a:r>
            <a:r>
              <a:rPr lang="en-US" sz="1800">
                <a:latin typeface="Arial" panose="020B0604020202020204" pitchFamily="34" charset="0"/>
                <a:cs typeface="Arial" panose="020B0604020202020204" pitchFamily="34" charset="0"/>
              </a:rPr>
              <a:t>U</a:t>
            </a:r>
            <a:r>
              <a:rPr lang="en-US" sz="1800" smtClean="0"/>
              <a:t>  . . . </a:t>
            </a:r>
            <a:r>
              <a:rPr lang="en-US" sz="1800">
                <a:latin typeface="Arial" panose="020B0604020202020204" pitchFamily="34" charset="0"/>
                <a:cs typeface="Arial" panose="020B0604020202020204" pitchFamily="34" charset="0"/>
              </a:rPr>
              <a:t>U</a:t>
            </a:r>
            <a:r>
              <a:rPr lang="en-US" sz="1800" smtClean="0"/>
              <a:t> H</a:t>
            </a:r>
            <a:r>
              <a:rPr lang="en-US" sz="1800" baseline="-25000" smtClean="0"/>
              <a:t>k</a:t>
            </a:r>
            <a:r>
              <a:rPr lang="en-US" sz="1800" smtClean="0"/>
              <a:t>, where k &gt; 1, where, for each i, H</a:t>
            </a:r>
            <a:r>
              <a:rPr lang="en-US" sz="1800" baseline="-25000" smtClean="0"/>
              <a:t>i</a:t>
            </a:r>
            <a:r>
              <a:rPr lang="en-US" sz="1800" smtClean="0"/>
              <a:t> has n</a:t>
            </a:r>
            <a:r>
              <a:rPr lang="en-US" sz="1800" baseline="-25000" smtClean="0"/>
              <a:t>i</a:t>
            </a:r>
            <a:r>
              <a:rPr lang="en-US" sz="1800" smtClean="0"/>
              <a:t> vertices and m</a:t>
            </a:r>
            <a:r>
              <a:rPr lang="en-US" sz="1800" baseline="-25000" smtClean="0"/>
              <a:t>i</a:t>
            </a:r>
            <a:r>
              <a:rPr lang="en-US" sz="1800" smtClean="0"/>
              <a:t> edges. Since each H</a:t>
            </a:r>
            <a:r>
              <a:rPr lang="en-US" sz="1800" baseline="-25000" smtClean="0"/>
              <a:t>i</a:t>
            </a:r>
            <a:r>
              <a:rPr lang="en-US" sz="1800" smtClean="0"/>
              <a:t> is a tree, m</a:t>
            </a:r>
            <a:r>
              <a:rPr lang="en-US" sz="1800" baseline="-25000" smtClean="0"/>
              <a:t>i</a:t>
            </a:r>
            <a:r>
              <a:rPr lang="en-US" sz="1800" smtClean="0"/>
              <a:t> = n</a:t>
            </a:r>
            <a:r>
              <a:rPr lang="en-US" sz="1800" baseline="-25000" smtClean="0"/>
              <a:t>i</a:t>
            </a:r>
            <a:r>
              <a:rPr lang="en-US" sz="1800" smtClean="0"/>
              <a:t> – 1. We have therefore</a:t>
            </a:r>
          </a:p>
          <a:p>
            <a:pPr marL="0" indent="0" eaLnBrk="1" hangingPunct="1">
              <a:lnSpc>
                <a:spcPct val="90000"/>
              </a:lnSpc>
              <a:buNone/>
              <a:defRPr/>
            </a:pPr>
            <a:r>
              <a:rPr lang="en-US" sz="1800">
                <a:cs typeface="+mn-cs"/>
              </a:rPr>
              <a:t> </a:t>
            </a:r>
            <a:r>
              <a:rPr lang="en-US" sz="1800" smtClean="0">
                <a:cs typeface="+mn-cs"/>
              </a:rPr>
              <a:t>         m = m</a:t>
            </a:r>
            <a:r>
              <a:rPr lang="en-US" sz="1800" baseline="-25000" smtClean="0">
                <a:cs typeface="+mn-cs"/>
              </a:rPr>
              <a:t>1</a:t>
            </a:r>
            <a:r>
              <a:rPr lang="en-US" sz="1800" smtClean="0">
                <a:cs typeface="+mn-cs"/>
              </a:rPr>
              <a:t> +  . . . + m</a:t>
            </a:r>
            <a:r>
              <a:rPr lang="en-US" sz="1800" baseline="-25000" smtClean="0">
                <a:cs typeface="+mn-cs"/>
              </a:rPr>
              <a:t>k</a:t>
            </a:r>
            <a:r>
              <a:rPr lang="en-US" sz="1800" smtClean="0">
                <a:cs typeface="+mn-cs"/>
              </a:rPr>
              <a:t> = (n</a:t>
            </a:r>
            <a:r>
              <a:rPr lang="en-US" sz="1800" baseline="-25000" smtClean="0">
                <a:cs typeface="+mn-cs"/>
              </a:rPr>
              <a:t>1</a:t>
            </a:r>
            <a:r>
              <a:rPr lang="en-US" sz="1800" smtClean="0">
                <a:cs typeface="+mn-cs"/>
              </a:rPr>
              <a:t>-1) + . . . + (n</a:t>
            </a:r>
            <a:r>
              <a:rPr lang="en-US" sz="1800" baseline="-25000" smtClean="0">
                <a:cs typeface="+mn-cs"/>
              </a:rPr>
              <a:t>k</a:t>
            </a:r>
            <a:r>
              <a:rPr lang="en-US" sz="1800" smtClean="0">
                <a:cs typeface="+mn-cs"/>
              </a:rPr>
              <a:t>-1) = n – k &lt; n,</a:t>
            </a:r>
          </a:p>
          <a:p>
            <a:pPr marL="0" indent="0" eaLnBrk="1" hangingPunct="1">
              <a:lnSpc>
                <a:spcPct val="90000"/>
              </a:lnSpc>
              <a:buNone/>
              <a:defRPr/>
            </a:pPr>
            <a:r>
              <a:rPr lang="en-US" sz="1800" smtClean="0">
                <a:cs typeface="+mn-cs"/>
              </a:rPr>
              <a:t>contradiction. </a:t>
            </a:r>
            <a:endParaRPr lang="en-US" sz="1800" dirty="0" smtClean="0">
              <a:cs typeface="+mn-cs"/>
            </a:endParaRPr>
          </a:p>
          <a:p>
            <a:pPr marL="0" indent="0" eaLnBrk="1" hangingPunct="1">
              <a:lnSpc>
                <a:spcPct val="90000"/>
              </a:lnSpc>
              <a:buNone/>
              <a:defRPr/>
            </a:pPr>
            <a:endParaRPr lang="en-US" sz="1200" dirty="0">
              <a:cs typeface="+mn-cs"/>
            </a:endParaRPr>
          </a:p>
        </p:txBody>
      </p:sp>
    </p:spTree>
    <p:extLst>
      <p:ext uri="{BB962C8B-B14F-4D97-AF65-F5344CB8AC3E}">
        <p14:creationId xmlns:p14="http://schemas.microsoft.com/office/powerpoint/2010/main" val="7703672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Shortest Paths</a:t>
            </a:r>
          </a:p>
        </p:txBody>
      </p:sp>
      <p:sp>
        <p:nvSpPr>
          <p:cNvPr id="5" name="Slide Number Placeholder 5"/>
          <p:cNvSpPr>
            <a:spLocks noGrp="1"/>
          </p:cNvSpPr>
          <p:nvPr>
            <p:ph type="sldNum" sz="quarter" idx="12"/>
          </p:nvPr>
        </p:nvSpPr>
        <p:spPr/>
        <p:txBody>
          <a:bodyPr/>
          <a:lstStyle/>
          <a:p>
            <a:pPr>
              <a:defRPr/>
            </a:pPr>
            <a:fld id="{FB474EEE-8285-2945-BD2F-85A16DC10B1D}" type="slidenum">
              <a:rPr lang="en-US"/>
              <a:pPr>
                <a:defRPr/>
              </a:pPr>
              <a:t>53</a:t>
            </a:fld>
            <a:endParaRPr lang="en-US"/>
          </a:p>
        </p:txBody>
      </p:sp>
      <p:sp>
        <p:nvSpPr>
          <p:cNvPr id="282626" name="Rectangle 2"/>
          <p:cNvSpPr>
            <a:spLocks noGrp="1" noChangeArrowheads="1"/>
          </p:cNvSpPr>
          <p:nvPr>
            <p:ph type="title"/>
          </p:nvPr>
        </p:nvSpPr>
        <p:spPr/>
        <p:txBody>
          <a:bodyPr/>
          <a:lstStyle/>
          <a:p>
            <a:pPr eaLnBrk="1" hangingPunct="1">
              <a:defRPr/>
            </a:pPr>
            <a:r>
              <a:rPr lang="en-US" sz="4000" smtClean="0"/>
              <a:t>Correctness </a:t>
            </a:r>
            <a:r>
              <a:rPr lang="en-US" sz="4000" dirty="0"/>
              <a:t>– Fact </a:t>
            </a:r>
            <a:r>
              <a:rPr lang="en-US" sz="4000" dirty="0" smtClean="0"/>
              <a:t>5</a:t>
            </a:r>
            <a:endParaRPr lang="en-US" sz="4200" dirty="0" smtClean="0">
              <a:cs typeface="+mj-cs"/>
            </a:endParaRPr>
          </a:p>
        </p:txBody>
      </p:sp>
      <p:sp>
        <p:nvSpPr>
          <p:cNvPr id="282627" name="Rectangle 3" descr="Rectangle: Click to edit Master text styles&#10;Second level&#10;Third level&#10;Fourth level&#10;Fifth level"/>
          <p:cNvSpPr>
            <a:spLocks noGrp="1" noChangeArrowheads="1"/>
          </p:cNvSpPr>
          <p:nvPr>
            <p:ph type="body" idx="1"/>
          </p:nvPr>
        </p:nvSpPr>
        <p:spPr>
          <a:xfrm>
            <a:off x="609600" y="1676400"/>
            <a:ext cx="7772400" cy="4495800"/>
          </a:xfrm>
        </p:spPr>
        <p:txBody>
          <a:bodyPr/>
          <a:lstStyle/>
          <a:p>
            <a:pPr marL="0" indent="0" eaLnBrk="1" hangingPunct="1">
              <a:lnSpc>
                <a:spcPct val="90000"/>
              </a:lnSpc>
              <a:buNone/>
              <a:defRPr/>
            </a:pPr>
            <a:r>
              <a:rPr lang="en-US" sz="1600" dirty="0" smtClean="0">
                <a:cs typeface="+mn-cs"/>
              </a:rPr>
              <a:t>To verify Fact 5 – that, after execution of </a:t>
            </a:r>
            <a:r>
              <a:rPr lang="en-US" sz="1600" dirty="0" err="1" smtClean="0">
                <a:cs typeface="+mn-cs"/>
              </a:rPr>
              <a:t>Kruskal’s</a:t>
            </a:r>
            <a:r>
              <a:rPr lang="en-US" sz="1600" dirty="0" smtClean="0">
                <a:cs typeface="+mn-cs"/>
              </a:rPr>
              <a:t> algorithm, T is a </a:t>
            </a:r>
            <a:r>
              <a:rPr lang="en-US" sz="1600" i="1" dirty="0" smtClean="0">
                <a:cs typeface="+mn-cs"/>
              </a:rPr>
              <a:t>minimum</a:t>
            </a:r>
            <a:r>
              <a:rPr lang="en-US" sz="1600" dirty="0" smtClean="0">
                <a:cs typeface="+mn-cs"/>
              </a:rPr>
              <a:t> spanning tree </a:t>
            </a:r>
            <a:r>
              <a:rPr lang="en-US" sz="1600" smtClean="0">
                <a:cs typeface="+mn-cs"/>
              </a:rPr>
              <a:t>– we can establish the following points.</a:t>
            </a:r>
            <a:endParaRPr lang="en-US" sz="1600" dirty="0" smtClean="0">
              <a:cs typeface="+mn-cs"/>
            </a:endParaRPr>
          </a:p>
          <a:p>
            <a:pPr marL="0" indent="0" eaLnBrk="1" hangingPunct="1">
              <a:lnSpc>
                <a:spcPct val="90000"/>
              </a:lnSpc>
              <a:buNone/>
              <a:defRPr/>
            </a:pPr>
            <a:endParaRPr lang="en-US" sz="1600" dirty="0">
              <a:cs typeface="+mn-cs"/>
            </a:endParaRPr>
          </a:p>
          <a:p>
            <a:pPr eaLnBrk="1" hangingPunct="1">
              <a:lnSpc>
                <a:spcPct val="90000"/>
              </a:lnSpc>
              <a:buFont typeface="+mj-lt"/>
              <a:buAutoNum type="arabicPeriod"/>
              <a:defRPr/>
            </a:pPr>
            <a:r>
              <a:rPr lang="en-US" sz="1600" dirty="0" smtClean="0">
                <a:cs typeface="+mn-cs"/>
              </a:rPr>
              <a:t>At each stage of the algorithm, for each cluster C, T[C] is not only </a:t>
            </a:r>
            <a:r>
              <a:rPr lang="en-US" sz="1600" smtClean="0">
                <a:cs typeface="+mn-cs"/>
              </a:rPr>
              <a:t>a spanning tree for G[C], </a:t>
            </a:r>
            <a:r>
              <a:rPr lang="en-US" sz="1600" dirty="0" smtClean="0">
                <a:cs typeface="+mn-cs"/>
              </a:rPr>
              <a:t>but is in fact a </a:t>
            </a:r>
            <a:r>
              <a:rPr lang="en-US" sz="1600" i="1" dirty="0" smtClean="0">
                <a:cs typeface="+mn-cs"/>
              </a:rPr>
              <a:t>minimum</a:t>
            </a:r>
            <a:r>
              <a:rPr lang="en-US" sz="1600" dirty="0" smtClean="0">
                <a:cs typeface="+mn-cs"/>
              </a:rPr>
              <a:t> spanning tree </a:t>
            </a:r>
            <a:r>
              <a:rPr lang="en-US" sz="1600" smtClean="0">
                <a:cs typeface="+mn-cs"/>
              </a:rPr>
              <a:t>for G[C].</a:t>
            </a:r>
            <a:br>
              <a:rPr lang="en-US" sz="1600" smtClean="0">
                <a:cs typeface="+mn-cs"/>
              </a:rPr>
            </a:br>
            <a:endParaRPr lang="en-US" sz="1600" dirty="0">
              <a:cs typeface="+mn-cs"/>
            </a:endParaRPr>
          </a:p>
          <a:p>
            <a:pPr eaLnBrk="1" hangingPunct="1">
              <a:lnSpc>
                <a:spcPct val="90000"/>
              </a:lnSpc>
              <a:buFont typeface="+mj-lt"/>
              <a:buAutoNum type="arabicPeriod"/>
              <a:defRPr/>
            </a:pPr>
            <a:r>
              <a:rPr lang="en-US" sz="1600" dirty="0" smtClean="0">
                <a:cs typeface="+mn-cs"/>
              </a:rPr>
              <a:t>After the algorithm has finished, all clusters have merged into a single cluster, which must be equal to V, the set of all vertices of G.</a:t>
            </a:r>
          </a:p>
          <a:p>
            <a:pPr eaLnBrk="1" hangingPunct="1">
              <a:lnSpc>
                <a:spcPct val="90000"/>
              </a:lnSpc>
              <a:buFont typeface="+mj-lt"/>
              <a:buAutoNum type="arabicPeriod"/>
              <a:defRPr/>
            </a:pPr>
            <a:endParaRPr lang="en-US" sz="1600" dirty="0">
              <a:cs typeface="+mn-cs"/>
            </a:endParaRPr>
          </a:p>
          <a:p>
            <a:pPr marL="0" indent="0" eaLnBrk="1" hangingPunct="1">
              <a:lnSpc>
                <a:spcPct val="90000"/>
              </a:lnSpc>
              <a:buNone/>
              <a:defRPr/>
            </a:pPr>
            <a:r>
              <a:rPr lang="en-US" sz="1600" dirty="0" smtClean="0">
                <a:cs typeface="+mn-cs"/>
              </a:rPr>
              <a:t>From these two points, it follows that T = T[V] is a minimum spanning tree for G = G[V].</a:t>
            </a:r>
          </a:p>
          <a:p>
            <a:pPr marL="0" indent="0" eaLnBrk="1" hangingPunct="1">
              <a:lnSpc>
                <a:spcPct val="90000"/>
              </a:lnSpc>
              <a:buNone/>
              <a:defRPr/>
            </a:pPr>
            <a:endParaRPr lang="en-US" sz="1600" dirty="0" smtClean="0">
              <a:cs typeface="+mn-cs"/>
            </a:endParaRPr>
          </a:p>
          <a:p>
            <a:pPr marL="0" indent="0" eaLnBrk="1" hangingPunct="1">
              <a:lnSpc>
                <a:spcPct val="90000"/>
              </a:lnSpc>
              <a:buNone/>
              <a:defRPr/>
            </a:pPr>
            <a:r>
              <a:rPr lang="en-US" sz="1600" smtClean="0">
                <a:cs typeface="+mn-cs"/>
              </a:rPr>
              <a:t>However, the final proof of correctness does not follow this path, though these conclusions are correct. We give an optional proof of correctness (upcoming slides), which also establish 1 and 2.</a:t>
            </a:r>
            <a:endParaRPr lang="en-US" sz="1600" dirty="0" smtClean="0">
              <a:cs typeface="+mn-cs"/>
            </a:endParaRPr>
          </a:p>
          <a:p>
            <a:pPr marL="0" indent="0" eaLnBrk="1" hangingPunct="1">
              <a:lnSpc>
                <a:spcPct val="90000"/>
              </a:lnSpc>
              <a:buNone/>
              <a:defRPr/>
            </a:pPr>
            <a:endParaRPr lang="en-US" sz="1600" dirty="0">
              <a:cs typeface="+mn-cs"/>
            </a:endParaRPr>
          </a:p>
          <a:p>
            <a:pPr marL="0" indent="0" eaLnBrk="1" hangingPunct="1">
              <a:lnSpc>
                <a:spcPct val="90000"/>
              </a:lnSpc>
              <a:buNone/>
              <a:defRPr/>
            </a:pPr>
            <a:endParaRPr lang="en-US" sz="1200" dirty="0">
              <a:cs typeface="+mn-cs"/>
            </a:endParaRPr>
          </a:p>
        </p:txBody>
      </p:sp>
    </p:spTree>
    <p:extLst>
      <p:ext uri="{BB962C8B-B14F-4D97-AF65-F5344CB8AC3E}">
        <p14:creationId xmlns:p14="http://schemas.microsoft.com/office/powerpoint/2010/main" val="86778869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Optional: Proof of Fact 5</a:t>
            </a:r>
            <a:endParaRPr lang="en-US"/>
          </a:p>
        </p:txBody>
      </p:sp>
      <p:sp>
        <p:nvSpPr>
          <p:cNvPr id="4" name="Footer Placeholder 3"/>
          <p:cNvSpPr>
            <a:spLocks noGrp="1"/>
          </p:cNvSpPr>
          <p:nvPr>
            <p:ph type="ftr" sz="quarter" idx="11"/>
          </p:nvPr>
        </p:nvSpPr>
        <p:spPr/>
        <p:txBody>
          <a:bodyPr/>
          <a:lstStyle/>
          <a:p>
            <a:pPr>
              <a:defRPr/>
            </a:pPr>
            <a:r>
              <a:rPr lang="en-US" smtClean="0"/>
              <a:t>Shortest Paths</a:t>
            </a:r>
            <a:endParaRPr lang="en-US"/>
          </a:p>
        </p:txBody>
      </p:sp>
      <p:sp>
        <p:nvSpPr>
          <p:cNvPr id="5" name="Slide Number Placeholder 4"/>
          <p:cNvSpPr>
            <a:spLocks noGrp="1"/>
          </p:cNvSpPr>
          <p:nvPr>
            <p:ph type="sldNum" sz="quarter" idx="12"/>
          </p:nvPr>
        </p:nvSpPr>
        <p:spPr/>
        <p:txBody>
          <a:bodyPr/>
          <a:lstStyle/>
          <a:p>
            <a:pPr>
              <a:defRPr/>
            </a:pPr>
            <a:fld id="{6EB09FD6-3167-DD4F-B5D4-A3FAFB066735}" type="slidenum">
              <a:rPr lang="en-US" smtClean="0"/>
              <a:pPr>
                <a:defRPr/>
              </a:pPr>
              <a:t>54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28800"/>
            <a:ext cx="8610600" cy="2249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932379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(continued)</a:t>
            </a:r>
            <a:endParaRPr lang="en-US"/>
          </a:p>
        </p:txBody>
      </p:sp>
      <p:sp>
        <p:nvSpPr>
          <p:cNvPr id="4" name="Footer Placeholder 3"/>
          <p:cNvSpPr>
            <a:spLocks noGrp="1"/>
          </p:cNvSpPr>
          <p:nvPr>
            <p:ph type="ftr" sz="quarter" idx="11"/>
          </p:nvPr>
        </p:nvSpPr>
        <p:spPr/>
        <p:txBody>
          <a:bodyPr/>
          <a:lstStyle/>
          <a:p>
            <a:pPr>
              <a:defRPr/>
            </a:pPr>
            <a:r>
              <a:rPr lang="en-US" smtClean="0"/>
              <a:t>Shortest Paths</a:t>
            </a:r>
            <a:endParaRPr lang="en-US"/>
          </a:p>
        </p:txBody>
      </p:sp>
      <p:sp>
        <p:nvSpPr>
          <p:cNvPr id="5" name="Slide Number Placeholder 4"/>
          <p:cNvSpPr>
            <a:spLocks noGrp="1"/>
          </p:cNvSpPr>
          <p:nvPr>
            <p:ph type="sldNum" sz="quarter" idx="12"/>
          </p:nvPr>
        </p:nvSpPr>
        <p:spPr/>
        <p:txBody>
          <a:bodyPr/>
          <a:lstStyle/>
          <a:p>
            <a:pPr>
              <a:defRPr/>
            </a:pPr>
            <a:fld id="{6EB09FD6-3167-DD4F-B5D4-A3FAFB066735}" type="slidenum">
              <a:rPr lang="en-US" smtClean="0"/>
              <a:pPr>
                <a:defRPr/>
              </a:pPr>
              <a:t>55</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88154"/>
            <a:ext cx="7429500" cy="511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810668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835" y="-78441"/>
            <a:ext cx="7772400" cy="1143000"/>
          </a:xfrm>
        </p:spPr>
        <p:txBody>
          <a:bodyPr/>
          <a:lstStyle/>
          <a:p>
            <a:r>
              <a:rPr lang="en-US" smtClean="0"/>
              <a:t>(continued)</a:t>
            </a:r>
            <a:endParaRPr lang="en-US"/>
          </a:p>
        </p:txBody>
      </p:sp>
      <p:sp>
        <p:nvSpPr>
          <p:cNvPr id="4" name="Footer Placeholder 3"/>
          <p:cNvSpPr>
            <a:spLocks noGrp="1"/>
          </p:cNvSpPr>
          <p:nvPr>
            <p:ph type="ftr" sz="quarter" idx="11"/>
          </p:nvPr>
        </p:nvSpPr>
        <p:spPr/>
        <p:txBody>
          <a:bodyPr/>
          <a:lstStyle/>
          <a:p>
            <a:pPr>
              <a:defRPr/>
            </a:pPr>
            <a:r>
              <a:rPr lang="en-US" smtClean="0"/>
              <a:t>Shortest Paths</a:t>
            </a:r>
            <a:endParaRPr lang="en-US"/>
          </a:p>
        </p:txBody>
      </p:sp>
      <p:sp>
        <p:nvSpPr>
          <p:cNvPr id="5" name="Slide Number Placeholder 4"/>
          <p:cNvSpPr>
            <a:spLocks noGrp="1"/>
          </p:cNvSpPr>
          <p:nvPr>
            <p:ph type="sldNum" sz="quarter" idx="12"/>
          </p:nvPr>
        </p:nvSpPr>
        <p:spPr/>
        <p:txBody>
          <a:bodyPr/>
          <a:lstStyle/>
          <a:p>
            <a:pPr>
              <a:defRPr/>
            </a:pPr>
            <a:fld id="{6EB09FD6-3167-DD4F-B5D4-A3FAFB066735}" type="slidenum">
              <a:rPr lang="en-US" smtClean="0"/>
              <a:pPr>
                <a:defRPr/>
              </a:pPr>
              <a:t>56</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7429500" cy="538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77949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Shortest Paths</a:t>
            </a:r>
          </a:p>
        </p:txBody>
      </p:sp>
      <p:sp>
        <p:nvSpPr>
          <p:cNvPr id="5" name="Slide Number Placeholder 5"/>
          <p:cNvSpPr>
            <a:spLocks noGrp="1"/>
          </p:cNvSpPr>
          <p:nvPr>
            <p:ph type="sldNum" sz="quarter" idx="12"/>
          </p:nvPr>
        </p:nvSpPr>
        <p:spPr/>
        <p:txBody>
          <a:bodyPr/>
          <a:lstStyle/>
          <a:p>
            <a:pPr>
              <a:defRPr/>
            </a:pPr>
            <a:fld id="{DAC11D04-9D7C-8948-B98A-C500A2E627BE}" type="slidenum">
              <a:rPr lang="en-US"/>
              <a:pPr>
                <a:defRPr/>
              </a:pPr>
              <a:t>57</a:t>
            </a:fld>
            <a:endParaRPr lang="en-US"/>
          </a:p>
        </p:txBody>
      </p:sp>
      <p:sp>
        <p:nvSpPr>
          <p:cNvPr id="283650" name="Rectangle 1026"/>
          <p:cNvSpPr>
            <a:spLocks noGrp="1" noChangeArrowheads="1"/>
          </p:cNvSpPr>
          <p:nvPr>
            <p:ph type="title"/>
          </p:nvPr>
        </p:nvSpPr>
        <p:spPr/>
        <p:txBody>
          <a:bodyPr/>
          <a:lstStyle/>
          <a:p>
            <a:pPr eaLnBrk="1" hangingPunct="1">
              <a:defRPr/>
            </a:pPr>
            <a:r>
              <a:rPr lang="en-US">
                <a:cs typeface="+mj-cs"/>
              </a:rPr>
              <a:t>Running Time</a:t>
            </a:r>
            <a:r>
              <a:rPr lang="en-US" smtClean="0">
                <a:cs typeface="+mj-cs"/>
              </a:rPr>
              <a:t> of Kruskal: First Try</a:t>
            </a:r>
          </a:p>
        </p:txBody>
      </p:sp>
      <p:sp>
        <p:nvSpPr>
          <p:cNvPr id="283651" name="Rectangle 1027" descr="Rectangle: Click to edit Master text styles&#10;Second level&#10;Third level&#10;Fourth level&#10;Fifth level"/>
          <p:cNvSpPr>
            <a:spLocks noGrp="1" noChangeArrowheads="1"/>
          </p:cNvSpPr>
          <p:nvPr>
            <p:ph type="body" idx="1"/>
          </p:nvPr>
        </p:nvSpPr>
        <p:spPr>
          <a:xfrm>
            <a:off x="642526" y="1524000"/>
            <a:ext cx="7772400" cy="4114800"/>
          </a:xfrm>
        </p:spPr>
        <p:txBody>
          <a:bodyPr/>
          <a:lstStyle/>
          <a:p>
            <a:pPr eaLnBrk="1" hangingPunct="1">
              <a:defRPr/>
            </a:pPr>
            <a:r>
              <a:rPr lang="en-US" sz="2400" smtClean="0">
                <a:cs typeface="+mn-cs"/>
              </a:rPr>
              <a:t>Computation</a:t>
            </a:r>
          </a:p>
          <a:p>
            <a:pPr lvl="1" eaLnBrk="1" hangingPunct="1">
              <a:defRPr/>
            </a:pPr>
            <a:r>
              <a:rPr lang="en-US" sz="2000" smtClean="0">
                <a:cs typeface="+mn-cs"/>
              </a:rPr>
              <a:t>time to sort edges: O(mlog n)</a:t>
            </a:r>
          </a:p>
          <a:p>
            <a:pPr lvl="1" eaLnBrk="1" hangingPunct="1">
              <a:defRPr/>
            </a:pPr>
            <a:r>
              <a:rPr lang="en-US" sz="2000">
                <a:cs typeface="+mn-cs"/>
              </a:rPr>
              <a:t>Cost of while loop = </a:t>
            </a:r>
            <a:r>
              <a:rPr lang="en-US" sz="2000" smtClean="0">
                <a:cs typeface="+mn-cs"/>
              </a:rPr>
              <a:t>O(mn) since loop potentially accesses every edge  </a:t>
            </a:r>
          </a:p>
          <a:p>
            <a:pPr lvl="1" eaLnBrk="1" hangingPunct="1">
              <a:defRPr/>
            </a:pPr>
            <a:r>
              <a:rPr lang="en-US" sz="2000">
                <a:cs typeface="+mn-cs"/>
              </a:rPr>
              <a:t>comparison C(x) = C(y), with a hashtable implementation of sets, is O(n)</a:t>
            </a:r>
          </a:p>
          <a:p>
            <a:pPr lvl="1" eaLnBrk="1" hangingPunct="1">
              <a:defRPr/>
            </a:pPr>
            <a:r>
              <a:rPr lang="en-US" sz="2000" smtClean="0">
                <a:cs typeface="+mn-cs"/>
              </a:rPr>
              <a:t>merging C(x), C(y) costs </a:t>
            </a:r>
            <a:br>
              <a:rPr lang="en-US" sz="2000" smtClean="0">
                <a:cs typeface="+mn-cs"/>
              </a:rPr>
            </a:br>
            <a:r>
              <a:rPr lang="en-US" sz="2000" smtClean="0">
                <a:cs typeface="+mn-cs"/>
              </a:rPr>
              <a:t>min{|C(x)|, |C(y)|}, which is O(n).</a:t>
            </a:r>
          </a:p>
          <a:p>
            <a:pPr eaLnBrk="1" hangingPunct="1">
              <a:defRPr/>
            </a:pPr>
            <a:r>
              <a:rPr lang="en-US" sz="2400">
                <a:cs typeface="+mn-cs"/>
              </a:rPr>
              <a:t>Cost of while loop can be improved with a good choice of data structure</a:t>
            </a:r>
            <a:endParaRPr lang="en-US" sz="2400" smtClean="0">
              <a:cs typeface="+mn-cs"/>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DisjointSets Data Structure</a:t>
            </a:r>
          </a:p>
        </p:txBody>
      </p:sp>
      <p:sp>
        <p:nvSpPr>
          <p:cNvPr id="3" name="Content Placeholder 2"/>
          <p:cNvSpPr>
            <a:spLocks noGrp="1"/>
          </p:cNvSpPr>
          <p:nvPr>
            <p:ph idx="1"/>
          </p:nvPr>
        </p:nvSpPr>
        <p:spPr>
          <a:xfrm>
            <a:off x="609600" y="1461910"/>
            <a:ext cx="7772400" cy="4786489"/>
          </a:xfrm>
        </p:spPr>
        <p:txBody>
          <a:bodyPr/>
          <a:lstStyle/>
          <a:p>
            <a:r>
              <a:rPr lang="en-US" sz="2400" dirty="0"/>
              <a:t>Data structure for maintaining a partition of a set into disjoint subsets (data structure sometimes called </a:t>
            </a:r>
            <a:r>
              <a:rPr lang="en-US" sz="2400" i="1" dirty="0"/>
              <a:t>Partition </a:t>
            </a:r>
            <a:r>
              <a:rPr lang="en-US" sz="2400" dirty="0"/>
              <a:t>rather than </a:t>
            </a:r>
            <a:r>
              <a:rPr lang="en-US" sz="2400" dirty="0" err="1"/>
              <a:t>DisjointSets</a:t>
            </a:r>
            <a:r>
              <a:rPr lang="en-US" sz="2400" dirty="0"/>
              <a:t>)</a:t>
            </a:r>
            <a:endParaRPr lang="en-US" sz="2400" i="1" dirty="0"/>
          </a:p>
          <a:p>
            <a:r>
              <a:rPr lang="en-US" sz="2400" dirty="0"/>
              <a:t>General features</a:t>
            </a:r>
          </a:p>
          <a:p>
            <a:pPr lvl="1"/>
            <a:r>
              <a:rPr lang="en-US" sz="2000" i="1" dirty="0"/>
              <a:t>Data:</a:t>
            </a:r>
            <a:r>
              <a:rPr lang="en-US" sz="1600" i="1" dirty="0"/>
              <a:t> </a:t>
            </a:r>
          </a:p>
          <a:p>
            <a:pPr lvl="2"/>
            <a:r>
              <a:rPr lang="en-US" sz="1800" dirty="0"/>
              <a:t>Universe U – the base set that is being partitioned (this set is never altered)</a:t>
            </a:r>
          </a:p>
          <a:p>
            <a:pPr lvl="2"/>
            <a:r>
              <a:rPr lang="en-US" sz="1800" dirty="0"/>
              <a:t>Collection </a:t>
            </a:r>
            <a:r>
              <a:rPr lang="en-US" sz="1800" dirty="0">
                <a:latin typeface="Brush Script Std" pitchFamily="66" charset="0"/>
              </a:rPr>
              <a:t>C</a:t>
            </a:r>
            <a:r>
              <a:rPr lang="en-US" sz="1800" dirty="0"/>
              <a:t> = {X</a:t>
            </a:r>
            <a:r>
              <a:rPr lang="en-US" sz="1800" baseline="-25000" dirty="0"/>
              <a:t>1</a:t>
            </a:r>
            <a:r>
              <a:rPr lang="en-US" sz="1800" dirty="0"/>
              <a:t>, X</a:t>
            </a:r>
            <a:r>
              <a:rPr lang="en-US" sz="1800" baseline="-25000" dirty="0"/>
              <a:t>2</a:t>
            </a:r>
            <a:r>
              <a:rPr lang="en-US" sz="1800" dirty="0"/>
              <a:t>, …, </a:t>
            </a:r>
            <a:r>
              <a:rPr lang="en-US" sz="1800" dirty="0" err="1"/>
              <a:t>X</a:t>
            </a:r>
            <a:r>
              <a:rPr lang="en-US" sz="1800" baseline="-25000" dirty="0" err="1"/>
              <a:t>n</a:t>
            </a:r>
            <a:r>
              <a:rPr lang="en-US" sz="1800" dirty="0"/>
              <a:t>} of subsets of the universe – the subsets are disjoint and their union is U (these subsets are modified when the data structure is used – size </a:t>
            </a:r>
            <a:r>
              <a:rPr lang="en-US" sz="1800"/>
              <a:t>of </a:t>
            </a:r>
            <a:r>
              <a:rPr lang="en-US" sz="1800">
                <a:latin typeface="Brush Script Std" pitchFamily="66" charset="0"/>
              </a:rPr>
              <a:t>C</a:t>
            </a:r>
            <a:r>
              <a:rPr lang="en-US" sz="1800" smtClean="0"/>
              <a:t> </a:t>
            </a:r>
            <a:r>
              <a:rPr lang="en-US" sz="1800" dirty="0"/>
              <a:t>shrinks because of repeated union operations)</a:t>
            </a:r>
          </a:p>
          <a:p>
            <a:pPr lvl="1"/>
            <a:r>
              <a:rPr lang="en-US" sz="2000" i="1" dirty="0"/>
              <a:t>Operations:</a:t>
            </a:r>
            <a:endParaRPr lang="en-US" sz="2000" dirty="0"/>
          </a:p>
          <a:p>
            <a:pPr lvl="2"/>
            <a:r>
              <a:rPr lang="en-US" sz="1800" dirty="0"/>
              <a:t>find(x) – returns the subset X</a:t>
            </a:r>
            <a:r>
              <a:rPr lang="en-US" sz="1800" baseline="-25000" dirty="0"/>
              <a:t>i</a:t>
            </a:r>
            <a:r>
              <a:rPr lang="en-US" sz="1800" dirty="0"/>
              <a:t> to which x belongs</a:t>
            </a:r>
          </a:p>
          <a:p>
            <a:pPr lvl="2"/>
            <a:r>
              <a:rPr lang="en-US" sz="1800" dirty="0"/>
              <a:t>union(A,B) – replaces the subsets A, B in C with A U B.</a:t>
            </a:r>
          </a:p>
        </p:txBody>
      </p:sp>
      <p:sp>
        <p:nvSpPr>
          <p:cNvPr id="5" name="Slide Number Placeholder 4"/>
          <p:cNvSpPr>
            <a:spLocks noGrp="1"/>
          </p:cNvSpPr>
          <p:nvPr>
            <p:ph type="sldNum" sz="quarter" idx="12"/>
          </p:nvPr>
        </p:nvSpPr>
        <p:spPr/>
        <p:txBody>
          <a:bodyPr/>
          <a:lstStyle/>
          <a:p>
            <a:pPr>
              <a:defRPr/>
            </a:pPr>
            <a:fld id="{6EB09FD6-3167-DD4F-B5D4-A3FAFB066735}" type="slidenum">
              <a:rPr lang="en-US"/>
              <a:pPr>
                <a:defRPr/>
              </a:pPr>
              <a:t>58</a:t>
            </a:fld>
            <a:endParaRPr lang="en-US"/>
          </a:p>
        </p:txBody>
      </p:sp>
    </p:spTree>
    <p:extLst>
      <p:ext uri="{BB962C8B-B14F-4D97-AF65-F5344CB8AC3E}">
        <p14:creationId xmlns:p14="http://schemas.microsoft.com/office/powerpoint/2010/main" val="291447105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a:t>
            </a:r>
            <a:endParaRPr lang="en-US"/>
          </a:p>
        </p:txBody>
      </p:sp>
      <p:sp>
        <p:nvSpPr>
          <p:cNvPr id="3" name="Content Placeholder 2"/>
          <p:cNvSpPr>
            <a:spLocks noGrp="1"/>
          </p:cNvSpPr>
          <p:nvPr>
            <p:ph idx="1"/>
          </p:nvPr>
        </p:nvSpPr>
        <p:spPr>
          <a:xfrm>
            <a:off x="685800" y="1676400"/>
            <a:ext cx="7772400" cy="4114800"/>
          </a:xfrm>
        </p:spPr>
        <p:txBody>
          <a:bodyPr/>
          <a:lstStyle/>
          <a:p>
            <a:r>
              <a:rPr lang="en-US" smtClean="0"/>
              <a:t> </a:t>
            </a:r>
            <a:r>
              <a:rPr lang="en-US" sz="2400" smtClean="0"/>
              <a:t>Initial Structure:</a:t>
            </a:r>
          </a:p>
          <a:p>
            <a:pPr lvl="1"/>
            <a:r>
              <a:rPr lang="en-US" sz="2400" smtClean="0"/>
              <a:t>U = {1, 2, 3, 4, 5}</a:t>
            </a:r>
          </a:p>
          <a:p>
            <a:pPr lvl="1"/>
            <a:r>
              <a:rPr lang="en-US" sz="2400"/>
              <a:t> </a:t>
            </a:r>
            <a:r>
              <a:rPr lang="en-US" sz="2400" smtClean="0"/>
              <a:t>X</a:t>
            </a:r>
            <a:r>
              <a:rPr lang="en-US" sz="2400" baseline="-25000" smtClean="0"/>
              <a:t>1</a:t>
            </a:r>
            <a:r>
              <a:rPr lang="en-US" sz="2400" smtClean="0"/>
              <a:t> = {1, 2}, X</a:t>
            </a:r>
            <a:r>
              <a:rPr lang="en-US" sz="2400" baseline="-25000" smtClean="0"/>
              <a:t>2</a:t>
            </a:r>
            <a:r>
              <a:rPr lang="en-US" sz="2400" smtClean="0"/>
              <a:t> = {3}, X</a:t>
            </a:r>
            <a:r>
              <a:rPr lang="en-US" sz="2400" baseline="-25000" smtClean="0"/>
              <a:t>3</a:t>
            </a:r>
            <a:r>
              <a:rPr lang="en-US" sz="2400" smtClean="0"/>
              <a:t> = {4, 5}</a:t>
            </a:r>
          </a:p>
          <a:p>
            <a:pPr lvl="1"/>
            <a:r>
              <a:rPr lang="en-US" sz="2400"/>
              <a:t> </a:t>
            </a:r>
            <a:r>
              <a:rPr lang="en-US" sz="2400">
                <a:latin typeface="Brush Script Std" pitchFamily="66" charset="0"/>
              </a:rPr>
              <a:t>C</a:t>
            </a:r>
            <a:r>
              <a:rPr lang="en-US" sz="2400" smtClean="0"/>
              <a:t> = {</a:t>
            </a:r>
            <a:r>
              <a:rPr lang="en-US" sz="2400"/>
              <a:t>X</a:t>
            </a:r>
            <a:r>
              <a:rPr lang="en-US" sz="2400" baseline="-25000"/>
              <a:t>1</a:t>
            </a:r>
            <a:r>
              <a:rPr lang="en-US" sz="2400" smtClean="0"/>
              <a:t>, </a:t>
            </a:r>
            <a:r>
              <a:rPr lang="en-US" sz="2400"/>
              <a:t>X</a:t>
            </a:r>
            <a:r>
              <a:rPr lang="en-US" sz="2400" baseline="-25000"/>
              <a:t>2</a:t>
            </a:r>
            <a:r>
              <a:rPr lang="en-US" sz="2400" smtClean="0"/>
              <a:t>, </a:t>
            </a:r>
            <a:r>
              <a:rPr lang="en-US" sz="2400"/>
              <a:t>X</a:t>
            </a:r>
            <a:r>
              <a:rPr lang="en-US" sz="2400" baseline="-25000"/>
              <a:t>3</a:t>
            </a:r>
            <a:r>
              <a:rPr lang="en-US" sz="2400" smtClean="0"/>
              <a:t>}</a:t>
            </a:r>
          </a:p>
          <a:p>
            <a:r>
              <a:rPr lang="en-US" sz="2400"/>
              <a:t> </a:t>
            </a:r>
            <a:r>
              <a:rPr lang="en-US" sz="2400" smtClean="0"/>
              <a:t>find Operation: </a:t>
            </a:r>
            <a:br>
              <a:rPr lang="en-US" sz="2400" smtClean="0"/>
            </a:br>
            <a:r>
              <a:rPr lang="en-US" sz="2400" smtClean="0"/>
              <a:t>   find(2) = </a:t>
            </a:r>
            <a:r>
              <a:rPr lang="en-US" sz="2400"/>
              <a:t>X</a:t>
            </a:r>
            <a:r>
              <a:rPr lang="en-US" sz="2400" baseline="-25000"/>
              <a:t>1</a:t>
            </a:r>
            <a:r>
              <a:rPr lang="en-US" sz="2400" smtClean="0"/>
              <a:t>    find(5) = </a:t>
            </a:r>
            <a:r>
              <a:rPr lang="en-US" sz="2400"/>
              <a:t>X</a:t>
            </a:r>
            <a:r>
              <a:rPr lang="en-US" sz="2400" baseline="-25000"/>
              <a:t>3</a:t>
            </a:r>
            <a:r>
              <a:rPr lang="en-US" sz="2400" smtClean="0"/>
              <a:t> </a:t>
            </a:r>
          </a:p>
          <a:p>
            <a:r>
              <a:rPr lang="en-US" sz="2400"/>
              <a:t> </a:t>
            </a:r>
            <a:r>
              <a:rPr lang="en-US" sz="2400" smtClean="0"/>
              <a:t>union Operation:</a:t>
            </a:r>
            <a:br>
              <a:rPr lang="en-US" sz="2400" smtClean="0"/>
            </a:br>
            <a:r>
              <a:rPr lang="en-US" sz="2400" smtClean="0"/>
              <a:t>   union(</a:t>
            </a:r>
            <a:r>
              <a:rPr lang="en-US" sz="2400"/>
              <a:t>X</a:t>
            </a:r>
            <a:r>
              <a:rPr lang="en-US" sz="2400" baseline="-25000"/>
              <a:t>1</a:t>
            </a:r>
            <a:r>
              <a:rPr lang="en-US" sz="2400" smtClean="0"/>
              <a:t>, </a:t>
            </a:r>
            <a:r>
              <a:rPr lang="en-US" sz="2400"/>
              <a:t>X</a:t>
            </a:r>
            <a:r>
              <a:rPr lang="en-US" sz="2400" baseline="-25000"/>
              <a:t>2</a:t>
            </a:r>
            <a:r>
              <a:rPr lang="en-US" sz="2400" smtClean="0"/>
              <a:t>) = X</a:t>
            </a:r>
            <a:r>
              <a:rPr lang="en-US" sz="2400" baseline="-25000" smtClean="0"/>
              <a:t>1 </a:t>
            </a:r>
            <a:r>
              <a:rPr lang="en-US" sz="2400" smtClean="0"/>
              <a:t>U </a:t>
            </a:r>
            <a:r>
              <a:rPr lang="en-US" sz="2400"/>
              <a:t>X</a:t>
            </a:r>
            <a:r>
              <a:rPr lang="en-US" sz="2400" baseline="-25000"/>
              <a:t>2</a:t>
            </a:r>
            <a:r>
              <a:rPr lang="en-US" sz="2400" smtClean="0"/>
              <a:t> = {1,2,3}</a:t>
            </a:r>
            <a:br>
              <a:rPr lang="en-US" sz="2400" smtClean="0"/>
            </a:br>
            <a:r>
              <a:rPr lang="en-US" sz="2400" smtClean="0"/>
              <a:t>   New value for </a:t>
            </a:r>
            <a:r>
              <a:rPr lang="en-US" sz="2400">
                <a:latin typeface="Brush Script Std" pitchFamily="66" charset="0"/>
              </a:rPr>
              <a:t>C</a:t>
            </a:r>
            <a:r>
              <a:rPr lang="en-US" sz="2400" smtClean="0"/>
              <a:t> is {{1,2,3}, {4,5}}</a:t>
            </a:r>
            <a:endParaRPr lang="en-US" sz="2400"/>
          </a:p>
        </p:txBody>
      </p:sp>
      <p:sp>
        <p:nvSpPr>
          <p:cNvPr id="4" name="Footer Placeholder 3"/>
          <p:cNvSpPr>
            <a:spLocks noGrp="1"/>
          </p:cNvSpPr>
          <p:nvPr>
            <p:ph type="ftr" sz="quarter" idx="11"/>
          </p:nvPr>
        </p:nvSpPr>
        <p:spPr/>
        <p:txBody>
          <a:bodyPr/>
          <a:lstStyle/>
          <a:p>
            <a:pPr>
              <a:defRPr/>
            </a:pPr>
            <a:r>
              <a:rPr lang="en-US" smtClean="0"/>
              <a:t>Shortest Paths</a:t>
            </a:r>
            <a:endParaRPr lang="en-US"/>
          </a:p>
        </p:txBody>
      </p:sp>
      <p:sp>
        <p:nvSpPr>
          <p:cNvPr id="5" name="Slide Number Placeholder 4"/>
          <p:cNvSpPr>
            <a:spLocks noGrp="1"/>
          </p:cNvSpPr>
          <p:nvPr>
            <p:ph type="sldNum" sz="quarter" idx="12"/>
          </p:nvPr>
        </p:nvSpPr>
        <p:spPr/>
        <p:txBody>
          <a:bodyPr/>
          <a:lstStyle/>
          <a:p>
            <a:pPr>
              <a:defRPr/>
            </a:pPr>
            <a:fld id="{6EB09FD6-3167-DD4F-B5D4-A3FAFB066735}" type="slidenum">
              <a:rPr lang="en-US" smtClean="0"/>
              <a:pPr>
                <a:defRPr/>
              </a:pPr>
              <a:t>59</a:t>
            </a:fld>
            <a:endParaRPr lang="en-US"/>
          </a:p>
        </p:txBody>
      </p:sp>
    </p:spTree>
    <p:extLst>
      <p:ext uri="{BB962C8B-B14F-4D97-AF65-F5344CB8AC3E}">
        <p14:creationId xmlns:p14="http://schemas.microsoft.com/office/powerpoint/2010/main" val="3995175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smtClean="0"/>
              <a:t>Shortest Paths</a:t>
            </a:r>
            <a:endParaRPr lang="en-US"/>
          </a:p>
        </p:txBody>
      </p:sp>
      <p:sp>
        <p:nvSpPr>
          <p:cNvPr id="6" name="Slide Number Placeholder 5"/>
          <p:cNvSpPr>
            <a:spLocks noGrp="1"/>
          </p:cNvSpPr>
          <p:nvPr>
            <p:ph type="sldNum" sz="quarter" idx="12"/>
          </p:nvPr>
        </p:nvSpPr>
        <p:spPr/>
        <p:txBody>
          <a:bodyPr/>
          <a:lstStyle/>
          <a:p>
            <a:pPr>
              <a:defRPr/>
            </a:pPr>
            <a:fld id="{01DB4C85-0194-F64C-AD99-FF729688121A}" type="slidenum">
              <a:rPr lang="en-US" smtClean="0"/>
              <a:pPr>
                <a:defRPr/>
              </a:pPr>
              <a:t>6</a:t>
            </a:fld>
            <a:endParaRPr lang="en-US"/>
          </a:p>
        </p:txBody>
      </p:sp>
      <p:sp>
        <p:nvSpPr>
          <p:cNvPr id="7" name="Rectangle 4" descr="Rectangle: Click to edit Master text styles&#10;Second level&#10;Third level&#10;Fourth level&#10;Fifth level"/>
          <p:cNvSpPr>
            <a:spLocks noGrp="1" noChangeArrowheads="1"/>
          </p:cNvSpPr>
          <p:nvPr>
            <p:ph sz="half" idx="1"/>
          </p:nvPr>
        </p:nvSpPr>
        <p:spPr>
          <a:xfrm>
            <a:off x="609600" y="1752600"/>
            <a:ext cx="7848600" cy="4114800"/>
          </a:xfrm>
        </p:spPr>
        <p:txBody>
          <a:bodyPr/>
          <a:lstStyle/>
          <a:p>
            <a:pPr eaLnBrk="1" hangingPunct="1">
              <a:lnSpc>
                <a:spcPct val="90000"/>
              </a:lnSpc>
              <a:defRPr/>
            </a:pPr>
            <a:r>
              <a:rPr lang="en-US" sz="2000" smtClean="0">
                <a:cs typeface="+mn-cs"/>
              </a:rPr>
              <a:t>Starting with weighted graph G = (V,E) and starting vertex s, we wish to compute, for each vertex v, the shortest distance from s to v in G. </a:t>
            </a:r>
            <a:br>
              <a:rPr lang="en-US" sz="2000" smtClean="0">
                <a:cs typeface="+mn-cs"/>
              </a:rPr>
            </a:br>
            <a:endParaRPr lang="en-US" sz="2000" smtClean="0">
              <a:cs typeface="+mn-cs"/>
            </a:endParaRPr>
          </a:p>
          <a:p>
            <a:pPr eaLnBrk="1" hangingPunct="1">
              <a:lnSpc>
                <a:spcPct val="90000"/>
              </a:lnSpc>
              <a:defRPr/>
            </a:pPr>
            <a:r>
              <a:rPr lang="en-US" sz="2000" smtClean="0">
                <a:cs typeface="+mn-cs"/>
              </a:rPr>
              <a:t>We will store our computed value of the distance from s to any vertex v in a map A:</a:t>
            </a:r>
            <a:br>
              <a:rPr lang="en-US" sz="2000" smtClean="0">
                <a:cs typeface="+mn-cs"/>
              </a:rPr>
            </a:br>
            <a:r>
              <a:rPr lang="en-US" sz="2000" smtClean="0">
                <a:cs typeface="+mn-cs"/>
              </a:rPr>
              <a:t>        </a:t>
            </a:r>
            <a:r>
              <a:rPr lang="en-US" sz="2000" smtClean="0"/>
              <a:t>A[v</a:t>
            </a:r>
            <a:r>
              <a:rPr lang="en-US" sz="2000"/>
              <a:t>] = our computed value of distance from s to </a:t>
            </a:r>
            <a:r>
              <a:rPr lang="en-US" sz="2000" smtClean="0"/>
              <a:t>v</a:t>
            </a:r>
            <a:br>
              <a:rPr lang="en-US" sz="2000" smtClean="0"/>
            </a:br>
            <a:endParaRPr lang="en-US" sz="2000" smtClean="0">
              <a:cs typeface="+mn-cs"/>
            </a:endParaRPr>
          </a:p>
          <a:p>
            <a:pPr eaLnBrk="1" hangingPunct="1">
              <a:lnSpc>
                <a:spcPct val="90000"/>
              </a:lnSpc>
              <a:defRPr/>
            </a:pPr>
            <a:r>
              <a:rPr lang="en-US" sz="2000" smtClean="0">
                <a:cs typeface="+mn-cs"/>
              </a:rPr>
              <a:t>If our algorithm is right (which we will need to prove) then for each v in V, A[v] = d(s,v).</a:t>
            </a:r>
          </a:p>
          <a:p>
            <a:pPr marL="0" indent="0" eaLnBrk="1" hangingPunct="1">
              <a:lnSpc>
                <a:spcPct val="90000"/>
              </a:lnSpc>
              <a:buNone/>
              <a:defRPr/>
            </a:pPr>
            <a:endParaRPr lang="en-US" sz="2000" i="1" smtClean="0">
              <a:cs typeface="+mn-cs"/>
            </a:endParaRPr>
          </a:p>
          <a:p>
            <a:pPr marL="0" indent="0" eaLnBrk="1" hangingPunct="1">
              <a:lnSpc>
                <a:spcPct val="90000"/>
              </a:lnSpc>
              <a:buNone/>
              <a:defRPr/>
            </a:pPr>
            <a:r>
              <a:rPr lang="en-US" sz="2000">
                <a:cs typeface="+mn-cs"/>
              </a:rPr>
              <a:t>	</a:t>
            </a:r>
            <a:endParaRPr lang="en-US" sz="2000" smtClean="0">
              <a:cs typeface="+mn-cs"/>
            </a:endParaRPr>
          </a:p>
          <a:p>
            <a:pPr marL="0" indent="0" eaLnBrk="1" hangingPunct="1">
              <a:lnSpc>
                <a:spcPct val="90000"/>
              </a:lnSpc>
              <a:buNone/>
              <a:defRPr/>
            </a:pPr>
            <a:r>
              <a:rPr lang="en-US" sz="2000" smtClean="0">
                <a:cs typeface="+mn-cs"/>
              </a:rPr>
              <a:t/>
            </a:r>
            <a:br>
              <a:rPr lang="en-US" sz="2000" smtClean="0">
                <a:cs typeface="+mn-cs"/>
              </a:rPr>
            </a:br>
            <a:r>
              <a:rPr lang="en-US" sz="2000" smtClean="0">
                <a:cs typeface="+mn-cs"/>
              </a:rPr>
              <a:t/>
            </a:r>
            <a:br>
              <a:rPr lang="en-US" sz="2000" smtClean="0">
                <a:cs typeface="+mn-cs"/>
              </a:rPr>
            </a:br>
            <a:r>
              <a:rPr lang="en-US" sz="2000" smtClean="0">
                <a:cs typeface="+mn-cs"/>
              </a:rPr>
              <a:t/>
            </a:r>
            <a:br>
              <a:rPr lang="en-US" sz="2000" smtClean="0">
                <a:cs typeface="+mn-cs"/>
              </a:rPr>
            </a:br>
            <a:endParaRPr lang="en-US" sz="2000" dirty="0" smtClean="0">
              <a:cs typeface="+mn-cs"/>
            </a:endParaRPr>
          </a:p>
        </p:txBody>
      </p:sp>
    </p:spTree>
    <p:extLst>
      <p:ext uri="{BB962C8B-B14F-4D97-AF65-F5344CB8AC3E}">
        <p14:creationId xmlns:p14="http://schemas.microsoft.com/office/powerpoint/2010/main" val="38079609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Tree-Based Implementation of DisjointSets</a:t>
            </a:r>
          </a:p>
        </p:txBody>
      </p:sp>
      <p:sp>
        <p:nvSpPr>
          <p:cNvPr id="3" name="Content Placeholder 2"/>
          <p:cNvSpPr>
            <a:spLocks noGrp="1"/>
          </p:cNvSpPr>
          <p:nvPr>
            <p:ph idx="1"/>
          </p:nvPr>
        </p:nvSpPr>
        <p:spPr>
          <a:xfrm>
            <a:off x="615244" y="1524000"/>
            <a:ext cx="7772400" cy="4114800"/>
          </a:xfrm>
        </p:spPr>
        <p:txBody>
          <a:bodyPr/>
          <a:lstStyle/>
          <a:p>
            <a:r>
              <a:rPr lang="en-US" sz="2400"/>
              <a:t>The elements of each set X in the collection </a:t>
            </a:r>
            <a:r>
              <a:rPr lang="en-US" sz="2400">
                <a:latin typeface="Brush Script Std" pitchFamily="66" charset="0"/>
              </a:rPr>
              <a:t>C</a:t>
            </a:r>
            <a:r>
              <a:rPr lang="en-US" sz="2400" smtClean="0"/>
              <a:t> </a:t>
            </a:r>
            <a:r>
              <a:rPr lang="en-US" sz="2400"/>
              <a:t>are represented by nodes in a tree T</a:t>
            </a:r>
            <a:r>
              <a:rPr lang="en-US" sz="2400" baseline="-25000"/>
              <a:t>X</a:t>
            </a:r>
            <a:r>
              <a:rPr lang="en-US" sz="2400"/>
              <a:t>; the set X itself is referenced by its root r</a:t>
            </a:r>
            <a:r>
              <a:rPr lang="en-US" sz="2400" baseline="-25000"/>
              <a:t>X</a:t>
            </a:r>
            <a:r>
              <a:rPr lang="en-US" sz="2400"/>
              <a:t>.</a:t>
            </a:r>
          </a:p>
          <a:p>
            <a:r>
              <a:rPr lang="en-US" sz="2400"/>
              <a:t>find(x) returns the root of the tree to which x belongs</a:t>
            </a:r>
          </a:p>
          <a:p>
            <a:r>
              <a:rPr lang="en-US" sz="2400" smtClean="0"/>
              <a:t>union(x,y) </a:t>
            </a:r>
            <a:r>
              <a:rPr lang="en-US" sz="2400"/>
              <a:t>joins </a:t>
            </a:r>
            <a:r>
              <a:rPr lang="en-US" sz="2400" smtClean="0"/>
              <a:t>the tree that x belongs to </a:t>
            </a:r>
            <a:br>
              <a:rPr lang="en-US" sz="2400" smtClean="0"/>
            </a:br>
            <a:r>
              <a:rPr lang="en-US" sz="2400" smtClean="0"/>
              <a:t>to the tree that y belongs to by </a:t>
            </a:r>
            <a:r>
              <a:rPr lang="en-US" sz="2400"/>
              <a:t>pointing root of </a:t>
            </a:r>
            <a:r>
              <a:rPr lang="en-US" sz="2400" smtClean="0"/>
              <a:t>one to the root of the other. </a:t>
            </a:r>
            <a:endParaRPr lang="en-US" sz="2400"/>
          </a:p>
        </p:txBody>
      </p:sp>
      <p:sp>
        <p:nvSpPr>
          <p:cNvPr id="4" name="Footer Placeholder 3"/>
          <p:cNvSpPr>
            <a:spLocks noGrp="1"/>
          </p:cNvSpPr>
          <p:nvPr>
            <p:ph type="ftr" sz="quarter" idx="11"/>
          </p:nvPr>
        </p:nvSpPr>
        <p:spPr/>
        <p:txBody>
          <a:bodyPr/>
          <a:lstStyle/>
          <a:p>
            <a:pPr>
              <a:defRPr/>
            </a:pPr>
            <a:r>
              <a:rPr lang="en-US"/>
              <a:t>Shortest Paths</a:t>
            </a:r>
          </a:p>
        </p:txBody>
      </p:sp>
      <p:sp>
        <p:nvSpPr>
          <p:cNvPr id="5" name="Slide Number Placeholder 4"/>
          <p:cNvSpPr>
            <a:spLocks noGrp="1"/>
          </p:cNvSpPr>
          <p:nvPr>
            <p:ph type="sldNum" sz="quarter" idx="12"/>
          </p:nvPr>
        </p:nvSpPr>
        <p:spPr/>
        <p:txBody>
          <a:bodyPr/>
          <a:lstStyle/>
          <a:p>
            <a:pPr>
              <a:defRPr/>
            </a:pPr>
            <a:fld id="{6EB09FD6-3167-DD4F-B5D4-A3FAFB066735}" type="slidenum">
              <a:rPr lang="en-US"/>
              <a:pPr>
                <a:defRPr/>
              </a:pPr>
              <a:t>60</a:t>
            </a:fld>
            <a:endParaRPr lang="en-US"/>
          </a:p>
        </p:txBody>
      </p:sp>
    </p:spTree>
    <p:extLst>
      <p:ext uri="{BB962C8B-B14F-4D97-AF65-F5344CB8AC3E}">
        <p14:creationId xmlns:p14="http://schemas.microsoft.com/office/powerpoint/2010/main" val="13448978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sp>
        <p:nvSpPr>
          <p:cNvPr id="3" name="Content Placeholder 2"/>
          <p:cNvSpPr>
            <a:spLocks noGrp="1"/>
          </p:cNvSpPr>
          <p:nvPr>
            <p:ph idx="1"/>
          </p:nvPr>
        </p:nvSpPr>
        <p:spPr>
          <a:xfrm>
            <a:off x="649111" y="1524000"/>
            <a:ext cx="7772400" cy="4114800"/>
          </a:xfrm>
        </p:spPr>
        <p:txBody>
          <a:bodyPr/>
          <a:lstStyle/>
          <a:p>
            <a:pPr marL="0" indent="0">
              <a:buNone/>
            </a:pPr>
            <a:r>
              <a:rPr lang="en-US"/>
              <a:t>U = {‘a’, ‘b’, ‘c’, ‘d’, ‘e’}</a:t>
            </a:r>
          </a:p>
          <a:p>
            <a:pPr marL="0" indent="0">
              <a:buNone/>
            </a:pPr>
            <a:r>
              <a:rPr lang="en-US">
                <a:latin typeface="Brush Script Std" pitchFamily="66" charset="0"/>
              </a:rPr>
              <a:t>C</a:t>
            </a:r>
            <a:r>
              <a:rPr lang="en-US" smtClean="0"/>
              <a:t> </a:t>
            </a:r>
            <a:r>
              <a:rPr lang="en-US"/>
              <a:t>= {{‘a’}, {‘b’}, {‘c’, ‘d’, ‘e’}}</a:t>
            </a:r>
          </a:p>
          <a:p>
            <a:pPr marL="0" indent="0">
              <a:buNone/>
            </a:pPr>
            <a:r>
              <a:rPr lang="en-US"/>
              <a:t>Tree representations:</a:t>
            </a:r>
          </a:p>
          <a:p>
            <a:pPr marL="0" indent="0">
              <a:buNone/>
            </a:pPr>
            <a:endParaRPr lang="en-US"/>
          </a:p>
          <a:p>
            <a:pPr marL="0" indent="0">
              <a:buNone/>
            </a:pPr>
            <a:endParaRPr lang="en-US"/>
          </a:p>
          <a:p>
            <a:pPr marL="0" indent="0">
              <a:buNone/>
            </a:pPr>
            <a:endParaRPr lang="en-US"/>
          </a:p>
          <a:p>
            <a:pPr>
              <a:buFont typeface="Arial"/>
              <a:buChar char="•"/>
            </a:pPr>
            <a:r>
              <a:rPr lang="en-US"/>
              <a:t>find(‘d’) returns ‘c’</a:t>
            </a:r>
          </a:p>
          <a:p>
            <a:pPr marL="0" indent="0">
              <a:buNone/>
            </a:pPr>
            <a:endParaRPr lang="en-US"/>
          </a:p>
        </p:txBody>
      </p:sp>
      <p:sp>
        <p:nvSpPr>
          <p:cNvPr id="4" name="Footer Placeholder 3"/>
          <p:cNvSpPr>
            <a:spLocks noGrp="1"/>
          </p:cNvSpPr>
          <p:nvPr>
            <p:ph type="ftr" sz="quarter" idx="11"/>
          </p:nvPr>
        </p:nvSpPr>
        <p:spPr/>
        <p:txBody>
          <a:bodyPr/>
          <a:lstStyle/>
          <a:p>
            <a:pPr>
              <a:defRPr/>
            </a:pPr>
            <a:r>
              <a:rPr lang="en-US"/>
              <a:t>Shortest Paths</a:t>
            </a:r>
          </a:p>
        </p:txBody>
      </p:sp>
      <p:sp>
        <p:nvSpPr>
          <p:cNvPr id="5" name="Slide Number Placeholder 4"/>
          <p:cNvSpPr>
            <a:spLocks noGrp="1"/>
          </p:cNvSpPr>
          <p:nvPr>
            <p:ph type="sldNum" sz="quarter" idx="12"/>
          </p:nvPr>
        </p:nvSpPr>
        <p:spPr/>
        <p:txBody>
          <a:bodyPr/>
          <a:lstStyle/>
          <a:p>
            <a:pPr>
              <a:defRPr/>
            </a:pPr>
            <a:fld id="{6EB09FD6-3167-DD4F-B5D4-A3FAFB066735}" type="slidenum">
              <a:rPr lang="en-US"/>
              <a:pPr>
                <a:defRPr/>
              </a:pPr>
              <a:t>61</a:t>
            </a:fld>
            <a:endParaRPr lang="en-US"/>
          </a:p>
        </p:txBody>
      </p:sp>
      <p:pic>
        <p:nvPicPr>
          <p:cNvPr id="6" name="Picture 5" descr="Screen shot 2013-09-27 at 9.39.14 AM.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3352800"/>
            <a:ext cx="2826382" cy="1346200"/>
          </a:xfrm>
          <a:prstGeom prst="rect">
            <a:avLst/>
          </a:prstGeom>
        </p:spPr>
      </p:pic>
    </p:spTree>
    <p:extLst>
      <p:ext uri="{BB962C8B-B14F-4D97-AF65-F5344CB8AC3E}">
        <p14:creationId xmlns:p14="http://schemas.microsoft.com/office/powerpoint/2010/main" val="13631103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(cont)</a:t>
            </a:r>
          </a:p>
        </p:txBody>
      </p:sp>
      <p:sp>
        <p:nvSpPr>
          <p:cNvPr id="3" name="Content Placeholder 2"/>
          <p:cNvSpPr>
            <a:spLocks noGrp="1"/>
          </p:cNvSpPr>
          <p:nvPr>
            <p:ph idx="1"/>
          </p:nvPr>
        </p:nvSpPr>
        <p:spPr>
          <a:xfrm>
            <a:off x="618067" y="1524000"/>
            <a:ext cx="7772400" cy="4953000"/>
          </a:xfrm>
        </p:spPr>
        <p:txBody>
          <a:bodyPr/>
          <a:lstStyle/>
          <a:p>
            <a:pPr marL="0" indent="0">
              <a:buNone/>
            </a:pPr>
            <a:endParaRPr lang="en-US"/>
          </a:p>
          <a:p>
            <a:pPr marL="0" indent="0">
              <a:buNone/>
            </a:pPr>
            <a:endParaRPr lang="en-US"/>
          </a:p>
          <a:p>
            <a:pPr>
              <a:buFont typeface="Arial"/>
              <a:buChar char="•"/>
            </a:pPr>
            <a:r>
              <a:rPr lang="en-US" sz="2400"/>
              <a:t>union(‘b’, ‘c’) points root ‘b’ to root ‘c’</a:t>
            </a:r>
            <a:br>
              <a:rPr lang="en-US" sz="2400"/>
            </a:br>
            <a:r>
              <a:rPr lang="en-US"/>
              <a:t/>
            </a:r>
            <a:br>
              <a:rPr lang="en-US"/>
            </a:br>
            <a:r>
              <a:rPr lang="en-US"/>
              <a:t/>
            </a:r>
            <a:br>
              <a:rPr lang="en-US"/>
            </a:br>
            <a:r>
              <a:rPr lang="en-US"/>
              <a:t/>
            </a:r>
            <a:br>
              <a:rPr lang="en-US"/>
            </a:br>
            <a:r>
              <a:rPr lang="en-US"/>
              <a:t/>
            </a:r>
            <a:br>
              <a:rPr lang="en-US"/>
            </a:br>
            <a:r>
              <a:rPr lang="en-US"/>
              <a:t/>
            </a:r>
            <a:br>
              <a:rPr lang="en-US"/>
            </a:br>
            <a:r>
              <a:rPr lang="en-US" sz="2400"/>
              <a:t>Now, find(‘b’) returns ‘c’</a:t>
            </a:r>
          </a:p>
          <a:p>
            <a:pPr marL="0" indent="0">
              <a:buNone/>
            </a:pPr>
            <a:endParaRPr lang="en-US"/>
          </a:p>
        </p:txBody>
      </p:sp>
      <p:sp>
        <p:nvSpPr>
          <p:cNvPr id="5" name="Slide Number Placeholder 4"/>
          <p:cNvSpPr>
            <a:spLocks noGrp="1"/>
          </p:cNvSpPr>
          <p:nvPr>
            <p:ph type="sldNum" sz="quarter" idx="12"/>
          </p:nvPr>
        </p:nvSpPr>
        <p:spPr/>
        <p:txBody>
          <a:bodyPr/>
          <a:lstStyle/>
          <a:p>
            <a:pPr>
              <a:defRPr/>
            </a:pPr>
            <a:fld id="{6EB09FD6-3167-DD4F-B5D4-A3FAFB066735}" type="slidenum">
              <a:rPr lang="en-US"/>
              <a:pPr>
                <a:defRPr/>
              </a:pPr>
              <a:t>62</a:t>
            </a:fld>
            <a:endParaRPr lang="en-US"/>
          </a:p>
        </p:txBody>
      </p:sp>
      <p:pic>
        <p:nvPicPr>
          <p:cNvPr id="6" name="Picture 5" descr="Screen shot 2013-09-27 at 9.39.14 AM.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1970" y="1447800"/>
            <a:ext cx="2826382" cy="1346200"/>
          </a:xfrm>
          <a:prstGeom prst="rect">
            <a:avLst/>
          </a:prstGeom>
        </p:spPr>
      </p:pic>
      <p:pic>
        <p:nvPicPr>
          <p:cNvPr id="7" name="Picture 6" descr="Screen shot 2013-09-27 at 9.44.12 AM.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3429000"/>
            <a:ext cx="3398520" cy="1866900"/>
          </a:xfrm>
          <a:prstGeom prst="rect">
            <a:avLst/>
          </a:prstGeom>
        </p:spPr>
      </p:pic>
    </p:spTree>
    <p:extLst>
      <p:ext uri="{BB962C8B-B14F-4D97-AF65-F5344CB8AC3E}">
        <p14:creationId xmlns:p14="http://schemas.microsoft.com/office/powerpoint/2010/main" val="343590146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Code</a:t>
            </a:r>
          </a:p>
        </p:txBody>
      </p:sp>
      <p:sp>
        <p:nvSpPr>
          <p:cNvPr id="3" name="Content Placeholder 2"/>
          <p:cNvSpPr>
            <a:spLocks noGrp="1"/>
          </p:cNvSpPr>
          <p:nvPr>
            <p:ph idx="1"/>
          </p:nvPr>
        </p:nvSpPr>
        <p:spPr>
          <a:xfrm>
            <a:off x="609600" y="1524000"/>
            <a:ext cx="8229600" cy="4114800"/>
          </a:xfrm>
        </p:spPr>
        <p:txBody>
          <a:bodyPr/>
          <a:lstStyle/>
          <a:p>
            <a:pPr marL="0" indent="0">
              <a:buNone/>
            </a:pPr>
            <a:r>
              <a:rPr lang="en-US" sz="1600"/>
              <a:t>//</a:t>
            </a:r>
            <a:r>
              <a:rPr lang="en-US" sz="1600">
                <a:solidFill>
                  <a:srgbClr val="FF0000"/>
                </a:solidFill>
              </a:rPr>
              <a:t>handle trees by keeping track of parents only</a:t>
            </a:r>
          </a:p>
          <a:p>
            <a:pPr marL="0" indent="0">
              <a:buNone/>
            </a:pPr>
            <a:r>
              <a:rPr lang="en-US" sz="1600">
                <a:solidFill>
                  <a:srgbClr val="3366FF"/>
                </a:solidFill>
              </a:rPr>
              <a:t>//</a:t>
            </a:r>
            <a:r>
              <a:rPr lang="en-US" sz="1600">
                <a:solidFill>
                  <a:srgbClr val="FF0000"/>
                </a:solidFill>
              </a:rPr>
              <a:t>whenever a </a:t>
            </a:r>
            <a:r>
              <a:rPr lang="en-US" sz="1600" smtClean="0">
                <a:solidFill>
                  <a:srgbClr val="FF0000"/>
                </a:solidFill>
              </a:rPr>
              <a:t>character c </a:t>
            </a:r>
            <a:r>
              <a:rPr lang="en-US" sz="1600">
                <a:solidFill>
                  <a:srgbClr val="FF0000"/>
                </a:solidFill>
              </a:rPr>
              <a:t>is a root, its parent is set to </a:t>
            </a:r>
            <a:r>
              <a:rPr lang="en-US" sz="1600" smtClean="0">
                <a:solidFill>
                  <a:srgbClr val="FF0000"/>
                </a:solidFill>
              </a:rPr>
              <a:t>be c </a:t>
            </a:r>
            <a:r>
              <a:rPr lang="en-US" sz="1600">
                <a:solidFill>
                  <a:srgbClr val="FF0000"/>
                </a:solidFill>
              </a:rPr>
              <a:t>itself</a:t>
            </a:r>
          </a:p>
          <a:p>
            <a:pPr marL="0" indent="0">
              <a:buNone/>
            </a:pPr>
            <a:r>
              <a:rPr lang="en-US" sz="1600"/>
              <a:t>HashMap&lt;Character, Character&gt; parents = new HashMap&lt;Character, Character&gt;();</a:t>
            </a:r>
          </a:p>
          <a:p>
            <a:pPr marL="0" indent="0">
              <a:buNone/>
            </a:pPr>
            <a:r>
              <a:rPr lang="en-US" sz="1600"/>
              <a:t>char[] universe;</a:t>
            </a:r>
            <a:br>
              <a:rPr lang="en-US" sz="1600"/>
            </a:br>
            <a:endParaRPr lang="en-US" sz="1600"/>
          </a:p>
          <a:p>
            <a:pPr marL="0" indent="0">
              <a:buNone/>
            </a:pPr>
            <a:r>
              <a:rPr lang="en-US" sz="1600"/>
              <a:t>//</a:t>
            </a:r>
            <a:r>
              <a:rPr lang="en-US" sz="1600">
                <a:solidFill>
                  <a:srgbClr val="FF0000"/>
                </a:solidFill>
              </a:rPr>
              <a:t>find returns the root of tree representing a subset</a:t>
            </a:r>
          </a:p>
          <a:p>
            <a:pPr marL="0" indent="0">
              <a:buNone/>
            </a:pPr>
            <a:r>
              <a:rPr lang="en-US" sz="1600"/>
              <a:t>//</a:t>
            </a:r>
            <a:r>
              <a:rPr lang="en-US" sz="1600">
                <a:solidFill>
                  <a:srgbClr val="FF0000"/>
                </a:solidFill>
              </a:rPr>
              <a:t>worst case: find requires full depth of tree to locate root of representing tree</a:t>
            </a:r>
          </a:p>
          <a:p>
            <a:pPr marL="0" indent="0">
              <a:buNone/>
            </a:pPr>
            <a:r>
              <a:rPr lang="en-US" sz="1600"/>
              <a:t>public char find(char element) {</a:t>
            </a:r>
          </a:p>
          <a:p>
            <a:pPr marL="0" indent="0">
              <a:buNone/>
            </a:pPr>
            <a:r>
              <a:rPr lang="en-US" sz="1600"/>
              <a:t>    char nextParent = parents.get(element);</a:t>
            </a:r>
          </a:p>
          <a:p>
            <a:pPr marL="0" indent="0">
              <a:buNone/>
            </a:pPr>
            <a:r>
              <a:rPr lang="en-US" sz="1600"/>
              <a:t>    if(nextParent == element) {</a:t>
            </a:r>
          </a:p>
          <a:p>
            <a:pPr marL="0" indent="0">
              <a:buNone/>
            </a:pPr>
            <a:r>
              <a:rPr lang="en-US" sz="1600"/>
              <a:t>        return element;</a:t>
            </a:r>
          </a:p>
          <a:p>
            <a:pPr marL="0" indent="0">
              <a:buNone/>
            </a:pPr>
            <a:r>
              <a:rPr lang="en-US" sz="1600"/>
              <a:t>    } </a:t>
            </a:r>
            <a:r>
              <a:rPr lang="da-DK" sz="1600"/>
              <a:t>else {</a:t>
            </a:r>
          </a:p>
          <a:p>
            <a:pPr marL="0" indent="0">
              <a:buNone/>
            </a:pPr>
            <a:r>
              <a:rPr lang="da-DK" sz="1600"/>
              <a:t>        return find(nextParent);</a:t>
            </a:r>
          </a:p>
          <a:p>
            <a:pPr marL="0" indent="0">
              <a:buNone/>
            </a:pPr>
            <a:r>
              <a:rPr lang="da-DK" sz="1600"/>
              <a:t>    }</a:t>
            </a:r>
          </a:p>
          <a:p>
            <a:pPr marL="0" indent="0">
              <a:buNone/>
            </a:pPr>
            <a:r>
              <a:rPr lang="da-DK" sz="1600"/>
              <a:t>}</a:t>
            </a:r>
            <a:endParaRPr lang="en-US" sz="1600"/>
          </a:p>
        </p:txBody>
      </p:sp>
      <p:sp>
        <p:nvSpPr>
          <p:cNvPr id="4" name="Footer Placeholder 3"/>
          <p:cNvSpPr>
            <a:spLocks noGrp="1"/>
          </p:cNvSpPr>
          <p:nvPr>
            <p:ph type="ftr" sz="quarter" idx="11"/>
          </p:nvPr>
        </p:nvSpPr>
        <p:spPr/>
        <p:txBody>
          <a:bodyPr/>
          <a:lstStyle/>
          <a:p>
            <a:pPr>
              <a:defRPr/>
            </a:pPr>
            <a:r>
              <a:rPr lang="en-US"/>
              <a:t>Shortest Paths</a:t>
            </a:r>
          </a:p>
        </p:txBody>
      </p:sp>
      <p:sp>
        <p:nvSpPr>
          <p:cNvPr id="5" name="Slide Number Placeholder 4"/>
          <p:cNvSpPr>
            <a:spLocks noGrp="1"/>
          </p:cNvSpPr>
          <p:nvPr>
            <p:ph type="sldNum" sz="quarter" idx="12"/>
          </p:nvPr>
        </p:nvSpPr>
        <p:spPr/>
        <p:txBody>
          <a:bodyPr/>
          <a:lstStyle/>
          <a:p>
            <a:pPr>
              <a:defRPr/>
            </a:pPr>
            <a:fld id="{6EB09FD6-3167-DD4F-B5D4-A3FAFB066735}" type="slidenum">
              <a:rPr lang="en-US"/>
              <a:pPr>
                <a:defRPr/>
              </a:pPr>
              <a:t>63</a:t>
            </a:fld>
            <a:endParaRPr lang="en-US"/>
          </a:p>
        </p:txBody>
      </p:sp>
    </p:spTree>
    <p:extLst>
      <p:ext uri="{BB962C8B-B14F-4D97-AF65-F5344CB8AC3E}">
        <p14:creationId xmlns:p14="http://schemas.microsoft.com/office/powerpoint/2010/main" val="14136133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Code</a:t>
            </a:r>
          </a:p>
        </p:txBody>
      </p:sp>
      <p:sp>
        <p:nvSpPr>
          <p:cNvPr id="3" name="Content Placeholder 2"/>
          <p:cNvSpPr>
            <a:spLocks noGrp="1"/>
          </p:cNvSpPr>
          <p:nvPr>
            <p:ph idx="1"/>
          </p:nvPr>
        </p:nvSpPr>
        <p:spPr>
          <a:xfrm>
            <a:off x="609600" y="1524000"/>
            <a:ext cx="8229600" cy="4114800"/>
          </a:xfrm>
        </p:spPr>
        <p:txBody>
          <a:bodyPr/>
          <a:lstStyle/>
          <a:p>
            <a:pPr marL="0" indent="0">
              <a:buNone/>
            </a:pPr>
            <a:r>
              <a:rPr lang="en-US" sz="1600"/>
              <a:t>//</a:t>
            </a:r>
            <a:r>
              <a:rPr lang="en-US" sz="1600">
                <a:solidFill>
                  <a:srgbClr val="FF0000"/>
                </a:solidFill>
              </a:rPr>
              <a:t>union() accepts only tree roots (representing subsets) as arguments</a:t>
            </a:r>
          </a:p>
          <a:p>
            <a:pPr marL="0" indent="0">
              <a:buNone/>
            </a:pPr>
            <a:r>
              <a:rPr lang="en-US" sz="1600">
                <a:solidFill>
                  <a:srgbClr val="202346"/>
                </a:solidFill>
              </a:rPr>
              <a:t>//</a:t>
            </a:r>
            <a:r>
              <a:rPr lang="en-US" sz="1600">
                <a:solidFill>
                  <a:srgbClr val="FF0000"/>
                </a:solidFill>
              </a:rPr>
              <a:t>The method simply points the first root to the second</a:t>
            </a:r>
          </a:p>
          <a:p>
            <a:pPr marL="0" indent="0">
              <a:buNone/>
            </a:pPr>
            <a:r>
              <a:rPr lang="en-US" sz="1600">
                <a:solidFill>
                  <a:srgbClr val="202346"/>
                </a:solidFill>
              </a:rPr>
              <a:t>//</a:t>
            </a:r>
            <a:r>
              <a:rPr lang="en-US" sz="1600">
                <a:solidFill>
                  <a:srgbClr val="FF0000"/>
                </a:solidFill>
              </a:rPr>
              <a:t>In the worst case, resulting tree is taller than original two</a:t>
            </a:r>
          </a:p>
          <a:p>
            <a:pPr marL="0" indent="0">
              <a:buNone/>
            </a:pPr>
            <a:r>
              <a:rPr lang="en-US" sz="1600"/>
              <a:t>public void union(char a_tree, char b_tree) {</a:t>
            </a:r>
          </a:p>
          <a:p>
            <a:pPr marL="0" indent="0">
              <a:buNone/>
            </a:pPr>
            <a:r>
              <a:rPr lang="en-US" sz="1600"/>
              <a:t>    parents.put(a_tree, b_tree);</a:t>
            </a:r>
          </a:p>
          <a:p>
            <a:pPr marL="0" indent="0">
              <a:buNone/>
            </a:pPr>
            <a:r>
              <a:rPr lang="en-US" sz="1600"/>
              <a:t>}</a:t>
            </a:r>
          </a:p>
          <a:p>
            <a:pPr marL="0" indent="0">
              <a:buNone/>
            </a:pPr>
            <a:endParaRPr lang="en-US" sz="1600">
              <a:solidFill>
                <a:schemeClr val="tx1">
                  <a:lumMod val="50000"/>
                </a:schemeClr>
              </a:solidFill>
            </a:endParaRPr>
          </a:p>
          <a:p>
            <a:pPr marL="0" indent="0">
              <a:buNone/>
            </a:pPr>
            <a:r>
              <a:rPr lang="en-US" sz="1600">
                <a:solidFill>
                  <a:schemeClr val="tx1">
                    <a:lumMod val="50000"/>
                  </a:schemeClr>
                </a:solidFill>
              </a:rPr>
              <a:t>To avoid building up trees that are too tall (and therefore imbalanced), an optimization can be used: Always point the shorter tree’s root to that of the taller.</a:t>
            </a:r>
          </a:p>
        </p:txBody>
      </p:sp>
      <p:sp>
        <p:nvSpPr>
          <p:cNvPr id="4" name="Footer Placeholder 3"/>
          <p:cNvSpPr>
            <a:spLocks noGrp="1"/>
          </p:cNvSpPr>
          <p:nvPr>
            <p:ph type="ftr" sz="quarter" idx="11"/>
          </p:nvPr>
        </p:nvSpPr>
        <p:spPr/>
        <p:txBody>
          <a:bodyPr/>
          <a:lstStyle/>
          <a:p>
            <a:pPr>
              <a:defRPr/>
            </a:pPr>
            <a:r>
              <a:rPr lang="en-US"/>
              <a:t>Shortest Paths</a:t>
            </a:r>
          </a:p>
        </p:txBody>
      </p:sp>
      <p:sp>
        <p:nvSpPr>
          <p:cNvPr id="5" name="Slide Number Placeholder 4"/>
          <p:cNvSpPr>
            <a:spLocks noGrp="1"/>
          </p:cNvSpPr>
          <p:nvPr>
            <p:ph type="sldNum" sz="quarter" idx="12"/>
          </p:nvPr>
        </p:nvSpPr>
        <p:spPr/>
        <p:txBody>
          <a:bodyPr/>
          <a:lstStyle/>
          <a:p>
            <a:pPr>
              <a:defRPr/>
            </a:pPr>
            <a:fld id="{6EB09FD6-3167-DD4F-B5D4-A3FAFB066735}" type="slidenum">
              <a:rPr lang="en-US"/>
              <a:pPr>
                <a:defRPr/>
              </a:pPr>
              <a:t>64</a:t>
            </a:fld>
            <a:endParaRPr lang="en-US"/>
          </a:p>
        </p:txBody>
      </p:sp>
    </p:spTree>
    <p:extLst>
      <p:ext uri="{BB962C8B-B14F-4D97-AF65-F5344CB8AC3E}">
        <p14:creationId xmlns:p14="http://schemas.microsoft.com/office/powerpoint/2010/main" val="272135454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Optimized Code</a:t>
            </a:r>
          </a:p>
        </p:txBody>
      </p:sp>
      <p:sp>
        <p:nvSpPr>
          <p:cNvPr id="3" name="Content Placeholder 2"/>
          <p:cNvSpPr>
            <a:spLocks noGrp="1"/>
          </p:cNvSpPr>
          <p:nvPr>
            <p:ph idx="1"/>
          </p:nvPr>
        </p:nvSpPr>
        <p:spPr>
          <a:xfrm>
            <a:off x="601132" y="1524000"/>
            <a:ext cx="8085667" cy="5181600"/>
          </a:xfrm>
        </p:spPr>
        <p:txBody>
          <a:bodyPr/>
          <a:lstStyle/>
          <a:p>
            <a:pPr marL="0" indent="0">
              <a:buNone/>
            </a:pPr>
            <a:r>
              <a:rPr lang="en-US" sz="1400"/>
              <a:t>HashMap&lt;Character, Character&gt; parents = new HashMap&lt;Character, Character&gt;();</a:t>
            </a:r>
          </a:p>
          <a:p>
            <a:pPr marL="0" indent="0">
              <a:buNone/>
            </a:pPr>
            <a:r>
              <a:rPr lang="en-US" sz="1400"/>
              <a:t>char[] universe;</a:t>
            </a:r>
          </a:p>
          <a:p>
            <a:pPr marL="0" indent="0">
              <a:buNone/>
            </a:pPr>
            <a:r>
              <a:rPr lang="en-US" sz="1400"/>
              <a:t>//</a:t>
            </a:r>
            <a:r>
              <a:rPr lang="en-US" sz="1400">
                <a:solidFill>
                  <a:srgbClr val="FF0000"/>
                </a:solidFill>
              </a:rPr>
              <a:t>keep track of heights of trees</a:t>
            </a:r>
          </a:p>
          <a:p>
            <a:pPr marL="0" indent="0">
              <a:buNone/>
            </a:pPr>
            <a:r>
              <a:rPr lang="en-US" sz="1400"/>
              <a:t>HashMap&lt;Character, Integer&gt; heights = new HashMap&lt;Character, Integer&gt;();</a:t>
            </a:r>
          </a:p>
          <a:p>
            <a:pPr marL="0" indent="0">
              <a:buNone/>
            </a:pPr>
            <a:endParaRPr lang="en-US" sz="1400"/>
          </a:p>
          <a:p>
            <a:pPr marL="0" indent="0">
              <a:buNone/>
            </a:pPr>
            <a:r>
              <a:rPr lang="en-US" sz="1400"/>
              <a:t>public void union(char a_tree, char b_tree) {</a:t>
            </a:r>
          </a:p>
          <a:p>
            <a:pPr marL="0" indent="0">
              <a:buNone/>
            </a:pPr>
            <a:r>
              <a:rPr lang="en-US" sz="1400"/>
              <a:t>    int height_a = heights.get(a_tree);</a:t>
            </a:r>
          </a:p>
          <a:p>
            <a:pPr marL="0" indent="0">
              <a:buNone/>
            </a:pPr>
            <a:r>
              <a:rPr lang="en-US" sz="1400"/>
              <a:t>    int height_b = heights.get(b_tree);</a:t>
            </a:r>
          </a:p>
          <a:p>
            <a:pPr marL="0" indent="0">
              <a:buNone/>
            </a:pPr>
            <a:r>
              <a:rPr lang="en-US" sz="1400"/>
              <a:t>    if(height_a &lt; height_b) {</a:t>
            </a:r>
          </a:p>
          <a:p>
            <a:pPr marL="0" indent="0">
              <a:buNone/>
            </a:pPr>
            <a:r>
              <a:rPr lang="en-US" sz="1400"/>
              <a:t>        parents.put(a_tree, b_tree);</a:t>
            </a:r>
          </a:p>
          <a:p>
            <a:pPr marL="0" indent="0">
              <a:buNone/>
            </a:pPr>
            <a:r>
              <a:rPr lang="en-US" sz="1400"/>
              <a:t>    }  else if(height_b &lt; height_a) {</a:t>
            </a:r>
          </a:p>
          <a:p>
            <a:pPr marL="0" indent="0">
              <a:buNone/>
            </a:pPr>
            <a:r>
              <a:rPr lang="en-US" sz="1400"/>
              <a:t>        parents.put(b_tree, a_tree);</a:t>
            </a:r>
          </a:p>
          <a:p>
            <a:pPr marL="0" indent="0">
              <a:buNone/>
            </a:pPr>
            <a:r>
              <a:rPr lang="en-US" sz="1400"/>
              <a:t>    }  else { //height_a == height_b</a:t>
            </a:r>
          </a:p>
          <a:p>
            <a:pPr marL="0" indent="0">
              <a:buNone/>
            </a:pPr>
            <a:r>
              <a:rPr lang="en-US" sz="1400"/>
              <a:t>        parents.put(a_tree, b_tree);</a:t>
            </a:r>
          </a:p>
          <a:p>
            <a:pPr marL="0" indent="0">
              <a:buNone/>
            </a:pPr>
            <a:r>
              <a:rPr lang="en-US" sz="1400"/>
              <a:t>        heights.put(b_tree, height_b + 1); //</a:t>
            </a:r>
            <a:r>
              <a:rPr lang="en-US" sz="1400">
                <a:solidFill>
                  <a:srgbClr val="FF0000"/>
                </a:solidFill>
              </a:rPr>
              <a:t>this is case in which height is increased</a:t>
            </a:r>
          </a:p>
          <a:p>
            <a:pPr marL="0" indent="0">
              <a:buNone/>
            </a:pPr>
            <a:r>
              <a:rPr lang="en-US" sz="1400"/>
              <a:t>    }</a:t>
            </a:r>
          </a:p>
          <a:p>
            <a:pPr marL="0" indent="0">
              <a:buNone/>
            </a:pPr>
            <a:r>
              <a:rPr lang="en-US" sz="1600"/>
              <a:t>}</a:t>
            </a:r>
          </a:p>
          <a:p>
            <a:pPr marL="0" indent="0">
              <a:buNone/>
            </a:pPr>
            <a:r>
              <a:rPr lang="en-US" sz="1600"/>
              <a:t>NOTE: With this optimization of union(), find() can be shown to run in O(log n) in the worst case. See https://en.wikipedia.org/wiki/Disjoint-set_data_structure</a:t>
            </a:r>
          </a:p>
          <a:p>
            <a:pPr marL="0" indent="0">
              <a:buNone/>
            </a:pPr>
            <a:endParaRPr lang="en-US" sz="1600"/>
          </a:p>
          <a:p>
            <a:pPr marL="0" indent="0">
              <a:buNone/>
            </a:pPr>
            <a:endParaRPr lang="en-US" sz="1600"/>
          </a:p>
        </p:txBody>
      </p:sp>
      <p:sp>
        <p:nvSpPr>
          <p:cNvPr id="5" name="Slide Number Placeholder 4"/>
          <p:cNvSpPr>
            <a:spLocks noGrp="1"/>
          </p:cNvSpPr>
          <p:nvPr>
            <p:ph type="sldNum" sz="quarter" idx="12"/>
          </p:nvPr>
        </p:nvSpPr>
        <p:spPr/>
        <p:txBody>
          <a:bodyPr/>
          <a:lstStyle/>
          <a:p>
            <a:pPr>
              <a:defRPr/>
            </a:pPr>
            <a:fld id="{6EB09FD6-3167-DD4F-B5D4-A3FAFB066735}" type="slidenum">
              <a:rPr lang="en-US"/>
              <a:pPr>
                <a:defRPr/>
              </a:pPr>
              <a:t>65</a:t>
            </a:fld>
            <a:endParaRPr lang="en-US"/>
          </a:p>
        </p:txBody>
      </p:sp>
    </p:spTree>
    <p:extLst>
      <p:ext uri="{BB962C8B-B14F-4D97-AF65-F5344CB8AC3E}">
        <p14:creationId xmlns:p14="http://schemas.microsoft.com/office/powerpoint/2010/main" val="353458488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Shortest Paths</a:t>
            </a:r>
          </a:p>
        </p:txBody>
      </p:sp>
      <p:sp>
        <p:nvSpPr>
          <p:cNvPr id="5" name="Slide Number Placeholder 5"/>
          <p:cNvSpPr>
            <a:spLocks noGrp="1"/>
          </p:cNvSpPr>
          <p:nvPr>
            <p:ph type="sldNum" sz="quarter" idx="12"/>
          </p:nvPr>
        </p:nvSpPr>
        <p:spPr/>
        <p:txBody>
          <a:bodyPr/>
          <a:lstStyle/>
          <a:p>
            <a:pPr>
              <a:defRPr/>
            </a:pPr>
            <a:fld id="{DAC11D04-9D7C-8948-B98A-C500A2E627BE}" type="slidenum">
              <a:rPr lang="en-US"/>
              <a:pPr>
                <a:defRPr/>
              </a:pPr>
              <a:t>66</a:t>
            </a:fld>
            <a:endParaRPr lang="en-US"/>
          </a:p>
        </p:txBody>
      </p:sp>
      <p:sp>
        <p:nvSpPr>
          <p:cNvPr id="283650" name="Rectangle 1026"/>
          <p:cNvSpPr>
            <a:spLocks noGrp="1" noChangeArrowheads="1"/>
          </p:cNvSpPr>
          <p:nvPr>
            <p:ph type="title"/>
          </p:nvPr>
        </p:nvSpPr>
        <p:spPr/>
        <p:txBody>
          <a:bodyPr/>
          <a:lstStyle/>
          <a:p>
            <a:pPr eaLnBrk="1" hangingPunct="1">
              <a:defRPr/>
            </a:pPr>
            <a:r>
              <a:rPr lang="en-US">
                <a:cs typeface="+mj-cs"/>
              </a:rPr>
              <a:t>Optimized Running Time</a:t>
            </a:r>
            <a:r>
              <a:rPr lang="en-US" smtClean="0">
                <a:cs typeface="+mj-cs"/>
              </a:rPr>
              <a:t> of Kruskal</a:t>
            </a:r>
          </a:p>
        </p:txBody>
      </p:sp>
      <p:sp>
        <p:nvSpPr>
          <p:cNvPr id="283651" name="Rectangle 1027" descr="Rectangle: Click to edit Master text styles&#10;Second level&#10;Third level&#10;Fourth level&#10;Fifth level"/>
          <p:cNvSpPr>
            <a:spLocks noGrp="1" noChangeArrowheads="1"/>
          </p:cNvSpPr>
          <p:nvPr>
            <p:ph type="body" idx="1"/>
          </p:nvPr>
        </p:nvSpPr>
        <p:spPr>
          <a:xfrm>
            <a:off x="642526" y="1524000"/>
            <a:ext cx="7772400" cy="2971800"/>
          </a:xfrm>
        </p:spPr>
        <p:txBody>
          <a:bodyPr/>
          <a:lstStyle/>
          <a:p>
            <a:pPr eaLnBrk="1" hangingPunct="1">
              <a:defRPr/>
            </a:pPr>
            <a:r>
              <a:rPr lang="en-US" sz="2200" smtClean="0">
                <a:cs typeface="+mn-cs"/>
              </a:rPr>
              <a:t>Time to sort edges: O(mlog n)</a:t>
            </a:r>
          </a:p>
          <a:p>
            <a:pPr eaLnBrk="1" hangingPunct="1">
              <a:defRPr/>
            </a:pPr>
            <a:r>
              <a:rPr lang="en-US" sz="2200">
                <a:cs typeface="+mn-cs"/>
              </a:rPr>
              <a:t>Cost of while loop = O(mlog n)</a:t>
            </a:r>
          </a:p>
          <a:p>
            <a:pPr lvl="1" eaLnBrk="1" hangingPunct="1">
              <a:defRPr/>
            </a:pPr>
            <a:r>
              <a:rPr lang="en-US" sz="2000" smtClean="0">
                <a:cs typeface="+mn-cs"/>
              </a:rPr>
              <a:t>loop potentially accesses every edge  //O(m)</a:t>
            </a:r>
          </a:p>
          <a:p>
            <a:pPr lvl="1" eaLnBrk="1" hangingPunct="1">
              <a:defRPr/>
            </a:pPr>
            <a:r>
              <a:rPr lang="en-US" sz="2000">
                <a:cs typeface="+mn-cs"/>
              </a:rPr>
              <a:t>comparison C(x) = C(y) follows these steps:</a:t>
            </a:r>
            <a:br>
              <a:rPr lang="en-US" sz="2000">
                <a:cs typeface="+mn-cs"/>
              </a:rPr>
            </a:br>
            <a:r>
              <a:rPr lang="en-US" sz="2000">
                <a:cs typeface="+mn-cs"/>
              </a:rPr>
              <a:t>     </a:t>
            </a:r>
            <a:r>
              <a:rPr lang="en-US" sz="1800">
                <a:cs typeface="+mn-cs"/>
              </a:rPr>
              <a:t>//</a:t>
            </a:r>
            <a:r>
              <a:rPr lang="en-US" sz="1800"/>
              <a:t>locates roots of representing trees</a:t>
            </a:r>
            <a:endParaRPr lang="en-US" sz="1800">
              <a:cs typeface="+mn-cs"/>
            </a:endParaRPr>
          </a:p>
          <a:p>
            <a:pPr lvl="2" eaLnBrk="1" hangingPunct="1">
              <a:defRPr/>
            </a:pPr>
            <a:r>
              <a:rPr lang="en-US" sz="1800">
                <a:cs typeface="+mn-cs"/>
              </a:rPr>
              <a:t>r</a:t>
            </a:r>
            <a:r>
              <a:rPr lang="en-US" sz="1800" baseline="-25000">
                <a:cs typeface="+mn-cs"/>
              </a:rPr>
              <a:t>x</a:t>
            </a:r>
            <a:r>
              <a:rPr lang="en-US" sz="1800">
                <a:cs typeface="+mn-cs"/>
              </a:rPr>
              <a:t> </a:t>
            </a:r>
            <a:r>
              <a:rPr lang="en-US" sz="1800">
                <a:sym typeface="Symbol"/>
              </a:rPr>
              <a:t></a:t>
            </a:r>
            <a:r>
              <a:rPr lang="en-US" sz="1800">
                <a:effectLst/>
              </a:rPr>
              <a:t> </a:t>
            </a:r>
            <a:r>
              <a:rPr lang="en-US" sz="1800">
                <a:cs typeface="+mn-cs"/>
              </a:rPr>
              <a:t>find(x) and </a:t>
            </a:r>
            <a:r>
              <a:rPr lang="en-US" sz="1800"/>
              <a:t>r</a:t>
            </a:r>
            <a:r>
              <a:rPr lang="en-US" sz="1800" baseline="-25000"/>
              <a:t>y</a:t>
            </a:r>
            <a:r>
              <a:rPr lang="en-US" sz="1800" baseline="-25000">
                <a:cs typeface="+mn-cs"/>
              </a:rPr>
              <a:t> </a:t>
            </a:r>
            <a:r>
              <a:rPr lang="en-US" sz="1800">
                <a:sym typeface="Symbol"/>
              </a:rPr>
              <a:t></a:t>
            </a:r>
            <a:r>
              <a:rPr lang="en-US" sz="1800">
                <a:effectLst/>
              </a:rPr>
              <a:t> </a:t>
            </a:r>
            <a:r>
              <a:rPr lang="en-US" sz="1800">
                <a:cs typeface="+mn-cs"/>
              </a:rPr>
              <a:t>find(y)   //O(log n)</a:t>
            </a:r>
          </a:p>
          <a:p>
            <a:pPr lvl="2" eaLnBrk="1" hangingPunct="1">
              <a:defRPr/>
            </a:pPr>
            <a:r>
              <a:rPr lang="en-US" sz="1800">
                <a:cs typeface="+mn-cs"/>
              </a:rPr>
              <a:t>check whether </a:t>
            </a:r>
            <a:r>
              <a:rPr lang="en-US" sz="1800"/>
              <a:t>r</a:t>
            </a:r>
            <a:r>
              <a:rPr lang="en-US" sz="1800" baseline="-25000"/>
              <a:t>x</a:t>
            </a:r>
            <a:r>
              <a:rPr lang="en-US" sz="1800">
                <a:cs typeface="+mn-cs"/>
              </a:rPr>
              <a:t> = </a:t>
            </a:r>
            <a:r>
              <a:rPr lang="en-US" sz="1800"/>
              <a:t>r</a:t>
            </a:r>
            <a:r>
              <a:rPr lang="en-US" sz="1800" baseline="-25000"/>
              <a:t>y</a:t>
            </a:r>
            <a:r>
              <a:rPr lang="en-US" sz="1800">
                <a:cs typeface="+mn-cs"/>
              </a:rPr>
              <a:t>  //O(1)</a:t>
            </a:r>
          </a:p>
          <a:p>
            <a:pPr lvl="1" eaLnBrk="1" hangingPunct="1">
              <a:defRPr/>
            </a:pPr>
            <a:r>
              <a:rPr lang="en-US" sz="2000" smtClean="0">
                <a:cs typeface="+mn-cs"/>
              </a:rPr>
              <a:t>merging C(x), C(y) is done by union() operation //O(1)</a:t>
            </a:r>
            <a:endParaRPr lang="en-US" sz="2000">
              <a:cs typeface="+mn-cs"/>
            </a:endParaRPr>
          </a:p>
        </p:txBody>
      </p:sp>
      <p:sp>
        <p:nvSpPr>
          <p:cNvPr id="2" name="TextBox 1"/>
          <p:cNvSpPr txBox="1"/>
          <p:nvPr/>
        </p:nvSpPr>
        <p:spPr>
          <a:xfrm>
            <a:off x="642526" y="4800600"/>
            <a:ext cx="7739474" cy="461665"/>
          </a:xfrm>
          <a:prstGeom prst="rect">
            <a:avLst/>
          </a:prstGeom>
          <a:noFill/>
        </p:spPr>
        <p:txBody>
          <a:bodyPr wrap="square" rtlCol="0">
            <a:spAutoFit/>
          </a:bodyPr>
          <a:lstStyle/>
          <a:p>
            <a:pPr marL="342900" indent="-342900" algn="l">
              <a:buFont typeface="Wingdings" charset="2"/>
              <a:buChar char="u"/>
            </a:pPr>
            <a:r>
              <a:rPr lang="en-US" sz="2300"/>
              <a:t>Total (optimized) running time for Kruskal: O(mlog n).</a:t>
            </a:r>
          </a:p>
        </p:txBody>
      </p:sp>
    </p:spTree>
    <p:extLst>
      <p:ext uri="{BB962C8B-B14F-4D97-AF65-F5344CB8AC3E}">
        <p14:creationId xmlns:p14="http://schemas.microsoft.com/office/powerpoint/2010/main" val="354801463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Shortest Paths</a:t>
            </a:r>
          </a:p>
        </p:txBody>
      </p:sp>
      <p:sp>
        <p:nvSpPr>
          <p:cNvPr id="5" name="Slide Number Placeholder 5"/>
          <p:cNvSpPr>
            <a:spLocks noGrp="1"/>
          </p:cNvSpPr>
          <p:nvPr>
            <p:ph type="sldNum" sz="quarter" idx="12"/>
          </p:nvPr>
        </p:nvSpPr>
        <p:spPr/>
        <p:txBody>
          <a:bodyPr/>
          <a:lstStyle/>
          <a:p>
            <a:pPr>
              <a:defRPr/>
            </a:pPr>
            <a:fld id="{5ED72EC3-A31D-F344-A9D2-BDEDAC10D5B5}" type="slidenum">
              <a:rPr lang="en-US"/>
              <a:pPr>
                <a:defRPr/>
              </a:pPr>
              <a:t>67</a:t>
            </a:fld>
            <a:endParaRPr lang="en-US"/>
          </a:p>
        </p:txBody>
      </p:sp>
      <p:sp>
        <p:nvSpPr>
          <p:cNvPr id="292866" name="Rectangle 2"/>
          <p:cNvSpPr>
            <a:spLocks noGrp="1" noChangeArrowheads="1"/>
          </p:cNvSpPr>
          <p:nvPr>
            <p:ph type="title"/>
          </p:nvPr>
        </p:nvSpPr>
        <p:spPr/>
        <p:txBody>
          <a:bodyPr/>
          <a:lstStyle/>
          <a:p>
            <a:pPr eaLnBrk="1" hangingPunct="1">
              <a:defRPr/>
            </a:pPr>
            <a:r>
              <a:rPr lang="en-US" sz="3600" smtClean="0">
                <a:cs typeface="+mj-cs"/>
              </a:rPr>
              <a:t>Connecting the Parts of Knowledge with the Wholeness of Knowledge</a:t>
            </a:r>
          </a:p>
        </p:txBody>
      </p:sp>
      <p:sp>
        <p:nvSpPr>
          <p:cNvPr id="292867" name="Rectangle 3" descr="Rectangle: Click to edit Master text styles&#10;Second level&#10;Third level&#10;Fourth level&#10;Fifth level"/>
          <p:cNvSpPr>
            <a:spLocks noGrp="1" noChangeArrowheads="1"/>
          </p:cNvSpPr>
          <p:nvPr>
            <p:ph type="body" idx="1"/>
          </p:nvPr>
        </p:nvSpPr>
        <p:spPr>
          <a:xfrm>
            <a:off x="619125" y="1600200"/>
            <a:ext cx="7772400" cy="4114800"/>
          </a:xfrm>
        </p:spPr>
        <p:txBody>
          <a:bodyPr/>
          <a:lstStyle/>
          <a:p>
            <a:pPr marL="609600" indent="-609600" eaLnBrk="1" hangingPunct="1">
              <a:lnSpc>
                <a:spcPct val="90000"/>
              </a:lnSpc>
              <a:buFont typeface="Wingdings" charset="0"/>
              <a:buAutoNum type="arabicPeriod"/>
              <a:defRPr/>
            </a:pPr>
            <a:r>
              <a:rPr lang="en-US" sz="2400" smtClean="0">
                <a:cs typeface="+mn-cs"/>
              </a:rPr>
              <a:t>A Minimum Spanning Tree can be obtained from a weighted graph G = (V,E) by examining all possible subgraphs of G, and extracting from those that are trees having the smallest sum of edge weights. This procedure runs in </a:t>
            </a:r>
            <a:r>
              <a:rPr lang="en-US" sz="2400" smtClean="0">
                <a:cs typeface="+mn-cs"/>
                <a:sym typeface="Symbol" charset="0"/>
              </a:rPr>
              <a:t>(2</a:t>
            </a:r>
            <a:r>
              <a:rPr lang="en-US" sz="2400" baseline="30000" smtClean="0">
                <a:cs typeface="+mn-cs"/>
                <a:sym typeface="Symbol" charset="0"/>
              </a:rPr>
              <a:t>m</a:t>
            </a:r>
            <a:r>
              <a:rPr lang="en-US" sz="2400" smtClean="0">
                <a:cs typeface="+mn-cs"/>
                <a:sym typeface="Symbol" charset="0"/>
              </a:rPr>
              <a:t>), where n = |E|.</a:t>
            </a:r>
          </a:p>
          <a:p>
            <a:pPr marL="609600" indent="-609600" eaLnBrk="1" hangingPunct="1">
              <a:lnSpc>
                <a:spcPct val="90000"/>
              </a:lnSpc>
              <a:buFont typeface="Wingdings" charset="0"/>
              <a:buAutoNum type="arabicPeriod"/>
              <a:defRPr/>
            </a:pPr>
            <a:r>
              <a:rPr lang="en-US" sz="2400" smtClean="0">
                <a:cs typeface="+mn-cs"/>
                <a:sym typeface="Symbol" charset="0"/>
              </a:rPr>
              <a:t>Kruskal</a:t>
            </a:r>
            <a:r>
              <a:rPr lang="ja-JP" altLang="en-US" sz="2400" smtClean="0">
                <a:latin typeface="Arial"/>
                <a:cs typeface="+mn-cs"/>
                <a:sym typeface="Symbol" charset="0"/>
              </a:rPr>
              <a:t>’</a:t>
            </a:r>
            <a:r>
              <a:rPr lang="en-US" sz="2400" smtClean="0">
                <a:cs typeface="+mn-cs"/>
                <a:sym typeface="Symbol" charset="0"/>
              </a:rPr>
              <a:t>s Algorithm is a highly efficient procedure (O(mlog n)) for finding an MST in a graph G. It proceeds by choosing edges with minimum possible weight subject to the constraint that selected edges do not introduce a cycle in the set T of edges obtained so far.</a:t>
            </a:r>
            <a:endParaRPr lang="en-US" sz="2400" smtClean="0">
              <a:cs typeface="+mn-cs"/>
            </a:endParaRPr>
          </a:p>
          <a:p>
            <a:pPr marL="609600" indent="-609600" eaLnBrk="1" hangingPunct="1">
              <a:lnSpc>
                <a:spcPct val="90000"/>
              </a:lnSpc>
              <a:buFont typeface="Wingdings" charset="0"/>
              <a:buAutoNum type="arabicPeriod"/>
              <a:defRPr/>
            </a:pPr>
            <a:endParaRPr lang="en-US" smtClean="0">
              <a:cs typeface="+mn-cs"/>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4"/>
          <p:cNvSpPr>
            <a:spLocks noGrp="1"/>
          </p:cNvSpPr>
          <p:nvPr>
            <p:ph type="ftr" sz="quarter" idx="11"/>
          </p:nvPr>
        </p:nvSpPr>
        <p:spPr/>
        <p:txBody>
          <a:bodyPr/>
          <a:lstStyle/>
          <a:p>
            <a:pPr>
              <a:defRPr/>
            </a:pPr>
            <a:r>
              <a:rPr lang="en-US"/>
              <a:t>Shortest Paths</a:t>
            </a:r>
          </a:p>
        </p:txBody>
      </p:sp>
      <p:sp>
        <p:nvSpPr>
          <p:cNvPr id="4" name="Slide Number Placeholder 5"/>
          <p:cNvSpPr>
            <a:spLocks noGrp="1"/>
          </p:cNvSpPr>
          <p:nvPr>
            <p:ph type="sldNum" sz="quarter" idx="12"/>
          </p:nvPr>
        </p:nvSpPr>
        <p:spPr/>
        <p:txBody>
          <a:bodyPr/>
          <a:lstStyle/>
          <a:p>
            <a:pPr>
              <a:defRPr/>
            </a:pPr>
            <a:fld id="{6D28DAD1-9F3D-A84A-957A-1F6EDFBCD1CB}" type="slidenum">
              <a:rPr lang="en-US"/>
              <a:pPr>
                <a:defRPr/>
              </a:pPr>
              <a:t>68</a:t>
            </a:fld>
            <a:endParaRPr lang="en-US"/>
          </a:p>
        </p:txBody>
      </p:sp>
      <p:sp>
        <p:nvSpPr>
          <p:cNvPr id="293891" name="Rectangle 3" descr="Rectangle: Click to edit Master text styles&#10;Second level&#10;Third level&#10;Fourth level&#10;Fifth level"/>
          <p:cNvSpPr>
            <a:spLocks noGrp="1" noChangeArrowheads="1"/>
          </p:cNvSpPr>
          <p:nvPr>
            <p:ph type="body" idx="1"/>
          </p:nvPr>
        </p:nvSpPr>
        <p:spPr>
          <a:xfrm>
            <a:off x="683919" y="1371600"/>
            <a:ext cx="7772400" cy="5715000"/>
          </a:xfrm>
        </p:spPr>
        <p:txBody>
          <a:bodyPr/>
          <a:lstStyle/>
          <a:p>
            <a:pPr eaLnBrk="1" hangingPunct="1">
              <a:lnSpc>
                <a:spcPct val="90000"/>
              </a:lnSpc>
              <a:buFont typeface="Wingdings" charset="0"/>
              <a:buNone/>
              <a:defRPr/>
            </a:pPr>
            <a:r>
              <a:rPr lang="en-US" sz="2800" smtClean="0">
                <a:cs typeface="+mn-cs"/>
              </a:rPr>
              <a:t>3</a:t>
            </a:r>
            <a:r>
              <a:rPr lang="en-US" sz="2800" i="1" smtClean="0">
                <a:cs typeface="+mn-cs"/>
              </a:rPr>
              <a:t>.Transcendental Consciousness</a:t>
            </a:r>
            <a:r>
              <a:rPr lang="en-US" sz="2800" smtClean="0">
                <a:cs typeface="+mn-cs"/>
              </a:rPr>
              <a:t>, the simplest form of awareness, is the source of effortless right action.</a:t>
            </a:r>
          </a:p>
          <a:p>
            <a:pPr eaLnBrk="1" hangingPunct="1">
              <a:lnSpc>
                <a:spcPct val="90000"/>
              </a:lnSpc>
              <a:buFont typeface="Wingdings" charset="0"/>
              <a:buNone/>
              <a:defRPr/>
            </a:pPr>
            <a:r>
              <a:rPr lang="en-US" sz="2800" smtClean="0">
                <a:cs typeface="+mn-cs"/>
              </a:rPr>
              <a:t>4</a:t>
            </a:r>
            <a:r>
              <a:rPr lang="en-US" sz="2800" i="1" smtClean="0">
                <a:cs typeface="+mn-cs"/>
              </a:rPr>
              <a:t>.Impulses Within the Transcendental Field. </a:t>
            </a:r>
            <a:r>
              <a:rPr lang="en-US" sz="2800" smtClean="0">
                <a:cs typeface="+mn-cs"/>
              </a:rPr>
              <a:t>Effortless, economical, mistake-free creation arises from the self-referral dynamics of the field of pure consciousness.</a:t>
            </a:r>
          </a:p>
          <a:p>
            <a:pPr eaLnBrk="1" hangingPunct="1">
              <a:lnSpc>
                <a:spcPct val="90000"/>
              </a:lnSpc>
              <a:buFont typeface="Wingdings" charset="0"/>
              <a:buNone/>
              <a:defRPr/>
            </a:pPr>
            <a:r>
              <a:rPr lang="en-US" sz="2800" smtClean="0">
                <a:cs typeface="+mn-cs"/>
              </a:rPr>
              <a:t>5.</a:t>
            </a:r>
            <a:r>
              <a:rPr lang="en-US" sz="2800" i="1" smtClean="0">
                <a:cs typeface="+mn-cs"/>
              </a:rPr>
              <a:t>Wholeness Moving Within Itself. </a:t>
            </a:r>
            <a:r>
              <a:rPr lang="en-US" sz="2800" smtClean="0">
                <a:cs typeface="+mn-cs"/>
              </a:rPr>
              <a:t>In Unity Consciousness, optimal solutions arise as an effortless unfoldment within one</a:t>
            </a:r>
            <a:r>
              <a:rPr lang="ja-JP" altLang="en-US" sz="2800" smtClean="0">
                <a:latin typeface="Arial"/>
                <a:cs typeface="+mn-cs"/>
              </a:rPr>
              <a:t>’</a:t>
            </a:r>
            <a:r>
              <a:rPr lang="en-US" sz="2800" smtClean="0">
                <a:cs typeface="+mn-cs"/>
              </a:rPr>
              <a:t>s unbounded nature.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Basic Idea</a:t>
            </a:r>
          </a:p>
        </p:txBody>
      </p:sp>
      <p:sp>
        <p:nvSpPr>
          <p:cNvPr id="3" name="Content Placeholder 2"/>
          <p:cNvSpPr>
            <a:spLocks noGrp="1"/>
          </p:cNvSpPr>
          <p:nvPr>
            <p:ph sz="half" idx="1"/>
          </p:nvPr>
        </p:nvSpPr>
        <p:spPr>
          <a:xfrm>
            <a:off x="742950" y="1600200"/>
            <a:ext cx="7620000" cy="4114800"/>
          </a:xfrm>
        </p:spPr>
        <p:txBody>
          <a:bodyPr/>
          <a:lstStyle/>
          <a:p>
            <a:r>
              <a:rPr lang="en-US" sz="2400" i="1"/>
              <a:t>Basic Strategy:</a:t>
            </a:r>
            <a:r>
              <a:rPr lang="en-US" sz="2400"/>
              <a:t> It is reasonable to attempt to </a:t>
            </a:r>
            <a:r>
              <a:rPr lang="en-US" sz="2400" smtClean="0"/>
              <a:t>compute distances first for vertices </a:t>
            </a:r>
            <a:r>
              <a:rPr lang="en-US" sz="2400"/>
              <a:t>close to s, then for vertices farther away</a:t>
            </a:r>
            <a:r>
              <a:rPr lang="en-US" sz="2400" smtClean="0"/>
              <a:t>.</a:t>
            </a:r>
          </a:p>
          <a:p>
            <a:r>
              <a:rPr lang="en-US" sz="2400" smtClean="0"/>
              <a:t>Step 1. We set A[s] = 0 (since d(s,s) = 0).</a:t>
            </a:r>
          </a:p>
          <a:p>
            <a:r>
              <a:rPr lang="en-US" sz="2400" smtClean="0"/>
              <a:t>Step 2. Pick a vertex v adjacent to s so that (s,v) has the least weight among all edges incident to s. </a:t>
            </a:r>
          </a:p>
          <a:p>
            <a:pPr lvl="1"/>
            <a:r>
              <a:rPr lang="en-US" sz="2000" smtClean="0"/>
              <a:t>It will turn out that for this v, a shortest path from s to v really is wt(s,v). We will set A[v] = wt(s,v).</a:t>
            </a:r>
          </a:p>
          <a:p>
            <a:pPr lvl="1"/>
            <a:r>
              <a:rPr lang="en-US" sz="2000" smtClean="0"/>
              <a:t>However, it will not be true in general that for any other w adjacent to s, wt(s,w) is a shortest path from s to w</a:t>
            </a:r>
            <a:br>
              <a:rPr lang="en-US" sz="2000" smtClean="0"/>
            </a:br>
            <a:r>
              <a:rPr lang="en-US" smtClean="0"/>
              <a:t/>
            </a:r>
            <a:br>
              <a:rPr lang="en-US" smtClean="0"/>
            </a:br>
            <a:endParaRPr lang="en-US"/>
          </a:p>
        </p:txBody>
      </p:sp>
      <p:sp>
        <p:nvSpPr>
          <p:cNvPr id="5" name="Footer Placeholder 4"/>
          <p:cNvSpPr>
            <a:spLocks noGrp="1"/>
          </p:cNvSpPr>
          <p:nvPr>
            <p:ph type="ftr" sz="quarter" idx="11"/>
          </p:nvPr>
        </p:nvSpPr>
        <p:spPr/>
        <p:txBody>
          <a:bodyPr/>
          <a:lstStyle/>
          <a:p>
            <a:pPr>
              <a:defRPr/>
            </a:pPr>
            <a:r>
              <a:rPr lang="en-US" smtClean="0"/>
              <a:t>Shortest Paths</a:t>
            </a:r>
            <a:endParaRPr lang="en-US"/>
          </a:p>
        </p:txBody>
      </p:sp>
      <p:sp>
        <p:nvSpPr>
          <p:cNvPr id="6" name="Slide Number Placeholder 5"/>
          <p:cNvSpPr>
            <a:spLocks noGrp="1"/>
          </p:cNvSpPr>
          <p:nvPr>
            <p:ph type="sldNum" sz="quarter" idx="12"/>
          </p:nvPr>
        </p:nvSpPr>
        <p:spPr/>
        <p:txBody>
          <a:bodyPr/>
          <a:lstStyle/>
          <a:p>
            <a:pPr>
              <a:defRPr/>
            </a:pPr>
            <a:fld id="{01DB4C85-0194-F64C-AD99-FF729688121A}" type="slidenum">
              <a:rPr lang="en-US" smtClean="0"/>
              <a:pPr>
                <a:defRPr/>
              </a:pPr>
              <a:t>7</a:t>
            </a:fld>
            <a:endParaRPr lang="en-US"/>
          </a:p>
        </p:txBody>
      </p:sp>
    </p:spTree>
    <p:extLst>
      <p:ext uri="{BB962C8B-B14F-4D97-AF65-F5344CB8AC3E}">
        <p14:creationId xmlns:p14="http://schemas.microsoft.com/office/powerpoint/2010/main" val="34692008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a:t>
            </a:r>
            <a:endParaRPr lang="en-US"/>
          </a:p>
        </p:txBody>
      </p:sp>
      <p:sp>
        <p:nvSpPr>
          <p:cNvPr id="4" name="Content Placeholder 3"/>
          <p:cNvSpPr>
            <a:spLocks noGrp="1"/>
          </p:cNvSpPr>
          <p:nvPr>
            <p:ph sz="half" idx="2"/>
          </p:nvPr>
        </p:nvSpPr>
        <p:spPr>
          <a:xfrm>
            <a:off x="4572000" y="1752600"/>
            <a:ext cx="4191000" cy="4114800"/>
          </a:xfrm>
        </p:spPr>
        <p:txBody>
          <a:bodyPr/>
          <a:lstStyle/>
          <a:p>
            <a:r>
              <a:rPr lang="en-US" sz="2400" smtClean="0"/>
              <a:t>Setting A[u] = wt(s,u) = 1 is correct </a:t>
            </a:r>
          </a:p>
          <a:p>
            <a:pPr lvl="1"/>
            <a:r>
              <a:rPr lang="en-US" sz="2000" smtClean="0"/>
              <a:t>(s,u) has least weight among all pairs (s,t) where </a:t>
            </a:r>
            <a:br>
              <a:rPr lang="en-US" sz="2000" smtClean="0"/>
            </a:br>
            <a:r>
              <a:rPr lang="en-US" sz="2000" smtClean="0"/>
              <a:t>t adjacent to s</a:t>
            </a:r>
          </a:p>
          <a:p>
            <a:r>
              <a:rPr lang="en-US" sz="2400" smtClean="0"/>
              <a:t>However, setting </a:t>
            </a:r>
            <a:br>
              <a:rPr lang="en-US" sz="2400" smtClean="0"/>
            </a:br>
            <a:r>
              <a:rPr lang="en-US" sz="2400" smtClean="0"/>
              <a:t>A[v] = 5 is not correct</a:t>
            </a:r>
          </a:p>
          <a:p>
            <a:pPr lvl="1"/>
            <a:r>
              <a:rPr lang="en-US" sz="2000" smtClean="0"/>
              <a:t>A less costly path from s to v than s,v is s, u, z, x, v </a:t>
            </a:r>
            <a:endParaRPr lang="en-US" sz="2000"/>
          </a:p>
        </p:txBody>
      </p:sp>
      <p:pic>
        <p:nvPicPr>
          <p:cNvPr id="102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09600" y="1476374"/>
            <a:ext cx="3750238" cy="225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685800" y="3810000"/>
            <a:ext cx="3657600" cy="2739211"/>
          </a:xfrm>
          <a:prstGeom prst="rect">
            <a:avLst/>
          </a:prstGeom>
          <a:solidFill>
            <a:schemeClr val="accent1"/>
          </a:solidFill>
          <a:ln>
            <a:solidFill>
              <a:srgbClr val="000000"/>
            </a:solidFill>
          </a:ln>
        </p:spPr>
        <p:txBody>
          <a:bodyPr wrap="square" rtlCol="0">
            <a:spAutoFit/>
          </a:bodyPr>
          <a:lstStyle/>
          <a:p>
            <a:pPr algn="l"/>
            <a:r>
              <a:rPr lang="en-US" sz="1800" u="sng" smtClean="0"/>
              <a:t>The Logic</a:t>
            </a:r>
            <a:r>
              <a:rPr lang="en-US" sz="1800" smtClean="0"/>
              <a:t>: Why does Step 2 always work? </a:t>
            </a:r>
            <a:r>
              <a:rPr lang="en-US" sz="1400" smtClean="0"/>
              <a:t>(Pick a vertex u adjacent to s so that (s,u) has least weight among edges incident to s.)</a:t>
            </a:r>
            <a:r>
              <a:rPr lang="en-US" sz="1800" smtClean="0"/>
              <a:t/>
            </a:r>
            <a:br>
              <a:rPr lang="en-US" sz="1800" smtClean="0"/>
            </a:br>
            <a:r>
              <a:rPr lang="en-US" sz="1800" smtClean="0"/>
              <a:t/>
            </a:r>
            <a:br>
              <a:rPr lang="en-US" sz="1800" smtClean="0"/>
            </a:br>
            <a:r>
              <a:rPr lang="en-US" sz="1800" smtClean="0"/>
              <a:t>If p : s, w</a:t>
            </a:r>
            <a:r>
              <a:rPr lang="en-US" sz="1800" baseline="-25000" smtClean="0"/>
              <a:t>1</a:t>
            </a:r>
            <a:r>
              <a:rPr lang="en-US" sz="1800" smtClean="0"/>
              <a:t>, w</a:t>
            </a:r>
            <a:r>
              <a:rPr lang="en-US" sz="1800" baseline="-25000" smtClean="0"/>
              <a:t>2</a:t>
            </a:r>
            <a:r>
              <a:rPr lang="en-US" sz="1800" smtClean="0"/>
              <a:t>, …, w</a:t>
            </a:r>
            <a:r>
              <a:rPr lang="en-US" sz="1800" baseline="-25000" smtClean="0"/>
              <a:t>k  </a:t>
            </a:r>
            <a:r>
              <a:rPr lang="en-US" sz="1800" smtClean="0"/>
              <a:t>= u is any other path from s to u, then w</a:t>
            </a:r>
            <a:r>
              <a:rPr lang="en-US" sz="1800" baseline="-25000" smtClean="0"/>
              <a:t>1</a:t>
            </a:r>
            <a:r>
              <a:rPr lang="en-US" sz="1800" smtClean="0"/>
              <a:t> must itself be u (otherwise the first part of the path – s,</a:t>
            </a:r>
            <a:r>
              <a:rPr lang="en-US" sz="1800"/>
              <a:t> </a:t>
            </a:r>
            <a:r>
              <a:rPr lang="en-US" sz="1800" smtClean="0"/>
              <a:t>w</a:t>
            </a:r>
            <a:r>
              <a:rPr lang="en-US" sz="1800" baseline="-25000" smtClean="0"/>
              <a:t>1 </a:t>
            </a:r>
            <a:r>
              <a:rPr lang="en-US" sz="1800"/>
              <a:t>–</a:t>
            </a:r>
            <a:r>
              <a:rPr lang="en-US" sz="1800" smtClean="0"/>
              <a:t> is  already at least long as s, u)</a:t>
            </a:r>
            <a:endParaRPr lang="en-US" sz="1800"/>
          </a:p>
        </p:txBody>
      </p:sp>
    </p:spTree>
    <p:extLst>
      <p:ext uri="{BB962C8B-B14F-4D97-AF65-F5344CB8AC3E}">
        <p14:creationId xmlns:p14="http://schemas.microsoft.com/office/powerpoint/2010/main" val="24689891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Basic Idea, continued</a:t>
            </a:r>
            <a:endParaRPr lang="en-US"/>
          </a:p>
        </p:txBody>
      </p:sp>
      <p:sp>
        <p:nvSpPr>
          <p:cNvPr id="3" name="Content Placeholder 2"/>
          <p:cNvSpPr>
            <a:spLocks noGrp="1"/>
          </p:cNvSpPr>
          <p:nvPr>
            <p:ph sz="half" idx="1"/>
          </p:nvPr>
        </p:nvSpPr>
        <p:spPr>
          <a:xfrm>
            <a:off x="762000" y="1600200"/>
            <a:ext cx="7696200" cy="4114800"/>
          </a:xfrm>
        </p:spPr>
        <p:txBody>
          <a:bodyPr/>
          <a:lstStyle/>
          <a:p>
            <a:r>
              <a:rPr lang="en-US" smtClean="0"/>
              <a:t>Step 3. After an optimal vertex v adjacent to s has been chosen, there are two possible ways to extend further</a:t>
            </a:r>
          </a:p>
          <a:p>
            <a:pPr lvl="1"/>
            <a:r>
              <a:rPr lang="en-US" smtClean="0"/>
              <a:t>For some other vertex w adjacent to s, wt(s,w) may turn out to be the shortest path length from s to w, OR</a:t>
            </a:r>
          </a:p>
          <a:p>
            <a:pPr lvl="1"/>
            <a:r>
              <a:rPr lang="en-US" smtClean="0"/>
              <a:t>For some w adjacent to v, the path s, v, w is shortest possible from s to w. </a:t>
            </a:r>
          </a:p>
          <a:p>
            <a:pPr lvl="1"/>
            <a:r>
              <a:rPr lang="en-US" smtClean="0"/>
              <a:t>Among these choices, the algorithm will pick the path that has minimal total weight</a:t>
            </a:r>
            <a:endParaRPr lang="en-US"/>
          </a:p>
        </p:txBody>
      </p:sp>
      <p:sp>
        <p:nvSpPr>
          <p:cNvPr id="5" name="Footer Placeholder 4"/>
          <p:cNvSpPr>
            <a:spLocks noGrp="1"/>
          </p:cNvSpPr>
          <p:nvPr>
            <p:ph type="ftr" sz="quarter" idx="11"/>
          </p:nvPr>
        </p:nvSpPr>
        <p:spPr/>
        <p:txBody>
          <a:bodyPr/>
          <a:lstStyle/>
          <a:p>
            <a:pPr>
              <a:defRPr/>
            </a:pPr>
            <a:r>
              <a:rPr lang="en-US" smtClean="0"/>
              <a:t>Shortest Paths</a:t>
            </a:r>
            <a:endParaRPr lang="en-US"/>
          </a:p>
        </p:txBody>
      </p:sp>
      <p:sp>
        <p:nvSpPr>
          <p:cNvPr id="6" name="Slide Number Placeholder 5"/>
          <p:cNvSpPr>
            <a:spLocks noGrp="1"/>
          </p:cNvSpPr>
          <p:nvPr>
            <p:ph type="sldNum" sz="quarter" idx="12"/>
          </p:nvPr>
        </p:nvSpPr>
        <p:spPr/>
        <p:txBody>
          <a:bodyPr/>
          <a:lstStyle/>
          <a:p>
            <a:pPr>
              <a:defRPr/>
            </a:pPr>
            <a:fld id="{01DB4C85-0194-F64C-AD99-FF729688121A}" type="slidenum">
              <a:rPr lang="en-US" smtClean="0"/>
              <a:pPr>
                <a:defRPr/>
              </a:pPr>
              <a:t>9</a:t>
            </a:fld>
            <a:endParaRPr lang="en-US"/>
          </a:p>
        </p:txBody>
      </p:sp>
    </p:spTree>
    <p:extLst>
      <p:ext uri="{BB962C8B-B14F-4D97-AF65-F5344CB8AC3E}">
        <p14:creationId xmlns:p14="http://schemas.microsoft.com/office/powerpoint/2010/main" val="15902108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Blueprint">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ea typeface="ＭＳ Ｐゴシック"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ea typeface="ＭＳ Ｐゴシック"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32688</TotalTime>
  <Words>4478</Words>
  <Application>Microsoft Office PowerPoint</Application>
  <PresentationFormat>On-screen Show (4:3)</PresentationFormat>
  <Paragraphs>627</Paragraphs>
  <Slides>68</Slides>
  <Notes>1</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Blueprint</vt:lpstr>
      <vt:lpstr>Lesson 13  Algorithms For Weighted Graphs: Creative Intelligence Manifesting As Material Creation</vt:lpstr>
      <vt:lpstr>Outline</vt:lpstr>
      <vt:lpstr>Weighted Graphs</vt:lpstr>
      <vt:lpstr>Shortest Path Problem</vt:lpstr>
      <vt:lpstr>Dijkstra’s Algorithm: The Problem</vt:lpstr>
      <vt:lpstr>PowerPoint Presentation</vt:lpstr>
      <vt:lpstr>The Basic Idea</vt:lpstr>
      <vt:lpstr>Example</vt:lpstr>
      <vt:lpstr>Basic Idea, continued</vt:lpstr>
      <vt:lpstr>Example of Step 3</vt:lpstr>
      <vt:lpstr>Dijkstra’s Algorithm</vt:lpstr>
      <vt:lpstr>PowerPoint Presentation</vt:lpstr>
      <vt:lpstr>PowerPoint Presentation</vt:lpstr>
      <vt:lpstr>PowerPoint Presentation</vt:lpstr>
      <vt:lpstr>PowerPoint Presentation</vt:lpstr>
      <vt:lpstr>PowerPoint Presentation</vt:lpstr>
      <vt:lpstr>Dijkstra - Exercises</vt:lpstr>
      <vt:lpstr>Dijkstra - Exercises</vt:lpstr>
      <vt:lpstr>Exercises, continued</vt:lpstr>
      <vt:lpstr>Exercises, continued</vt:lpstr>
      <vt:lpstr>Dijkstra – Correctness </vt:lpstr>
      <vt:lpstr>Dijkstra – Correctness (2)</vt:lpstr>
      <vt:lpstr>Dijkstra – Correctness (3)</vt:lpstr>
      <vt:lpstr>Dijkstra – Running Time</vt:lpstr>
      <vt:lpstr>Dijkstra – Running Time (2)</vt:lpstr>
      <vt:lpstr>Dijkstra – Running Time (3)</vt:lpstr>
      <vt:lpstr>Dijkstra – Running Time (4)</vt:lpstr>
      <vt:lpstr>Dijkstra – Running Time (5)</vt:lpstr>
      <vt:lpstr>Improved Dijkstra Correctness</vt:lpstr>
      <vt:lpstr>Main Point</vt:lpstr>
      <vt:lpstr>Dijkstra’s Algorithm for Directed Graphs</vt:lpstr>
      <vt:lpstr>Computing Shortest Paths with Negative Edge Weights</vt:lpstr>
      <vt:lpstr>A Dynamic Programming Approach for DAGs (Directed Acyclic Graphs)</vt:lpstr>
      <vt:lpstr>First Try</vt:lpstr>
      <vt:lpstr>Second Try</vt:lpstr>
      <vt:lpstr>Example of Dynamic Programming Shortest Path Algorithm</vt:lpstr>
      <vt:lpstr>Correctness</vt:lpstr>
      <vt:lpstr>Running Time</vt:lpstr>
      <vt:lpstr>Further Improvements</vt:lpstr>
      <vt:lpstr>Optional: Bellman-Ford</vt:lpstr>
      <vt:lpstr>Minimum Spanning Tree</vt:lpstr>
      <vt:lpstr>Kruskal's Greedy Strategy</vt:lpstr>
      <vt:lpstr>Implementation Questions</vt:lpstr>
      <vt:lpstr>Solutions</vt:lpstr>
      <vt:lpstr>Kruskal's Algorithm</vt:lpstr>
      <vt:lpstr>PowerPoint Presentation</vt:lpstr>
      <vt:lpstr>Correctness</vt:lpstr>
      <vt:lpstr>Verification of the Loop Invariant</vt:lpstr>
      <vt:lpstr>Background Facts </vt:lpstr>
      <vt:lpstr>Verifying the Loop Invariant (a)-(c)</vt:lpstr>
      <vt:lpstr>Correctness – Fact 3, “while loop terminates”</vt:lpstr>
      <vt:lpstr>Correctness – Fact 4, “T is a spanning tree”</vt:lpstr>
      <vt:lpstr>Correctness – Fact 5</vt:lpstr>
      <vt:lpstr>Optional: Proof of Fact 5</vt:lpstr>
      <vt:lpstr>(continued)</vt:lpstr>
      <vt:lpstr>(continued)</vt:lpstr>
      <vt:lpstr>Running Time of Kruskal: First Try</vt:lpstr>
      <vt:lpstr>DisjointSets Data Structure</vt:lpstr>
      <vt:lpstr>Example</vt:lpstr>
      <vt:lpstr>Tree-Based Implementation of DisjointSets</vt:lpstr>
      <vt:lpstr>Example</vt:lpstr>
      <vt:lpstr>Example (cont)</vt:lpstr>
      <vt:lpstr>Code</vt:lpstr>
      <vt:lpstr>Code</vt:lpstr>
      <vt:lpstr>Optimized Code</vt:lpstr>
      <vt:lpstr>Optimized Running Time of Kruskal</vt:lpstr>
      <vt:lpstr>Connecting the Parts of Knowledge with the Wholeness of Knowledge</vt:lpstr>
      <vt:lpstr>PowerPoint Presentation</vt:lpstr>
    </vt:vector>
  </TitlesOfParts>
  <Company>Brown University, Univ. of California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Shortest Paths</dc:title>
  <dc:creator>Roberto Tamassia, Michael Goodrich</dc:creator>
  <cp:lastModifiedBy>admin1</cp:lastModifiedBy>
  <cp:revision>1832</cp:revision>
  <dcterms:created xsi:type="dcterms:W3CDTF">2002-01-21T02:22:10Z</dcterms:created>
  <dcterms:modified xsi:type="dcterms:W3CDTF">2016-01-30T23:56:35Z</dcterms:modified>
</cp:coreProperties>
</file>