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1" r:id="rId3"/>
    <p:sldId id="257" r:id="rId4"/>
    <p:sldId id="258" r:id="rId5"/>
    <p:sldId id="303" r:id="rId6"/>
    <p:sldId id="298" r:id="rId7"/>
    <p:sldId id="295" r:id="rId8"/>
    <p:sldId id="259" r:id="rId9"/>
    <p:sldId id="262" r:id="rId10"/>
    <p:sldId id="286" r:id="rId11"/>
    <p:sldId id="287" r:id="rId12"/>
    <p:sldId id="288" r:id="rId13"/>
    <p:sldId id="284" r:id="rId14"/>
    <p:sldId id="289" r:id="rId15"/>
    <p:sldId id="294" r:id="rId16"/>
    <p:sldId id="299" r:id="rId17"/>
    <p:sldId id="301" r:id="rId18"/>
    <p:sldId id="302" r:id="rId19"/>
    <p:sldId id="300" r:id="rId20"/>
    <p:sldId id="263" r:id="rId21"/>
    <p:sldId id="264" r:id="rId22"/>
    <p:sldId id="265" r:id="rId23"/>
    <p:sldId id="266" r:id="rId24"/>
    <p:sldId id="267" r:id="rId25"/>
    <p:sldId id="268" r:id="rId26"/>
    <p:sldId id="269" r:id="rId27"/>
    <p:sldId id="304" r:id="rId28"/>
    <p:sldId id="270" r:id="rId29"/>
    <p:sldId id="310" r:id="rId30"/>
    <p:sldId id="271" r:id="rId31"/>
    <p:sldId id="311" r:id="rId32"/>
    <p:sldId id="272" r:id="rId33"/>
    <p:sldId id="273" r:id="rId34"/>
    <p:sldId id="305" r:id="rId35"/>
    <p:sldId id="274" r:id="rId36"/>
    <p:sldId id="275" r:id="rId37"/>
    <p:sldId id="276" r:id="rId38"/>
    <p:sldId id="277" r:id="rId39"/>
    <p:sldId id="278" r:id="rId40"/>
    <p:sldId id="279" r:id="rId41"/>
    <p:sldId id="280" r:id="rId42"/>
    <p:sldId id="281" r:id="rId43"/>
    <p:sldId id="283" r:id="rId44"/>
    <p:sldId id="282" r:id="rId45"/>
    <p:sldId id="290" r:id="rId46"/>
    <p:sldId id="291" r:id="rId47"/>
    <p:sldId id="292" r:id="rId48"/>
    <p:sldId id="293" r:id="rId49"/>
    <p:sldId id="308"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14" autoAdjust="0"/>
  </p:normalViewPr>
  <p:slideViewPr>
    <p:cSldViewPr>
      <p:cViewPr>
        <p:scale>
          <a:sx n="100" d="100"/>
          <a:sy n="100" d="100"/>
        </p:scale>
        <p:origin x="-1944" y="-2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0AA629-2D77-4B61-81CB-3DC7677B4AEC}" type="datetimeFigureOut">
              <a:rPr lang="zh-CN" altLang="en-US" smtClean="0"/>
              <a:t>2021/6/2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E8268-317B-4D74-9CC2-1681BE57D7E2}" type="slidenum">
              <a:rPr lang="zh-CN" altLang="en-US" smtClean="0"/>
              <a:t>‹#›</a:t>
            </a:fld>
            <a:endParaRPr lang="zh-CN" altLang="en-US"/>
          </a:p>
        </p:txBody>
      </p:sp>
    </p:spTree>
    <p:extLst>
      <p:ext uri="{BB962C8B-B14F-4D97-AF65-F5344CB8AC3E}">
        <p14:creationId xmlns:p14="http://schemas.microsoft.com/office/powerpoint/2010/main" val="2138210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0047387-D886-492B-8C7F-B143F2374F53}"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C695DF-8B58-4AFA-A974-227345C53DF5}" type="slidenum">
              <a:rPr lang="zh-CN" altLang="en-US" smtClean="0"/>
              <a:t>‹#›</a:t>
            </a:fld>
            <a:endParaRPr lang="zh-CN" altLang="en-US"/>
          </a:p>
        </p:txBody>
      </p:sp>
    </p:spTree>
    <p:extLst>
      <p:ext uri="{BB962C8B-B14F-4D97-AF65-F5344CB8AC3E}">
        <p14:creationId xmlns:p14="http://schemas.microsoft.com/office/powerpoint/2010/main" val="78839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047387-D886-492B-8C7F-B143F2374F53}"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C695DF-8B58-4AFA-A974-227345C53DF5}" type="slidenum">
              <a:rPr lang="zh-CN" altLang="en-US" smtClean="0"/>
              <a:t>‹#›</a:t>
            </a:fld>
            <a:endParaRPr lang="zh-CN" altLang="en-US"/>
          </a:p>
        </p:txBody>
      </p:sp>
    </p:spTree>
    <p:extLst>
      <p:ext uri="{BB962C8B-B14F-4D97-AF65-F5344CB8AC3E}">
        <p14:creationId xmlns:p14="http://schemas.microsoft.com/office/powerpoint/2010/main" val="367875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047387-D886-492B-8C7F-B143F2374F53}"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C695DF-8B58-4AFA-A974-227345C53DF5}" type="slidenum">
              <a:rPr lang="zh-CN" altLang="en-US" smtClean="0"/>
              <a:t>‹#›</a:t>
            </a:fld>
            <a:endParaRPr lang="zh-CN" altLang="en-US"/>
          </a:p>
        </p:txBody>
      </p:sp>
    </p:spTree>
    <p:extLst>
      <p:ext uri="{BB962C8B-B14F-4D97-AF65-F5344CB8AC3E}">
        <p14:creationId xmlns:p14="http://schemas.microsoft.com/office/powerpoint/2010/main" val="924657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345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047387-D886-492B-8C7F-B143F2374F53}"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C695DF-8B58-4AFA-A974-227345C53DF5}" type="slidenum">
              <a:rPr lang="zh-CN" altLang="en-US" smtClean="0"/>
              <a:t>‹#›</a:t>
            </a:fld>
            <a:endParaRPr lang="zh-CN" altLang="en-US"/>
          </a:p>
        </p:txBody>
      </p:sp>
    </p:spTree>
    <p:extLst>
      <p:ext uri="{BB962C8B-B14F-4D97-AF65-F5344CB8AC3E}">
        <p14:creationId xmlns:p14="http://schemas.microsoft.com/office/powerpoint/2010/main" val="263385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0047387-D886-492B-8C7F-B143F2374F53}" type="datetimeFigureOut">
              <a:rPr lang="zh-CN" altLang="en-US" smtClean="0"/>
              <a:t>2021/6/2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C695DF-8B58-4AFA-A974-227345C53DF5}" type="slidenum">
              <a:rPr lang="zh-CN" altLang="en-US" smtClean="0"/>
              <a:t>‹#›</a:t>
            </a:fld>
            <a:endParaRPr lang="zh-CN" altLang="en-US"/>
          </a:p>
        </p:txBody>
      </p:sp>
    </p:spTree>
    <p:extLst>
      <p:ext uri="{BB962C8B-B14F-4D97-AF65-F5344CB8AC3E}">
        <p14:creationId xmlns:p14="http://schemas.microsoft.com/office/powerpoint/2010/main" val="25966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0047387-D886-492B-8C7F-B143F2374F53}"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C695DF-8B58-4AFA-A974-227345C53DF5}" type="slidenum">
              <a:rPr lang="zh-CN" altLang="en-US" smtClean="0"/>
              <a:t>‹#›</a:t>
            </a:fld>
            <a:endParaRPr lang="zh-CN" altLang="en-US"/>
          </a:p>
        </p:txBody>
      </p:sp>
    </p:spTree>
    <p:extLst>
      <p:ext uri="{BB962C8B-B14F-4D97-AF65-F5344CB8AC3E}">
        <p14:creationId xmlns:p14="http://schemas.microsoft.com/office/powerpoint/2010/main" val="4207025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0047387-D886-492B-8C7F-B143F2374F53}" type="datetimeFigureOut">
              <a:rPr lang="zh-CN" altLang="en-US" smtClean="0"/>
              <a:t>2021/6/2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C695DF-8B58-4AFA-A974-227345C53DF5}" type="slidenum">
              <a:rPr lang="zh-CN" altLang="en-US" smtClean="0"/>
              <a:t>‹#›</a:t>
            </a:fld>
            <a:endParaRPr lang="zh-CN" altLang="en-US"/>
          </a:p>
        </p:txBody>
      </p:sp>
    </p:spTree>
    <p:extLst>
      <p:ext uri="{BB962C8B-B14F-4D97-AF65-F5344CB8AC3E}">
        <p14:creationId xmlns:p14="http://schemas.microsoft.com/office/powerpoint/2010/main" val="8424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0047387-D886-492B-8C7F-B143F2374F53}" type="datetimeFigureOut">
              <a:rPr lang="zh-CN" altLang="en-US" smtClean="0"/>
              <a:t>2021/6/2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C695DF-8B58-4AFA-A974-227345C53DF5}" type="slidenum">
              <a:rPr lang="zh-CN" altLang="en-US" smtClean="0"/>
              <a:t>‹#›</a:t>
            </a:fld>
            <a:endParaRPr lang="zh-CN" altLang="en-US"/>
          </a:p>
        </p:txBody>
      </p:sp>
    </p:spTree>
    <p:extLst>
      <p:ext uri="{BB962C8B-B14F-4D97-AF65-F5344CB8AC3E}">
        <p14:creationId xmlns:p14="http://schemas.microsoft.com/office/powerpoint/2010/main" val="17995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047387-D886-492B-8C7F-B143F2374F53}" type="datetimeFigureOut">
              <a:rPr lang="zh-CN" altLang="en-US" smtClean="0"/>
              <a:t>2021/6/2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C695DF-8B58-4AFA-A974-227345C53DF5}" type="slidenum">
              <a:rPr lang="zh-CN" altLang="en-US" smtClean="0"/>
              <a:t>‹#›</a:t>
            </a:fld>
            <a:endParaRPr lang="zh-CN" altLang="en-US"/>
          </a:p>
        </p:txBody>
      </p:sp>
    </p:spTree>
    <p:extLst>
      <p:ext uri="{BB962C8B-B14F-4D97-AF65-F5344CB8AC3E}">
        <p14:creationId xmlns:p14="http://schemas.microsoft.com/office/powerpoint/2010/main" val="693629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0047387-D886-492B-8C7F-B143F2374F53}"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C695DF-8B58-4AFA-A974-227345C53DF5}" type="slidenum">
              <a:rPr lang="zh-CN" altLang="en-US" smtClean="0"/>
              <a:t>‹#›</a:t>
            </a:fld>
            <a:endParaRPr lang="zh-CN" altLang="en-US"/>
          </a:p>
        </p:txBody>
      </p:sp>
    </p:spTree>
    <p:extLst>
      <p:ext uri="{BB962C8B-B14F-4D97-AF65-F5344CB8AC3E}">
        <p14:creationId xmlns:p14="http://schemas.microsoft.com/office/powerpoint/2010/main" val="429144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0047387-D886-492B-8C7F-B143F2374F53}" type="datetimeFigureOut">
              <a:rPr lang="zh-CN" altLang="en-US" smtClean="0"/>
              <a:t>2021/6/2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C695DF-8B58-4AFA-A974-227345C53DF5}" type="slidenum">
              <a:rPr lang="zh-CN" altLang="en-US" smtClean="0"/>
              <a:t>‹#›</a:t>
            </a:fld>
            <a:endParaRPr lang="zh-CN" altLang="en-US"/>
          </a:p>
        </p:txBody>
      </p:sp>
    </p:spTree>
    <p:extLst>
      <p:ext uri="{BB962C8B-B14F-4D97-AF65-F5344CB8AC3E}">
        <p14:creationId xmlns:p14="http://schemas.microsoft.com/office/powerpoint/2010/main" val="27835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47387-D886-492B-8C7F-B143F2374F53}" type="datetimeFigureOut">
              <a:rPr lang="zh-CN" altLang="en-US" smtClean="0"/>
              <a:t>2021/6/2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695DF-8B58-4AFA-A974-227345C53DF5}" type="slidenum">
              <a:rPr lang="zh-CN" altLang="en-US" smtClean="0"/>
              <a:t>‹#›</a:t>
            </a:fld>
            <a:endParaRPr lang="zh-CN" altLang="en-US"/>
          </a:p>
        </p:txBody>
      </p:sp>
    </p:spTree>
    <p:extLst>
      <p:ext uri="{BB962C8B-B14F-4D97-AF65-F5344CB8AC3E}">
        <p14:creationId xmlns:p14="http://schemas.microsoft.com/office/powerpoint/2010/main" val="1804499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ech.meituan.com/android_autopatch.html" TargetMode="External"/><Relationship Id="rId2" Type="http://schemas.openxmlformats.org/officeDocument/2006/relationships/hyperlink" Target="https://tech.meituan.com/2016/09/14/android-robust.html" TargetMode="External"/><Relationship Id="rId1" Type="http://schemas.openxmlformats.org/officeDocument/2006/relationships/slideLayout" Target="../slideLayouts/slideLayout2.xml"/><Relationship Id="rId4" Type="http://schemas.openxmlformats.org/officeDocument/2006/relationships/hyperlink" Target="http://w4lle.com/2017/03/31/robust-0/index.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1340768"/>
            <a:ext cx="7558608" cy="1368152"/>
          </a:xfrm>
        </p:spPr>
        <p:txBody>
          <a:bodyPr>
            <a:normAutofit/>
          </a:bodyPr>
          <a:lstStyle/>
          <a:p>
            <a:r>
              <a:rPr lang="en-US" altLang="zh-CN" sz="6000" dirty="0" smtClean="0">
                <a:solidFill>
                  <a:schemeClr val="tx1">
                    <a:lumMod val="95000"/>
                    <a:lumOff val="5000"/>
                  </a:schemeClr>
                </a:solidFill>
                <a:latin typeface="Comic Sans MS" panose="030F0702030302020204" pitchFamily="66" charset="0"/>
              </a:rPr>
              <a:t>Hello</a:t>
            </a:r>
            <a:r>
              <a:rPr lang="zh-CN" altLang="en-US" sz="6000" dirty="0" smtClean="0">
                <a:solidFill>
                  <a:schemeClr val="tx1">
                    <a:lumMod val="95000"/>
                    <a:lumOff val="5000"/>
                  </a:schemeClr>
                </a:solidFill>
                <a:latin typeface="Comic Sans MS" panose="030F0702030302020204" pitchFamily="66" charset="0"/>
              </a:rPr>
              <a:t>，</a:t>
            </a:r>
            <a:r>
              <a:rPr lang="en-US" altLang="zh-CN" sz="6000" dirty="0" smtClean="0">
                <a:solidFill>
                  <a:schemeClr val="tx1">
                    <a:lumMod val="95000"/>
                    <a:lumOff val="5000"/>
                  </a:schemeClr>
                </a:solidFill>
                <a:latin typeface="Comic Sans MS" panose="030F0702030302020204" pitchFamily="66" charset="0"/>
              </a:rPr>
              <a:t>Hot Fix</a:t>
            </a:r>
            <a:endParaRPr lang="zh-CN" altLang="en-US" sz="6000" dirty="0">
              <a:solidFill>
                <a:schemeClr val="tx1">
                  <a:lumMod val="95000"/>
                  <a:lumOff val="5000"/>
                </a:schemeClr>
              </a:solidFill>
              <a:latin typeface="Comic Sans MS" panose="030F0702030302020204" pitchFamily="66" charset="0"/>
            </a:endParaRPr>
          </a:p>
        </p:txBody>
      </p:sp>
      <p:sp>
        <p:nvSpPr>
          <p:cNvPr id="3" name="副标题 2"/>
          <p:cNvSpPr>
            <a:spLocks noGrp="1"/>
          </p:cNvSpPr>
          <p:nvPr>
            <p:ph type="subTitle" idx="1"/>
          </p:nvPr>
        </p:nvSpPr>
        <p:spPr>
          <a:xfrm>
            <a:off x="1371600" y="2636912"/>
            <a:ext cx="6400800" cy="3001888"/>
          </a:xfrm>
        </p:spPr>
        <p:txBody>
          <a:bodyPr/>
          <a:lstStyle/>
          <a:p>
            <a:endParaRPr lang="en-US" altLang="zh-CN" dirty="0" smtClean="0"/>
          </a:p>
          <a:p>
            <a:pPr algn="r"/>
            <a:endParaRPr lang="en-US" altLang="zh-CN" dirty="0" smtClean="0">
              <a:solidFill>
                <a:schemeClr val="tx1"/>
              </a:solidFill>
              <a:latin typeface="Comic Sans MS" panose="030F0702030302020204" pitchFamily="66" charset="0"/>
            </a:endParaRPr>
          </a:p>
          <a:p>
            <a:pPr algn="r"/>
            <a:endParaRPr lang="en-US" altLang="zh-CN" dirty="0">
              <a:solidFill>
                <a:schemeClr val="tx1"/>
              </a:solidFill>
              <a:latin typeface="Comic Sans MS" panose="030F0702030302020204" pitchFamily="66" charset="0"/>
            </a:endParaRPr>
          </a:p>
          <a:p>
            <a:pPr algn="r"/>
            <a:r>
              <a:rPr lang="en-US" altLang="zh-CN" dirty="0" smtClean="0">
                <a:solidFill>
                  <a:schemeClr val="tx1"/>
                </a:solidFill>
                <a:latin typeface="Comic Sans MS" panose="030F0702030302020204" pitchFamily="66" charset="0"/>
              </a:rPr>
              <a:t>2021.6.4</a:t>
            </a:r>
          </a:p>
          <a:p>
            <a:pPr algn="r"/>
            <a:r>
              <a:rPr lang="en-US" altLang="zh-CN" dirty="0" smtClean="0">
                <a:solidFill>
                  <a:schemeClr val="tx1"/>
                </a:solidFill>
                <a:latin typeface="Comic Sans MS" panose="030F0702030302020204" pitchFamily="66" charset="0"/>
              </a:rPr>
              <a:t>Tony.Lai</a:t>
            </a:r>
            <a:endParaRPr lang="zh-CN" altLang="en-US" dirty="0">
              <a:solidFill>
                <a:schemeClr val="tx1"/>
              </a:solidFill>
              <a:latin typeface="Comic Sans MS" panose="030F0702030302020204" pitchFamily="66" charset="0"/>
            </a:endParaRPr>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115718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lgn="l">
              <a:buFont typeface="Wingdings" panose="05000000000000000000" pitchFamily="2" charset="2"/>
              <a:buChar char="Ø"/>
            </a:pPr>
            <a:r>
              <a:rPr lang="en-US" altLang="zh-CN" dirty="0" smtClean="0"/>
              <a:t>ClassLoader</a:t>
            </a:r>
            <a:r>
              <a:rPr lang="zh-CN" altLang="en-US" dirty="0"/>
              <a:t>简介</a:t>
            </a:r>
            <a:endParaRPr lang="zh-CN" altLang="en-US" dirty="0"/>
          </a:p>
        </p:txBody>
      </p:sp>
      <p:sp>
        <p:nvSpPr>
          <p:cNvPr id="3" name="内容占位符 2"/>
          <p:cNvSpPr>
            <a:spLocks noGrp="1"/>
          </p:cNvSpPr>
          <p:nvPr>
            <p:ph idx="1"/>
          </p:nvPr>
        </p:nvSpPr>
        <p:spPr>
          <a:xfrm>
            <a:off x="457200" y="1412776"/>
            <a:ext cx="8229600" cy="4713387"/>
          </a:xfrm>
        </p:spPr>
        <p:txBody>
          <a:bodyPr>
            <a:normAutofit/>
          </a:bodyPr>
          <a:lstStyle/>
          <a:p>
            <a:endParaRPr lang="en-US" altLang="zh-CN" sz="2800" dirty="0" smtClean="0"/>
          </a:p>
          <a:p>
            <a:r>
              <a:rPr lang="zh-CN" altLang="en-US" sz="2800" dirty="0" smtClean="0"/>
              <a:t>任</a:t>
            </a:r>
            <a:r>
              <a:rPr lang="zh-CN" altLang="en-US" sz="2800" dirty="0"/>
              <a:t>何一个 </a:t>
            </a:r>
            <a:r>
              <a:rPr lang="en-US" altLang="zh-CN" sz="2800" dirty="0"/>
              <a:t>Java </a:t>
            </a:r>
            <a:r>
              <a:rPr lang="zh-CN" altLang="en-US" sz="2800" dirty="0"/>
              <a:t>程序都是由一个或多个 </a:t>
            </a:r>
            <a:r>
              <a:rPr lang="en-US" altLang="zh-CN" sz="2800" dirty="0"/>
              <a:t>class </a:t>
            </a:r>
            <a:r>
              <a:rPr lang="zh-CN" altLang="en-US" sz="2800" dirty="0"/>
              <a:t>文件组成，在程序运行时，需要将 </a:t>
            </a:r>
            <a:r>
              <a:rPr lang="en-US" altLang="zh-CN" sz="2800" dirty="0"/>
              <a:t>class </a:t>
            </a:r>
            <a:r>
              <a:rPr lang="zh-CN" altLang="en-US" sz="2800" dirty="0"/>
              <a:t>文件加载到虚拟机 中才可以使用，负责加载这些 </a:t>
            </a:r>
            <a:r>
              <a:rPr lang="en-US" altLang="zh-CN" sz="2800" dirty="0"/>
              <a:t>class </a:t>
            </a:r>
            <a:r>
              <a:rPr lang="zh-CN" altLang="en-US" sz="2800" dirty="0"/>
              <a:t>文件的就是 </a:t>
            </a:r>
            <a:r>
              <a:rPr lang="en-US" altLang="zh-CN" sz="2800" dirty="0"/>
              <a:t>Java </a:t>
            </a:r>
            <a:r>
              <a:rPr lang="zh-CN" altLang="en-US" sz="2800" dirty="0"/>
              <a:t>的类加载机制。 </a:t>
            </a:r>
            <a:r>
              <a:rPr lang="en-US" altLang="zh-CN" sz="2800" dirty="0"/>
              <a:t>ClassLoader </a:t>
            </a:r>
            <a:r>
              <a:rPr lang="zh-CN" altLang="en-US" sz="2800" dirty="0"/>
              <a:t>的作用简单来说就是加载 </a:t>
            </a:r>
            <a:r>
              <a:rPr lang="en-US" altLang="zh-CN" sz="2800" dirty="0"/>
              <a:t>class </a:t>
            </a:r>
            <a:r>
              <a:rPr lang="zh-CN" altLang="en-US" sz="2800" dirty="0"/>
              <a:t>文件，提供给程序运行时使用。每个 </a:t>
            </a:r>
            <a:r>
              <a:rPr lang="en-US" altLang="zh-CN" sz="2800" dirty="0"/>
              <a:t>Class </a:t>
            </a:r>
            <a:r>
              <a:rPr lang="zh-CN" altLang="en-US" sz="2800" dirty="0"/>
              <a:t>对象的内部都有一个 </a:t>
            </a:r>
            <a:r>
              <a:rPr lang="en-US" altLang="zh-CN" sz="2800" dirty="0"/>
              <a:t>classLoader</a:t>
            </a:r>
            <a:r>
              <a:rPr lang="zh-CN" altLang="en-US" sz="2800" dirty="0"/>
              <a:t>字段来标识自己是由哪个 </a:t>
            </a:r>
            <a:r>
              <a:rPr lang="en-US" altLang="zh-CN" sz="2800" dirty="0"/>
              <a:t>ClassLoader</a:t>
            </a:r>
            <a:r>
              <a:rPr lang="zh-CN" altLang="en-US" sz="2800" dirty="0"/>
              <a:t>加载的。</a:t>
            </a:r>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1079172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normAutofit/>
          </a:bodyPr>
          <a:lstStyle/>
          <a:p>
            <a:pPr marL="0" indent="0">
              <a:buNone/>
            </a:pPr>
            <a:r>
              <a:rPr lang="en-US" altLang="zh-CN" dirty="0">
                <a:latin typeface="Comic Sans MS" panose="030F0702030302020204" pitchFamily="66" charset="0"/>
              </a:rPr>
              <a:t>ClassLoader</a:t>
            </a:r>
            <a:r>
              <a:rPr lang="zh-CN" altLang="en-US" dirty="0">
                <a:latin typeface="Comic Sans MS" panose="030F0702030302020204" pitchFamily="66" charset="0"/>
              </a:rPr>
              <a:t>是一个抽象类，而它的主要实现类主要有</a:t>
            </a:r>
            <a:r>
              <a:rPr lang="zh-CN" altLang="en-US" dirty="0" smtClean="0">
                <a:latin typeface="Comic Sans MS" panose="030F0702030302020204" pitchFamily="66" charset="0"/>
              </a:rPr>
              <a:t>：</a:t>
            </a:r>
            <a:endParaRPr lang="en-US" altLang="zh-CN" dirty="0" smtClean="0">
              <a:latin typeface="Comic Sans MS" panose="030F0702030302020204" pitchFamily="66" charset="0"/>
            </a:endParaRPr>
          </a:p>
          <a:p>
            <a:pPr marL="0" indent="0">
              <a:buNone/>
            </a:pPr>
            <a:endParaRPr lang="en-US" altLang="zh-CN" dirty="0" smtClean="0">
              <a:latin typeface="Comic Sans MS" panose="030F0702030302020204" pitchFamily="66" charset="0"/>
            </a:endParaRPr>
          </a:p>
          <a:p>
            <a:r>
              <a:rPr lang="en-US" altLang="zh-CN" sz="2800" dirty="0">
                <a:latin typeface="Comic Sans MS" panose="030F0702030302020204" pitchFamily="66" charset="0"/>
              </a:rPr>
              <a:t>BootClassLoader</a:t>
            </a:r>
            <a:br>
              <a:rPr lang="en-US" altLang="zh-CN" sz="2800" dirty="0">
                <a:latin typeface="Comic Sans MS" panose="030F0702030302020204" pitchFamily="66" charset="0"/>
              </a:rPr>
            </a:br>
            <a:r>
              <a:rPr lang="zh-CN" altLang="en-US" sz="2800" dirty="0">
                <a:latin typeface="Comic Sans MS" panose="030F0702030302020204" pitchFamily="66" charset="0"/>
              </a:rPr>
              <a:t>用于加载</a:t>
            </a:r>
            <a:r>
              <a:rPr lang="en-US" altLang="zh-CN" sz="2800" dirty="0">
                <a:latin typeface="Comic Sans MS" panose="030F0702030302020204" pitchFamily="66" charset="0"/>
              </a:rPr>
              <a:t>Android Framework</a:t>
            </a:r>
            <a:r>
              <a:rPr lang="zh-CN" altLang="en-US" sz="2800" dirty="0">
                <a:latin typeface="Comic Sans MS" panose="030F0702030302020204" pitchFamily="66" charset="0"/>
              </a:rPr>
              <a:t>层</a:t>
            </a:r>
            <a:r>
              <a:rPr lang="en-US" altLang="zh-CN" sz="2800" dirty="0">
                <a:latin typeface="Comic Sans MS" panose="030F0702030302020204" pitchFamily="66" charset="0"/>
              </a:rPr>
              <a:t>class</a:t>
            </a:r>
            <a:r>
              <a:rPr lang="zh-CN" altLang="en-US" sz="2800" dirty="0">
                <a:latin typeface="Comic Sans MS" panose="030F0702030302020204" pitchFamily="66" charset="0"/>
              </a:rPr>
              <a:t>文件</a:t>
            </a:r>
          </a:p>
          <a:p>
            <a:r>
              <a:rPr lang="en-US" altLang="zh-CN" sz="2800" dirty="0">
                <a:latin typeface="Comic Sans MS" panose="030F0702030302020204" pitchFamily="66" charset="0"/>
              </a:rPr>
              <a:t>PathClassLoader</a:t>
            </a:r>
            <a:br>
              <a:rPr lang="en-US" altLang="zh-CN" sz="2800" dirty="0">
                <a:latin typeface="Comic Sans MS" panose="030F0702030302020204" pitchFamily="66" charset="0"/>
              </a:rPr>
            </a:br>
            <a:r>
              <a:rPr lang="zh-CN" altLang="en-US" sz="2800" dirty="0">
                <a:latin typeface="Comic Sans MS" panose="030F0702030302020204" pitchFamily="66" charset="0"/>
              </a:rPr>
              <a:t>用于</a:t>
            </a:r>
            <a:r>
              <a:rPr lang="en-US" altLang="zh-CN" sz="2800" dirty="0">
                <a:latin typeface="Comic Sans MS" panose="030F0702030302020204" pitchFamily="66" charset="0"/>
              </a:rPr>
              <a:t>Android</a:t>
            </a:r>
            <a:r>
              <a:rPr lang="zh-CN" altLang="en-US" sz="2800" dirty="0">
                <a:latin typeface="Comic Sans MS" panose="030F0702030302020204" pitchFamily="66" charset="0"/>
              </a:rPr>
              <a:t>应用程序类加载器。可以加载指定的</a:t>
            </a:r>
            <a:r>
              <a:rPr lang="en-US" altLang="zh-CN" sz="2800" dirty="0">
                <a:latin typeface="Comic Sans MS" panose="030F0702030302020204" pitchFamily="66" charset="0"/>
              </a:rPr>
              <a:t>dex</a:t>
            </a:r>
            <a:r>
              <a:rPr lang="zh-CN" altLang="en-US" sz="2800" dirty="0">
                <a:latin typeface="Comic Sans MS" panose="030F0702030302020204" pitchFamily="66" charset="0"/>
              </a:rPr>
              <a:t>，以及</a:t>
            </a:r>
            <a:r>
              <a:rPr lang="en-US" altLang="zh-CN" sz="2800" dirty="0">
                <a:latin typeface="Comic Sans MS" panose="030F0702030302020204" pitchFamily="66" charset="0"/>
              </a:rPr>
              <a:t>jar</a:t>
            </a:r>
            <a:r>
              <a:rPr lang="zh-CN" altLang="en-US" sz="2800" dirty="0">
                <a:latin typeface="Comic Sans MS" panose="030F0702030302020204" pitchFamily="66" charset="0"/>
              </a:rPr>
              <a:t>、</a:t>
            </a:r>
            <a:r>
              <a:rPr lang="en-US" altLang="zh-CN" sz="2800" dirty="0">
                <a:latin typeface="Comic Sans MS" panose="030F0702030302020204" pitchFamily="66" charset="0"/>
              </a:rPr>
              <a:t>zip</a:t>
            </a:r>
            <a:r>
              <a:rPr lang="zh-CN" altLang="en-US" sz="2800" dirty="0">
                <a:latin typeface="Comic Sans MS" panose="030F0702030302020204" pitchFamily="66" charset="0"/>
              </a:rPr>
              <a:t>、</a:t>
            </a:r>
            <a:r>
              <a:rPr lang="en-US" altLang="zh-CN" sz="2800" dirty="0">
                <a:latin typeface="Comic Sans MS" panose="030F0702030302020204" pitchFamily="66" charset="0"/>
              </a:rPr>
              <a:t>apk</a:t>
            </a:r>
            <a:r>
              <a:rPr lang="zh-CN" altLang="en-US" sz="2800" dirty="0">
                <a:latin typeface="Comic Sans MS" panose="030F0702030302020204" pitchFamily="66" charset="0"/>
              </a:rPr>
              <a:t>中的</a:t>
            </a:r>
            <a:r>
              <a:rPr lang="en-US" altLang="zh-CN" sz="2800" dirty="0">
                <a:latin typeface="Comic Sans MS" panose="030F0702030302020204" pitchFamily="66" charset="0"/>
              </a:rPr>
              <a:t>classes.dex</a:t>
            </a:r>
          </a:p>
          <a:p>
            <a:r>
              <a:rPr lang="en-US" altLang="zh-CN" sz="2800" dirty="0">
                <a:latin typeface="Comic Sans MS" panose="030F0702030302020204" pitchFamily="66" charset="0"/>
              </a:rPr>
              <a:t>DexClassLoader</a:t>
            </a:r>
            <a:br>
              <a:rPr lang="en-US" altLang="zh-CN" sz="2800" dirty="0">
                <a:latin typeface="Comic Sans MS" panose="030F0702030302020204" pitchFamily="66" charset="0"/>
              </a:rPr>
            </a:br>
            <a:r>
              <a:rPr lang="zh-CN" altLang="en-US" sz="2800" dirty="0">
                <a:latin typeface="Comic Sans MS" panose="030F0702030302020204" pitchFamily="66" charset="0"/>
              </a:rPr>
              <a:t>用于加载指定的</a:t>
            </a:r>
            <a:r>
              <a:rPr lang="en-US" altLang="zh-CN" sz="2800" dirty="0">
                <a:latin typeface="Comic Sans MS" panose="030F0702030302020204" pitchFamily="66" charset="0"/>
              </a:rPr>
              <a:t>dex</a:t>
            </a:r>
            <a:r>
              <a:rPr lang="zh-CN" altLang="en-US" sz="2800" dirty="0">
                <a:latin typeface="Comic Sans MS" panose="030F0702030302020204" pitchFamily="66" charset="0"/>
              </a:rPr>
              <a:t>，以及</a:t>
            </a:r>
            <a:r>
              <a:rPr lang="en-US" altLang="zh-CN" sz="2800" dirty="0">
                <a:latin typeface="Comic Sans MS" panose="030F0702030302020204" pitchFamily="66" charset="0"/>
              </a:rPr>
              <a:t>jar</a:t>
            </a:r>
            <a:r>
              <a:rPr lang="zh-CN" altLang="en-US" sz="2800" dirty="0">
                <a:latin typeface="Comic Sans MS" panose="030F0702030302020204" pitchFamily="66" charset="0"/>
              </a:rPr>
              <a:t>、</a:t>
            </a:r>
            <a:r>
              <a:rPr lang="en-US" altLang="zh-CN" sz="2800" dirty="0">
                <a:latin typeface="Comic Sans MS" panose="030F0702030302020204" pitchFamily="66" charset="0"/>
              </a:rPr>
              <a:t>zip</a:t>
            </a:r>
            <a:r>
              <a:rPr lang="zh-CN" altLang="en-US" sz="2800" dirty="0">
                <a:latin typeface="Comic Sans MS" panose="030F0702030302020204" pitchFamily="66" charset="0"/>
              </a:rPr>
              <a:t>、</a:t>
            </a:r>
            <a:r>
              <a:rPr lang="en-US" altLang="zh-CN" sz="2800" dirty="0">
                <a:latin typeface="Comic Sans MS" panose="030F0702030302020204" pitchFamily="66" charset="0"/>
              </a:rPr>
              <a:t>apk</a:t>
            </a:r>
            <a:r>
              <a:rPr lang="zh-CN" altLang="en-US" sz="2800" dirty="0">
                <a:latin typeface="Comic Sans MS" panose="030F0702030302020204" pitchFamily="66" charset="0"/>
              </a:rPr>
              <a:t>中的</a:t>
            </a:r>
            <a:r>
              <a:rPr lang="en-US" altLang="zh-CN" sz="2800" dirty="0" smtClean="0">
                <a:latin typeface="Comic Sans MS" panose="030F0702030302020204" pitchFamily="66" charset="0"/>
              </a:rPr>
              <a:t>classes.dex</a:t>
            </a:r>
            <a:endParaRPr lang="en-US" altLang="zh-CN" sz="2800" dirty="0">
              <a:latin typeface="Comic Sans MS" panose="030F0702030302020204" pitchFamily="66" charset="0"/>
            </a:endParaRPr>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1723669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BaseDexClassLoader</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b="1" dirty="0"/>
              <a:t>dexPath</a:t>
            </a:r>
            <a:r>
              <a:rPr lang="en-US" altLang="zh-CN" sz="2800" dirty="0"/>
              <a:t>: </a:t>
            </a:r>
            <a:r>
              <a:rPr lang="zh-CN" altLang="en-US" sz="2800" dirty="0"/>
              <a:t>需要加载的文件列表，文件可以是包含了 </a:t>
            </a:r>
            <a:r>
              <a:rPr lang="en-US" altLang="zh-CN" sz="2800" dirty="0"/>
              <a:t>classes.dex </a:t>
            </a:r>
            <a:r>
              <a:rPr lang="zh-CN" altLang="en-US" sz="2800" dirty="0"/>
              <a:t>的 </a:t>
            </a:r>
            <a:r>
              <a:rPr lang="en-US" altLang="zh-CN" sz="2800" dirty="0"/>
              <a:t>JAR/APK/ZIP</a:t>
            </a:r>
            <a:r>
              <a:rPr lang="zh-CN" altLang="en-US" sz="2800" dirty="0"/>
              <a:t>，也可以直接使用 </a:t>
            </a:r>
            <a:r>
              <a:rPr lang="en-US" altLang="zh-CN" sz="2800" dirty="0"/>
              <a:t>classes.dex </a:t>
            </a:r>
            <a:r>
              <a:rPr lang="zh-CN" altLang="en-US" sz="2800" dirty="0"/>
              <a:t>文件，多个文件用 “</a:t>
            </a:r>
            <a:r>
              <a:rPr lang="en-US" altLang="zh-CN" sz="2800" dirty="0"/>
              <a:t>:” </a:t>
            </a:r>
            <a:r>
              <a:rPr lang="zh-CN" altLang="en-US" sz="2800" dirty="0"/>
              <a:t>分割</a:t>
            </a:r>
          </a:p>
          <a:p>
            <a:endParaRPr lang="en-US" altLang="zh-CN" sz="2800" b="1" dirty="0" smtClean="0"/>
          </a:p>
          <a:p>
            <a:r>
              <a:rPr lang="en-US" altLang="zh-CN" sz="2800" b="1" dirty="0" smtClean="0"/>
              <a:t>optimizedDirectory</a:t>
            </a:r>
            <a:r>
              <a:rPr lang="en-US" altLang="zh-CN" sz="2800" dirty="0"/>
              <a:t>: </a:t>
            </a:r>
            <a:r>
              <a:rPr lang="zh-CN" altLang="en-US" sz="2800" dirty="0"/>
              <a:t>存放优化后的 </a:t>
            </a:r>
            <a:r>
              <a:rPr lang="en-US" altLang="zh-CN" sz="2800" dirty="0"/>
              <a:t>dex</a:t>
            </a:r>
            <a:r>
              <a:rPr lang="zh-CN" altLang="en-US" sz="2800" dirty="0"/>
              <a:t>，可以为空</a:t>
            </a:r>
          </a:p>
          <a:p>
            <a:endParaRPr lang="en-US" altLang="zh-CN" sz="2800" b="1" dirty="0" smtClean="0"/>
          </a:p>
          <a:p>
            <a:r>
              <a:rPr lang="en-US" altLang="zh-CN" sz="2800" b="1" dirty="0"/>
              <a:t>librarySearchPath </a:t>
            </a:r>
            <a:r>
              <a:rPr lang="en-US" altLang="zh-CN" sz="2800" dirty="0" smtClean="0"/>
              <a:t>: </a:t>
            </a:r>
            <a:r>
              <a:rPr lang="zh-CN" altLang="en-US" sz="2800" dirty="0"/>
              <a:t>存放需要加载的 </a:t>
            </a:r>
            <a:r>
              <a:rPr lang="en-US" altLang="zh-CN" sz="2800" dirty="0"/>
              <a:t>native </a:t>
            </a:r>
            <a:r>
              <a:rPr lang="zh-CN" altLang="en-US" sz="2800" dirty="0"/>
              <a:t>库的目录</a:t>
            </a:r>
          </a:p>
          <a:p>
            <a:endParaRPr lang="en-US" altLang="zh-CN" sz="2800" b="1" dirty="0" smtClean="0"/>
          </a:p>
          <a:p>
            <a:r>
              <a:rPr lang="en-US" altLang="zh-CN" sz="2800" b="1" dirty="0" smtClean="0"/>
              <a:t>parent</a:t>
            </a:r>
            <a:r>
              <a:rPr lang="en-US" altLang="zh-CN" sz="2800" dirty="0"/>
              <a:t>: </a:t>
            </a:r>
            <a:r>
              <a:rPr lang="zh-CN" altLang="en-US" sz="2800" dirty="0"/>
              <a:t>父 </a:t>
            </a:r>
            <a:r>
              <a:rPr lang="en-US" altLang="zh-CN" sz="2800" dirty="0" smtClean="0"/>
              <a:t>ClassLoader</a:t>
            </a:r>
            <a:endParaRPr lang="en-US" altLang="zh-CN" sz="2800"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3406804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87821"/>
            <a:ext cx="8229600" cy="5577483"/>
          </a:xfrm>
        </p:spPr>
        <p:txBody>
          <a:bodyPr>
            <a:normAutofit/>
          </a:bodyPr>
          <a:lstStyle/>
          <a:p>
            <a:r>
              <a:rPr lang="zh-CN" altLang="en-US" sz="2400" dirty="0">
                <a:latin typeface="Comic Sans MS" panose="030F0702030302020204" pitchFamily="66" charset="0"/>
              </a:rPr>
              <a:t>很</a:t>
            </a:r>
            <a:r>
              <a:rPr lang="zh-CN" altLang="en-US" sz="2400" dirty="0" smtClean="0">
                <a:latin typeface="Comic Sans MS" panose="030F0702030302020204" pitchFamily="66" charset="0"/>
              </a:rPr>
              <a:t>多地方里</a:t>
            </a:r>
            <a:r>
              <a:rPr lang="zh-CN" altLang="en-US" sz="2400" dirty="0">
                <a:latin typeface="Comic Sans MS" panose="030F0702030302020204" pitchFamily="66" charset="0"/>
              </a:rPr>
              <a:t>说 </a:t>
            </a:r>
            <a:r>
              <a:rPr lang="en-US" altLang="zh-CN" sz="2400" dirty="0">
                <a:latin typeface="Comic Sans MS" panose="030F0702030302020204" pitchFamily="66" charset="0"/>
              </a:rPr>
              <a:t>PathClassLoader</a:t>
            </a:r>
            <a:r>
              <a:rPr lang="zh-CN" altLang="en-US" sz="2400" dirty="0">
                <a:latin typeface="Comic Sans MS" panose="030F0702030302020204" pitchFamily="66" charset="0"/>
              </a:rPr>
              <a:t>只能加载已安装的</a:t>
            </a:r>
            <a:r>
              <a:rPr lang="en-US" altLang="zh-CN" sz="2400" dirty="0">
                <a:latin typeface="Comic Sans MS" panose="030F0702030302020204" pitchFamily="66" charset="0"/>
              </a:rPr>
              <a:t>apk</a:t>
            </a:r>
            <a:r>
              <a:rPr lang="zh-CN" altLang="en-US" sz="2400" dirty="0">
                <a:latin typeface="Comic Sans MS" panose="030F0702030302020204" pitchFamily="66" charset="0"/>
              </a:rPr>
              <a:t>的</a:t>
            </a:r>
            <a:r>
              <a:rPr lang="en-US" altLang="zh-CN" sz="2400" dirty="0">
                <a:latin typeface="Comic Sans MS" panose="030F0702030302020204" pitchFamily="66" charset="0"/>
              </a:rPr>
              <a:t>dex</a:t>
            </a:r>
            <a:r>
              <a:rPr lang="zh-CN" altLang="en-US" sz="2400" dirty="0">
                <a:latin typeface="Comic Sans MS" panose="030F0702030302020204" pitchFamily="66" charset="0"/>
              </a:rPr>
              <a:t>，但是实际上 </a:t>
            </a:r>
            <a:r>
              <a:rPr lang="en-US" altLang="zh-CN" sz="2400" dirty="0">
                <a:latin typeface="Comic Sans MS" panose="030F0702030302020204" pitchFamily="66" charset="0"/>
              </a:rPr>
              <a:t>PathClassLoader</a:t>
            </a:r>
            <a:r>
              <a:rPr lang="zh-CN" altLang="en-US" sz="2400" dirty="0">
                <a:latin typeface="Comic Sans MS" panose="030F0702030302020204" pitchFamily="66" charset="0"/>
              </a:rPr>
              <a:t>和 </a:t>
            </a:r>
            <a:r>
              <a:rPr lang="en-US" altLang="zh-CN" sz="2400" dirty="0">
                <a:latin typeface="Comic Sans MS" panose="030F0702030302020204" pitchFamily="66" charset="0"/>
              </a:rPr>
              <a:t>DexClassLoader</a:t>
            </a:r>
            <a:r>
              <a:rPr lang="zh-CN" altLang="en-US" sz="2400" dirty="0">
                <a:latin typeface="Comic Sans MS" panose="030F0702030302020204" pitchFamily="66" charset="0"/>
              </a:rPr>
              <a:t>一样都能够加载</a:t>
            </a:r>
            <a:r>
              <a:rPr lang="en-US" altLang="zh-CN" sz="2400" dirty="0">
                <a:latin typeface="Comic Sans MS" panose="030F0702030302020204" pitchFamily="66" charset="0"/>
              </a:rPr>
              <a:t>sdcard</a:t>
            </a:r>
            <a:r>
              <a:rPr lang="zh-CN" altLang="en-US" sz="2400" dirty="0">
                <a:latin typeface="Comic Sans MS" panose="030F0702030302020204" pitchFamily="66" charset="0"/>
              </a:rPr>
              <a:t>中的</a:t>
            </a:r>
            <a:r>
              <a:rPr lang="en-US" altLang="zh-CN" sz="2400" dirty="0" smtClean="0">
                <a:latin typeface="Comic Sans MS" panose="030F0702030302020204" pitchFamily="66" charset="0"/>
              </a:rPr>
              <a:t>dex</a:t>
            </a:r>
            <a:r>
              <a:rPr lang="zh-CN" altLang="en-US" sz="2400" dirty="0" smtClean="0">
                <a:latin typeface="Comic Sans MS" panose="030F0702030302020204" pitchFamily="66" charset="0"/>
              </a:rPr>
              <a:t>。</a:t>
            </a:r>
            <a:endParaRPr lang="en-US" altLang="zh-CN" sz="2400" dirty="0" smtClean="0">
              <a:latin typeface="Comic Sans MS" panose="030F0702030302020204" pitchFamily="66" charset="0"/>
            </a:endParaRPr>
          </a:p>
          <a:p>
            <a:r>
              <a:rPr lang="zh-CN" altLang="en-US" sz="2400" dirty="0">
                <a:latin typeface="Comic Sans MS" panose="030F0702030302020204" pitchFamily="66" charset="0"/>
              </a:rPr>
              <a:t>两者唯一的区别在</a:t>
            </a:r>
            <a:r>
              <a:rPr lang="zh-CN" altLang="en-US" sz="2400" dirty="0" smtClean="0">
                <a:latin typeface="Comic Sans MS" panose="030F0702030302020204" pitchFamily="66" charset="0"/>
              </a:rPr>
              <a:t>于</a:t>
            </a:r>
            <a:r>
              <a:rPr lang="zh-CN" altLang="en-US" sz="2400" dirty="0">
                <a:latin typeface="Comic Sans MS" panose="030F0702030302020204" pitchFamily="66" charset="0"/>
              </a:rPr>
              <a:t>，</a:t>
            </a:r>
            <a:r>
              <a:rPr lang="zh-CN" altLang="en-US" sz="2400" dirty="0" smtClean="0">
                <a:latin typeface="Comic Sans MS" panose="030F0702030302020204" pitchFamily="66" charset="0"/>
              </a:rPr>
              <a:t>创</a:t>
            </a:r>
            <a:r>
              <a:rPr lang="zh-CN" altLang="en-US" sz="2400" dirty="0">
                <a:latin typeface="Comic Sans MS" panose="030F0702030302020204" pitchFamily="66" charset="0"/>
              </a:rPr>
              <a:t>建 </a:t>
            </a:r>
            <a:r>
              <a:rPr lang="en-US" altLang="zh-CN" sz="2400" dirty="0">
                <a:latin typeface="Comic Sans MS" panose="030F0702030302020204" pitchFamily="66" charset="0"/>
              </a:rPr>
              <a:t>DexClassLoader</a:t>
            </a:r>
            <a:r>
              <a:rPr lang="zh-CN" altLang="en-US" sz="2400" dirty="0">
                <a:latin typeface="Comic Sans MS" panose="030F0702030302020204" pitchFamily="66" charset="0"/>
              </a:rPr>
              <a:t>需要传递一个 </a:t>
            </a:r>
            <a:r>
              <a:rPr lang="en-US" altLang="zh-CN" sz="2400" dirty="0">
                <a:latin typeface="Comic Sans MS" panose="030F0702030302020204" pitchFamily="66" charset="0"/>
              </a:rPr>
              <a:t>optimizedDirectory</a:t>
            </a:r>
            <a:r>
              <a:rPr lang="zh-CN" altLang="en-US" sz="2400" dirty="0">
                <a:latin typeface="Comic Sans MS" panose="030F0702030302020204" pitchFamily="66" charset="0"/>
              </a:rPr>
              <a:t>参数，并且会将其创建为 </a:t>
            </a:r>
            <a:r>
              <a:rPr lang="en-US" altLang="zh-CN" sz="2400" dirty="0">
                <a:latin typeface="Comic Sans MS" panose="030F0702030302020204" pitchFamily="66" charset="0"/>
              </a:rPr>
              <a:t>File</a:t>
            </a:r>
            <a:r>
              <a:rPr lang="zh-CN" altLang="en-US" sz="2400" dirty="0">
                <a:latin typeface="Comic Sans MS" panose="030F0702030302020204" pitchFamily="66" charset="0"/>
              </a:rPr>
              <a:t>对象传给 </a:t>
            </a:r>
            <a:r>
              <a:rPr lang="en-US" altLang="zh-CN" sz="2400" dirty="0">
                <a:latin typeface="Comic Sans MS" panose="030F0702030302020204" pitchFamily="66" charset="0"/>
              </a:rPr>
              <a:t>super</a:t>
            </a:r>
            <a:r>
              <a:rPr lang="zh-CN" altLang="en-US" sz="2400" dirty="0">
                <a:latin typeface="Comic Sans MS" panose="030F0702030302020204" pitchFamily="66" charset="0"/>
              </a:rPr>
              <a:t>，而 </a:t>
            </a:r>
            <a:r>
              <a:rPr lang="en-US" altLang="zh-CN" sz="2400" dirty="0">
                <a:latin typeface="Comic Sans MS" panose="030F0702030302020204" pitchFamily="66" charset="0"/>
              </a:rPr>
              <a:t>PathClassLoader</a:t>
            </a:r>
            <a:r>
              <a:rPr lang="zh-CN" altLang="en-US" sz="2400" dirty="0">
                <a:latin typeface="Comic Sans MS" panose="030F0702030302020204" pitchFamily="66" charset="0"/>
              </a:rPr>
              <a:t>则直接给到</a:t>
            </a:r>
            <a:r>
              <a:rPr lang="en-US" altLang="zh-CN" sz="2400" dirty="0">
                <a:latin typeface="Comic Sans MS" panose="030F0702030302020204" pitchFamily="66" charset="0"/>
              </a:rPr>
              <a:t>null</a:t>
            </a:r>
            <a:r>
              <a:rPr lang="zh-CN" altLang="en-US" sz="2400" dirty="0">
                <a:latin typeface="Comic Sans MS" panose="030F0702030302020204" pitchFamily="66" charset="0"/>
              </a:rPr>
              <a:t>。因此两者都可以加载指定的</a:t>
            </a:r>
            <a:r>
              <a:rPr lang="en-US" altLang="zh-CN" sz="2400" dirty="0">
                <a:latin typeface="Comic Sans MS" panose="030F0702030302020204" pitchFamily="66" charset="0"/>
              </a:rPr>
              <a:t>dex</a:t>
            </a:r>
            <a:r>
              <a:rPr lang="zh-CN" altLang="en-US" sz="2400" dirty="0">
                <a:latin typeface="Comic Sans MS" panose="030F0702030302020204" pitchFamily="66" charset="0"/>
              </a:rPr>
              <a:t>，以及</a:t>
            </a:r>
            <a:r>
              <a:rPr lang="en-US" altLang="zh-CN" sz="2400" dirty="0">
                <a:latin typeface="Comic Sans MS" panose="030F0702030302020204" pitchFamily="66" charset="0"/>
              </a:rPr>
              <a:t>jar</a:t>
            </a:r>
            <a:r>
              <a:rPr lang="zh-CN" altLang="en-US" sz="2400" dirty="0">
                <a:latin typeface="Comic Sans MS" panose="030F0702030302020204" pitchFamily="66" charset="0"/>
              </a:rPr>
              <a:t>、</a:t>
            </a:r>
            <a:r>
              <a:rPr lang="en-US" altLang="zh-CN" sz="2400" dirty="0">
                <a:latin typeface="Comic Sans MS" panose="030F0702030302020204" pitchFamily="66" charset="0"/>
              </a:rPr>
              <a:t>zip</a:t>
            </a:r>
            <a:r>
              <a:rPr lang="zh-CN" altLang="en-US" sz="2400" dirty="0">
                <a:latin typeface="Comic Sans MS" panose="030F0702030302020204" pitchFamily="66" charset="0"/>
              </a:rPr>
              <a:t>、</a:t>
            </a:r>
            <a:r>
              <a:rPr lang="en-US" altLang="zh-CN" sz="2400" dirty="0">
                <a:latin typeface="Comic Sans MS" panose="030F0702030302020204" pitchFamily="66" charset="0"/>
              </a:rPr>
              <a:t>apk</a:t>
            </a:r>
            <a:r>
              <a:rPr lang="zh-CN" altLang="en-US" sz="2400" dirty="0">
                <a:latin typeface="Comic Sans MS" panose="030F0702030302020204" pitchFamily="66" charset="0"/>
              </a:rPr>
              <a:t>中的</a:t>
            </a:r>
            <a:r>
              <a:rPr lang="en-US" altLang="zh-CN" sz="2400" dirty="0" smtClean="0">
                <a:latin typeface="Comic Sans MS" panose="030F0702030302020204" pitchFamily="66" charset="0"/>
              </a:rPr>
              <a:t>classes.dex</a:t>
            </a:r>
            <a:r>
              <a:rPr lang="zh-CN" altLang="en-US" sz="2400" dirty="0" smtClean="0">
                <a:latin typeface="Comic Sans MS" panose="030F0702030302020204" pitchFamily="66" charset="0"/>
              </a:rPr>
              <a:t>。</a:t>
            </a:r>
            <a:endParaRPr lang="en-US" altLang="zh-CN" sz="2400" dirty="0" smtClean="0">
              <a:latin typeface="Comic Sans MS" panose="030F0702030302020204" pitchFamily="66" charset="0"/>
            </a:endParaRPr>
          </a:p>
          <a:p>
            <a:r>
              <a:rPr lang="en-US" altLang="zh-CN" sz="2400" dirty="0">
                <a:latin typeface="Comic Sans MS" panose="030F0702030302020204" pitchFamily="66" charset="0"/>
              </a:rPr>
              <a:t>optimizedDirectory</a:t>
            </a:r>
            <a:r>
              <a:rPr lang="zh-CN" altLang="en-US" sz="2400" dirty="0">
                <a:latin typeface="Comic Sans MS" panose="030F0702030302020204" pitchFamily="66" charset="0"/>
              </a:rPr>
              <a:t>参数为</a:t>
            </a:r>
            <a:r>
              <a:rPr lang="en-US" altLang="zh-CN" sz="2400" dirty="0">
                <a:latin typeface="Comic Sans MS" panose="030F0702030302020204" pitchFamily="66" charset="0"/>
              </a:rPr>
              <a:t>odex</a:t>
            </a:r>
            <a:r>
              <a:rPr lang="zh-CN" altLang="en-US" sz="2400" dirty="0">
                <a:latin typeface="Comic Sans MS" panose="030F0702030302020204" pitchFamily="66" charset="0"/>
              </a:rPr>
              <a:t>的目录。实际上</a:t>
            </a:r>
            <a:r>
              <a:rPr lang="en-US" altLang="zh-CN" sz="2400" dirty="0">
                <a:latin typeface="Comic Sans MS" panose="030F0702030302020204" pitchFamily="66" charset="0"/>
              </a:rPr>
              <a:t>Android</a:t>
            </a:r>
            <a:r>
              <a:rPr lang="zh-CN" altLang="en-US" sz="2400" dirty="0">
                <a:latin typeface="Comic Sans MS" panose="030F0702030302020204" pitchFamily="66" charset="0"/>
              </a:rPr>
              <a:t>中的</a:t>
            </a:r>
            <a:r>
              <a:rPr lang="en-US" altLang="zh-CN" sz="2400" dirty="0">
                <a:latin typeface="Comic Sans MS" panose="030F0702030302020204" pitchFamily="66" charset="0"/>
              </a:rPr>
              <a:t>ClassLoader</a:t>
            </a:r>
            <a:r>
              <a:rPr lang="zh-CN" altLang="en-US" sz="2400" dirty="0">
                <a:latin typeface="Comic Sans MS" panose="030F0702030302020204" pitchFamily="66" charset="0"/>
              </a:rPr>
              <a:t>在加载</a:t>
            </a:r>
            <a:r>
              <a:rPr lang="en-US" altLang="zh-CN" sz="2400" dirty="0">
                <a:latin typeface="Comic Sans MS" panose="030F0702030302020204" pitchFamily="66" charset="0"/>
              </a:rPr>
              <a:t>dex</a:t>
            </a:r>
            <a:r>
              <a:rPr lang="zh-CN" altLang="en-US" sz="2400" dirty="0">
                <a:latin typeface="Comic Sans MS" panose="030F0702030302020204" pitchFamily="66" charset="0"/>
              </a:rPr>
              <a:t>时，会首先经过</a:t>
            </a:r>
            <a:r>
              <a:rPr lang="en-US" altLang="zh-CN" sz="2400" dirty="0">
                <a:latin typeface="Comic Sans MS" panose="030F0702030302020204" pitchFamily="66" charset="0"/>
              </a:rPr>
              <a:t>dexopt</a:t>
            </a:r>
            <a:r>
              <a:rPr lang="zh-CN" altLang="en-US" sz="2400" dirty="0">
                <a:latin typeface="Comic Sans MS" panose="030F0702030302020204" pitchFamily="66" charset="0"/>
              </a:rPr>
              <a:t>对</a:t>
            </a:r>
            <a:r>
              <a:rPr lang="en-US" altLang="zh-CN" sz="2400" dirty="0">
                <a:latin typeface="Comic Sans MS" panose="030F0702030302020204" pitchFamily="66" charset="0"/>
              </a:rPr>
              <a:t>dex</a:t>
            </a:r>
            <a:r>
              <a:rPr lang="zh-CN" altLang="en-US" sz="2400" dirty="0">
                <a:latin typeface="Comic Sans MS" panose="030F0702030302020204" pitchFamily="66" charset="0"/>
              </a:rPr>
              <a:t>执行优化，产生</a:t>
            </a:r>
            <a:r>
              <a:rPr lang="en-US" altLang="zh-CN" sz="2400" dirty="0">
                <a:latin typeface="Comic Sans MS" panose="030F0702030302020204" pitchFamily="66" charset="0"/>
              </a:rPr>
              <a:t>odex</a:t>
            </a:r>
            <a:r>
              <a:rPr lang="zh-CN" altLang="en-US" sz="2400" dirty="0">
                <a:latin typeface="Comic Sans MS" panose="030F0702030302020204" pitchFamily="66" charset="0"/>
              </a:rPr>
              <a:t>文件。</a:t>
            </a:r>
            <a:r>
              <a:rPr lang="en-US" altLang="zh-CN" sz="2400" dirty="0">
                <a:latin typeface="Comic Sans MS" panose="030F0702030302020204" pitchFamily="66" charset="0"/>
              </a:rPr>
              <a:t>optimizedDirectory</a:t>
            </a:r>
            <a:r>
              <a:rPr lang="zh-CN" altLang="en-US" sz="2400" dirty="0">
                <a:latin typeface="Comic Sans MS" panose="030F0702030302020204" pitchFamily="66" charset="0"/>
              </a:rPr>
              <a:t>为</a:t>
            </a:r>
            <a:r>
              <a:rPr lang="en-US" altLang="zh-CN" sz="2400" dirty="0">
                <a:latin typeface="Comic Sans MS" panose="030F0702030302020204" pitchFamily="66" charset="0"/>
              </a:rPr>
              <a:t>null</a:t>
            </a:r>
            <a:r>
              <a:rPr lang="zh-CN" altLang="en-US" sz="2400" dirty="0">
                <a:latin typeface="Comic Sans MS" panose="030F0702030302020204" pitchFamily="66" charset="0"/>
              </a:rPr>
              <a:t>时的默认路径为：</a:t>
            </a:r>
            <a:r>
              <a:rPr lang="en-US" altLang="zh-CN" sz="2400" dirty="0">
                <a:latin typeface="Comic Sans MS" panose="030F0702030302020204" pitchFamily="66" charset="0"/>
              </a:rPr>
              <a:t>/</a:t>
            </a:r>
            <a:r>
              <a:rPr lang="en-US" altLang="zh-CN" sz="2400" dirty="0" smtClean="0">
                <a:latin typeface="Comic Sans MS" panose="030F0702030302020204" pitchFamily="66" charset="0"/>
              </a:rPr>
              <a:t>data/dalvik-cache</a:t>
            </a:r>
            <a:r>
              <a:rPr lang="zh-CN" altLang="en-US" sz="2400" dirty="0" smtClean="0">
                <a:latin typeface="Comic Sans MS" panose="030F0702030302020204" pitchFamily="66" charset="0"/>
              </a:rPr>
              <a:t>。</a:t>
            </a:r>
            <a:endParaRPr lang="en-US" altLang="zh-CN" sz="2400" dirty="0">
              <a:latin typeface="Comic Sans MS" panose="030F0702030302020204" pitchFamily="66" charset="0"/>
            </a:endParaRPr>
          </a:p>
          <a:p>
            <a:r>
              <a:rPr lang="zh-CN" altLang="en-US" sz="2400" dirty="0" smtClean="0">
                <a:latin typeface="Comic Sans MS" panose="030F0702030302020204" pitchFamily="66" charset="0"/>
              </a:rPr>
              <a:t>在</a:t>
            </a:r>
            <a:r>
              <a:rPr lang="en-US" altLang="zh-CN" sz="2400" dirty="0" smtClean="0">
                <a:latin typeface="Comic Sans MS" panose="030F0702030302020204" pitchFamily="66" charset="0"/>
              </a:rPr>
              <a:t>Android</a:t>
            </a:r>
            <a:r>
              <a:rPr lang="zh-CN" altLang="en-US" sz="2400" dirty="0" smtClean="0">
                <a:latin typeface="Comic Sans MS" panose="030F0702030302020204" pitchFamily="66" charset="0"/>
              </a:rPr>
              <a:t>最新版本里，</a:t>
            </a:r>
            <a:r>
              <a:rPr lang="en-US" altLang="zh-CN" sz="2400" dirty="0">
                <a:latin typeface="Comic Sans MS" panose="030F0702030302020204" pitchFamily="66" charset="0"/>
              </a:rPr>
              <a:t> DexClassLoader </a:t>
            </a:r>
            <a:r>
              <a:rPr lang="zh-CN" altLang="en-US" sz="2400" dirty="0" smtClean="0">
                <a:latin typeface="Comic Sans MS" panose="030F0702030302020204" pitchFamily="66" charset="0"/>
              </a:rPr>
              <a:t>的</a:t>
            </a:r>
            <a:r>
              <a:rPr lang="en-US" altLang="zh-CN" sz="2400" dirty="0" smtClean="0">
                <a:latin typeface="Comic Sans MS" panose="030F0702030302020204" pitchFamily="66" charset="0"/>
              </a:rPr>
              <a:t>optimizedDirectory</a:t>
            </a:r>
            <a:r>
              <a:rPr lang="zh-CN" altLang="en-US" sz="2400" dirty="0" smtClean="0">
                <a:latin typeface="Comic Sans MS" panose="030F0702030302020204" pitchFamily="66" charset="0"/>
              </a:rPr>
              <a:t>参数已经默认为</a:t>
            </a:r>
            <a:r>
              <a:rPr lang="en-US" altLang="zh-CN" sz="2400" dirty="0" smtClean="0">
                <a:latin typeface="Comic Sans MS" panose="030F0702030302020204" pitchFamily="66" charset="0"/>
              </a:rPr>
              <a:t>null</a:t>
            </a:r>
            <a:r>
              <a:rPr lang="zh-CN" altLang="en-US" sz="2400" dirty="0" smtClean="0">
                <a:latin typeface="Comic Sans MS" panose="030F0702030302020204" pitchFamily="66" charset="0"/>
              </a:rPr>
              <a:t>了</a:t>
            </a:r>
            <a:r>
              <a:rPr lang="zh-CN" altLang="en-US" sz="2800" dirty="0" smtClean="0"/>
              <a:t>。</a:t>
            </a:r>
            <a:endParaRPr lang="en-US" altLang="zh-CN" sz="2400" dirty="0" smtClean="0">
              <a:latin typeface="Comic Sans MS" panose="030F0702030302020204" pitchFamily="66" charset="0"/>
            </a:endParaRPr>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3902628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832648"/>
          </a:xfrm>
        </p:spPr>
        <p:txBody>
          <a:bodyPr/>
          <a:lstStyle/>
          <a:p>
            <a:r>
              <a:rPr lang="en-US" altLang="zh-CN" sz="2800" dirty="0" smtClean="0"/>
              <a:t>BaseDexClassLoader</a:t>
            </a:r>
            <a:r>
              <a:rPr lang="zh-CN" altLang="en-US" sz="2800" dirty="0" smtClean="0"/>
              <a:t>中有个</a:t>
            </a:r>
            <a:r>
              <a:rPr lang="en-US" altLang="zh-CN" sz="2800" dirty="0" smtClean="0"/>
              <a:t>DexPathList</a:t>
            </a:r>
            <a:r>
              <a:rPr lang="zh-CN" altLang="en-US" sz="2800" dirty="0" smtClean="0"/>
              <a:t>变量，</a:t>
            </a:r>
            <a:endParaRPr lang="en-US" altLang="zh-CN" sz="2800" dirty="0" smtClean="0"/>
          </a:p>
          <a:p>
            <a:pPr marL="0" indent="0">
              <a:buNone/>
            </a:pPr>
            <a:r>
              <a:rPr lang="zh-CN" altLang="en-US" sz="2800" dirty="0" smtClean="0"/>
              <a:t>    该变量里存在一个</a:t>
            </a:r>
            <a:r>
              <a:rPr lang="en-US" altLang="zh-CN" sz="2800" dirty="0" smtClean="0"/>
              <a:t>dexElements</a:t>
            </a:r>
            <a:r>
              <a:rPr lang="zh-CN" altLang="en-US" sz="2800" dirty="0"/>
              <a:t>数</a:t>
            </a:r>
            <a:r>
              <a:rPr lang="zh-CN" altLang="en-US" sz="2800" dirty="0" smtClean="0"/>
              <a:t>组。</a:t>
            </a:r>
            <a:endParaRPr lang="en-US" altLang="zh-CN" sz="2800" dirty="0" smtClean="0"/>
          </a:p>
          <a:p>
            <a:r>
              <a:rPr lang="en-US" altLang="zh-CN" sz="2800" dirty="0" smtClean="0"/>
              <a:t>Element</a:t>
            </a:r>
            <a:r>
              <a:rPr lang="zh-CN" altLang="en-US" sz="2800" dirty="0"/>
              <a:t>类中存在一</a:t>
            </a:r>
            <a:r>
              <a:rPr lang="zh-CN" altLang="en-US" sz="2800" dirty="0" smtClean="0"/>
              <a:t>个</a:t>
            </a:r>
            <a:r>
              <a:rPr lang="en-US" altLang="zh-CN" sz="2800" dirty="0" smtClean="0"/>
              <a:t>dexFile</a:t>
            </a:r>
            <a:r>
              <a:rPr lang="zh-CN" altLang="en-US" sz="2800" dirty="0" smtClean="0"/>
              <a:t>成员表示</a:t>
            </a:r>
            <a:r>
              <a:rPr lang="en-US" altLang="zh-CN" sz="2800" dirty="0" smtClean="0"/>
              <a:t>dex</a:t>
            </a:r>
            <a:r>
              <a:rPr lang="zh-CN" altLang="en-US" sz="2800" dirty="0" smtClean="0"/>
              <a:t>文件。</a:t>
            </a:r>
            <a:endParaRPr lang="en-US" altLang="zh-CN" sz="2800" dirty="0" smtClean="0"/>
          </a:p>
          <a:p>
            <a:r>
              <a:rPr lang="zh-CN" altLang="en-US" sz="2800" dirty="0" smtClean="0"/>
              <a:t>对于类的查找，会由数组从前往往后进行查找，找到即可。</a:t>
            </a:r>
            <a:endParaRPr lang="en-US" altLang="zh-CN" sz="2800" dirty="0" smtClean="0"/>
          </a:p>
          <a:p>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068960"/>
            <a:ext cx="7610475"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2046879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pPr marL="0"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 y="548680"/>
            <a:ext cx="9144000" cy="6048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4"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5"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6"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7"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820340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571500" indent="-571500" algn="l">
              <a:buFont typeface="Wingdings" panose="05000000000000000000" pitchFamily="2" charset="2"/>
              <a:buChar char="Ø"/>
            </a:pPr>
            <a:r>
              <a:rPr lang="en-US" altLang="zh-CN" dirty="0"/>
              <a:t>Native Hook</a:t>
            </a:r>
            <a:r>
              <a:rPr lang="zh-CN" altLang="en-US" dirty="0"/>
              <a:t>简</a:t>
            </a:r>
            <a:r>
              <a:rPr lang="zh-CN" altLang="en-US" dirty="0" smtClean="0"/>
              <a:t>介</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sz="3000" dirty="0" smtClean="0">
                <a:latin typeface="楷体" panose="02010609060101010101" pitchFamily="49" charset="-122"/>
                <a:ea typeface="楷体" panose="02010609060101010101" pitchFamily="49" charset="-122"/>
              </a:rPr>
              <a:t>Java</a:t>
            </a:r>
            <a:r>
              <a:rPr lang="zh-CN" altLang="en-US" sz="3000" dirty="0" smtClean="0">
                <a:latin typeface="楷体" panose="02010609060101010101" pitchFamily="49" charset="-122"/>
                <a:ea typeface="楷体" panose="02010609060101010101" pitchFamily="49" charset="-122"/>
              </a:rPr>
              <a:t>中</a:t>
            </a:r>
            <a:r>
              <a:rPr lang="zh-CN" altLang="en-US" sz="3000" dirty="0">
                <a:latin typeface="楷体" panose="02010609060101010101" pitchFamily="49" charset="-122"/>
                <a:ea typeface="楷体" panose="02010609060101010101" pitchFamily="49" charset="-122"/>
              </a:rPr>
              <a:t>的类，方法，变量，对应到虚拟机里的实现</a:t>
            </a:r>
            <a:r>
              <a:rPr lang="zh-CN" altLang="en-US" sz="3000" dirty="0" smtClean="0">
                <a:latin typeface="楷体" panose="02010609060101010101" pitchFamily="49" charset="-122"/>
                <a:ea typeface="楷体" panose="02010609060101010101" pitchFamily="49" charset="-122"/>
              </a:rPr>
              <a:t>是</a:t>
            </a:r>
            <a:r>
              <a:rPr lang="en-US" altLang="zh-CN" sz="3000" dirty="0" smtClean="0">
                <a:latin typeface="楷体" panose="02010609060101010101" pitchFamily="49" charset="-122"/>
                <a:ea typeface="楷体" panose="02010609060101010101" pitchFamily="49" charset="-122"/>
              </a:rPr>
              <a:t>Class,ArtMethod,ArtField</a:t>
            </a:r>
            <a:r>
              <a:rPr lang="zh-CN" altLang="en-US" sz="3000" dirty="0" smtClean="0">
                <a:latin typeface="楷体" panose="02010609060101010101" pitchFamily="49" charset="-122"/>
                <a:ea typeface="楷体" panose="02010609060101010101" pitchFamily="49" charset="-122"/>
              </a:rPr>
              <a:t>。</a:t>
            </a:r>
            <a:endParaRPr lang="en-US" altLang="zh-CN" sz="3000" dirty="0">
              <a:latin typeface="楷体" panose="02010609060101010101" pitchFamily="49" charset="-122"/>
              <a:ea typeface="楷体" panose="02010609060101010101" pitchFamily="49" charset="-122"/>
            </a:endParaRPr>
          </a:p>
          <a:p>
            <a:endParaRPr lang="en-US" altLang="zh-CN" sz="3000" dirty="0" smtClean="0">
              <a:latin typeface="楷体" panose="02010609060101010101" pitchFamily="49" charset="-122"/>
              <a:ea typeface="楷体" panose="02010609060101010101" pitchFamily="49" charset="-122"/>
              <a:cs typeface="DejaVu Sans Mono" panose="020B0609030804020204" pitchFamily="49" charset="0"/>
            </a:endParaRPr>
          </a:p>
          <a:p>
            <a:r>
              <a:rPr lang="zh-CN" altLang="en-US" sz="3000" dirty="0" smtClean="0">
                <a:latin typeface="楷体" panose="02010609060101010101" pitchFamily="49" charset="-122"/>
                <a:ea typeface="楷体" panose="02010609060101010101" pitchFamily="49" charset="-122"/>
                <a:cs typeface="DejaVu Sans Mono" panose="020B0609030804020204" pitchFamily="49" charset="0"/>
              </a:rPr>
              <a:t>在</a:t>
            </a:r>
            <a:r>
              <a:rPr lang="en-US" altLang="zh-CN" sz="3000" dirty="0">
                <a:latin typeface="楷体" panose="02010609060101010101" pitchFamily="49" charset="-122"/>
                <a:ea typeface="楷体" panose="02010609060101010101" pitchFamily="49" charset="-122"/>
                <a:cs typeface="DejaVu Sans Mono" panose="020B0609030804020204" pitchFamily="49" charset="0"/>
              </a:rPr>
              <a:t>Android</a:t>
            </a:r>
            <a:r>
              <a:rPr lang="zh-CN" altLang="en-US" sz="3000" dirty="0">
                <a:latin typeface="楷体" panose="02010609060101010101" pitchFamily="49" charset="-122"/>
                <a:ea typeface="楷体" panose="02010609060101010101" pitchFamily="49" charset="-122"/>
                <a:cs typeface="DejaVu Sans Mono" panose="020B0609030804020204" pitchFamily="49" charset="0"/>
              </a:rPr>
              <a:t>中一个方法</a:t>
            </a:r>
            <a:r>
              <a:rPr lang="zh-CN" altLang="en-US" sz="3000" dirty="0" smtClean="0">
                <a:latin typeface="楷体" panose="02010609060101010101" pitchFamily="49" charset="-122"/>
                <a:ea typeface="楷体" panose="02010609060101010101" pitchFamily="49" charset="-122"/>
                <a:cs typeface="DejaVu Sans Mono" panose="020B0609030804020204" pitchFamily="49" charset="0"/>
              </a:rPr>
              <a:t>在</a:t>
            </a:r>
            <a:r>
              <a:rPr lang="en-US" altLang="zh-CN" sz="3000" dirty="0" smtClean="0">
                <a:latin typeface="楷体" panose="02010609060101010101" pitchFamily="49" charset="-122"/>
                <a:ea typeface="楷体" panose="02010609060101010101" pitchFamily="49" charset="-122"/>
                <a:cs typeface="DejaVu Sans Mono" panose="020B0609030804020204" pitchFamily="49" charset="0"/>
              </a:rPr>
              <a:t>art</a:t>
            </a:r>
            <a:r>
              <a:rPr lang="zh-CN" altLang="en-US" sz="3000" dirty="0" smtClean="0">
                <a:latin typeface="楷体" panose="02010609060101010101" pitchFamily="49" charset="-122"/>
                <a:ea typeface="楷体" panose="02010609060101010101" pitchFamily="49" charset="-122"/>
                <a:cs typeface="DejaVu Sans Mono" panose="020B0609030804020204" pitchFamily="49" charset="0"/>
              </a:rPr>
              <a:t>中</a:t>
            </a:r>
            <a:r>
              <a:rPr lang="zh-CN" altLang="en-US" sz="3000" dirty="0">
                <a:latin typeface="楷体" panose="02010609060101010101" pitchFamily="49" charset="-122"/>
                <a:ea typeface="楷体" panose="02010609060101010101" pitchFamily="49" charset="-122"/>
                <a:cs typeface="DejaVu Sans Mono" panose="020B0609030804020204" pitchFamily="49" charset="0"/>
              </a:rPr>
              <a:t>对应一个</a:t>
            </a:r>
            <a:r>
              <a:rPr lang="en-US" altLang="zh-CN" sz="3000" dirty="0">
                <a:latin typeface="楷体" panose="02010609060101010101" pitchFamily="49" charset="-122"/>
                <a:ea typeface="楷体" panose="02010609060101010101" pitchFamily="49" charset="-122"/>
                <a:cs typeface="DejaVu Sans Mono" panose="020B0609030804020204" pitchFamily="49" charset="0"/>
              </a:rPr>
              <a:t>ArtMethod,ArtMethod</a:t>
            </a:r>
            <a:r>
              <a:rPr lang="zh-CN" altLang="en-US" sz="3000" dirty="0">
                <a:latin typeface="楷体" panose="02010609060101010101" pitchFamily="49" charset="-122"/>
                <a:ea typeface="楷体" panose="02010609060101010101" pitchFamily="49" charset="-122"/>
                <a:cs typeface="DejaVu Sans Mono" panose="020B0609030804020204" pitchFamily="49" charset="0"/>
              </a:rPr>
              <a:t>中保存着方法的 类、访问权限和执行地址等信息</a:t>
            </a:r>
            <a:r>
              <a:rPr lang="zh-CN" altLang="en-US" sz="3000" dirty="0" smtClean="0">
                <a:latin typeface="楷体" panose="02010609060101010101" pitchFamily="49" charset="-122"/>
                <a:ea typeface="楷体" panose="02010609060101010101" pitchFamily="49" charset="-122"/>
                <a:cs typeface="DejaVu Sans Mono" panose="020B0609030804020204" pitchFamily="49" charset="0"/>
              </a:rPr>
              <a:t>。</a:t>
            </a:r>
            <a:endParaRPr lang="en-US" altLang="zh-CN" sz="3000" dirty="0">
              <a:latin typeface="楷体" panose="02010609060101010101" pitchFamily="49" charset="-122"/>
              <a:ea typeface="楷体" panose="02010609060101010101" pitchFamily="49" charset="-122"/>
            </a:endParaRPr>
          </a:p>
          <a:p>
            <a:endParaRPr lang="en-US" altLang="zh-CN" sz="3000" dirty="0" smtClean="0">
              <a:latin typeface="楷体" panose="02010609060101010101" pitchFamily="49" charset="-122"/>
              <a:ea typeface="楷体" panose="02010609060101010101" pitchFamily="49" charset="-122"/>
            </a:endParaRPr>
          </a:p>
          <a:p>
            <a:r>
              <a:rPr lang="zh-CN" altLang="en-US" sz="3000" dirty="0" smtClean="0">
                <a:latin typeface="楷体" panose="02010609060101010101" pitchFamily="49" charset="-122"/>
                <a:ea typeface="楷体" panose="02010609060101010101" pitchFamily="49" charset="-122"/>
              </a:rPr>
              <a:t>在 </a:t>
            </a:r>
            <a:r>
              <a:rPr lang="en-US" altLang="zh-CN" sz="3000" dirty="0">
                <a:latin typeface="楷体" panose="02010609060101010101" pitchFamily="49" charset="-122"/>
                <a:ea typeface="楷体" panose="02010609060101010101" pitchFamily="49" charset="-122"/>
              </a:rPr>
              <a:t>ArtMethod </a:t>
            </a:r>
            <a:r>
              <a:rPr lang="zh-CN" altLang="en-US" sz="3000" dirty="0">
                <a:latin typeface="楷体" panose="02010609060101010101" pitchFamily="49" charset="-122"/>
                <a:ea typeface="楷体" panose="02010609060101010101" pitchFamily="49" charset="-122"/>
              </a:rPr>
              <a:t>中，</a:t>
            </a:r>
            <a:r>
              <a:rPr lang="en-US" altLang="zh-CN" sz="3000" dirty="0">
                <a:latin typeface="楷体" panose="02010609060101010101" pitchFamily="49" charset="-122"/>
                <a:ea typeface="楷体" panose="02010609060101010101" pitchFamily="49" charset="-122"/>
              </a:rPr>
              <a:t>ptr_sized_fields_ </a:t>
            </a:r>
            <a:r>
              <a:rPr lang="zh-CN" altLang="en-US" sz="3000" dirty="0">
                <a:latin typeface="楷体" panose="02010609060101010101" pitchFamily="49" charset="-122"/>
                <a:ea typeface="楷体" panose="02010609060101010101" pitchFamily="49" charset="-122"/>
              </a:rPr>
              <a:t>变量指向了方法的调用入口，也就是执行字节码的地方。在虚拟机内部，调用一个方法的时候，可以简单的理解为会找到 </a:t>
            </a:r>
            <a:r>
              <a:rPr lang="en-US" altLang="zh-CN" sz="3000" dirty="0">
                <a:latin typeface="楷体" panose="02010609060101010101" pitchFamily="49" charset="-122"/>
                <a:ea typeface="楷体" panose="02010609060101010101" pitchFamily="49" charset="-122"/>
              </a:rPr>
              <a:t>ptr_sized_fields_ </a:t>
            </a:r>
            <a:r>
              <a:rPr lang="zh-CN" altLang="en-US" sz="3000" dirty="0">
                <a:latin typeface="楷体" panose="02010609060101010101" pitchFamily="49" charset="-122"/>
                <a:ea typeface="楷体" panose="02010609060101010101" pitchFamily="49" charset="-122"/>
              </a:rPr>
              <a:t>指向的位置，跳转过去执行对应的方法字节码或者机器码</a:t>
            </a:r>
            <a:r>
              <a:rPr lang="zh-CN" altLang="en-US" sz="3000" dirty="0" smtClean="0">
                <a:latin typeface="楷体" panose="02010609060101010101" pitchFamily="49" charset="-122"/>
                <a:ea typeface="楷体" panose="02010609060101010101" pitchFamily="49" charset="-122"/>
              </a:rPr>
              <a:t>。</a:t>
            </a:r>
            <a:r>
              <a:rPr lang="zh-CN" altLang="en-US" sz="3000" dirty="0">
                <a:latin typeface="楷体" panose="02010609060101010101" pitchFamily="49" charset="-122"/>
                <a:ea typeface="楷体" panose="02010609060101010101" pitchFamily="49" charset="-122"/>
              </a:rPr>
              <a:t>简</a:t>
            </a:r>
            <a:r>
              <a:rPr lang="zh-CN" altLang="en-US" sz="3000" dirty="0" smtClean="0">
                <a:latin typeface="楷体" panose="02010609060101010101" pitchFamily="49" charset="-122"/>
                <a:ea typeface="楷体" panose="02010609060101010101" pitchFamily="49" charset="-122"/>
              </a:rPr>
              <a:t>图如下</a:t>
            </a:r>
            <a:endParaRPr lang="en-US" altLang="zh-CN" sz="3000" dirty="0" smtClean="0">
              <a:latin typeface="楷体" panose="02010609060101010101" pitchFamily="49" charset="-122"/>
              <a:ea typeface="楷体" panose="02010609060101010101" pitchFamily="49" charset="-122"/>
            </a:endParaRPr>
          </a:p>
          <a:p>
            <a:endParaRPr lang="zh-CN" altLang="en-US" sz="2400" dirty="0">
              <a:latin typeface="+mn-ea"/>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922043125"/>
              </p:ext>
            </p:extLst>
          </p:nvPr>
        </p:nvGraphicFramePr>
        <p:xfrm>
          <a:off x="7524328" y="692696"/>
          <a:ext cx="692150" cy="552450"/>
        </p:xfrm>
        <a:graphic>
          <a:graphicData uri="http://schemas.openxmlformats.org/presentationml/2006/ole">
            <mc:AlternateContent xmlns:mc="http://schemas.openxmlformats.org/markup-compatibility/2006">
              <mc:Choice xmlns:v="urn:schemas-microsoft-com:vml" Requires="v">
                <p:oleObj spid="_x0000_s4200" name="包装程序外壳对象" showAsIcon="1" r:id="rId3" imgW="691560" imgH="552600" progId="Package">
                  <p:embed/>
                </p:oleObj>
              </mc:Choice>
              <mc:Fallback>
                <p:oleObj name="包装程序外壳对象" showAsIcon="1" r:id="rId3" imgW="691560" imgH="552600" progId="Package">
                  <p:embed/>
                  <p:pic>
                    <p:nvPicPr>
                      <p:cNvPr id="0" name=""/>
                      <p:cNvPicPr/>
                      <p:nvPr/>
                    </p:nvPicPr>
                    <p:blipFill>
                      <a:blip r:embed="rId4"/>
                      <a:stretch>
                        <a:fillRect/>
                      </a:stretch>
                    </p:blipFill>
                    <p:spPr>
                      <a:xfrm>
                        <a:off x="7524328" y="692696"/>
                        <a:ext cx="692150" cy="552450"/>
                      </a:xfrm>
                      <a:prstGeom prst="rect">
                        <a:avLst/>
                      </a:prstGeom>
                    </p:spPr>
                  </p:pic>
                </p:oleObj>
              </mc:Fallback>
            </mc:AlternateContent>
          </a:graphicData>
        </a:graphic>
      </p:graphicFrame>
      <p:sp>
        <p:nvSpPr>
          <p:cNvPr id="6"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4"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5"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3926791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84784"/>
            <a:ext cx="6858000" cy="369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4"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801988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300162"/>
            <a:ext cx="6858000" cy="425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4"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3015915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832648"/>
          </a:xfrm>
        </p:spPr>
        <p:txBody>
          <a:bodyPr>
            <a:normAutofit fontScale="92500" lnSpcReduction="10000"/>
          </a:bodyPr>
          <a:lstStyle/>
          <a:p>
            <a:r>
              <a:rPr lang="zh-CN" altLang="en-US" dirty="0" smtClean="0"/>
              <a:t>所</a:t>
            </a:r>
            <a:r>
              <a:rPr lang="zh-CN" altLang="en-US" dirty="0"/>
              <a:t>以 </a:t>
            </a:r>
            <a:r>
              <a:rPr lang="en-US" altLang="zh-CN" dirty="0"/>
              <a:t>native hook </a:t>
            </a:r>
            <a:r>
              <a:rPr lang="zh-CN" altLang="en-US" dirty="0"/>
              <a:t>的本质就是把旧方法的 </a:t>
            </a:r>
            <a:r>
              <a:rPr lang="en-US" altLang="zh-CN" dirty="0"/>
              <a:t>ArtMethod </a:t>
            </a:r>
            <a:r>
              <a:rPr lang="zh-CN" altLang="en-US" dirty="0"/>
              <a:t>内容替换成新方法的 </a:t>
            </a:r>
            <a:r>
              <a:rPr lang="en-US" altLang="zh-CN" dirty="0"/>
              <a:t>ArtMethod </a:t>
            </a:r>
            <a:r>
              <a:rPr lang="zh-CN" altLang="en-US" dirty="0"/>
              <a:t>内容</a:t>
            </a:r>
            <a:r>
              <a:rPr lang="zh-CN" altLang="en-US" dirty="0" smtClean="0"/>
              <a:t>。</a:t>
            </a:r>
            <a:endParaRPr lang="en-US" altLang="zh-CN" dirty="0" smtClean="0"/>
          </a:p>
          <a:p>
            <a:endParaRPr lang="en-US" altLang="zh-CN" dirty="0" smtClean="0"/>
          </a:p>
          <a:p>
            <a:pPr marL="0" indent="0">
              <a:buNone/>
            </a:pPr>
            <a:r>
              <a:rPr lang="zh-CN" altLang="en-US" dirty="0"/>
              <a:t>实</a:t>
            </a:r>
            <a:r>
              <a:rPr lang="zh-CN" altLang="en-US" dirty="0" smtClean="0"/>
              <a:t>现步骤：</a:t>
            </a:r>
            <a:endParaRPr lang="en-US" altLang="zh-CN" dirty="0" smtClean="0"/>
          </a:p>
          <a:p>
            <a:r>
              <a:rPr lang="zh-CN" altLang="en-US" dirty="0"/>
              <a:t>首先要找到替换的旧方法和新方法，这一步在 </a:t>
            </a:r>
            <a:r>
              <a:rPr lang="en-US" altLang="zh-CN" dirty="0"/>
              <a:t>java </a:t>
            </a:r>
            <a:r>
              <a:rPr lang="zh-CN" altLang="en-US" dirty="0"/>
              <a:t>中进行，直接通过反射获取即</a:t>
            </a:r>
            <a:r>
              <a:rPr lang="zh-CN" altLang="en-US" dirty="0" smtClean="0"/>
              <a:t>可。</a:t>
            </a:r>
            <a:endParaRPr lang="zh-CN" altLang="en-US" dirty="0"/>
          </a:p>
          <a:p>
            <a:r>
              <a:rPr lang="zh-CN" altLang="en-US" dirty="0"/>
              <a:t>之后调用 </a:t>
            </a:r>
            <a:r>
              <a:rPr lang="en-US" altLang="zh-CN" dirty="0"/>
              <a:t>native </a:t>
            </a:r>
            <a:r>
              <a:rPr lang="zh-CN" altLang="en-US" dirty="0"/>
              <a:t>方法替换 </a:t>
            </a:r>
            <a:r>
              <a:rPr lang="en-US" altLang="zh-CN" dirty="0"/>
              <a:t>ArtMethod </a:t>
            </a:r>
            <a:r>
              <a:rPr lang="zh-CN" altLang="en-US" dirty="0"/>
              <a:t>内</a:t>
            </a:r>
            <a:r>
              <a:rPr lang="zh-CN" altLang="en-US" dirty="0" smtClean="0"/>
              <a:t>容。</a:t>
            </a:r>
            <a:endParaRPr lang="en-US" altLang="zh-CN" dirty="0"/>
          </a:p>
          <a:p>
            <a:pPr marL="0" indent="0">
              <a:buNone/>
            </a:pPr>
            <a:endParaRPr lang="en-US" altLang="zh-CN" b="1" dirty="0" smtClean="0"/>
          </a:p>
          <a:p>
            <a:pPr marL="0" indent="0">
              <a:buNone/>
            </a:pPr>
            <a:r>
              <a:rPr lang="zh-CN" altLang="en-US" b="1" dirty="0" smtClean="0"/>
              <a:t>优</a:t>
            </a:r>
            <a:r>
              <a:rPr lang="zh-CN" altLang="en-US" b="1" dirty="0"/>
              <a:t>缺点</a:t>
            </a:r>
          </a:p>
          <a:p>
            <a:r>
              <a:rPr lang="zh-CN" altLang="en-US" dirty="0"/>
              <a:t>补丁可以实时生</a:t>
            </a:r>
            <a:r>
              <a:rPr lang="zh-CN" altLang="en-US" dirty="0" smtClean="0"/>
              <a:t>效</a:t>
            </a:r>
            <a:r>
              <a:rPr lang="en-US" altLang="zh-CN" dirty="0" smtClean="0"/>
              <a:t>/</a:t>
            </a:r>
            <a:r>
              <a:rPr lang="zh-CN" altLang="en-US" dirty="0"/>
              <a:t>兼容性差</a:t>
            </a:r>
            <a:r>
              <a:rPr lang="zh-CN" altLang="en-US" dirty="0" smtClean="0"/>
              <a:t>，</a:t>
            </a:r>
            <a:r>
              <a:rPr lang="zh-CN" altLang="en-US" dirty="0"/>
              <a:t>开发需要掌握 </a:t>
            </a:r>
            <a:r>
              <a:rPr lang="en-US" altLang="zh-CN" dirty="0"/>
              <a:t>jni </a:t>
            </a:r>
            <a:r>
              <a:rPr lang="zh-CN" altLang="en-US" dirty="0"/>
              <a:t>相关知识</a:t>
            </a:r>
            <a:endParaRPr lang="zh-CN" altLang="en-US" dirty="0"/>
          </a:p>
        </p:txBody>
      </p:sp>
      <p:sp>
        <p:nvSpPr>
          <p:cNvPr id="5"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4"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2621113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268760"/>
            <a:ext cx="6400800" cy="4370040"/>
          </a:xfrm>
        </p:spPr>
        <p:txBody>
          <a:bodyPr/>
          <a:lstStyle/>
          <a:p>
            <a:pPr marL="457200" indent="-457200" algn="l">
              <a:buFont typeface="Wingdings" panose="05000000000000000000" pitchFamily="2" charset="2"/>
              <a:buChar char="Ø"/>
            </a:pPr>
            <a:r>
              <a:rPr lang="zh-CN" altLang="en-US" dirty="0">
                <a:solidFill>
                  <a:schemeClr val="tx1"/>
                </a:solidFill>
                <a:latin typeface="DejaVu Sans Mono" panose="020B0609030804020204" pitchFamily="49" charset="0"/>
                <a:cs typeface="DejaVu Sans Mono" panose="020B0609030804020204" pitchFamily="49" charset="0"/>
              </a:rPr>
              <a:t>什么是热修</a:t>
            </a:r>
            <a:r>
              <a:rPr lang="zh-CN" altLang="en-US" dirty="0" smtClean="0">
                <a:solidFill>
                  <a:schemeClr val="tx1"/>
                </a:solidFill>
                <a:latin typeface="DejaVu Sans Mono" panose="020B0609030804020204" pitchFamily="49" charset="0"/>
                <a:cs typeface="DejaVu Sans Mono" panose="020B0609030804020204" pitchFamily="49" charset="0"/>
              </a:rPr>
              <a:t>复</a:t>
            </a:r>
            <a:r>
              <a:rPr lang="zh-CN" altLang="en-US" dirty="0">
                <a:solidFill>
                  <a:schemeClr val="tx1"/>
                </a:solidFill>
                <a:latin typeface="DejaVu Sans Mono" panose="020B0609030804020204" pitchFamily="49" charset="0"/>
                <a:cs typeface="DejaVu Sans Mono" panose="020B0609030804020204" pitchFamily="49" charset="0"/>
              </a:rPr>
              <a:t>，</a:t>
            </a:r>
            <a:r>
              <a:rPr lang="zh-CN" altLang="en-US" dirty="0" smtClean="0">
                <a:solidFill>
                  <a:schemeClr val="tx1"/>
                </a:solidFill>
                <a:latin typeface="DejaVu Sans Mono" panose="020B0609030804020204" pitchFamily="49" charset="0"/>
                <a:cs typeface="DejaVu Sans Mono" panose="020B0609030804020204" pitchFamily="49" charset="0"/>
              </a:rPr>
              <a:t>修复什么？</a:t>
            </a:r>
            <a:endParaRPr lang="zh-CN" altLang="en-US" dirty="0">
              <a:solidFill>
                <a:schemeClr val="tx1"/>
              </a:solidFill>
              <a:latin typeface="DejaVu Sans Mono" panose="020B0609030804020204" pitchFamily="49" charset="0"/>
              <a:cs typeface="DejaVu Sans Mono" panose="020B0609030804020204" pitchFamily="49" charset="0"/>
            </a:endParaRPr>
          </a:p>
          <a:p>
            <a:pPr marL="457200" indent="-457200" algn="l">
              <a:buFont typeface="Wingdings" panose="05000000000000000000" pitchFamily="2" charset="2"/>
              <a:buChar char="Ø"/>
            </a:pPr>
            <a:r>
              <a:rPr lang="zh-CN" altLang="en-US" dirty="0">
                <a:solidFill>
                  <a:schemeClr val="tx1"/>
                </a:solidFill>
                <a:latin typeface="DejaVu Sans Mono" panose="020B0609030804020204" pitchFamily="49" charset="0"/>
                <a:cs typeface="DejaVu Sans Mono" panose="020B0609030804020204" pitchFamily="49" charset="0"/>
              </a:rPr>
              <a:t>百花齐放的热修复框</a:t>
            </a:r>
            <a:r>
              <a:rPr lang="zh-CN" altLang="en-US" dirty="0" smtClean="0">
                <a:solidFill>
                  <a:schemeClr val="tx1"/>
                </a:solidFill>
                <a:latin typeface="DejaVu Sans Mono" panose="020B0609030804020204" pitchFamily="49" charset="0"/>
                <a:cs typeface="DejaVu Sans Mono" panose="020B0609030804020204" pitchFamily="49" charset="0"/>
              </a:rPr>
              <a:t>架</a:t>
            </a:r>
            <a:endParaRPr lang="en-US" altLang="zh-CN" dirty="0" smtClean="0">
              <a:solidFill>
                <a:schemeClr val="tx1"/>
              </a:solidFill>
              <a:latin typeface="DejaVu Sans Mono" panose="020B0609030804020204" pitchFamily="49" charset="0"/>
              <a:ea typeface="DejaVu Sans Mono" panose="020B0609030804020204" pitchFamily="49" charset="0"/>
              <a:cs typeface="DejaVu Sans Mono" panose="020B0609030804020204" pitchFamily="49" charset="0"/>
            </a:endParaRPr>
          </a:p>
          <a:p>
            <a:pPr marL="457200" indent="-457200" algn="l">
              <a:buFont typeface="Wingdings" panose="05000000000000000000" pitchFamily="2" charset="2"/>
              <a:buChar char="Ø"/>
            </a:pPr>
            <a:r>
              <a:rPr lang="en-US" altLang="zh-CN" dirty="0" smtClean="0">
                <a:solidFill>
                  <a:schemeClr val="tx1"/>
                </a:solidFill>
                <a:latin typeface="DejaVu Sans Mono" panose="020B0609030804020204" pitchFamily="49" charset="0"/>
                <a:ea typeface="DejaVu Sans Mono" panose="020B0609030804020204" pitchFamily="49" charset="0"/>
                <a:cs typeface="DejaVu Sans Mono" panose="020B0609030804020204" pitchFamily="49" charset="0"/>
              </a:rPr>
              <a:t>ClassLoader</a:t>
            </a:r>
            <a:r>
              <a:rPr lang="zh-CN" altLang="en-US" dirty="0" smtClean="0">
                <a:solidFill>
                  <a:schemeClr val="tx1"/>
                </a:solidFill>
                <a:latin typeface="DejaVu Sans Mono" panose="020B0609030804020204" pitchFamily="49" charset="0"/>
                <a:cs typeface="DejaVu Sans Mono" panose="020B0609030804020204" pitchFamily="49" charset="0"/>
              </a:rPr>
              <a:t>简介</a:t>
            </a:r>
            <a:endParaRPr lang="en-US" altLang="zh-CN" dirty="0" smtClean="0">
              <a:solidFill>
                <a:schemeClr val="tx1"/>
              </a:solidFill>
              <a:latin typeface="DejaVu Sans Mono" panose="020B0609030804020204" pitchFamily="49" charset="0"/>
              <a:cs typeface="DejaVu Sans Mono" panose="020B0609030804020204" pitchFamily="49" charset="0"/>
            </a:endParaRPr>
          </a:p>
          <a:p>
            <a:pPr marL="457200" indent="-457200" algn="l">
              <a:buFont typeface="Wingdings" panose="05000000000000000000" pitchFamily="2" charset="2"/>
              <a:buChar char="Ø"/>
            </a:pPr>
            <a:r>
              <a:rPr lang="en-US" altLang="zh-CN" dirty="0">
                <a:solidFill>
                  <a:schemeClr val="tx1"/>
                </a:solidFill>
              </a:rPr>
              <a:t>N</a:t>
            </a:r>
            <a:r>
              <a:rPr lang="en-US" altLang="zh-CN" dirty="0" smtClean="0">
                <a:solidFill>
                  <a:schemeClr val="tx1"/>
                </a:solidFill>
              </a:rPr>
              <a:t>ative Hook</a:t>
            </a:r>
            <a:r>
              <a:rPr lang="zh-CN" altLang="en-US" dirty="0" smtClean="0">
                <a:solidFill>
                  <a:schemeClr val="tx1"/>
                </a:solidFill>
              </a:rPr>
              <a:t>简介</a:t>
            </a:r>
            <a:endParaRPr lang="en-US" altLang="zh-CN" dirty="0" smtClean="0">
              <a:solidFill>
                <a:schemeClr val="tx1"/>
              </a:solidFill>
              <a:latin typeface="DejaVu Sans Mono" panose="020B0609030804020204" pitchFamily="49" charset="0"/>
              <a:ea typeface="DejaVu Sans Mono" panose="020B0609030804020204" pitchFamily="49" charset="0"/>
              <a:cs typeface="DejaVu Sans Mono" panose="020B0609030804020204" pitchFamily="49" charset="0"/>
            </a:endParaRPr>
          </a:p>
          <a:p>
            <a:pPr marL="457200" indent="-457200" algn="l">
              <a:buFont typeface="Wingdings" panose="05000000000000000000" pitchFamily="2" charset="2"/>
              <a:buChar char="Ø"/>
            </a:pPr>
            <a:r>
              <a:rPr lang="zh-CN" altLang="en-US" dirty="0">
                <a:solidFill>
                  <a:schemeClr val="tx1"/>
                </a:solidFill>
                <a:latin typeface="DejaVu Sans Mono" panose="020B0609030804020204" pitchFamily="49" charset="0"/>
                <a:cs typeface="DejaVu Sans Mono" panose="020B0609030804020204" pitchFamily="49" charset="0"/>
              </a:rPr>
              <a:t>技术原理及特点</a:t>
            </a:r>
            <a:endParaRPr lang="zh-CN" altLang="en-US" dirty="0">
              <a:solidFill>
                <a:schemeClr val="tx1"/>
              </a:solidFill>
              <a:latin typeface="DejaVu Sans Mono" panose="020B0609030804020204" pitchFamily="49" charset="0"/>
              <a:cs typeface="DejaVu Sans Mono" panose="020B0609030804020204" pitchFamily="49" charset="0"/>
            </a:endParaRPr>
          </a:p>
          <a:p>
            <a:pPr marL="457200" indent="-457200" algn="l">
              <a:buFont typeface="Wingdings" panose="05000000000000000000" pitchFamily="2" charset="2"/>
              <a:buChar char="Ø"/>
            </a:pPr>
            <a:r>
              <a:rPr lang="zh-CN" altLang="en-US" dirty="0">
                <a:solidFill>
                  <a:schemeClr val="tx1"/>
                </a:solidFill>
                <a:latin typeface="DejaVu Sans Mono" panose="020B0609030804020204" pitchFamily="49" charset="0"/>
                <a:cs typeface="DejaVu Sans Mono" panose="020B0609030804020204" pitchFamily="49" charset="0"/>
              </a:rPr>
              <a:t>资源修</a:t>
            </a:r>
            <a:r>
              <a:rPr lang="zh-CN" altLang="en-US" dirty="0" smtClean="0">
                <a:solidFill>
                  <a:schemeClr val="tx1"/>
                </a:solidFill>
                <a:latin typeface="DejaVu Sans Mono" panose="020B0609030804020204" pitchFamily="49" charset="0"/>
                <a:cs typeface="DejaVu Sans Mono" panose="020B0609030804020204" pitchFamily="49" charset="0"/>
              </a:rPr>
              <a:t>复</a:t>
            </a:r>
            <a:r>
              <a:rPr lang="en-US" altLang="zh-CN" dirty="0" smtClean="0">
                <a:solidFill>
                  <a:schemeClr val="tx1"/>
                </a:solidFill>
                <a:latin typeface="DejaVu Sans Mono" panose="020B0609030804020204" pitchFamily="49" charset="0"/>
                <a:cs typeface="DejaVu Sans Mono" panose="020B0609030804020204" pitchFamily="49" charset="0"/>
              </a:rPr>
              <a:t>/so</a:t>
            </a:r>
            <a:r>
              <a:rPr lang="zh-CN" altLang="en-US" dirty="0" smtClean="0">
                <a:solidFill>
                  <a:schemeClr val="tx1"/>
                </a:solidFill>
                <a:latin typeface="DejaVu Sans Mono" panose="020B0609030804020204" pitchFamily="49" charset="0"/>
                <a:cs typeface="DejaVu Sans Mono" panose="020B0609030804020204" pitchFamily="49" charset="0"/>
              </a:rPr>
              <a:t>修复</a:t>
            </a:r>
            <a:endParaRPr lang="en-US" altLang="zh-CN" dirty="0" smtClean="0">
              <a:solidFill>
                <a:schemeClr val="tx1"/>
              </a:solidFill>
              <a:latin typeface="DejaVu Sans Mono" panose="020B0609030804020204" pitchFamily="49" charset="0"/>
              <a:ea typeface="DejaVu Sans Mono" panose="020B0609030804020204" pitchFamily="49" charset="0"/>
              <a:cs typeface="DejaVu Sans Mono" panose="020B0609030804020204" pitchFamily="49" charset="0"/>
            </a:endParaRPr>
          </a:p>
          <a:p>
            <a:pPr marL="457200" indent="-457200" algn="l">
              <a:buFont typeface="Wingdings" panose="05000000000000000000" pitchFamily="2" charset="2"/>
              <a:buChar char="Ø"/>
            </a:pPr>
            <a:r>
              <a:rPr lang="zh-CN" altLang="en-US" dirty="0" smtClean="0">
                <a:solidFill>
                  <a:schemeClr val="tx1"/>
                </a:solidFill>
                <a:latin typeface="DejaVu Sans Mono" panose="020B0609030804020204" pitchFamily="49" charset="0"/>
                <a:cs typeface="DejaVu Sans Mono" panose="020B0609030804020204" pitchFamily="49" charset="0"/>
              </a:rPr>
              <a:t>总</a:t>
            </a:r>
            <a:r>
              <a:rPr lang="zh-CN" altLang="en-US" dirty="0">
                <a:solidFill>
                  <a:schemeClr val="tx1"/>
                </a:solidFill>
                <a:latin typeface="DejaVu Sans Mono" panose="020B0609030804020204" pitchFamily="49" charset="0"/>
                <a:cs typeface="DejaVu Sans Mono" panose="020B0609030804020204" pitchFamily="49" charset="0"/>
              </a:rPr>
              <a:t>结</a:t>
            </a:r>
          </a:p>
          <a:p>
            <a:endParaRPr lang="zh-CN" altLang="en-US"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1635246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lgn="l">
              <a:buFont typeface="Wingdings" panose="05000000000000000000" pitchFamily="2" charset="2"/>
              <a:buChar char="Ø"/>
            </a:pPr>
            <a:r>
              <a:rPr lang="zh-CN" altLang="en-US" dirty="0"/>
              <a:t>技术</a:t>
            </a:r>
            <a:r>
              <a:rPr lang="zh-CN" altLang="en-US" dirty="0" smtClean="0"/>
              <a:t>原理及特点</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阿里</a:t>
            </a:r>
            <a:r>
              <a:rPr lang="en-US" altLang="zh-CN" dirty="0" smtClean="0"/>
              <a:t>Dexposed-native</a:t>
            </a:r>
            <a:r>
              <a:rPr lang="zh-CN" altLang="en-US" dirty="0"/>
              <a:t>解</a:t>
            </a:r>
            <a:r>
              <a:rPr lang="zh-CN" altLang="en-US" dirty="0" smtClean="0"/>
              <a:t>决方案</a:t>
            </a:r>
            <a:endParaRPr lang="en-US" altLang="zh-CN" dirty="0" smtClean="0"/>
          </a:p>
          <a:p>
            <a:pPr marL="0" indent="0">
              <a:buNone/>
            </a:pPr>
            <a:r>
              <a:rPr lang="zh-CN" altLang="en-US" dirty="0" smtClean="0"/>
              <a:t>原理：</a:t>
            </a:r>
            <a:endParaRPr lang="en-US" altLang="zh-CN" dirty="0" smtClean="0"/>
          </a:p>
          <a:p>
            <a:r>
              <a:rPr lang="zh-CN" altLang="en-US" dirty="0" smtClean="0"/>
              <a:t>直</a:t>
            </a:r>
            <a:r>
              <a:rPr lang="zh-CN" altLang="en-US" dirty="0"/>
              <a:t>接在</a:t>
            </a:r>
            <a:r>
              <a:rPr lang="en-US" altLang="zh-CN" dirty="0"/>
              <a:t>native</a:t>
            </a:r>
            <a:r>
              <a:rPr lang="zh-CN" altLang="en-US" dirty="0"/>
              <a:t>层进行方法的结构体信息对换，从而实现完美的方法新旧替换，从而实现热修复功</a:t>
            </a:r>
            <a:r>
              <a:rPr lang="zh-CN" altLang="en-US" dirty="0" smtClean="0"/>
              <a:t>能</a:t>
            </a:r>
            <a:endParaRPr lang="en-US" altLang="zh-CN" dirty="0" smtClean="0"/>
          </a:p>
          <a:p>
            <a:r>
              <a:rPr lang="zh-CN" altLang="en-US" dirty="0"/>
              <a:t>基于开源框架</a:t>
            </a:r>
            <a:r>
              <a:rPr lang="en-US" altLang="zh-CN" dirty="0"/>
              <a:t>Xposed</a:t>
            </a:r>
            <a:r>
              <a:rPr lang="zh-CN" altLang="en-US" dirty="0"/>
              <a:t>实现，是一种</a:t>
            </a:r>
            <a:r>
              <a:rPr lang="en-US" altLang="zh-CN" dirty="0"/>
              <a:t>AOP</a:t>
            </a:r>
            <a:r>
              <a:rPr lang="zh-CN" altLang="en-US" dirty="0"/>
              <a:t>解决方</a:t>
            </a:r>
            <a:r>
              <a:rPr lang="zh-CN" altLang="en-US" dirty="0" smtClean="0"/>
              <a:t>案</a:t>
            </a:r>
            <a:endParaRPr lang="zh-CN" altLang="en-US" dirty="0"/>
          </a:p>
          <a:p>
            <a:endParaRPr lang="en-US" altLang="zh-CN" dirty="0" smtClean="0"/>
          </a:p>
          <a:p>
            <a:endParaRPr lang="zh-CN" altLang="en-US"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24158411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8369486"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4"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1397591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Dexposed</a:t>
            </a:r>
            <a:r>
              <a:rPr lang="zh-CN" altLang="en-US" dirty="0" smtClean="0"/>
              <a:t>优缺点</a:t>
            </a:r>
            <a:endParaRPr lang="zh-CN" altLang="en-US" dirty="0"/>
          </a:p>
        </p:txBody>
      </p:sp>
      <p:sp>
        <p:nvSpPr>
          <p:cNvPr id="3" name="内容占位符 2"/>
          <p:cNvSpPr>
            <a:spLocks noGrp="1"/>
          </p:cNvSpPr>
          <p:nvPr>
            <p:ph idx="1"/>
          </p:nvPr>
        </p:nvSpPr>
        <p:spPr>
          <a:xfrm>
            <a:off x="457200" y="1412776"/>
            <a:ext cx="8229600" cy="4713387"/>
          </a:xfrm>
        </p:spPr>
        <p:txBody>
          <a:bodyPr>
            <a:normAutofit fontScale="62500" lnSpcReduction="20000"/>
          </a:bodyPr>
          <a:lstStyle/>
          <a:p>
            <a:pPr marL="0" indent="0">
              <a:buNone/>
            </a:pPr>
            <a:r>
              <a:rPr lang="zh-CN" altLang="en-US" b="1" dirty="0"/>
              <a:t>优点：</a:t>
            </a:r>
          </a:p>
          <a:p>
            <a:r>
              <a:rPr lang="zh-CN" altLang="en-US" dirty="0"/>
              <a:t>即时生效</a:t>
            </a:r>
          </a:p>
          <a:p>
            <a:r>
              <a:rPr lang="zh-CN" altLang="en-US" dirty="0"/>
              <a:t>不需要任何编译器的插桩或者代码改写，对正常运行不引入任何性能开销。这是</a:t>
            </a:r>
            <a:r>
              <a:rPr lang="en-US" altLang="zh-CN" dirty="0"/>
              <a:t>AspectJ</a:t>
            </a:r>
            <a:r>
              <a:rPr lang="zh-CN" altLang="en-US" dirty="0"/>
              <a:t>之类的框架没法比拟的优势；</a:t>
            </a:r>
          </a:p>
          <a:p>
            <a:r>
              <a:rPr lang="zh-CN" altLang="en-US" dirty="0"/>
              <a:t>对所改写方法的性能开销也极低（微秒级），基本可以忽略不计；</a:t>
            </a:r>
          </a:p>
          <a:p>
            <a:r>
              <a:rPr lang="zh-CN" altLang="en-US" dirty="0"/>
              <a:t>从工程的角度来看，热补丁仅仅是牛刀小试，它真正的威力在于</a:t>
            </a:r>
            <a:r>
              <a:rPr lang="en-US" altLang="zh-CN" dirty="0"/>
              <a:t>『</a:t>
            </a:r>
            <a:r>
              <a:rPr lang="zh-CN" altLang="en-US" dirty="0"/>
              <a:t>线上调试</a:t>
            </a:r>
            <a:r>
              <a:rPr lang="en-US" altLang="zh-CN" dirty="0"/>
              <a:t>』</a:t>
            </a:r>
            <a:r>
              <a:rPr lang="zh-CN" altLang="en-US" dirty="0"/>
              <a:t>；</a:t>
            </a:r>
          </a:p>
          <a:p>
            <a:r>
              <a:rPr lang="zh-CN" altLang="en-US" dirty="0"/>
              <a:t>基于</a:t>
            </a:r>
            <a:r>
              <a:rPr lang="en-US" altLang="zh-CN" dirty="0"/>
              <a:t>Xposed</a:t>
            </a:r>
            <a:r>
              <a:rPr lang="zh-CN" altLang="en-US" dirty="0"/>
              <a:t>原理实现的</a:t>
            </a:r>
            <a:r>
              <a:rPr lang="en-US" altLang="zh-CN" dirty="0"/>
              <a:t>AOP</a:t>
            </a:r>
            <a:r>
              <a:rPr lang="zh-CN" altLang="en-US" dirty="0"/>
              <a:t>不仅可以</a:t>
            </a:r>
            <a:r>
              <a:rPr lang="en-US" altLang="zh-CN" dirty="0"/>
              <a:t>hook</a:t>
            </a:r>
            <a:r>
              <a:rPr lang="zh-CN" altLang="en-US" dirty="0"/>
              <a:t>自己的代码，还可以</a:t>
            </a:r>
            <a:r>
              <a:rPr lang="en-US" altLang="zh-CN" dirty="0"/>
              <a:t>hook</a:t>
            </a:r>
            <a:r>
              <a:rPr lang="zh-CN" altLang="en-US" dirty="0"/>
              <a:t>同进程的</a:t>
            </a:r>
            <a:r>
              <a:rPr lang="en-US" altLang="zh-CN" dirty="0"/>
              <a:t>Android SDK</a:t>
            </a:r>
            <a:r>
              <a:rPr lang="zh-CN" altLang="en-US" dirty="0"/>
              <a:t>代码，这也就可以让我们有能力在</a:t>
            </a:r>
            <a:r>
              <a:rPr lang="en-US" altLang="zh-CN" dirty="0"/>
              <a:t>App</a:t>
            </a:r>
            <a:r>
              <a:rPr lang="zh-CN" altLang="en-US" dirty="0"/>
              <a:t>中填上</a:t>
            </a:r>
            <a:r>
              <a:rPr lang="en-US" altLang="zh-CN" dirty="0"/>
              <a:t>Google</a:t>
            </a:r>
            <a:r>
              <a:rPr lang="zh-CN" altLang="en-US" dirty="0"/>
              <a:t>自己挖的坑</a:t>
            </a:r>
            <a:r>
              <a:rPr lang="zh-CN" altLang="en-US" dirty="0" smtClean="0"/>
              <a:t>。</a:t>
            </a:r>
            <a:endParaRPr lang="en-US" altLang="zh-CN" dirty="0" smtClean="0"/>
          </a:p>
          <a:p>
            <a:pPr>
              <a:buFont typeface="Wingdings" panose="05000000000000000000" pitchFamily="2" charset="2"/>
              <a:buChar char="u"/>
            </a:pPr>
            <a:endParaRPr lang="zh-CN" altLang="en-US" dirty="0"/>
          </a:p>
          <a:p>
            <a:pPr marL="0" indent="0">
              <a:buNone/>
            </a:pPr>
            <a:r>
              <a:rPr lang="zh-CN" altLang="en-US" b="1" dirty="0"/>
              <a:t>缺点：</a:t>
            </a:r>
          </a:p>
          <a:p>
            <a:r>
              <a:rPr lang="en-US" altLang="zh-CN" dirty="0"/>
              <a:t>Dalvik</a:t>
            </a:r>
            <a:r>
              <a:rPr lang="zh-CN" altLang="en-US" dirty="0"/>
              <a:t>上近乎完美，不支持</a:t>
            </a:r>
            <a:r>
              <a:rPr lang="en-US" altLang="zh-CN" dirty="0"/>
              <a:t>ART</a:t>
            </a:r>
            <a:r>
              <a:rPr lang="zh-CN" altLang="en-US" dirty="0"/>
              <a:t>（需要另外的实现方式），所以</a:t>
            </a:r>
            <a:r>
              <a:rPr lang="en-US" altLang="zh-CN" dirty="0"/>
              <a:t>5.0</a:t>
            </a:r>
            <a:r>
              <a:rPr lang="zh-CN" altLang="en-US" dirty="0"/>
              <a:t>以上不能用了；</a:t>
            </a:r>
          </a:p>
          <a:p>
            <a:r>
              <a:rPr lang="zh-CN" altLang="en-US" dirty="0"/>
              <a:t>最大挑战在于稳定性与兼容性，而且</a:t>
            </a:r>
            <a:r>
              <a:rPr lang="en-US" altLang="zh-CN" dirty="0"/>
              <a:t>native</a:t>
            </a:r>
            <a:r>
              <a:rPr lang="zh-CN" altLang="en-US" dirty="0"/>
              <a:t>异常排查难度更高；</a:t>
            </a:r>
          </a:p>
          <a:p>
            <a:r>
              <a:rPr lang="zh-CN" altLang="en-US" dirty="0"/>
              <a:t>由于无法增加变量与类等限制，无法做到功能发布级别；</a:t>
            </a:r>
          </a:p>
          <a:p>
            <a:pPr marL="0" indent="0">
              <a:buNone/>
            </a:pPr>
            <a:endParaRPr lang="zh-CN" altLang="en-US"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2604329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阿里</a:t>
            </a:r>
            <a:r>
              <a:rPr lang="en-US" altLang="zh-CN" dirty="0" smtClean="0"/>
              <a:t>Andfix-native</a:t>
            </a:r>
            <a:r>
              <a:rPr lang="zh-CN" altLang="en-US" dirty="0" smtClean="0"/>
              <a:t>解决方案</a:t>
            </a:r>
            <a:endParaRPr lang="zh-CN" altLang="en-US" dirty="0"/>
          </a:p>
        </p:txBody>
      </p:sp>
      <p:sp>
        <p:nvSpPr>
          <p:cNvPr id="3" name="内容占位符 2"/>
          <p:cNvSpPr>
            <a:spLocks noGrp="1"/>
          </p:cNvSpPr>
          <p:nvPr>
            <p:ph idx="1"/>
          </p:nvPr>
        </p:nvSpPr>
        <p:spPr>
          <a:xfrm>
            <a:off x="457200" y="1412776"/>
            <a:ext cx="8229600" cy="4968552"/>
          </a:xfrm>
        </p:spPr>
        <p:txBody>
          <a:bodyPr>
            <a:normAutofit fontScale="85000" lnSpcReduction="20000"/>
          </a:bodyPr>
          <a:lstStyle/>
          <a:p>
            <a:pPr marL="0" indent="0">
              <a:buNone/>
            </a:pPr>
            <a:r>
              <a:rPr lang="zh-CN" altLang="en-US" b="1" dirty="0"/>
              <a:t>原理：</a:t>
            </a:r>
          </a:p>
          <a:p>
            <a:r>
              <a:rPr lang="zh-CN" altLang="en-US" sz="3100" dirty="0"/>
              <a:t>与</a:t>
            </a:r>
            <a:r>
              <a:rPr lang="en-US" altLang="zh-CN" sz="3100" dirty="0"/>
              <a:t>Dexposed</a:t>
            </a:r>
            <a:r>
              <a:rPr lang="zh-CN" altLang="en-US" sz="3100" dirty="0"/>
              <a:t>一样都基于开源框架</a:t>
            </a:r>
            <a:r>
              <a:rPr lang="en-US" altLang="zh-CN" sz="3100" dirty="0"/>
              <a:t>Xposed</a:t>
            </a:r>
            <a:r>
              <a:rPr lang="zh-CN" altLang="en-US" sz="3100" dirty="0"/>
              <a:t>实现，是一种</a:t>
            </a:r>
            <a:r>
              <a:rPr lang="en-US" altLang="zh-CN" sz="3100" dirty="0"/>
              <a:t>AOP</a:t>
            </a:r>
            <a:r>
              <a:rPr lang="zh-CN" altLang="en-US" sz="3100" dirty="0"/>
              <a:t>解决方</a:t>
            </a:r>
            <a:r>
              <a:rPr lang="zh-CN" altLang="en-US" sz="3100" dirty="0" smtClean="0"/>
              <a:t>案。</a:t>
            </a:r>
            <a:r>
              <a:rPr lang="en-US" altLang="zh-CN" sz="3100" dirty="0" smtClean="0"/>
              <a:t>AndFix</a:t>
            </a:r>
            <a:r>
              <a:rPr lang="zh-CN" altLang="en-US" sz="3100" dirty="0"/>
              <a:t>采用的是替换</a:t>
            </a:r>
            <a:r>
              <a:rPr lang="en-US" altLang="zh-CN" sz="3100" dirty="0"/>
              <a:t>ArtMethod</a:t>
            </a:r>
            <a:r>
              <a:rPr lang="zh-CN" altLang="en-US" sz="3100" dirty="0"/>
              <a:t>结构体中的字段，这样会有兼容问题，因为厂商可能会修改</a:t>
            </a:r>
            <a:r>
              <a:rPr lang="en-US" altLang="zh-CN" sz="3100" dirty="0"/>
              <a:t>ArtMethod</a:t>
            </a:r>
            <a:r>
              <a:rPr lang="zh-CN" altLang="en-US" sz="3100" dirty="0"/>
              <a:t>结构体，导致方法替换失</a:t>
            </a:r>
            <a:r>
              <a:rPr lang="zh-CN" altLang="en-US" sz="3100" dirty="0" smtClean="0"/>
              <a:t>败。</a:t>
            </a:r>
            <a:endParaRPr lang="zh-CN" altLang="en-US" sz="3100" dirty="0"/>
          </a:p>
          <a:p>
            <a:pPr marL="0" indent="0">
              <a:buNone/>
            </a:pPr>
            <a:r>
              <a:rPr lang="zh-CN" altLang="en-US" sz="3100" b="1" dirty="0"/>
              <a:t>优点：</a:t>
            </a:r>
          </a:p>
          <a:p>
            <a:r>
              <a:rPr lang="zh-CN" altLang="en-US" sz="3100" dirty="0"/>
              <a:t>即时生效</a:t>
            </a:r>
          </a:p>
          <a:p>
            <a:r>
              <a:rPr lang="zh-CN" altLang="en-US" sz="3100" dirty="0"/>
              <a:t>支持</a:t>
            </a:r>
            <a:r>
              <a:rPr lang="en-US" altLang="zh-CN" sz="3100" dirty="0"/>
              <a:t>dalvik</a:t>
            </a:r>
            <a:r>
              <a:rPr lang="zh-CN" altLang="en-US" sz="3100" dirty="0"/>
              <a:t>和</a:t>
            </a:r>
            <a:r>
              <a:rPr lang="en-US" altLang="zh-CN" sz="3100" dirty="0" smtClean="0"/>
              <a:t>art</a:t>
            </a:r>
          </a:p>
          <a:p>
            <a:r>
              <a:rPr lang="zh-CN" altLang="en-US" sz="3100" dirty="0" smtClean="0"/>
              <a:t>与</a:t>
            </a:r>
            <a:r>
              <a:rPr lang="en-US" altLang="zh-CN" sz="3100" dirty="0" smtClean="0"/>
              <a:t>Dexposed</a:t>
            </a:r>
            <a:r>
              <a:rPr lang="zh-CN" altLang="en-US" sz="3100" dirty="0" smtClean="0"/>
              <a:t>框架相比</a:t>
            </a:r>
            <a:r>
              <a:rPr lang="en-US" altLang="zh-CN" sz="3100" dirty="0" smtClean="0"/>
              <a:t>AndFix</a:t>
            </a:r>
            <a:r>
              <a:rPr lang="zh-CN" altLang="en-US" sz="3100" dirty="0" smtClean="0"/>
              <a:t>框架更加轻便好用，在进行热修复的过程中更加方便了</a:t>
            </a:r>
          </a:p>
          <a:p>
            <a:pPr marL="0" indent="0">
              <a:buNone/>
            </a:pPr>
            <a:r>
              <a:rPr lang="zh-CN" altLang="en-US" sz="3100" b="1" dirty="0" smtClean="0"/>
              <a:t>缺</a:t>
            </a:r>
            <a:r>
              <a:rPr lang="zh-CN" altLang="en-US" sz="3100" b="1" dirty="0"/>
              <a:t>点：</a:t>
            </a:r>
          </a:p>
          <a:p>
            <a:r>
              <a:rPr lang="zh-CN" altLang="en-US" sz="3100" dirty="0"/>
              <a:t>面临稳定性与兼容性问题</a:t>
            </a:r>
          </a:p>
          <a:p>
            <a:r>
              <a:rPr lang="en-US" altLang="zh-CN" sz="3100" dirty="0"/>
              <a:t>AndFix</a:t>
            </a:r>
            <a:r>
              <a:rPr lang="zh-CN" altLang="en-US" sz="3100" dirty="0"/>
              <a:t>不支持新增方法，新增类，新增</a:t>
            </a:r>
            <a:r>
              <a:rPr lang="en-US" altLang="zh-CN" sz="3100" dirty="0"/>
              <a:t>field</a:t>
            </a:r>
            <a:r>
              <a:rPr lang="zh-CN" altLang="en-US" sz="3100" dirty="0"/>
              <a:t>等</a:t>
            </a:r>
          </a:p>
          <a:p>
            <a:endParaRPr lang="zh-CN" altLang="en-US"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23384197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QQ</a:t>
            </a:r>
            <a:r>
              <a:rPr lang="zh-CN" altLang="en-US" dirty="0"/>
              <a:t>空</a:t>
            </a:r>
            <a:r>
              <a:rPr lang="zh-CN" altLang="en-US" dirty="0" smtClean="0"/>
              <a:t>间</a:t>
            </a:r>
            <a:r>
              <a:rPr lang="en-US" altLang="zh-CN" dirty="0" smtClean="0"/>
              <a:t>-Dex</a:t>
            </a:r>
            <a:r>
              <a:rPr lang="zh-CN" altLang="en-US" dirty="0"/>
              <a:t>插</a:t>
            </a:r>
            <a:r>
              <a:rPr lang="zh-CN" altLang="en-US" dirty="0" smtClean="0"/>
              <a:t>装方案</a:t>
            </a:r>
            <a:endParaRPr lang="zh-CN" altLang="en-US" dirty="0"/>
          </a:p>
        </p:txBody>
      </p:sp>
      <p:sp>
        <p:nvSpPr>
          <p:cNvPr id="3" name="内容占位符 2"/>
          <p:cNvSpPr>
            <a:spLocks noGrp="1"/>
          </p:cNvSpPr>
          <p:nvPr>
            <p:ph idx="1"/>
          </p:nvPr>
        </p:nvSpPr>
        <p:spPr/>
        <p:txBody>
          <a:bodyPr/>
          <a:lstStyle/>
          <a:p>
            <a:r>
              <a:rPr lang="zh-CN" altLang="en-US" dirty="0"/>
              <a:t>原理是</a:t>
            </a:r>
            <a:r>
              <a:rPr lang="en-US" altLang="zh-CN" dirty="0"/>
              <a:t>Hook</a:t>
            </a:r>
            <a:r>
              <a:rPr lang="zh-CN" altLang="en-US" dirty="0" smtClean="0"/>
              <a:t>了</a:t>
            </a:r>
            <a:endParaRPr lang="en-US" altLang="zh-CN" dirty="0" smtClean="0"/>
          </a:p>
          <a:p>
            <a:pPr marL="0" indent="0">
              <a:buNone/>
            </a:pPr>
            <a:r>
              <a:rPr lang="en-US" altLang="zh-CN" dirty="0" smtClean="0"/>
              <a:t>    BaseDexClassLoader</a:t>
            </a:r>
            <a:r>
              <a:rPr lang="en-US" altLang="zh-CN" dirty="0"/>
              <a:t>. </a:t>
            </a:r>
            <a:r>
              <a:rPr lang="en-US" altLang="zh-CN" dirty="0" smtClean="0"/>
              <a:t>DexPathList.dexElements   </a:t>
            </a:r>
          </a:p>
          <a:p>
            <a:pPr marL="0" indent="0">
              <a:buNone/>
            </a:pPr>
            <a:r>
              <a:rPr lang="en-US" altLang="zh-CN" dirty="0"/>
              <a:t> </a:t>
            </a:r>
            <a:r>
              <a:rPr lang="en-US" altLang="zh-CN" dirty="0" smtClean="0"/>
              <a:t>   </a:t>
            </a:r>
            <a:r>
              <a:rPr lang="zh-CN" altLang="en-US" dirty="0" smtClean="0"/>
              <a:t>因</a:t>
            </a:r>
            <a:r>
              <a:rPr lang="zh-CN" altLang="en-US" dirty="0"/>
              <a:t>为</a:t>
            </a:r>
            <a:r>
              <a:rPr lang="en-US" altLang="zh-CN" dirty="0"/>
              <a:t>ClassLoader</a:t>
            </a:r>
            <a:r>
              <a:rPr lang="zh-CN" altLang="en-US" dirty="0"/>
              <a:t>的</a:t>
            </a:r>
            <a:r>
              <a:rPr lang="en-US" altLang="zh-CN" dirty="0"/>
              <a:t>findClass</a:t>
            </a:r>
            <a:r>
              <a:rPr lang="zh-CN" altLang="en-US" dirty="0"/>
              <a:t>是通过遍</a:t>
            </a:r>
            <a:r>
              <a:rPr lang="zh-CN" altLang="en-US" dirty="0" smtClean="0"/>
              <a:t>历  </a:t>
            </a:r>
            <a:endParaRPr lang="en-US" altLang="zh-CN" dirty="0" smtClean="0"/>
          </a:p>
          <a:p>
            <a:pPr marL="0" indent="0">
              <a:buNone/>
            </a:pPr>
            <a:r>
              <a:rPr lang="en-US" altLang="zh-CN" dirty="0"/>
              <a:t> </a:t>
            </a:r>
            <a:r>
              <a:rPr lang="en-US" altLang="zh-CN" dirty="0" smtClean="0"/>
              <a:t>   dexElements</a:t>
            </a:r>
            <a:r>
              <a:rPr lang="en-US" altLang="zh-CN" dirty="0"/>
              <a:t>[]</a:t>
            </a:r>
            <a:r>
              <a:rPr lang="zh-CN" altLang="en-US" dirty="0"/>
              <a:t>中的</a:t>
            </a:r>
            <a:r>
              <a:rPr lang="en-US" altLang="zh-CN" dirty="0"/>
              <a:t>dex</a:t>
            </a:r>
            <a:r>
              <a:rPr lang="zh-CN" altLang="en-US" dirty="0"/>
              <a:t>来寻找类的</a:t>
            </a:r>
            <a:r>
              <a:rPr lang="zh-CN" altLang="en-US" dirty="0" smtClean="0"/>
              <a:t>。</a:t>
            </a:r>
            <a:endParaRPr lang="en-US" altLang="zh-CN" dirty="0" smtClean="0"/>
          </a:p>
          <a:p>
            <a:endParaRPr lang="zh-CN" altLang="en-US" dirty="0"/>
          </a:p>
          <a:p>
            <a:r>
              <a:rPr lang="zh-CN" altLang="en-US" dirty="0"/>
              <a:t>越靠前的</a:t>
            </a:r>
            <a:r>
              <a:rPr lang="en-US" altLang="zh-CN" dirty="0"/>
              <a:t>Dex</a:t>
            </a:r>
            <a:r>
              <a:rPr lang="zh-CN" altLang="en-US" dirty="0"/>
              <a:t>优先被系统使用，基于类级别的修复</a:t>
            </a:r>
          </a:p>
          <a:p>
            <a:endParaRPr lang="zh-CN" altLang="en-US"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1066082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marL="0" indent="0">
              <a:buNone/>
            </a:pPr>
            <a:r>
              <a:rPr lang="zh-CN" altLang="en-US" b="1" dirty="0"/>
              <a:t>优点：</a:t>
            </a:r>
          </a:p>
          <a:p>
            <a:r>
              <a:rPr lang="zh-CN" altLang="en-US" dirty="0"/>
              <a:t>不需要考虑对</a:t>
            </a:r>
            <a:r>
              <a:rPr lang="en-US" altLang="zh-CN" dirty="0"/>
              <a:t>dalvik</a:t>
            </a:r>
            <a:r>
              <a:rPr lang="zh-CN" altLang="en-US" dirty="0"/>
              <a:t>虚拟机和</a:t>
            </a:r>
            <a:r>
              <a:rPr lang="en-US" altLang="zh-CN" dirty="0"/>
              <a:t>art</a:t>
            </a:r>
            <a:r>
              <a:rPr lang="zh-CN" altLang="en-US" dirty="0"/>
              <a:t>虚拟机做适配</a:t>
            </a:r>
          </a:p>
          <a:p>
            <a:r>
              <a:rPr lang="zh-CN" altLang="en-US" dirty="0"/>
              <a:t>代码是非侵入式的，对</a:t>
            </a:r>
            <a:r>
              <a:rPr lang="en-US" altLang="zh-CN" dirty="0"/>
              <a:t>apk</a:t>
            </a:r>
            <a:r>
              <a:rPr lang="zh-CN" altLang="en-US" dirty="0"/>
              <a:t>体积影响不大</a:t>
            </a:r>
          </a:p>
          <a:p>
            <a:pPr marL="0" indent="0">
              <a:buNone/>
            </a:pPr>
            <a:r>
              <a:rPr lang="zh-CN" altLang="en-US" b="1" dirty="0"/>
              <a:t>缺点：</a:t>
            </a:r>
          </a:p>
          <a:p>
            <a:r>
              <a:rPr lang="zh-CN" altLang="en-US" dirty="0" smtClean="0"/>
              <a:t>冷启动生</a:t>
            </a:r>
            <a:r>
              <a:rPr lang="zh-CN" altLang="en-US" dirty="0"/>
              <a:t>效</a:t>
            </a:r>
          </a:p>
          <a:p>
            <a:r>
              <a:rPr lang="zh-CN" altLang="en-US" dirty="0"/>
              <a:t>最大挑战在于性能，即</a:t>
            </a:r>
            <a:r>
              <a:rPr lang="en-US" altLang="zh-CN" dirty="0"/>
              <a:t>Dalvik</a:t>
            </a:r>
            <a:r>
              <a:rPr lang="zh-CN" altLang="en-US" dirty="0"/>
              <a:t>平台存在插桩导致的性能损耗，</a:t>
            </a:r>
            <a:r>
              <a:rPr lang="en-US" altLang="zh-CN" dirty="0"/>
              <a:t>Art</a:t>
            </a:r>
            <a:r>
              <a:rPr lang="zh-CN" altLang="en-US" dirty="0"/>
              <a:t>平台由于地址偏移问题导致补丁包可能过大的问题</a:t>
            </a:r>
          </a:p>
          <a:p>
            <a:r>
              <a:rPr lang="en-US" altLang="zh-CN" dirty="0" smtClean="0"/>
              <a:t>CLASS_ISPREVERIFIED</a:t>
            </a:r>
            <a:r>
              <a:rPr lang="zh-CN" altLang="en-US" dirty="0"/>
              <a:t>标</a:t>
            </a:r>
            <a:r>
              <a:rPr lang="zh-CN" altLang="en-US" dirty="0" smtClean="0"/>
              <a:t>志问题</a:t>
            </a:r>
            <a:endParaRPr lang="zh-CN" altLang="en-US" dirty="0"/>
          </a:p>
          <a:p>
            <a:pPr marL="0" indent="0">
              <a:buNone/>
            </a:pPr>
            <a:endParaRPr lang="zh-CN" altLang="en-US"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9566360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pPr marL="0" indent="0">
              <a:buNone/>
            </a:pPr>
            <a:r>
              <a:rPr lang="zh-CN" altLang="en-US" dirty="0" smtClean="0">
                <a:latin typeface="Comic Sans MS" panose="030F0702030302020204" pitchFamily="66" charset="0"/>
              </a:rPr>
              <a:t>插装方案性能上的痛点：</a:t>
            </a:r>
            <a:endParaRPr lang="en-US" altLang="zh-CN" dirty="0">
              <a:latin typeface="Comic Sans MS" panose="030F0702030302020204" pitchFamily="66" charset="0"/>
            </a:endParaRPr>
          </a:p>
          <a:p>
            <a:pPr marL="0" indent="0" algn="r">
              <a:buNone/>
            </a:pPr>
            <a:r>
              <a:rPr lang="en-US" altLang="zh-CN" dirty="0" smtClean="0">
                <a:latin typeface="Comic Sans MS" panose="030F0702030302020204" pitchFamily="66" charset="0"/>
              </a:rPr>
              <a:t> </a:t>
            </a:r>
            <a:r>
              <a:rPr lang="en-US" altLang="zh-CN" dirty="0">
                <a:latin typeface="Comic Sans MS" panose="030F0702030302020204" pitchFamily="66" charset="0"/>
              </a:rPr>
              <a:t>(</a:t>
            </a:r>
            <a:r>
              <a:rPr lang="en-US" altLang="zh-CN" dirty="0" smtClean="0">
                <a:latin typeface="Comic Sans MS" panose="030F0702030302020204" pitchFamily="66" charset="0"/>
              </a:rPr>
              <a:t>CLASS_ISPREVERIFIED</a:t>
            </a:r>
            <a:r>
              <a:rPr lang="zh-CN" altLang="en-US" dirty="0" smtClean="0">
                <a:latin typeface="Comic Sans MS" panose="030F0702030302020204" pitchFamily="66" charset="0"/>
              </a:rPr>
              <a:t>问题</a:t>
            </a:r>
            <a:r>
              <a:rPr lang="en-US" altLang="zh-CN" dirty="0" smtClean="0">
                <a:latin typeface="Comic Sans MS" panose="030F0702030302020204" pitchFamily="66" charset="0"/>
              </a:rPr>
              <a:t>)</a:t>
            </a:r>
          </a:p>
          <a:p>
            <a:endParaRPr lang="en-US" altLang="zh-CN" sz="2800" dirty="0" smtClean="0">
              <a:latin typeface="+mn-ea"/>
            </a:endParaRPr>
          </a:p>
          <a:p>
            <a:r>
              <a:rPr lang="zh-CN" altLang="en-US" sz="2800" dirty="0" smtClean="0">
                <a:latin typeface="Comic Sans MS" panose="030F0702030302020204" pitchFamily="66" charset="0"/>
              </a:rPr>
              <a:t>如果仅仅把补丁类打入补丁包而不做任何处理的话，</a:t>
            </a:r>
            <a:r>
              <a:rPr lang="zh-CN" altLang="en-US" sz="2800" dirty="0">
                <a:latin typeface="Comic Sans MS" panose="030F0702030302020204" pitchFamily="66" charset="0"/>
              </a:rPr>
              <a:t>那</a:t>
            </a:r>
            <a:r>
              <a:rPr lang="zh-CN" altLang="en-US" sz="2800" dirty="0" smtClean="0">
                <a:latin typeface="Comic Sans MS" panose="030F0702030302020204" pitchFamily="66" charset="0"/>
              </a:rPr>
              <a:t>么运行的时</a:t>
            </a:r>
            <a:r>
              <a:rPr lang="zh-CN" altLang="en-US" sz="2800" dirty="0" smtClean="0">
                <a:latin typeface="Comic Sans MS" panose="030F0702030302020204" pitchFamily="66" charset="0"/>
              </a:rPr>
              <a:t>候可能会</a:t>
            </a:r>
            <a:r>
              <a:rPr lang="zh-CN" altLang="en-US" sz="2800" dirty="0" smtClean="0">
                <a:latin typeface="Comic Sans MS" panose="030F0702030302020204" pitchFamily="66" charset="0"/>
              </a:rPr>
              <a:t>抛出异常。原因是因为类被打上了</a:t>
            </a:r>
            <a:r>
              <a:rPr lang="en-US" altLang="zh-CN" sz="2800" dirty="0" smtClean="0">
                <a:latin typeface="Comic Sans MS" panose="030F0702030302020204" pitchFamily="66" charset="0"/>
              </a:rPr>
              <a:t>CLASS_ISPREVERIFIED</a:t>
            </a:r>
            <a:r>
              <a:rPr lang="zh-CN" altLang="en-US" sz="2800" dirty="0" smtClean="0">
                <a:latin typeface="Comic Sans MS" panose="030F0702030302020204" pitchFamily="66" charset="0"/>
              </a:rPr>
              <a:t>标志。一般</a:t>
            </a:r>
            <a:r>
              <a:rPr lang="en-US" altLang="zh-CN" sz="2800" dirty="0" smtClean="0">
                <a:latin typeface="Comic Sans MS" panose="030F0702030302020204" pitchFamily="66" charset="0"/>
              </a:rPr>
              <a:t>APK</a:t>
            </a:r>
            <a:r>
              <a:rPr lang="zh-CN" altLang="en-US" sz="2800" dirty="0">
                <a:latin typeface="Comic Sans MS" panose="030F0702030302020204" pitchFamily="66" charset="0"/>
              </a:rPr>
              <a:t>在第一次安装的时</a:t>
            </a:r>
            <a:r>
              <a:rPr lang="zh-CN" altLang="en-US" sz="2800" dirty="0" smtClean="0">
                <a:latin typeface="Comic Sans MS" panose="030F0702030302020204" pitchFamily="66" charset="0"/>
              </a:rPr>
              <a:t>候就会做这个操作。</a:t>
            </a:r>
            <a:endParaRPr lang="en-US" altLang="zh-CN" sz="2800" dirty="0">
              <a:latin typeface="Comic Sans MS" panose="030F0702030302020204" pitchFamily="66" charset="0"/>
            </a:endParaRPr>
          </a:p>
          <a:p>
            <a:endParaRPr lang="en-US" altLang="zh-CN" sz="2800" dirty="0" smtClean="0">
              <a:latin typeface="Comic Sans MS" panose="030F0702030302020204" pitchFamily="66" charset="0"/>
            </a:endParaRPr>
          </a:p>
          <a:p>
            <a:r>
              <a:rPr lang="zh-CN" altLang="en-US" sz="2800" dirty="0" smtClean="0">
                <a:latin typeface="Comic Sans MS" panose="030F0702030302020204" pitchFamily="66" charset="0"/>
              </a:rPr>
              <a:t>要解决这个异常就得防止类被打上该标志</a:t>
            </a:r>
            <a:r>
              <a:rPr lang="zh-CN" altLang="en-US" sz="2800" dirty="0" smtClean="0">
                <a:latin typeface="Comic Sans MS" panose="030F0702030302020204" pitchFamily="66" charset="0"/>
              </a:rPr>
              <a:t>，但这</a:t>
            </a:r>
            <a:r>
              <a:rPr lang="zh-CN" altLang="en-US" sz="2800" dirty="0" smtClean="0">
                <a:latin typeface="Comic Sans MS" panose="030F0702030302020204" pitchFamily="66" charset="0"/>
              </a:rPr>
              <a:t>样做影响性能。</a:t>
            </a:r>
            <a:endParaRPr lang="en-US" altLang="zh-CN" sz="2800" dirty="0" smtClean="0">
              <a:latin typeface="Comic Sans MS" panose="030F0702030302020204" pitchFamily="66" charset="0"/>
            </a:endParaRPr>
          </a:p>
          <a:p>
            <a:endParaRPr lang="en-US" altLang="zh-CN" sz="2800" dirty="0" smtClean="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6598896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lstStyle/>
          <a:p>
            <a:pPr marL="0" indent="0">
              <a:buNone/>
            </a:pPr>
            <a:r>
              <a:rPr lang="zh-CN" altLang="en-US" dirty="0" smtClean="0"/>
              <a:t>如果入口</a:t>
            </a:r>
            <a:r>
              <a:rPr lang="en-US" altLang="zh-CN" dirty="0" smtClean="0"/>
              <a:t>Application</a:t>
            </a:r>
            <a:r>
              <a:rPr lang="zh-CN" altLang="en-US" dirty="0" smtClean="0"/>
              <a:t>没有</a:t>
            </a:r>
            <a:r>
              <a:rPr lang="en-US" altLang="zh-CN" dirty="0" smtClean="0"/>
              <a:t>pre-verified</a:t>
            </a:r>
            <a:r>
              <a:rPr lang="zh-CN" altLang="en-US" dirty="0" smtClean="0"/>
              <a:t>标志，反而有更大的问题。</a:t>
            </a:r>
            <a:endParaRPr lang="en-US" altLang="zh-CN" dirty="0" smtClean="0"/>
          </a:p>
          <a:p>
            <a:endParaRPr lang="en-US" altLang="zh-CN" dirty="0" smtClean="0"/>
          </a:p>
          <a:p>
            <a:r>
              <a:rPr lang="en-US" altLang="zh-CN" dirty="0" smtClean="0"/>
              <a:t>Dalvik</a:t>
            </a:r>
            <a:r>
              <a:rPr lang="zh-CN" altLang="en-US" dirty="0" smtClean="0"/>
              <a:t>会对这个类以及这个类使用到的类进行</a:t>
            </a:r>
            <a:r>
              <a:rPr lang="en-US" altLang="zh-CN" dirty="0" smtClean="0"/>
              <a:t>dvmOptResolveClass</a:t>
            </a:r>
            <a:r>
              <a:rPr lang="zh-CN" altLang="en-US" dirty="0" smtClean="0"/>
              <a:t>操作，它会在解析的时候对类进行初始化。此时补丁还未加载，所以就会提前加载原始</a:t>
            </a:r>
            <a:r>
              <a:rPr lang="en-US" altLang="zh-CN" dirty="0" smtClean="0"/>
              <a:t>dex</a:t>
            </a:r>
            <a:r>
              <a:rPr lang="zh-CN" altLang="en-US" dirty="0" smtClean="0"/>
              <a:t>里的类。这些类用到补丁</a:t>
            </a:r>
            <a:r>
              <a:rPr lang="en-US" altLang="zh-CN" dirty="0" smtClean="0"/>
              <a:t>dex</a:t>
            </a:r>
            <a:r>
              <a:rPr lang="zh-CN" altLang="en-US" dirty="0" smtClean="0"/>
              <a:t>里的类，就会报出</a:t>
            </a:r>
            <a:r>
              <a:rPr lang="en-US" altLang="zh-CN" dirty="0" smtClean="0"/>
              <a:t>pre-verified</a:t>
            </a:r>
            <a:r>
              <a:rPr lang="zh-CN" altLang="en-US" dirty="0" smtClean="0"/>
              <a:t>错误。</a:t>
            </a:r>
            <a:endParaRPr lang="en-US" altLang="zh-CN" dirty="0"/>
          </a:p>
        </p:txBody>
      </p:sp>
      <p:sp>
        <p:nvSpPr>
          <p:cNvPr id="5"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4"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2683629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dirty="0"/>
              <a:t>美</a:t>
            </a:r>
            <a:r>
              <a:rPr lang="zh-CN" altLang="en-US" dirty="0" smtClean="0"/>
              <a:t>团</a:t>
            </a:r>
            <a:r>
              <a:rPr lang="en-US" altLang="zh-CN" dirty="0" smtClean="0"/>
              <a:t>Robust-(Instant Run)</a:t>
            </a:r>
            <a:r>
              <a:rPr lang="zh-CN" altLang="en-US" dirty="0" smtClean="0"/>
              <a:t>热</a:t>
            </a:r>
            <a:r>
              <a:rPr lang="zh-CN" altLang="en-US" dirty="0" smtClean="0"/>
              <a:t>插拔原理</a:t>
            </a:r>
            <a:endParaRPr lang="zh-CN" altLang="en-US" dirty="0"/>
          </a:p>
        </p:txBody>
      </p:sp>
      <p:sp>
        <p:nvSpPr>
          <p:cNvPr id="3" name="内容占位符 2"/>
          <p:cNvSpPr>
            <a:spLocks noGrp="1"/>
          </p:cNvSpPr>
          <p:nvPr>
            <p:ph idx="1"/>
          </p:nvPr>
        </p:nvSpPr>
        <p:spPr>
          <a:xfrm>
            <a:off x="457200" y="1268760"/>
            <a:ext cx="8229600" cy="4968552"/>
          </a:xfrm>
        </p:spPr>
        <p:txBody>
          <a:bodyPr>
            <a:normAutofit fontScale="92500" lnSpcReduction="20000"/>
          </a:bodyPr>
          <a:lstStyle/>
          <a:p>
            <a:r>
              <a:rPr lang="en-US" altLang="zh-CN" sz="2800" dirty="0"/>
              <a:t>Robust</a:t>
            </a:r>
            <a:r>
              <a:rPr lang="zh-CN" altLang="en-US" sz="2800" dirty="0"/>
              <a:t>插件对每个产品代码的每个函数都在编译打包阶段自动的插入了一段代码，插入过程对业务开发是完全透</a:t>
            </a:r>
            <a:r>
              <a:rPr lang="zh-CN" altLang="en-US" sz="2800" dirty="0" smtClean="0"/>
              <a:t>明。</a:t>
            </a:r>
            <a:endParaRPr lang="zh-CN" altLang="en-US" sz="2800" dirty="0"/>
          </a:p>
          <a:p>
            <a:endParaRPr lang="en-US" altLang="zh-CN" sz="2800" dirty="0" smtClean="0"/>
          </a:p>
          <a:p>
            <a:r>
              <a:rPr lang="zh-CN" altLang="en-US" sz="2800" dirty="0" smtClean="0"/>
              <a:t>编</a:t>
            </a:r>
            <a:r>
              <a:rPr lang="zh-CN" altLang="en-US" sz="2800" dirty="0"/>
              <a:t>译打包阶段自动为每个</a:t>
            </a:r>
            <a:r>
              <a:rPr lang="en-US" altLang="zh-CN" sz="2800" dirty="0"/>
              <a:t>class</a:t>
            </a:r>
            <a:r>
              <a:rPr lang="zh-CN" altLang="en-US" sz="2800" dirty="0"/>
              <a:t>都增加了一个类型为</a:t>
            </a:r>
            <a:r>
              <a:rPr lang="en-US" altLang="zh-CN" sz="2800" dirty="0"/>
              <a:t>ChangeQuickRedirect</a:t>
            </a:r>
            <a:r>
              <a:rPr lang="zh-CN" altLang="en-US" sz="2800" dirty="0"/>
              <a:t>的静态成员</a:t>
            </a:r>
            <a:r>
              <a:rPr lang="zh-CN" altLang="en-US" sz="2800" dirty="0" smtClean="0"/>
              <a:t>，在</a:t>
            </a:r>
            <a:r>
              <a:rPr lang="zh-CN" altLang="en-US" sz="2800" dirty="0"/>
              <a:t>每个方法前都插入了使用</a:t>
            </a:r>
            <a:r>
              <a:rPr lang="en-US" altLang="zh-CN" sz="2800" dirty="0"/>
              <a:t>changeQuickRedirect</a:t>
            </a:r>
            <a:r>
              <a:rPr lang="zh-CN" altLang="en-US" sz="2800" dirty="0"/>
              <a:t>相关的逻辑，当 </a:t>
            </a:r>
            <a:r>
              <a:rPr lang="en-US" altLang="zh-CN" sz="2800" dirty="0"/>
              <a:t>changeQuickRedirect</a:t>
            </a:r>
            <a:r>
              <a:rPr lang="zh-CN" altLang="en-US" sz="2800" dirty="0"/>
              <a:t>不为</a:t>
            </a:r>
            <a:r>
              <a:rPr lang="en-US" altLang="zh-CN" sz="2800" dirty="0"/>
              <a:t>null</a:t>
            </a:r>
            <a:r>
              <a:rPr lang="zh-CN" altLang="en-US" sz="2800" dirty="0"/>
              <a:t>时，可能会执行到</a:t>
            </a:r>
            <a:r>
              <a:rPr lang="en-US" altLang="zh-CN" sz="2800" dirty="0"/>
              <a:t>accessDispatch</a:t>
            </a:r>
            <a:r>
              <a:rPr lang="zh-CN" altLang="en-US" sz="2800" dirty="0"/>
              <a:t>从而替换掉之前老的逻辑，达到</a:t>
            </a:r>
            <a:r>
              <a:rPr lang="en-US" altLang="zh-CN" sz="2800" dirty="0"/>
              <a:t>fix</a:t>
            </a:r>
            <a:r>
              <a:rPr lang="zh-CN" altLang="en-US" sz="2800" dirty="0"/>
              <a:t>的目的</a:t>
            </a:r>
            <a:r>
              <a:rPr lang="zh-CN" altLang="en-US" sz="2800" dirty="0" smtClean="0"/>
              <a:t>。</a:t>
            </a:r>
            <a:endParaRPr lang="en-US" altLang="zh-CN" sz="2800" dirty="0" smtClean="0"/>
          </a:p>
          <a:p>
            <a:endParaRPr lang="en-US" altLang="zh-CN" sz="2800" dirty="0" smtClean="0"/>
          </a:p>
          <a:p>
            <a:r>
              <a:rPr lang="zh-CN" altLang="en-US" sz="2800" dirty="0"/>
              <a:t>原理：在</a:t>
            </a:r>
            <a:r>
              <a:rPr lang="en-US" altLang="zh-CN" sz="2800" dirty="0"/>
              <a:t>class</a:t>
            </a:r>
            <a:r>
              <a:rPr lang="zh-CN" altLang="en-US" sz="2800" dirty="0"/>
              <a:t>转</a:t>
            </a:r>
            <a:r>
              <a:rPr lang="en-US" altLang="zh-CN" sz="2800" dirty="0"/>
              <a:t>dex</a:t>
            </a:r>
            <a:r>
              <a:rPr lang="zh-CN" altLang="en-US" sz="2800" dirty="0"/>
              <a:t>的过程中会调用</a:t>
            </a:r>
            <a:r>
              <a:rPr lang="en-US" altLang="zh-CN" sz="2800" dirty="0"/>
              <a:t>Transform</a:t>
            </a:r>
            <a:r>
              <a:rPr lang="zh-CN" altLang="en-US" sz="2800" dirty="0"/>
              <a:t>，在该时机修改</a:t>
            </a:r>
            <a:r>
              <a:rPr lang="en-US" altLang="zh-CN" sz="2800" dirty="0"/>
              <a:t>class</a:t>
            </a:r>
            <a:r>
              <a:rPr lang="zh-CN" altLang="en-US" sz="2800" dirty="0"/>
              <a:t>对象，完成代码的注入</a:t>
            </a:r>
            <a:r>
              <a:rPr lang="zh-CN" altLang="en-US" sz="2800" dirty="0" smtClean="0"/>
              <a:t>。</a:t>
            </a:r>
            <a:endParaRPr lang="en-US" altLang="zh-CN" sz="2800" dirty="0" smtClean="0"/>
          </a:p>
          <a:p>
            <a:endParaRPr lang="zh-CN" altLang="en-US" sz="2800" dirty="0"/>
          </a:p>
          <a:p>
            <a:endParaRPr lang="zh-CN" altLang="en-US"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477" y="5733256"/>
            <a:ext cx="727710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842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505475"/>
          </a:xfrm>
        </p:spPr>
        <p:txBody>
          <a:bodyPr/>
          <a:lstStyle/>
          <a:p>
            <a:r>
              <a:rPr lang="zh-CN" altLang="en-US" dirty="0"/>
              <a:t>首先我们先来看下</a:t>
            </a:r>
            <a:r>
              <a:rPr lang="en-US" altLang="zh-CN" dirty="0"/>
              <a:t>Robust</a:t>
            </a:r>
            <a:r>
              <a:rPr lang="zh-CN" altLang="en-US" dirty="0"/>
              <a:t>是如何达到修复目的</a:t>
            </a:r>
            <a:r>
              <a:rPr lang="zh-CN" altLang="en-US" dirty="0" smtClean="0"/>
              <a:t>的，</a:t>
            </a:r>
            <a:r>
              <a:rPr lang="zh-CN" altLang="en-US" dirty="0"/>
              <a:t>在每个类中注入一个静态变量、在每个方法前插入控制逻辑</a:t>
            </a:r>
          </a:p>
          <a:p>
            <a:endParaRPr lang="zh-CN" altLang="en-US"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4" name="矩形 13"/>
          <p:cNvSpPr/>
          <p:nvPr/>
        </p:nvSpPr>
        <p:spPr>
          <a:xfrm>
            <a:off x="899592" y="3244334"/>
            <a:ext cx="5936361" cy="646331"/>
          </a:xfrm>
          <a:prstGeom prst="rect">
            <a:avLst/>
          </a:prstGeom>
        </p:spPr>
        <p:txBody>
          <a:bodyPr wrap="square">
            <a:spAutoFit/>
          </a:bodyPr>
          <a:lstStyle/>
          <a:p>
            <a:r>
              <a:rPr lang="zh-CN" altLang="en-US" dirty="0" smtClean="0"/>
              <a:t>以</a:t>
            </a:r>
            <a:r>
              <a:rPr lang="zh-CN" altLang="en-US" dirty="0"/>
              <a:t>上代码经过</a:t>
            </a:r>
            <a:r>
              <a:rPr lang="en-US" altLang="zh-CN" dirty="0"/>
              <a:t>Robust</a:t>
            </a:r>
            <a:r>
              <a:rPr lang="zh-CN" altLang="en-US" dirty="0"/>
              <a:t>框架注入后会被处理</a:t>
            </a:r>
            <a:r>
              <a:rPr lang="zh-CN" altLang="en-US" dirty="0" smtClean="0"/>
              <a:t>成</a:t>
            </a:r>
            <a:endParaRPr lang="en-US" altLang="zh-CN" dirty="0" smtClean="0"/>
          </a:p>
          <a:p>
            <a:endParaRPr lang="zh-CN" alt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072" y="2132856"/>
            <a:ext cx="29337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072" y="3624492"/>
            <a:ext cx="5822032" cy="2903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2639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lgn="l">
              <a:buFont typeface="Wingdings" panose="05000000000000000000" pitchFamily="2" charset="2"/>
              <a:buChar char="Ø"/>
            </a:pPr>
            <a:r>
              <a:rPr lang="zh-CN" altLang="en-US" dirty="0"/>
              <a:t>什么是热修复，修复什</a:t>
            </a:r>
            <a:r>
              <a:rPr lang="zh-CN" altLang="en-US" dirty="0" smtClean="0"/>
              <a:t>么？</a:t>
            </a:r>
            <a:endParaRPr lang="zh-CN" altLang="en-US" dirty="0"/>
          </a:p>
        </p:txBody>
      </p:sp>
      <p:sp>
        <p:nvSpPr>
          <p:cNvPr id="3" name="内容占位符 2"/>
          <p:cNvSpPr>
            <a:spLocks noGrp="1"/>
          </p:cNvSpPr>
          <p:nvPr>
            <p:ph idx="1"/>
          </p:nvPr>
        </p:nvSpPr>
        <p:spPr/>
        <p:txBody>
          <a:bodyPr/>
          <a:lstStyle/>
          <a:p>
            <a:r>
              <a:rPr lang="zh-CN" altLang="en-US" dirty="0"/>
              <a:t>让应用能够在无需重新安装的情况实现更新，帮助应用快速建立动态修复能力</a:t>
            </a:r>
            <a:r>
              <a:rPr lang="zh-CN" altLang="en-US" dirty="0" smtClean="0"/>
              <a:t>。</a:t>
            </a:r>
            <a:endParaRPr lang="en-US" altLang="zh-CN" dirty="0" smtClean="0"/>
          </a:p>
          <a:p>
            <a:r>
              <a:rPr lang="zh-CN" altLang="en-US" dirty="0" smtClean="0"/>
              <a:t>修复内容：</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875864"/>
            <a:ext cx="3543300"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4"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20377246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8712968" cy="5976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4"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14477928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补丁加载</a:t>
            </a:r>
            <a:endParaRPr lang="zh-CN" altLang="en-US" dirty="0"/>
          </a:p>
        </p:txBody>
      </p:sp>
      <p:sp>
        <p:nvSpPr>
          <p:cNvPr id="3" name="内容占位符 2"/>
          <p:cNvSpPr>
            <a:spLocks noGrp="1"/>
          </p:cNvSpPr>
          <p:nvPr>
            <p:ph idx="1"/>
          </p:nvPr>
        </p:nvSpPr>
        <p:spPr/>
        <p:txBody>
          <a:bodyPr>
            <a:normAutofit/>
          </a:bodyPr>
          <a:lstStyle/>
          <a:p>
            <a:r>
              <a:rPr lang="zh-CN" altLang="en-US" sz="3600" dirty="0"/>
              <a:t>当应用获取到加载补丁后，会创建</a:t>
            </a:r>
            <a:r>
              <a:rPr lang="en-US" altLang="zh-CN" sz="3600" dirty="0"/>
              <a:t>DexClassLoader</a:t>
            </a:r>
            <a:r>
              <a:rPr lang="zh-CN" altLang="en-US" sz="3600" dirty="0"/>
              <a:t>加载补丁，每个补丁有被修复的类信息及该类对应的补丁信息。通过被修复的类信息找到该类，反射将</a:t>
            </a:r>
            <a:r>
              <a:rPr lang="en-US" altLang="zh-CN" sz="3600" dirty="0"/>
              <a:t>changeQuickRedirect</a:t>
            </a:r>
            <a:r>
              <a:rPr lang="zh-CN" altLang="en-US" sz="3600" dirty="0"/>
              <a:t>的值赋为补丁对</a:t>
            </a:r>
            <a:r>
              <a:rPr lang="zh-CN" altLang="en-US" sz="3600" dirty="0" smtClean="0"/>
              <a:t>象，从而完</a:t>
            </a:r>
            <a:r>
              <a:rPr lang="zh-CN" altLang="en-US" sz="3600" dirty="0"/>
              <a:t>成补丁加载操作</a:t>
            </a:r>
            <a:r>
              <a:rPr lang="zh-CN" altLang="en-US" sz="3600" dirty="0" smtClean="0"/>
              <a:t>。</a:t>
            </a:r>
            <a:endParaRPr lang="zh-CN" altLang="en-US" sz="3600"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6701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fontScale="62500" lnSpcReduction="20000"/>
          </a:bodyPr>
          <a:lstStyle/>
          <a:p>
            <a:pPr marL="0" indent="0">
              <a:buNone/>
            </a:pPr>
            <a:r>
              <a:rPr lang="zh-CN" altLang="en-US" b="1" dirty="0"/>
              <a:t>优点：</a:t>
            </a:r>
          </a:p>
          <a:p>
            <a:r>
              <a:rPr lang="zh-CN" altLang="en-US" dirty="0"/>
              <a:t>几乎不会影响性</a:t>
            </a:r>
            <a:r>
              <a:rPr lang="zh-CN" altLang="en-US" dirty="0" smtClean="0"/>
              <a:t>能。</a:t>
            </a:r>
            <a:endParaRPr lang="zh-CN" altLang="en-US" dirty="0"/>
          </a:p>
          <a:p>
            <a:r>
              <a:rPr lang="zh-CN" altLang="en-US" dirty="0" smtClean="0"/>
              <a:t>高</a:t>
            </a:r>
            <a:r>
              <a:rPr lang="zh-CN" altLang="en-US" dirty="0"/>
              <a:t>兼容性（</a:t>
            </a:r>
            <a:r>
              <a:rPr lang="en-US" altLang="zh-CN" dirty="0"/>
              <a:t>Robust</a:t>
            </a:r>
            <a:r>
              <a:rPr lang="zh-CN" altLang="en-US" dirty="0"/>
              <a:t>只是在正常的使用</a:t>
            </a:r>
            <a:r>
              <a:rPr lang="en-US" altLang="zh-CN" dirty="0"/>
              <a:t>DexClassLoader</a:t>
            </a:r>
            <a:r>
              <a:rPr lang="zh-CN" altLang="en-US" dirty="0"/>
              <a:t>）、高稳定性，修复成功率高达</a:t>
            </a:r>
            <a:r>
              <a:rPr lang="en-US" altLang="zh-CN" dirty="0"/>
              <a:t>99.9</a:t>
            </a:r>
            <a:r>
              <a:rPr lang="en-US" altLang="zh-CN" dirty="0" smtClean="0"/>
              <a:t>%</a:t>
            </a:r>
            <a:r>
              <a:rPr lang="zh-CN" altLang="en-US" dirty="0" smtClean="0"/>
              <a:t>。</a:t>
            </a:r>
            <a:endParaRPr lang="en-US" altLang="zh-CN" dirty="0"/>
          </a:p>
          <a:p>
            <a:r>
              <a:rPr lang="zh-CN" altLang="en-US" dirty="0"/>
              <a:t>补丁实时生效，不需要重新启</a:t>
            </a:r>
            <a:r>
              <a:rPr lang="zh-CN" altLang="en-US" dirty="0" smtClean="0"/>
              <a:t>动。</a:t>
            </a:r>
            <a:endParaRPr lang="zh-CN" altLang="en-US" dirty="0"/>
          </a:p>
          <a:p>
            <a:r>
              <a:rPr lang="zh-CN" altLang="en-US" dirty="0"/>
              <a:t>支持方法级别的修复，包括静态方</a:t>
            </a:r>
            <a:r>
              <a:rPr lang="zh-CN" altLang="en-US" dirty="0" smtClean="0"/>
              <a:t>法。</a:t>
            </a:r>
            <a:endParaRPr lang="zh-CN" altLang="en-US" dirty="0"/>
          </a:p>
          <a:p>
            <a:r>
              <a:rPr lang="zh-CN" altLang="en-US" dirty="0"/>
              <a:t>支持增加方法和</a:t>
            </a:r>
            <a:r>
              <a:rPr lang="zh-CN" altLang="en-US" dirty="0" smtClean="0"/>
              <a:t>类。</a:t>
            </a:r>
            <a:endParaRPr lang="zh-CN" altLang="en-US" dirty="0"/>
          </a:p>
          <a:p>
            <a:r>
              <a:rPr lang="zh-CN" altLang="en-US" dirty="0"/>
              <a:t>支持</a:t>
            </a:r>
            <a:r>
              <a:rPr lang="en-US" altLang="zh-CN" dirty="0"/>
              <a:t>ProGuard</a:t>
            </a:r>
            <a:r>
              <a:rPr lang="zh-CN" altLang="en-US" dirty="0"/>
              <a:t>的混淆、内联、优化等操</a:t>
            </a:r>
            <a:r>
              <a:rPr lang="zh-CN" altLang="en-US" dirty="0" smtClean="0"/>
              <a:t>作。</a:t>
            </a:r>
            <a:endParaRPr lang="zh-CN" altLang="en-US" dirty="0"/>
          </a:p>
          <a:p>
            <a:pPr marL="0" indent="0">
              <a:buNone/>
            </a:pPr>
            <a:endParaRPr lang="en-US" altLang="zh-CN" b="1" dirty="0" smtClean="0"/>
          </a:p>
          <a:p>
            <a:pPr marL="0" indent="0">
              <a:buNone/>
            </a:pPr>
            <a:r>
              <a:rPr lang="zh-CN" altLang="en-US" b="1" dirty="0" smtClean="0"/>
              <a:t>缺</a:t>
            </a:r>
            <a:r>
              <a:rPr lang="zh-CN" altLang="en-US" b="1" dirty="0"/>
              <a:t>点：</a:t>
            </a:r>
          </a:p>
          <a:p>
            <a:r>
              <a:rPr lang="zh-CN" altLang="en-US" dirty="0"/>
              <a:t>代码是侵入式的，会在原有的类中加入相关代</a:t>
            </a:r>
            <a:r>
              <a:rPr lang="zh-CN" altLang="en-US" dirty="0" smtClean="0"/>
              <a:t>码。</a:t>
            </a:r>
            <a:endParaRPr lang="zh-CN" altLang="en-US" dirty="0"/>
          </a:p>
          <a:p>
            <a:r>
              <a:rPr lang="en-US" altLang="zh-CN" dirty="0"/>
              <a:t>so</a:t>
            </a:r>
            <a:r>
              <a:rPr lang="zh-CN" altLang="en-US" dirty="0"/>
              <a:t>和资源的替换暂时不支</a:t>
            </a:r>
            <a:r>
              <a:rPr lang="zh-CN" altLang="en-US" dirty="0" smtClean="0"/>
              <a:t>持</a:t>
            </a:r>
            <a:r>
              <a:rPr lang="zh-CN" altLang="en-US" dirty="0"/>
              <a:t>。</a:t>
            </a:r>
            <a:endParaRPr lang="zh-CN" altLang="en-US" dirty="0"/>
          </a:p>
          <a:p>
            <a:r>
              <a:rPr lang="zh-CN" altLang="en-US" dirty="0"/>
              <a:t>会增大</a:t>
            </a:r>
            <a:r>
              <a:rPr lang="en-US" altLang="zh-CN" dirty="0"/>
              <a:t>apk</a:t>
            </a:r>
            <a:r>
              <a:rPr lang="zh-CN" altLang="en-US" dirty="0"/>
              <a:t>的体积，平均一个函数会比原来增加</a:t>
            </a:r>
            <a:r>
              <a:rPr lang="en-US" altLang="zh-CN" dirty="0"/>
              <a:t>17.47</a:t>
            </a:r>
            <a:r>
              <a:rPr lang="zh-CN" altLang="en-US" dirty="0"/>
              <a:t>个字节，</a:t>
            </a:r>
            <a:r>
              <a:rPr lang="en-US" altLang="zh-CN" dirty="0"/>
              <a:t>10</a:t>
            </a:r>
            <a:r>
              <a:rPr lang="zh-CN" altLang="en-US" dirty="0"/>
              <a:t>万个函数会增加</a:t>
            </a:r>
            <a:r>
              <a:rPr lang="en-US" altLang="zh-CN" dirty="0"/>
              <a:t>1.67M</a:t>
            </a:r>
            <a:r>
              <a:rPr lang="zh-CN" altLang="en-US" dirty="0"/>
              <a:t>。</a:t>
            </a:r>
          </a:p>
          <a:p>
            <a:r>
              <a:rPr lang="zh-CN" altLang="en-US" dirty="0"/>
              <a:t>会增加少量方法</a:t>
            </a:r>
            <a:r>
              <a:rPr lang="zh-CN" altLang="en-US" dirty="0" smtClean="0"/>
              <a:t>数，使用了</a:t>
            </a:r>
            <a:r>
              <a:rPr lang="en-US" altLang="zh-CN" dirty="0" smtClean="0"/>
              <a:t>Robust</a:t>
            </a:r>
            <a:r>
              <a:rPr lang="zh-CN" altLang="en-US" dirty="0" smtClean="0"/>
              <a:t>插件后，原来能被</a:t>
            </a:r>
            <a:r>
              <a:rPr lang="en-US" altLang="zh-CN" dirty="0" smtClean="0"/>
              <a:t>ProGuard</a:t>
            </a:r>
            <a:r>
              <a:rPr lang="zh-CN" altLang="en-US" dirty="0" smtClean="0"/>
              <a:t>内联的函数不能被内联了</a:t>
            </a:r>
            <a:r>
              <a:rPr lang="zh-CN" altLang="en-US" dirty="0" smtClean="0"/>
              <a:t>。</a:t>
            </a:r>
            <a:endParaRPr lang="en-US" altLang="zh-CN" dirty="0" smtClean="0"/>
          </a:p>
          <a:p>
            <a:r>
              <a:rPr lang="en-US" altLang="zh-CN" dirty="0" smtClean="0"/>
              <a:t>(</a:t>
            </a:r>
            <a:r>
              <a:rPr lang="en-US" altLang="zh-CN" dirty="0" smtClean="0">
                <a:hlinkClick r:id="rId2"/>
              </a:rPr>
              <a:t>https</a:t>
            </a:r>
            <a:r>
              <a:rPr lang="en-US" altLang="zh-CN" dirty="0">
                <a:hlinkClick r:id="rId2"/>
              </a:rPr>
              <a:t>://</a:t>
            </a:r>
            <a:r>
              <a:rPr lang="en-US" altLang="zh-CN" dirty="0" smtClean="0">
                <a:hlinkClick r:id="rId2"/>
              </a:rPr>
              <a:t>tech.meituan.com/2016/09/14/android-robust.html</a:t>
            </a:r>
            <a:r>
              <a:rPr lang="en-US" altLang="zh-CN" dirty="0" smtClean="0"/>
              <a:t>)</a:t>
            </a:r>
          </a:p>
          <a:p>
            <a:r>
              <a:rPr lang="en-US" altLang="zh-CN" dirty="0" smtClean="0"/>
              <a:t>(</a:t>
            </a:r>
            <a:r>
              <a:rPr lang="en-US" altLang="zh-CN" dirty="0">
                <a:hlinkClick r:id="rId3"/>
              </a:rPr>
              <a:t>https://</a:t>
            </a:r>
            <a:r>
              <a:rPr lang="en-US" altLang="zh-CN" dirty="0" smtClean="0">
                <a:hlinkClick r:id="rId3"/>
              </a:rPr>
              <a:t>tech.meituan.com/android_autopatch.html</a:t>
            </a:r>
            <a:r>
              <a:rPr lang="en-US" altLang="zh-CN" dirty="0" smtClean="0"/>
              <a:t>)</a:t>
            </a:r>
          </a:p>
          <a:p>
            <a:r>
              <a:rPr lang="en-US" altLang="zh-CN" dirty="0" smtClean="0"/>
              <a:t>(</a:t>
            </a:r>
            <a:r>
              <a:rPr lang="en-US" altLang="zh-CN" dirty="0">
                <a:hlinkClick r:id="rId4"/>
              </a:rPr>
              <a:t>http://</a:t>
            </a:r>
            <a:r>
              <a:rPr lang="en-US" altLang="zh-CN" dirty="0" smtClean="0">
                <a:hlinkClick r:id="rId4"/>
              </a:rPr>
              <a:t>w4lle.com/2017/03/31/robust-0/index.html</a:t>
            </a:r>
            <a:r>
              <a:rPr lang="en-US" altLang="zh-CN" dirty="0" smtClean="0"/>
              <a:t>)</a:t>
            </a:r>
          </a:p>
          <a:p>
            <a:endParaRPr lang="zh-CN" altLang="en-US" dirty="0" smtClean="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4248265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微信</a:t>
            </a:r>
            <a:r>
              <a:rPr lang="en-US" altLang="zh-CN" dirty="0" smtClean="0"/>
              <a:t>Tinker</a:t>
            </a:r>
            <a:endParaRPr lang="zh-CN" altLang="en-US" dirty="0"/>
          </a:p>
        </p:txBody>
      </p:sp>
      <p:sp>
        <p:nvSpPr>
          <p:cNvPr id="3" name="内容占位符 2"/>
          <p:cNvSpPr>
            <a:spLocks noGrp="1"/>
          </p:cNvSpPr>
          <p:nvPr>
            <p:ph idx="1"/>
          </p:nvPr>
        </p:nvSpPr>
        <p:spPr>
          <a:xfrm>
            <a:off x="457200" y="1268760"/>
            <a:ext cx="8229600" cy="4857403"/>
          </a:xfrm>
        </p:spPr>
        <p:txBody>
          <a:bodyPr>
            <a:normAutofit fontScale="92500" lnSpcReduction="20000"/>
          </a:bodyPr>
          <a:lstStyle/>
          <a:p>
            <a:pPr marL="0" indent="0">
              <a:buNone/>
            </a:pPr>
            <a:r>
              <a:rPr lang="zh-CN" altLang="en-US" dirty="0"/>
              <a:t>原</a:t>
            </a:r>
            <a:r>
              <a:rPr lang="zh-CN" altLang="en-US" dirty="0" smtClean="0"/>
              <a:t>理：</a:t>
            </a:r>
            <a:endParaRPr lang="en-US" altLang="zh-CN" dirty="0" smtClean="0"/>
          </a:p>
          <a:p>
            <a:r>
              <a:rPr lang="zh-CN" altLang="en-US" sz="3000" dirty="0" smtClean="0"/>
              <a:t>服</a:t>
            </a:r>
            <a:r>
              <a:rPr lang="zh-CN" altLang="en-US" sz="3000" dirty="0"/>
              <a:t>务端做</a:t>
            </a:r>
            <a:r>
              <a:rPr lang="en-US" altLang="zh-CN" sz="3000" dirty="0"/>
              <a:t>dex</a:t>
            </a:r>
            <a:r>
              <a:rPr lang="zh-CN" altLang="en-US" sz="3000" dirty="0"/>
              <a:t>差量，将差量包下发到客户端，在</a:t>
            </a:r>
            <a:r>
              <a:rPr lang="en-US" altLang="zh-CN" sz="3000" dirty="0"/>
              <a:t>ART</a:t>
            </a:r>
            <a:r>
              <a:rPr lang="zh-CN" altLang="en-US" sz="3000" dirty="0"/>
              <a:t>模式的机型上本地跟原</a:t>
            </a:r>
            <a:r>
              <a:rPr lang="en-US" altLang="zh-CN" sz="3000" dirty="0"/>
              <a:t>apk</a:t>
            </a:r>
            <a:r>
              <a:rPr lang="zh-CN" altLang="en-US" sz="3000" dirty="0"/>
              <a:t>中的</a:t>
            </a:r>
            <a:r>
              <a:rPr lang="en-US" altLang="zh-CN" sz="3000" dirty="0"/>
              <a:t>classes.dex</a:t>
            </a:r>
            <a:r>
              <a:rPr lang="zh-CN" altLang="en-US" sz="3000" dirty="0"/>
              <a:t>做</a:t>
            </a:r>
            <a:r>
              <a:rPr lang="en-US" altLang="zh-CN" sz="3000" dirty="0"/>
              <a:t>merge</a:t>
            </a:r>
            <a:r>
              <a:rPr lang="zh-CN" altLang="en-US" sz="3000" dirty="0"/>
              <a:t>，</a:t>
            </a:r>
            <a:r>
              <a:rPr lang="en-US" altLang="zh-CN" sz="3000" dirty="0"/>
              <a:t>merge</a:t>
            </a:r>
            <a:r>
              <a:rPr lang="zh-CN" altLang="en-US" sz="3000" dirty="0"/>
              <a:t>成为一个新的</a:t>
            </a:r>
            <a:r>
              <a:rPr lang="en-US" altLang="zh-CN" sz="3000" dirty="0"/>
              <a:t>merge.dex</a:t>
            </a:r>
            <a:r>
              <a:rPr lang="zh-CN" altLang="en-US" sz="3000" dirty="0"/>
              <a:t>后将</a:t>
            </a:r>
            <a:r>
              <a:rPr lang="en-US" altLang="zh-CN" sz="3000" dirty="0"/>
              <a:t>merge.dex</a:t>
            </a:r>
            <a:r>
              <a:rPr lang="zh-CN" altLang="en-US" sz="3000" dirty="0"/>
              <a:t>插入</a:t>
            </a:r>
            <a:r>
              <a:rPr lang="en-US" altLang="zh-CN" sz="3000" dirty="0"/>
              <a:t>pathClassLoader</a:t>
            </a:r>
            <a:r>
              <a:rPr lang="zh-CN" altLang="en-US" sz="3000" dirty="0"/>
              <a:t>的</a:t>
            </a:r>
            <a:r>
              <a:rPr lang="en-US" altLang="zh-CN" sz="3000" dirty="0"/>
              <a:t>dexElement</a:t>
            </a:r>
            <a:r>
              <a:rPr lang="zh-CN" altLang="en-US" sz="3000" dirty="0"/>
              <a:t>，原理类同</a:t>
            </a:r>
            <a:r>
              <a:rPr lang="en-US" altLang="zh-CN" sz="3000" dirty="0" smtClean="0"/>
              <a:t>Q-Zone</a:t>
            </a:r>
          </a:p>
          <a:p>
            <a:endParaRPr lang="en-US" altLang="zh-CN" sz="3000" dirty="0"/>
          </a:p>
          <a:p>
            <a:r>
              <a:rPr lang="zh-CN" altLang="en-US" sz="3000" dirty="0" smtClean="0"/>
              <a:t>为</a:t>
            </a:r>
            <a:r>
              <a:rPr lang="zh-CN" altLang="en-US" sz="3000" dirty="0"/>
              <a:t>了实现差量包的最小化，</a:t>
            </a:r>
            <a:r>
              <a:rPr lang="en-US" altLang="zh-CN" sz="3000" dirty="0"/>
              <a:t>Tinker</a:t>
            </a:r>
            <a:r>
              <a:rPr lang="zh-CN" altLang="en-US" sz="3000" dirty="0"/>
              <a:t>自研了</a:t>
            </a:r>
            <a:r>
              <a:rPr lang="en-US" altLang="zh-CN" sz="3000" dirty="0"/>
              <a:t>DexDiff/DexMerge</a:t>
            </a:r>
            <a:r>
              <a:rPr lang="zh-CN" altLang="en-US" sz="3000" dirty="0"/>
              <a:t>算法。</a:t>
            </a:r>
            <a:r>
              <a:rPr lang="en-US" altLang="zh-CN" sz="3000" dirty="0"/>
              <a:t>Tinker</a:t>
            </a:r>
            <a:r>
              <a:rPr lang="zh-CN" altLang="en-US" sz="3000" dirty="0"/>
              <a:t>还支持资源和</a:t>
            </a:r>
            <a:r>
              <a:rPr lang="en-US" altLang="zh-CN" sz="3000" dirty="0"/>
              <a:t>So</a:t>
            </a:r>
            <a:r>
              <a:rPr lang="zh-CN" altLang="en-US" sz="3000" dirty="0"/>
              <a:t>包的更新，</a:t>
            </a:r>
            <a:r>
              <a:rPr lang="en-US" altLang="zh-CN" sz="3000" dirty="0"/>
              <a:t>So</a:t>
            </a:r>
            <a:r>
              <a:rPr lang="zh-CN" altLang="en-US" sz="3000" dirty="0"/>
              <a:t>补丁包使用</a:t>
            </a:r>
            <a:r>
              <a:rPr lang="en-US" altLang="zh-CN" sz="3000" dirty="0"/>
              <a:t>BsDiff</a:t>
            </a:r>
            <a:r>
              <a:rPr lang="zh-CN" altLang="en-US" sz="3000" dirty="0"/>
              <a:t>来生成，资源补丁包直接使用文件</a:t>
            </a:r>
            <a:r>
              <a:rPr lang="en-US" altLang="zh-CN" sz="3000" dirty="0"/>
              <a:t>md5</a:t>
            </a:r>
            <a:r>
              <a:rPr lang="zh-CN" altLang="en-US" sz="3000" dirty="0"/>
              <a:t>对比来生成，针对资源比较大的（默认大于</a:t>
            </a:r>
            <a:r>
              <a:rPr lang="en-US" altLang="zh-CN" sz="3000" dirty="0"/>
              <a:t>100KB</a:t>
            </a:r>
            <a:r>
              <a:rPr lang="zh-CN" altLang="en-US" sz="3000" dirty="0"/>
              <a:t>属于大文件）会使用</a:t>
            </a:r>
            <a:r>
              <a:rPr lang="en-US" altLang="zh-CN" sz="3000" dirty="0"/>
              <a:t>BsDiff</a:t>
            </a:r>
            <a:r>
              <a:rPr lang="zh-CN" altLang="en-US" sz="3000" dirty="0"/>
              <a:t>来对文件生成差量补丁。</a:t>
            </a:r>
          </a:p>
          <a:p>
            <a:pPr marL="0" indent="0">
              <a:buNone/>
            </a:pPr>
            <a:endParaRPr lang="zh-CN" altLang="en-US"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35237798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原理图如下：</a:t>
            </a:r>
            <a:endParaRPr lang="zh-CN" altLang="en-US" dirty="0"/>
          </a:p>
        </p:txBody>
      </p:sp>
      <p:sp>
        <p:nvSpPr>
          <p:cNvPr id="3" name="内容占位符 2"/>
          <p:cNvSpPr>
            <a:spLocks noGrp="1"/>
          </p:cNvSpPr>
          <p:nvPr>
            <p:ph idx="1"/>
          </p:nvPr>
        </p:nvSpPr>
        <p:spPr/>
        <p:txBody>
          <a:bodyPr/>
          <a:lstStyle/>
          <a:p>
            <a:pPr marL="0" indent="0">
              <a:buNone/>
            </a:pP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637222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4"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823898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5760640"/>
          </a:xfrm>
        </p:spPr>
        <p:txBody>
          <a:bodyPr>
            <a:normAutofit fontScale="62500" lnSpcReduction="20000"/>
          </a:bodyPr>
          <a:lstStyle/>
          <a:p>
            <a:pPr marL="0" indent="0">
              <a:buNone/>
            </a:pPr>
            <a:r>
              <a:rPr lang="zh-CN" altLang="en-US" b="1" dirty="0"/>
              <a:t>优点：</a:t>
            </a:r>
          </a:p>
          <a:p>
            <a:r>
              <a:rPr lang="zh-CN" altLang="en-US" dirty="0"/>
              <a:t>支持动态下发代码</a:t>
            </a:r>
          </a:p>
          <a:p>
            <a:r>
              <a:rPr lang="zh-CN" altLang="en-US" dirty="0"/>
              <a:t>支持替换</a:t>
            </a:r>
            <a:r>
              <a:rPr lang="en-US" altLang="zh-CN" dirty="0"/>
              <a:t>So</a:t>
            </a:r>
            <a:r>
              <a:rPr lang="zh-CN" altLang="en-US" dirty="0"/>
              <a:t>库以及资源</a:t>
            </a:r>
          </a:p>
          <a:p>
            <a:pPr marL="0" indent="0">
              <a:buNone/>
            </a:pPr>
            <a:r>
              <a:rPr lang="zh-CN" altLang="en-US" b="1" dirty="0"/>
              <a:t>缺点：</a:t>
            </a:r>
          </a:p>
          <a:p>
            <a:r>
              <a:rPr lang="zh-CN" altLang="en-US" dirty="0"/>
              <a:t>不能即时生效，需要下次启</a:t>
            </a:r>
            <a:r>
              <a:rPr lang="zh-CN" altLang="en-US" dirty="0" smtClean="0"/>
              <a:t>动</a:t>
            </a:r>
          </a:p>
          <a:p>
            <a:pPr marL="0" indent="0">
              <a:buNone/>
            </a:pPr>
            <a:endParaRPr lang="en-US" altLang="zh-CN" b="1" dirty="0" smtClean="0"/>
          </a:p>
          <a:p>
            <a:pPr marL="0" indent="0">
              <a:buNone/>
            </a:pPr>
            <a:r>
              <a:rPr lang="en-US" altLang="zh-CN" b="1" dirty="0" smtClean="0"/>
              <a:t>Tinker</a:t>
            </a:r>
            <a:r>
              <a:rPr lang="zh-CN" altLang="en-US" b="1" dirty="0" smtClean="0"/>
              <a:t>已知问题：</a:t>
            </a:r>
          </a:p>
          <a:p>
            <a:r>
              <a:rPr lang="en-US" altLang="zh-CN" dirty="0" smtClean="0"/>
              <a:t>Tinker</a:t>
            </a:r>
            <a:r>
              <a:rPr lang="zh-CN" altLang="en-US" dirty="0"/>
              <a:t>不支持修改</a:t>
            </a:r>
            <a:r>
              <a:rPr lang="en-US" altLang="zh-CN" dirty="0"/>
              <a:t>AndroidManifest.xml</a:t>
            </a:r>
            <a:r>
              <a:rPr lang="zh-CN" altLang="en-US" dirty="0"/>
              <a:t>，</a:t>
            </a:r>
            <a:r>
              <a:rPr lang="en-US" altLang="zh-CN" dirty="0"/>
              <a:t>Tinker</a:t>
            </a:r>
            <a:r>
              <a:rPr lang="zh-CN" altLang="en-US" dirty="0"/>
              <a:t>不支持新增四大组件</a:t>
            </a:r>
            <a:r>
              <a:rPr lang="en-US" altLang="zh-CN" dirty="0"/>
              <a:t>(1.9.0</a:t>
            </a:r>
            <a:r>
              <a:rPr lang="zh-CN" altLang="en-US" dirty="0"/>
              <a:t>支持新增非</a:t>
            </a:r>
            <a:r>
              <a:rPr lang="en-US" altLang="zh-CN" dirty="0"/>
              <a:t>export</a:t>
            </a:r>
            <a:r>
              <a:rPr lang="zh-CN" altLang="en-US" dirty="0"/>
              <a:t>的</a:t>
            </a:r>
            <a:r>
              <a:rPr lang="en-US" altLang="zh-CN" dirty="0"/>
              <a:t>Activity)</a:t>
            </a:r>
            <a:r>
              <a:rPr lang="zh-CN" altLang="en-US" dirty="0"/>
              <a:t>；</a:t>
            </a:r>
          </a:p>
          <a:p>
            <a:r>
              <a:rPr lang="zh-CN" altLang="en-US" dirty="0"/>
              <a:t>由于</a:t>
            </a:r>
            <a:r>
              <a:rPr lang="en-US" altLang="zh-CN" dirty="0"/>
              <a:t>Google Play</a:t>
            </a:r>
            <a:r>
              <a:rPr lang="zh-CN" altLang="en-US" dirty="0"/>
              <a:t>的开发者条款限制，不建议在</a:t>
            </a:r>
            <a:r>
              <a:rPr lang="en-US" altLang="zh-CN" dirty="0"/>
              <a:t>GP</a:t>
            </a:r>
            <a:r>
              <a:rPr lang="zh-CN" altLang="en-US" dirty="0"/>
              <a:t>渠道动态更新代码；</a:t>
            </a:r>
          </a:p>
          <a:p>
            <a:r>
              <a:rPr lang="zh-CN" altLang="en-US" dirty="0"/>
              <a:t>在</a:t>
            </a:r>
            <a:r>
              <a:rPr lang="en-US" altLang="zh-CN" dirty="0"/>
              <a:t>Android N</a:t>
            </a:r>
            <a:r>
              <a:rPr lang="zh-CN" altLang="en-US" dirty="0"/>
              <a:t>上，补丁对应用启动时间有轻微的影响；</a:t>
            </a:r>
          </a:p>
          <a:p>
            <a:r>
              <a:rPr lang="zh-CN" altLang="en-US" dirty="0"/>
              <a:t>不支持部分三星</a:t>
            </a:r>
            <a:r>
              <a:rPr lang="en-US" altLang="zh-CN" dirty="0"/>
              <a:t>android-21</a:t>
            </a:r>
            <a:r>
              <a:rPr lang="zh-CN" altLang="en-US" dirty="0"/>
              <a:t>机型，加载补丁时会主动抛出</a:t>
            </a:r>
            <a:r>
              <a:rPr lang="en-US" altLang="zh-CN" dirty="0"/>
              <a:t>"TinkerRuntimeException:checkDexInstall failed"</a:t>
            </a:r>
            <a:r>
              <a:rPr lang="zh-CN" altLang="en-US" dirty="0"/>
              <a:t>；</a:t>
            </a:r>
          </a:p>
          <a:p>
            <a:r>
              <a:rPr lang="zh-CN" altLang="en-US" dirty="0"/>
              <a:t>对于资源替换，不支持修改</a:t>
            </a:r>
            <a:r>
              <a:rPr lang="en-US" altLang="zh-CN" dirty="0"/>
              <a:t>remoteView</a:t>
            </a:r>
            <a:r>
              <a:rPr lang="zh-CN" altLang="en-US" dirty="0"/>
              <a:t>。例如</a:t>
            </a:r>
            <a:r>
              <a:rPr lang="en-US" altLang="zh-CN" dirty="0"/>
              <a:t>transition</a:t>
            </a:r>
            <a:r>
              <a:rPr lang="zh-CN" altLang="en-US" dirty="0"/>
              <a:t>动画，</a:t>
            </a:r>
            <a:r>
              <a:rPr lang="en-US" altLang="zh-CN" dirty="0"/>
              <a:t>notification icon</a:t>
            </a:r>
            <a:r>
              <a:rPr lang="zh-CN" altLang="en-US" dirty="0"/>
              <a:t>以及桌面图标</a:t>
            </a:r>
            <a:r>
              <a:rPr lang="zh-CN" altLang="en-US" dirty="0" smtClean="0"/>
              <a:t>。</a:t>
            </a:r>
            <a:endParaRPr lang="en-US" altLang="zh-CN" b="1" dirty="0" smtClean="0"/>
          </a:p>
          <a:p>
            <a:pPr marL="0" indent="0">
              <a:buNone/>
            </a:pPr>
            <a:endParaRPr lang="en-US" altLang="zh-CN" b="1" dirty="0" smtClean="0"/>
          </a:p>
          <a:p>
            <a:pPr marL="0" indent="0">
              <a:buNone/>
            </a:pPr>
            <a:r>
              <a:rPr lang="en-US" altLang="zh-CN" b="1" dirty="0" smtClean="0"/>
              <a:t>Tinker</a:t>
            </a:r>
            <a:r>
              <a:rPr lang="zh-CN" altLang="en-US" b="1" dirty="0"/>
              <a:t>性能痛点：</a:t>
            </a:r>
          </a:p>
          <a:p>
            <a:r>
              <a:rPr lang="en-US" altLang="zh-CN" dirty="0"/>
              <a:t>Dex</a:t>
            </a:r>
            <a:r>
              <a:rPr lang="zh-CN" altLang="en-US" dirty="0"/>
              <a:t>合并内存消耗在</a:t>
            </a:r>
            <a:r>
              <a:rPr lang="en-US" altLang="zh-CN" dirty="0"/>
              <a:t>vm head</a:t>
            </a:r>
            <a:r>
              <a:rPr lang="zh-CN" altLang="en-US" dirty="0"/>
              <a:t>上，容易</a:t>
            </a:r>
            <a:r>
              <a:rPr lang="en-US" altLang="zh-CN" dirty="0"/>
              <a:t>OOM</a:t>
            </a:r>
            <a:r>
              <a:rPr lang="zh-CN" altLang="en-US" dirty="0"/>
              <a:t>，最后导致合并失败。</a:t>
            </a:r>
          </a:p>
          <a:p>
            <a:r>
              <a:rPr lang="zh-CN" altLang="en-US" dirty="0"/>
              <a:t>如果本身</a:t>
            </a:r>
            <a:r>
              <a:rPr lang="en-US" altLang="zh-CN" dirty="0"/>
              <a:t>app</a:t>
            </a:r>
            <a:r>
              <a:rPr lang="zh-CN" altLang="en-US" dirty="0"/>
              <a:t>占用内存已经比较高，可能容易导致</a:t>
            </a:r>
            <a:r>
              <a:rPr lang="en-US" altLang="zh-CN" dirty="0"/>
              <a:t>app</a:t>
            </a:r>
            <a:r>
              <a:rPr lang="zh-CN" altLang="en-US" dirty="0"/>
              <a:t>本系统杀掉。</a:t>
            </a:r>
          </a:p>
          <a:p>
            <a:endParaRPr lang="zh-CN" altLang="en-US"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3069842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阿里</a:t>
            </a:r>
            <a:r>
              <a:rPr lang="en-US" altLang="zh-CN" dirty="0" smtClean="0"/>
              <a:t>Sophix</a:t>
            </a:r>
            <a:endParaRPr lang="zh-CN" altLang="en-US" dirty="0"/>
          </a:p>
        </p:txBody>
      </p:sp>
      <p:sp>
        <p:nvSpPr>
          <p:cNvPr id="3" name="内容占位符 2"/>
          <p:cNvSpPr>
            <a:spLocks noGrp="1"/>
          </p:cNvSpPr>
          <p:nvPr>
            <p:ph idx="1"/>
          </p:nvPr>
        </p:nvSpPr>
        <p:spPr/>
        <p:txBody>
          <a:bodyPr/>
          <a:lstStyle/>
          <a:p>
            <a:r>
              <a:rPr lang="zh-CN" altLang="en-US" dirty="0"/>
              <a:t>原</a:t>
            </a:r>
            <a:r>
              <a:rPr lang="zh-CN" altLang="en-US" dirty="0" smtClean="0"/>
              <a:t>理</a:t>
            </a:r>
            <a:r>
              <a:rPr lang="en-US" altLang="zh-CN" dirty="0" smtClean="0"/>
              <a:t>(</a:t>
            </a:r>
            <a:r>
              <a:rPr lang="zh-CN" altLang="en-US" dirty="0" smtClean="0"/>
              <a:t>双剑合璧</a:t>
            </a:r>
            <a:r>
              <a:rPr lang="en-US" altLang="zh-CN" dirty="0" smtClean="0"/>
              <a:t>)</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2599184"/>
            <a:ext cx="7708693" cy="3062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4"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38822962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优化</a:t>
            </a:r>
            <a:r>
              <a:rPr lang="en-US" altLang="zh-CN" dirty="0" smtClean="0"/>
              <a:t>AndFix</a:t>
            </a:r>
            <a:endParaRPr lang="zh-CN" altLang="en-US" dirty="0"/>
          </a:p>
        </p:txBody>
      </p:sp>
      <p:sp>
        <p:nvSpPr>
          <p:cNvPr id="3" name="内容占位符 2"/>
          <p:cNvSpPr>
            <a:spLocks noGrp="1"/>
          </p:cNvSpPr>
          <p:nvPr>
            <p:ph idx="1"/>
          </p:nvPr>
        </p:nvSpPr>
        <p:spPr>
          <a:xfrm>
            <a:off x="457200" y="1600200"/>
            <a:ext cx="8229600" cy="4829175"/>
          </a:xfrm>
        </p:spPr>
        <p:txBody>
          <a:bodyPr/>
          <a:lstStyle/>
          <a:p>
            <a:r>
              <a:rPr lang="zh-CN" altLang="en-US" dirty="0"/>
              <a:t>突</a:t>
            </a:r>
            <a:r>
              <a:rPr lang="zh-CN" altLang="en-US" dirty="0" smtClean="0"/>
              <a:t>破底层结构化差异，解决稳定性问题</a:t>
            </a:r>
            <a:endParaRPr lang="en-US" altLang="zh-CN" dirty="0" smtClean="0"/>
          </a:p>
          <a:p>
            <a:pPr marL="0" indent="0">
              <a:buNone/>
            </a:pPr>
            <a:endParaRPr lang="en-US" altLang="zh-CN" sz="2000" dirty="0" smtClean="0"/>
          </a:p>
          <a:p>
            <a:pPr marL="0" indent="0">
              <a:buNone/>
            </a:pPr>
            <a:r>
              <a:rPr lang="en-US" altLang="zh-CN" sz="2000" dirty="0" smtClean="0"/>
              <a:t>  Andfix</a:t>
            </a:r>
            <a:r>
              <a:rPr lang="zh-CN" altLang="en-US" sz="2000" dirty="0"/>
              <a:t>底层</a:t>
            </a:r>
            <a:r>
              <a:rPr lang="en-US" altLang="zh-CN" sz="2000" dirty="0"/>
              <a:t>ArtMethod</a:t>
            </a:r>
            <a:r>
              <a:rPr lang="zh-CN" altLang="en-US" sz="2000" dirty="0"/>
              <a:t>结构时采用内部变量一一替换，倒是这个各个厂</a:t>
            </a:r>
            <a:r>
              <a:rPr lang="zh-CN" altLang="en-US" sz="2000" dirty="0" smtClean="0"/>
              <a:t>商  </a:t>
            </a:r>
            <a:endParaRPr lang="en-US" altLang="zh-CN" sz="2000" dirty="0" smtClean="0"/>
          </a:p>
          <a:p>
            <a:pPr marL="0" indent="0">
              <a:buNone/>
            </a:pPr>
            <a:r>
              <a:rPr lang="en-US" altLang="zh-CN" sz="2000" dirty="0"/>
              <a:t> </a:t>
            </a:r>
            <a:r>
              <a:rPr lang="zh-CN" altLang="en-US" sz="2000" dirty="0" smtClean="0"/>
              <a:t>是</a:t>
            </a:r>
            <a:r>
              <a:rPr lang="zh-CN" altLang="en-US" sz="2000" dirty="0"/>
              <a:t>会修改的，所以兼容性不好。</a:t>
            </a:r>
            <a:endParaRPr lang="en-US" altLang="zh-CN" sz="2000" dirty="0" smtClean="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429000"/>
            <a:ext cx="716280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4"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30305159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normAutofit/>
          </a:bodyPr>
          <a:lstStyle/>
          <a:p>
            <a:pPr marL="0" indent="0">
              <a:buNone/>
            </a:pPr>
            <a:r>
              <a:rPr lang="en-US" altLang="zh-CN" sz="2800" b="1" dirty="0"/>
              <a:t>Sophix</a:t>
            </a:r>
            <a:r>
              <a:rPr lang="zh-CN" altLang="en-US" sz="2800" b="1" dirty="0"/>
              <a:t>改变了一下思路，采用整体替换方法结构，忽略底层实现，从而</a:t>
            </a:r>
            <a:r>
              <a:rPr lang="zh-CN" altLang="en-US" sz="2800" b="1" dirty="0" smtClean="0"/>
              <a:t>解决</a:t>
            </a:r>
            <a:r>
              <a:rPr lang="zh-CN" altLang="en-US" sz="2800" b="1" dirty="0"/>
              <a:t>兼容稳定性问题</a:t>
            </a:r>
            <a:r>
              <a:rPr lang="zh-CN" altLang="en-US" sz="2800" b="1" dirty="0" smtClean="0"/>
              <a:t>。</a:t>
            </a:r>
            <a:endParaRPr lang="en-US" altLang="zh-CN" sz="2800" b="1" dirty="0" smtClean="0"/>
          </a:p>
          <a:p>
            <a:pPr marL="0" indent="0">
              <a:buNone/>
            </a:pPr>
            <a:endParaRPr lang="en-US" altLang="zh-CN" sz="2800" b="1" dirty="0"/>
          </a:p>
          <a:p>
            <a:pPr marL="0" indent="0">
              <a:buNone/>
            </a:pPr>
            <a:endParaRPr lang="zh-CN" altLang="en-US" sz="28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7" y="2564904"/>
            <a:ext cx="7210425"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41585708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突</a:t>
            </a:r>
            <a:r>
              <a:rPr lang="zh-CN" altLang="en-US" dirty="0" smtClean="0"/>
              <a:t>破</a:t>
            </a:r>
            <a:r>
              <a:rPr lang="en-US" altLang="zh-CN" dirty="0" smtClean="0"/>
              <a:t>QQ</a:t>
            </a:r>
            <a:r>
              <a:rPr lang="zh-CN" altLang="en-US" dirty="0" smtClean="0"/>
              <a:t>和</a:t>
            </a:r>
            <a:r>
              <a:rPr lang="en-US" altLang="zh-CN" dirty="0" smtClean="0"/>
              <a:t>Tinker</a:t>
            </a:r>
            <a:r>
              <a:rPr lang="zh-CN" altLang="en-US" dirty="0" smtClean="0"/>
              <a:t>的缺陷</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46" y="1268760"/>
            <a:ext cx="8748464" cy="5083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884330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lgn="l">
              <a:buFont typeface="Wingdings" panose="05000000000000000000" pitchFamily="2" charset="2"/>
              <a:buChar char="Ø"/>
            </a:pPr>
            <a:r>
              <a:rPr lang="zh-CN" altLang="en-US" dirty="0" smtClean="0"/>
              <a:t>百花齐放的热</a:t>
            </a:r>
            <a:r>
              <a:rPr lang="zh-CN" altLang="en-US" dirty="0"/>
              <a:t>修</a:t>
            </a:r>
            <a:r>
              <a:rPr lang="zh-CN" altLang="en-US" dirty="0" smtClean="0"/>
              <a:t>复框架</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82225"/>
            <a:ext cx="7496175"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24705803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Sophix</a:t>
            </a:r>
            <a:r>
              <a:rPr lang="zh-CN" altLang="en-US" dirty="0" smtClean="0"/>
              <a:t>对</a:t>
            </a:r>
            <a:r>
              <a:rPr lang="en-US" altLang="zh-CN" dirty="0" smtClean="0"/>
              <a:t>dex</a:t>
            </a:r>
            <a:r>
              <a:rPr lang="zh-CN" altLang="en-US" dirty="0" smtClean="0"/>
              <a:t>的解决方案</a:t>
            </a:r>
            <a:endParaRPr lang="zh-CN" altLang="en-US" dirty="0"/>
          </a:p>
        </p:txBody>
      </p:sp>
      <p:sp>
        <p:nvSpPr>
          <p:cNvPr id="3" name="内容占位符 2"/>
          <p:cNvSpPr>
            <a:spLocks noGrp="1"/>
          </p:cNvSpPr>
          <p:nvPr>
            <p:ph idx="1"/>
          </p:nvPr>
        </p:nvSpPr>
        <p:spPr>
          <a:xfrm>
            <a:off x="457200" y="1600200"/>
            <a:ext cx="8229600" cy="4781128"/>
          </a:xfrm>
        </p:spPr>
        <p:txBody>
          <a:bodyPr>
            <a:normAutofit fontScale="92500" lnSpcReduction="10000"/>
          </a:bodyPr>
          <a:lstStyle/>
          <a:p>
            <a:r>
              <a:rPr lang="en-US" altLang="zh-CN" sz="2800" dirty="0"/>
              <a:t>Dalvik</a:t>
            </a:r>
            <a:r>
              <a:rPr lang="zh-CN" altLang="en-US" sz="2800" dirty="0"/>
              <a:t>下采用阿里自研的全量</a:t>
            </a:r>
            <a:r>
              <a:rPr lang="en-US" altLang="zh-CN" sz="2800" dirty="0"/>
              <a:t>dex</a:t>
            </a:r>
            <a:r>
              <a:rPr lang="zh-CN" altLang="en-US" sz="2800" dirty="0"/>
              <a:t>方案：不是考虑把补丁包的</a:t>
            </a:r>
            <a:r>
              <a:rPr lang="en-US" altLang="zh-CN" sz="2800" dirty="0"/>
              <a:t>dex</a:t>
            </a:r>
            <a:r>
              <a:rPr lang="zh-CN" altLang="en-US" sz="2800" dirty="0"/>
              <a:t>插到所有</a:t>
            </a:r>
            <a:r>
              <a:rPr lang="en-US" altLang="zh-CN" sz="2800" dirty="0"/>
              <a:t>dex</a:t>
            </a:r>
            <a:r>
              <a:rPr lang="zh-CN" altLang="en-US" sz="2800" dirty="0"/>
              <a:t>前面（</a:t>
            </a:r>
            <a:r>
              <a:rPr lang="en-US" altLang="zh-CN" sz="2800" dirty="0"/>
              <a:t>dex</a:t>
            </a:r>
            <a:r>
              <a:rPr lang="zh-CN" altLang="en-US" sz="2800" dirty="0"/>
              <a:t>插桩），而是想办法在原理的</a:t>
            </a:r>
            <a:r>
              <a:rPr lang="en-US" altLang="zh-CN" sz="2800" dirty="0"/>
              <a:t>dex</a:t>
            </a:r>
            <a:r>
              <a:rPr lang="zh-CN" altLang="en-US" sz="2800" dirty="0"/>
              <a:t>中删除（只是删除了类的定义）补丁</a:t>
            </a:r>
            <a:r>
              <a:rPr lang="en-US" altLang="zh-CN" sz="2800" dirty="0"/>
              <a:t>dex</a:t>
            </a:r>
            <a:r>
              <a:rPr lang="zh-CN" altLang="en-US" sz="2800" dirty="0"/>
              <a:t>中存在的类，这样让系统查找类的时候在原来的</a:t>
            </a:r>
            <a:r>
              <a:rPr lang="en-US" altLang="zh-CN" sz="2800" dirty="0"/>
              <a:t>dex</a:t>
            </a:r>
            <a:r>
              <a:rPr lang="zh-CN" altLang="en-US" sz="2800" dirty="0"/>
              <a:t>中找不到，那么只有补丁中的</a:t>
            </a:r>
            <a:r>
              <a:rPr lang="en-US" altLang="zh-CN" sz="2800" dirty="0"/>
              <a:t>dex</a:t>
            </a:r>
            <a:r>
              <a:rPr lang="zh-CN" altLang="en-US" sz="2800" dirty="0"/>
              <a:t>加载到系统中，系统自然就会从补丁包中找到对应的类。</a:t>
            </a:r>
          </a:p>
          <a:p>
            <a:endParaRPr lang="en-US" altLang="zh-CN" sz="2800" dirty="0" smtClean="0"/>
          </a:p>
          <a:p>
            <a:r>
              <a:rPr lang="en-US" altLang="zh-CN" sz="2800" dirty="0" smtClean="0"/>
              <a:t>Art</a:t>
            </a:r>
            <a:r>
              <a:rPr lang="zh-CN" altLang="en-US" sz="2800" dirty="0"/>
              <a:t>下本质上虚拟机以及支持多</a:t>
            </a:r>
            <a:r>
              <a:rPr lang="en-US" altLang="zh-CN" sz="2800" dirty="0"/>
              <a:t>dex</a:t>
            </a:r>
            <a:r>
              <a:rPr lang="zh-CN" altLang="en-US" sz="2800" dirty="0"/>
              <a:t>的加载，</a:t>
            </a:r>
            <a:r>
              <a:rPr lang="en-US" altLang="zh-CN" sz="2800" dirty="0"/>
              <a:t>Sophix</a:t>
            </a:r>
            <a:r>
              <a:rPr lang="zh-CN" altLang="en-US" sz="2800" dirty="0"/>
              <a:t>的做法仅仅是把补丁</a:t>
            </a:r>
            <a:r>
              <a:rPr lang="en-US" altLang="zh-CN" sz="2800" dirty="0"/>
              <a:t>dex</a:t>
            </a:r>
            <a:r>
              <a:rPr lang="zh-CN" altLang="en-US" sz="2800" dirty="0"/>
              <a:t>作为主</a:t>
            </a:r>
            <a:r>
              <a:rPr lang="en-US" altLang="zh-CN" sz="2800" dirty="0"/>
              <a:t>dex</a:t>
            </a:r>
            <a:r>
              <a:rPr lang="zh-CN" altLang="en-US" sz="2800" dirty="0"/>
              <a:t>（</a:t>
            </a:r>
            <a:r>
              <a:rPr lang="en-US" altLang="zh-CN" sz="2800" dirty="0"/>
              <a:t>classes.dex</a:t>
            </a:r>
            <a:r>
              <a:rPr lang="zh-CN" altLang="en-US" sz="2800" dirty="0"/>
              <a:t>）而已，相当于重新组织了所有的</a:t>
            </a:r>
            <a:r>
              <a:rPr lang="en-US" altLang="zh-CN" sz="2800" dirty="0"/>
              <a:t>dex</a:t>
            </a:r>
            <a:r>
              <a:rPr lang="zh-CN" altLang="en-US" sz="2800" dirty="0"/>
              <a:t>文件：把补丁包的</a:t>
            </a:r>
            <a:r>
              <a:rPr lang="en-US" altLang="zh-CN" sz="2800" dirty="0"/>
              <a:t>dex</a:t>
            </a:r>
            <a:r>
              <a:rPr lang="zh-CN" altLang="en-US" sz="2800" dirty="0"/>
              <a:t>改名为</a:t>
            </a:r>
            <a:r>
              <a:rPr lang="en-US" altLang="zh-CN" sz="2800" dirty="0"/>
              <a:t>classes.dex</a:t>
            </a:r>
            <a:r>
              <a:rPr lang="zh-CN" altLang="en-US" sz="2800" dirty="0"/>
              <a:t>，以前</a:t>
            </a:r>
            <a:r>
              <a:rPr lang="en-US" altLang="zh-CN" sz="2800" dirty="0"/>
              <a:t>apk</a:t>
            </a:r>
            <a:r>
              <a:rPr lang="zh-CN" altLang="en-US" sz="2800" dirty="0"/>
              <a:t>的所有</a:t>
            </a:r>
            <a:r>
              <a:rPr lang="en-US" altLang="zh-CN" sz="2800" dirty="0"/>
              <a:t>dex</a:t>
            </a:r>
            <a:r>
              <a:rPr lang="zh-CN" altLang="en-US" sz="2800" dirty="0"/>
              <a:t>依次改为</a:t>
            </a:r>
            <a:r>
              <a:rPr lang="en-US" altLang="zh-CN" sz="2800" dirty="0"/>
              <a:t>classes2.dex</a:t>
            </a:r>
            <a:r>
              <a:rPr lang="zh-CN" altLang="en-US" sz="2800" dirty="0"/>
              <a:t>、</a:t>
            </a:r>
            <a:r>
              <a:rPr lang="en-US" altLang="zh-CN" sz="2800" dirty="0"/>
              <a:t>classes3.dex ... classesx.dex</a:t>
            </a:r>
            <a:r>
              <a:rPr lang="zh-CN" altLang="en-US" sz="2800" dirty="0"/>
              <a:t>，如下图所示。</a:t>
            </a:r>
          </a:p>
          <a:p>
            <a:endParaRPr lang="zh-CN" altLang="en-US"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30760240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1157288"/>
            <a:ext cx="783907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4"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35415122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lgn="l">
              <a:buFont typeface="Wingdings" panose="05000000000000000000" pitchFamily="2" charset="2"/>
              <a:buChar char="Ø"/>
            </a:pPr>
            <a:r>
              <a:rPr lang="zh-CN" altLang="en-US" dirty="0" smtClean="0"/>
              <a:t>资源修复</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常用方案</a:t>
            </a:r>
            <a:r>
              <a:rPr lang="en-US" altLang="zh-CN" dirty="0" smtClean="0"/>
              <a:t>(Instant Run</a:t>
            </a:r>
            <a:r>
              <a:rPr lang="zh-CN" altLang="en-US" dirty="0" smtClean="0"/>
              <a:t>技术</a:t>
            </a:r>
            <a:r>
              <a:rPr lang="en-US" altLang="zh-CN" dirty="0" smtClean="0"/>
              <a:t>)</a:t>
            </a:r>
          </a:p>
          <a:p>
            <a:endParaRPr lang="en-US" altLang="zh-CN" sz="2400" dirty="0" smtClean="0"/>
          </a:p>
          <a:p>
            <a:r>
              <a:rPr lang="zh-CN" altLang="en-US" sz="2400" dirty="0" smtClean="0"/>
              <a:t>这种方案的兼容问题在于替换</a:t>
            </a:r>
            <a:r>
              <a:rPr lang="en-US" altLang="zh-CN" sz="2400" dirty="0" smtClean="0"/>
              <a:t>AssetManager</a:t>
            </a:r>
            <a:r>
              <a:rPr lang="zh-CN" altLang="en-US" sz="2400" dirty="0" smtClean="0"/>
              <a:t>的地方。</a:t>
            </a:r>
            <a:endParaRPr lang="en-US" altLang="zh-CN" sz="2400" dirty="0" smtClean="0"/>
          </a:p>
          <a:p>
            <a:endParaRPr lang="en-US" altLang="zh-CN" sz="2400" dirty="0" smtClean="0"/>
          </a:p>
          <a:p>
            <a:r>
              <a:rPr lang="zh-CN" altLang="en-US" sz="2400" dirty="0" smtClean="0"/>
              <a:t>构造一个新的</a:t>
            </a:r>
            <a:r>
              <a:rPr lang="en-US" altLang="zh-CN" sz="2400" dirty="0" smtClean="0"/>
              <a:t>AssetManager</a:t>
            </a:r>
            <a:r>
              <a:rPr lang="en-US" altLang="zh-CN" sz="2400" dirty="0"/>
              <a:t>,</a:t>
            </a:r>
            <a:r>
              <a:rPr lang="zh-CN" altLang="en-US" sz="2400" dirty="0" smtClean="0"/>
              <a:t>并通过反射调用</a:t>
            </a:r>
            <a:r>
              <a:rPr lang="en-US" altLang="zh-CN" sz="2400" dirty="0" smtClean="0"/>
              <a:t>addAssetPath,</a:t>
            </a:r>
            <a:r>
              <a:rPr lang="zh-CN" altLang="en-US" sz="2400" dirty="0" smtClean="0"/>
              <a:t>把这个完整的新的资源包加入到</a:t>
            </a:r>
            <a:r>
              <a:rPr lang="en-US" altLang="zh-CN" sz="2400" dirty="0" smtClean="0"/>
              <a:t>AssetManager</a:t>
            </a:r>
            <a:r>
              <a:rPr lang="zh-CN" altLang="en-US" sz="2400" dirty="0" smtClean="0"/>
              <a:t>中，这样就得到了一个含有所有新资源的</a:t>
            </a:r>
            <a:r>
              <a:rPr lang="en-US" altLang="zh-CN" sz="2400" dirty="0" smtClean="0"/>
              <a:t>AssetManager</a:t>
            </a:r>
            <a:r>
              <a:rPr lang="zh-CN" altLang="en-US" sz="2400" dirty="0" smtClean="0"/>
              <a:t>。</a:t>
            </a:r>
            <a:endParaRPr lang="en-US" altLang="zh-CN" sz="2400" dirty="0" smtClean="0"/>
          </a:p>
          <a:p>
            <a:endParaRPr lang="en-US" altLang="zh-CN" sz="2400" dirty="0" smtClean="0"/>
          </a:p>
          <a:p>
            <a:r>
              <a:rPr lang="zh-CN" altLang="en-US" sz="2400" dirty="0" smtClean="0"/>
              <a:t>找到所有之前引用到原有的</a:t>
            </a:r>
            <a:r>
              <a:rPr lang="en-US" altLang="zh-CN" sz="2400" dirty="0" smtClean="0"/>
              <a:t>AssetManager</a:t>
            </a:r>
            <a:r>
              <a:rPr lang="zh-CN" altLang="en-US" sz="2400" dirty="0" smtClean="0"/>
              <a:t>的地方，通过反射把引用处替换为</a:t>
            </a:r>
            <a:r>
              <a:rPr lang="en-US" altLang="zh-CN" sz="2400" dirty="0" smtClean="0"/>
              <a:t>AssetManager</a:t>
            </a:r>
            <a:r>
              <a:rPr lang="zh-CN" altLang="en-US" sz="2400" dirty="0" smtClean="0"/>
              <a:t>。</a:t>
            </a:r>
            <a:endParaRPr lang="zh-CN" altLang="en-US" sz="2400"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597589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Sophix</a:t>
            </a:r>
            <a:r>
              <a:rPr lang="zh-CN" altLang="en-US" dirty="0" smtClean="0"/>
              <a:t>资源修复方案</a:t>
            </a:r>
            <a:endParaRPr lang="zh-CN" altLang="en-US" dirty="0"/>
          </a:p>
        </p:txBody>
      </p:sp>
      <p:sp>
        <p:nvSpPr>
          <p:cNvPr id="3" name="内容占位符 2"/>
          <p:cNvSpPr>
            <a:spLocks noGrp="1"/>
          </p:cNvSpPr>
          <p:nvPr>
            <p:ph idx="1"/>
          </p:nvPr>
        </p:nvSpPr>
        <p:spPr/>
        <p:txBody>
          <a:bodyPr>
            <a:normAutofit/>
          </a:bodyPr>
          <a:lstStyle/>
          <a:p>
            <a:r>
              <a:rPr lang="zh-CN" altLang="en-US" sz="2500" dirty="0" smtClean="0"/>
              <a:t>没有直接使用</a:t>
            </a:r>
            <a:r>
              <a:rPr lang="en-US" altLang="zh-CN" sz="2500" dirty="0" smtClean="0"/>
              <a:t>Instant Run</a:t>
            </a:r>
            <a:r>
              <a:rPr lang="zh-CN" altLang="en-US" sz="2500" dirty="0" smtClean="0"/>
              <a:t>的技术，而是另辟蹊径，构造了一个</a:t>
            </a:r>
            <a:r>
              <a:rPr lang="en-US" altLang="zh-CN" sz="2500" dirty="0" smtClean="0"/>
              <a:t>package id</a:t>
            </a:r>
            <a:r>
              <a:rPr lang="zh-CN" altLang="en-US" sz="2500" dirty="0" smtClean="0"/>
              <a:t>为</a:t>
            </a:r>
            <a:r>
              <a:rPr lang="en-US" altLang="zh-CN" sz="2500" dirty="0" smtClean="0"/>
              <a:t>0x66</a:t>
            </a:r>
            <a:r>
              <a:rPr lang="zh-CN" altLang="en-US" sz="2500" dirty="0" smtClean="0"/>
              <a:t>的资源包，这个包里只包含改变了的资源项，然后直接在原有</a:t>
            </a:r>
            <a:r>
              <a:rPr lang="en-US" altLang="zh-CN" sz="2500" dirty="0" smtClean="0"/>
              <a:t>AssetManager</a:t>
            </a:r>
            <a:r>
              <a:rPr lang="zh-CN" altLang="en-US" sz="2500" dirty="0" smtClean="0"/>
              <a:t>中</a:t>
            </a:r>
            <a:r>
              <a:rPr lang="en-US" altLang="zh-CN" sz="2500" dirty="0" smtClean="0"/>
              <a:t>addAssetPath</a:t>
            </a:r>
            <a:r>
              <a:rPr lang="zh-CN" altLang="en-US" sz="2500" dirty="0" smtClean="0"/>
              <a:t>这个包就可以了。由于补丁包的</a:t>
            </a:r>
            <a:r>
              <a:rPr lang="en-US" altLang="zh-CN" sz="2500" dirty="0" smtClean="0"/>
              <a:t>id</a:t>
            </a:r>
            <a:r>
              <a:rPr lang="zh-CN" altLang="en-US" sz="2500" dirty="0" smtClean="0"/>
              <a:t>为</a:t>
            </a:r>
            <a:r>
              <a:rPr lang="en-US" altLang="zh-CN" sz="2500" dirty="0" smtClean="0"/>
              <a:t>0x66</a:t>
            </a:r>
            <a:r>
              <a:rPr lang="zh-CN" altLang="en-US" sz="2500" dirty="0" smtClean="0"/>
              <a:t>，不与目前一家在的</a:t>
            </a:r>
            <a:r>
              <a:rPr lang="en-US" altLang="zh-CN" sz="2500" dirty="0" smtClean="0"/>
              <a:t>0x7f</a:t>
            </a:r>
            <a:r>
              <a:rPr lang="zh-CN" altLang="en-US" sz="2500" dirty="0" smtClean="0"/>
              <a:t>冲突，因此直接加入到已有的</a:t>
            </a:r>
            <a:r>
              <a:rPr lang="en-US" altLang="zh-CN" sz="2500" dirty="0" smtClean="0"/>
              <a:t>AssetManager</a:t>
            </a:r>
            <a:r>
              <a:rPr lang="zh-CN" altLang="en-US" sz="2500" dirty="0" smtClean="0"/>
              <a:t>中就可以直接使用了。补丁包里的资源，只包含新增资源和修改资源。并且采用了更加优雅的替换方式，直接在原有的</a:t>
            </a:r>
            <a:r>
              <a:rPr lang="en-US" altLang="zh-CN" sz="2500" dirty="0" smtClean="0"/>
              <a:t>AssetManager</a:t>
            </a:r>
            <a:r>
              <a:rPr lang="zh-CN" altLang="en-US" sz="2500" dirty="0" smtClean="0"/>
              <a:t>对象上进行析构和重构，这样所有原先对</a:t>
            </a:r>
            <a:r>
              <a:rPr lang="en-US" altLang="zh-CN" sz="2500" dirty="0" smtClean="0"/>
              <a:t>AssetManager</a:t>
            </a:r>
            <a:r>
              <a:rPr lang="zh-CN" altLang="en-US" sz="2500" dirty="0" smtClean="0"/>
              <a:t>对象的引用是没有发生改变的，所以就不需要像</a:t>
            </a:r>
            <a:r>
              <a:rPr lang="en-US" altLang="zh-CN" sz="2500" dirty="0" smtClean="0"/>
              <a:t>Instant Run</a:t>
            </a:r>
            <a:r>
              <a:rPr lang="zh-CN" altLang="en-US" sz="2500" dirty="0" smtClean="0"/>
              <a:t>那样进行繁琐的修改了。</a:t>
            </a:r>
            <a:endParaRPr lang="zh-CN" altLang="en-US" sz="2500"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1081113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Sophix </a:t>
            </a:r>
            <a:r>
              <a:rPr lang="en-US" altLang="zh-CN" dirty="0" smtClean="0"/>
              <a:t>so</a:t>
            </a:r>
            <a:r>
              <a:rPr lang="zh-CN" altLang="en-US" dirty="0" smtClean="0"/>
              <a:t>修</a:t>
            </a:r>
            <a:r>
              <a:rPr lang="zh-CN" altLang="en-US" dirty="0" smtClean="0"/>
              <a:t>复</a:t>
            </a:r>
            <a:endParaRPr lang="zh-CN" altLang="en-US" dirty="0"/>
          </a:p>
        </p:txBody>
      </p:sp>
      <p:sp>
        <p:nvSpPr>
          <p:cNvPr id="3" name="内容占位符 2"/>
          <p:cNvSpPr>
            <a:spLocks noGrp="1"/>
          </p:cNvSpPr>
          <p:nvPr>
            <p:ph idx="1"/>
          </p:nvPr>
        </p:nvSpPr>
        <p:spPr/>
        <p:txBody>
          <a:bodyPr>
            <a:normAutofit lnSpcReduction="10000"/>
          </a:bodyPr>
          <a:lstStyle/>
          <a:p>
            <a:r>
              <a:rPr lang="en-US" altLang="zh-CN" sz="2800" dirty="0" smtClean="0"/>
              <a:t>SO</a:t>
            </a:r>
            <a:r>
              <a:rPr lang="zh-CN" altLang="en-US" sz="2800" dirty="0" smtClean="0"/>
              <a:t>库的修复本质上是对</a:t>
            </a:r>
            <a:r>
              <a:rPr lang="en-US" altLang="zh-CN" sz="2800" dirty="0" smtClean="0"/>
              <a:t>native</a:t>
            </a:r>
            <a:r>
              <a:rPr lang="zh-CN" altLang="en-US" sz="2800" dirty="0" smtClean="0"/>
              <a:t>方法的修复和替换。</a:t>
            </a:r>
            <a:endParaRPr lang="en-US" altLang="zh-CN" sz="2800" dirty="0" smtClean="0"/>
          </a:p>
          <a:p>
            <a:endParaRPr lang="en-US" altLang="zh-CN" sz="2800" dirty="0" smtClean="0"/>
          </a:p>
          <a:p>
            <a:r>
              <a:rPr lang="zh-CN" altLang="en-US" sz="2800" dirty="0" smtClean="0"/>
              <a:t>我们采用的是类似类修复反射注入方式。把补丁</a:t>
            </a:r>
            <a:r>
              <a:rPr lang="en-US" altLang="zh-CN" sz="2800" dirty="0" smtClean="0"/>
              <a:t>so</a:t>
            </a:r>
            <a:r>
              <a:rPr lang="zh-CN" altLang="en-US" sz="2800" dirty="0" smtClean="0"/>
              <a:t>库的路径插入到</a:t>
            </a:r>
            <a:r>
              <a:rPr lang="en-US" altLang="zh-CN" sz="2800" dirty="0" smtClean="0"/>
              <a:t>nativeLibraryDirectories</a:t>
            </a:r>
            <a:r>
              <a:rPr lang="zh-CN" altLang="en-US" sz="2800" dirty="0" smtClean="0"/>
              <a:t>数组的最前面，就能够达到加载</a:t>
            </a:r>
            <a:r>
              <a:rPr lang="en-US" altLang="zh-CN" sz="2800" dirty="0" smtClean="0"/>
              <a:t>so</a:t>
            </a:r>
            <a:r>
              <a:rPr lang="zh-CN" altLang="en-US" sz="2800" dirty="0" smtClean="0"/>
              <a:t>库的时候是补丁</a:t>
            </a:r>
            <a:r>
              <a:rPr lang="en-US" altLang="zh-CN" sz="2800" dirty="0" smtClean="0"/>
              <a:t>so</a:t>
            </a:r>
            <a:r>
              <a:rPr lang="zh-CN" altLang="en-US" sz="2800" dirty="0" smtClean="0"/>
              <a:t>库，而不是原来的</a:t>
            </a:r>
            <a:r>
              <a:rPr lang="en-US" altLang="zh-CN" sz="2800" dirty="0" smtClean="0"/>
              <a:t>so</a:t>
            </a:r>
            <a:r>
              <a:rPr lang="zh-CN" altLang="en-US" sz="2800" dirty="0" smtClean="0"/>
              <a:t>库的目录，从而达到修复的目的。</a:t>
            </a:r>
            <a:endParaRPr lang="en-US" altLang="zh-CN" sz="2800" dirty="0" smtClean="0"/>
          </a:p>
          <a:p>
            <a:endParaRPr lang="en-US" altLang="zh-CN" sz="2800" dirty="0" smtClean="0"/>
          </a:p>
          <a:p>
            <a:r>
              <a:rPr lang="zh-CN" altLang="en-US" sz="2800" dirty="0" smtClean="0"/>
              <a:t>采用这种方案，完全由</a:t>
            </a:r>
            <a:r>
              <a:rPr lang="en-US" altLang="zh-CN" sz="2800" dirty="0" smtClean="0"/>
              <a:t>Sophix</a:t>
            </a:r>
            <a:r>
              <a:rPr lang="zh-CN" altLang="en-US" sz="2800" dirty="0" smtClean="0"/>
              <a:t>在启动期间反射注入</a:t>
            </a:r>
            <a:r>
              <a:rPr lang="en-US" altLang="zh-CN" sz="2800" dirty="0" smtClean="0"/>
              <a:t>patch</a:t>
            </a:r>
            <a:r>
              <a:rPr lang="zh-CN" altLang="en-US" sz="2800" dirty="0" smtClean="0"/>
              <a:t>中的</a:t>
            </a:r>
            <a:r>
              <a:rPr lang="en-US" altLang="zh-CN" sz="2800" dirty="0" smtClean="0"/>
              <a:t>so</a:t>
            </a:r>
            <a:r>
              <a:rPr lang="zh-CN" altLang="en-US" sz="2800" dirty="0" smtClean="0"/>
              <a:t>库。对开发者依然是透明的。而不是手动替换系统的</a:t>
            </a:r>
            <a:r>
              <a:rPr lang="en-US" altLang="zh-CN" sz="2800" dirty="0" smtClean="0"/>
              <a:t>System.load</a:t>
            </a:r>
            <a:r>
              <a:rPr lang="zh-CN" altLang="en-US" sz="2800" dirty="0" smtClean="0"/>
              <a:t>来实现替换目的。</a:t>
            </a:r>
            <a:endParaRPr lang="zh-CN" altLang="en-US" sz="2800"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21718540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571500" indent="-571500" algn="l">
              <a:buFont typeface="Wingdings" panose="05000000000000000000" pitchFamily="2" charset="2"/>
              <a:buChar char="Ø"/>
            </a:pPr>
            <a:r>
              <a:rPr lang="zh-CN" altLang="en-US" dirty="0"/>
              <a:t>总结</a:t>
            </a:r>
          </a:p>
        </p:txBody>
      </p:sp>
      <p:sp>
        <p:nvSpPr>
          <p:cNvPr id="3" name="内容占位符 2"/>
          <p:cNvSpPr>
            <a:spLocks noGrp="1"/>
          </p:cNvSpPr>
          <p:nvPr>
            <p:ph idx="1"/>
          </p:nvPr>
        </p:nvSpPr>
        <p:spPr>
          <a:xfrm>
            <a:off x="457200" y="1412776"/>
            <a:ext cx="8229600" cy="4713387"/>
          </a:xfrm>
        </p:spPr>
        <p:txBody>
          <a:bodyPr>
            <a:normAutofit fontScale="77500" lnSpcReduction="20000"/>
          </a:bodyPr>
          <a:lstStyle/>
          <a:p>
            <a:pPr marL="0" indent="0">
              <a:buNone/>
            </a:pPr>
            <a:r>
              <a:rPr lang="zh-CN" altLang="en-US" dirty="0" smtClean="0"/>
              <a:t>代</a:t>
            </a:r>
            <a:r>
              <a:rPr lang="zh-CN" altLang="en-US" dirty="0"/>
              <a:t>码修复主要有</a:t>
            </a:r>
            <a:r>
              <a:rPr lang="en-US" altLang="zh-CN" dirty="0"/>
              <a:t>3</a:t>
            </a:r>
            <a:r>
              <a:rPr lang="zh-CN" altLang="en-US" dirty="0"/>
              <a:t>种方案：</a:t>
            </a:r>
            <a:r>
              <a:rPr lang="zh-CN" altLang="en-US" b="1" dirty="0"/>
              <a:t>底层替换方案</a:t>
            </a:r>
            <a:r>
              <a:rPr lang="zh-CN" altLang="en-US" dirty="0"/>
              <a:t>、</a:t>
            </a:r>
            <a:r>
              <a:rPr lang="zh-CN" altLang="en-US" b="1" dirty="0"/>
              <a:t>类加载方案</a:t>
            </a:r>
            <a:r>
              <a:rPr lang="zh-CN" altLang="en-US" dirty="0"/>
              <a:t>和</a:t>
            </a:r>
            <a:r>
              <a:rPr lang="en-US" altLang="zh-CN" b="1" dirty="0"/>
              <a:t>Instant Run</a:t>
            </a:r>
            <a:r>
              <a:rPr lang="zh-CN" altLang="en-US" b="1" dirty="0"/>
              <a:t>方案</a:t>
            </a:r>
          </a:p>
          <a:p>
            <a:pPr marL="0" indent="0">
              <a:buNone/>
            </a:pPr>
            <a:endParaRPr lang="en-US" altLang="zh-CN" dirty="0" smtClean="0"/>
          </a:p>
          <a:p>
            <a:pPr marL="0" indent="0">
              <a:buNone/>
            </a:pPr>
            <a:r>
              <a:rPr lang="en-US" altLang="zh-CN" dirty="0" smtClean="0"/>
              <a:t>1</a:t>
            </a:r>
            <a:r>
              <a:rPr lang="zh-CN" altLang="en-US" dirty="0" smtClean="0"/>
              <a:t>）类</a:t>
            </a:r>
            <a:r>
              <a:rPr lang="zh-CN" altLang="en-US" dirty="0"/>
              <a:t>加载方</a:t>
            </a:r>
            <a:r>
              <a:rPr lang="zh-CN" altLang="en-US" dirty="0" smtClean="0"/>
              <a:t>案</a:t>
            </a:r>
            <a:r>
              <a:rPr lang="zh-CN" altLang="en-US" dirty="0"/>
              <a:t>：</a:t>
            </a:r>
            <a:endParaRPr lang="zh-CN" altLang="en-US" dirty="0"/>
          </a:p>
          <a:p>
            <a:pPr marL="0" indent="0">
              <a:buNone/>
            </a:pPr>
            <a:r>
              <a:rPr lang="en-US" altLang="zh-CN" dirty="0"/>
              <a:t>	</a:t>
            </a:r>
            <a:r>
              <a:rPr lang="en-US" altLang="zh-CN" dirty="0" smtClean="0"/>
              <a:t>QQ</a:t>
            </a:r>
            <a:r>
              <a:rPr lang="zh-CN" altLang="en-US" dirty="0"/>
              <a:t>空间的超级补丁和</a:t>
            </a:r>
            <a:r>
              <a:rPr lang="en-US" altLang="zh-CN" dirty="0"/>
              <a:t>Nuwa</a:t>
            </a:r>
            <a:r>
              <a:rPr lang="zh-CN" altLang="en-US" dirty="0"/>
              <a:t>是将补丁包放在</a:t>
            </a:r>
            <a:r>
              <a:rPr lang="en-US" altLang="zh-CN" dirty="0"/>
              <a:t>Element</a:t>
            </a:r>
            <a:r>
              <a:rPr lang="zh-CN" altLang="en-US" dirty="0"/>
              <a:t>数组的第一个元素得到优先加</a:t>
            </a:r>
            <a:r>
              <a:rPr lang="zh-CN" altLang="en-US" dirty="0" smtClean="0"/>
              <a:t>载。</a:t>
            </a:r>
            <a:endParaRPr lang="zh-CN" altLang="en-US" dirty="0"/>
          </a:p>
          <a:p>
            <a:pPr marL="0" indent="0">
              <a:buNone/>
            </a:pPr>
            <a:r>
              <a:rPr lang="en-US" altLang="zh-CN" dirty="0" smtClean="0"/>
              <a:t>	</a:t>
            </a:r>
            <a:r>
              <a:rPr lang="zh-CN" altLang="en-US" dirty="0" smtClean="0"/>
              <a:t>微</a:t>
            </a:r>
            <a:r>
              <a:rPr lang="zh-CN" altLang="en-US" dirty="0"/>
              <a:t>信</a:t>
            </a:r>
            <a:r>
              <a:rPr lang="en-US" altLang="zh-CN" dirty="0"/>
              <a:t>Tinker</a:t>
            </a:r>
            <a:r>
              <a:rPr lang="zh-CN" altLang="en-US" dirty="0"/>
              <a:t>将新旧</a:t>
            </a:r>
            <a:r>
              <a:rPr lang="en-US" altLang="zh-CN" dirty="0"/>
              <a:t>APK</a:t>
            </a:r>
            <a:r>
              <a:rPr lang="zh-CN" altLang="en-US" dirty="0"/>
              <a:t>做了</a:t>
            </a:r>
            <a:r>
              <a:rPr lang="en-US" altLang="zh-CN" dirty="0"/>
              <a:t>diff</a:t>
            </a:r>
            <a:r>
              <a:rPr lang="zh-CN" altLang="en-US" dirty="0"/>
              <a:t>，得到</a:t>
            </a:r>
            <a:r>
              <a:rPr lang="en-US" altLang="zh-CN" dirty="0"/>
              <a:t>patch.dex</a:t>
            </a:r>
            <a:r>
              <a:rPr lang="zh-CN" altLang="en-US" dirty="0"/>
              <a:t>，再将</a:t>
            </a:r>
            <a:r>
              <a:rPr lang="en-US" altLang="zh-CN" dirty="0"/>
              <a:t>patch.dex</a:t>
            </a:r>
            <a:r>
              <a:rPr lang="zh-CN" altLang="en-US" dirty="0"/>
              <a:t>与手机中</a:t>
            </a:r>
            <a:r>
              <a:rPr lang="en-US" altLang="zh-CN" dirty="0"/>
              <a:t>APK</a:t>
            </a:r>
            <a:r>
              <a:rPr lang="zh-CN" altLang="en-US" dirty="0"/>
              <a:t>的</a:t>
            </a:r>
            <a:r>
              <a:rPr lang="en-US" altLang="zh-CN" dirty="0"/>
              <a:t>clsses.dex</a:t>
            </a:r>
            <a:r>
              <a:rPr lang="zh-CN" altLang="en-US" dirty="0"/>
              <a:t>做合并，生成新的</a:t>
            </a:r>
            <a:r>
              <a:rPr lang="en-US" altLang="zh-CN" dirty="0"/>
              <a:t>classes.dex</a:t>
            </a:r>
            <a:r>
              <a:rPr lang="zh-CN" altLang="en-US" dirty="0"/>
              <a:t>，然后再运行时通过反射将</a:t>
            </a:r>
            <a:r>
              <a:rPr lang="en-US" altLang="zh-CN" dirty="0"/>
              <a:t>classes.dex</a:t>
            </a:r>
            <a:r>
              <a:rPr lang="zh-CN" altLang="en-US" dirty="0"/>
              <a:t>放在</a:t>
            </a:r>
            <a:r>
              <a:rPr lang="en-US" altLang="zh-CN" dirty="0"/>
              <a:t>Element</a:t>
            </a:r>
            <a:r>
              <a:rPr lang="zh-CN" altLang="en-US" dirty="0"/>
              <a:t>数组的第一个元</a:t>
            </a:r>
            <a:r>
              <a:rPr lang="zh-CN" altLang="en-US" dirty="0" smtClean="0"/>
              <a:t>素</a:t>
            </a:r>
            <a:r>
              <a:rPr lang="zh-CN" altLang="en-US" dirty="0"/>
              <a:t>。</a:t>
            </a:r>
            <a:endParaRPr lang="zh-CN" altLang="en-US" dirty="0"/>
          </a:p>
          <a:p>
            <a:pPr marL="0" indent="0">
              <a:buNone/>
            </a:pPr>
            <a:r>
              <a:rPr lang="en-US" altLang="zh-CN" dirty="0"/>
              <a:t>	</a:t>
            </a:r>
            <a:r>
              <a:rPr lang="zh-CN" altLang="en-US" dirty="0" smtClean="0"/>
              <a:t>饿</a:t>
            </a:r>
            <a:r>
              <a:rPr lang="zh-CN" altLang="en-US" dirty="0"/>
              <a:t>了么的</a:t>
            </a:r>
            <a:r>
              <a:rPr lang="en-US" altLang="zh-CN" dirty="0"/>
              <a:t>Amigo</a:t>
            </a:r>
            <a:r>
              <a:rPr lang="zh-CN" altLang="en-US" dirty="0"/>
              <a:t>则是将补丁包中每个</a:t>
            </a:r>
            <a:r>
              <a:rPr lang="en-US" altLang="zh-CN" dirty="0"/>
              <a:t>dex</a:t>
            </a:r>
            <a:r>
              <a:rPr lang="zh-CN" altLang="en-US" dirty="0"/>
              <a:t>对应的</a:t>
            </a:r>
            <a:r>
              <a:rPr lang="en-US" altLang="zh-CN" dirty="0"/>
              <a:t>Element</a:t>
            </a:r>
            <a:r>
              <a:rPr lang="zh-CN" altLang="en-US" dirty="0"/>
              <a:t>取出来，之后组成新的</a:t>
            </a:r>
            <a:r>
              <a:rPr lang="en-US" altLang="zh-CN" dirty="0"/>
              <a:t>Element</a:t>
            </a:r>
            <a:r>
              <a:rPr lang="zh-CN" altLang="en-US" dirty="0"/>
              <a:t>数组，在运行时通过反射用新的</a:t>
            </a:r>
            <a:r>
              <a:rPr lang="en-US" altLang="zh-CN" dirty="0"/>
              <a:t>Element</a:t>
            </a:r>
            <a:r>
              <a:rPr lang="zh-CN" altLang="en-US" dirty="0"/>
              <a:t>数组替换掉现有的</a:t>
            </a:r>
            <a:r>
              <a:rPr lang="en-US" altLang="zh-CN" dirty="0"/>
              <a:t>Element</a:t>
            </a:r>
            <a:r>
              <a:rPr lang="zh-CN" altLang="en-US" dirty="0"/>
              <a:t>数</a:t>
            </a:r>
            <a:r>
              <a:rPr lang="zh-CN" altLang="en-US" dirty="0" smtClean="0"/>
              <a:t>组。</a:t>
            </a:r>
            <a:endParaRPr lang="zh-CN" altLang="en-US" dirty="0"/>
          </a:p>
          <a:p>
            <a:endParaRPr lang="zh-CN" altLang="en-US"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9211246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0"/>
            <a:ext cx="8229600" cy="5577483"/>
          </a:xfrm>
        </p:spPr>
        <p:txBody>
          <a:bodyPr/>
          <a:lstStyle/>
          <a:p>
            <a:pPr marL="0" indent="0">
              <a:buNone/>
            </a:pPr>
            <a:r>
              <a:rPr lang="en-US" altLang="zh-CN" dirty="0"/>
              <a:t>2</a:t>
            </a:r>
            <a:r>
              <a:rPr lang="zh-CN" altLang="en-US" dirty="0"/>
              <a:t>）底层替换方</a:t>
            </a:r>
            <a:r>
              <a:rPr lang="zh-CN" altLang="en-US" dirty="0" smtClean="0"/>
              <a:t>案</a:t>
            </a:r>
            <a:endParaRPr lang="en-US" altLang="zh-CN" dirty="0" smtClean="0"/>
          </a:p>
          <a:p>
            <a:pPr marL="0" indent="0">
              <a:buNone/>
            </a:pPr>
            <a:endParaRPr lang="zh-CN" altLang="en-US" dirty="0"/>
          </a:p>
          <a:p>
            <a:pPr marL="0" indent="0">
              <a:buNone/>
            </a:pPr>
            <a:r>
              <a:rPr lang="en-US" altLang="zh-CN" dirty="0" smtClean="0"/>
              <a:t>	AndFix</a:t>
            </a:r>
            <a:r>
              <a:rPr lang="zh-CN" altLang="en-US" dirty="0"/>
              <a:t>采用的是替换</a:t>
            </a:r>
            <a:r>
              <a:rPr lang="en-US" altLang="zh-CN" dirty="0"/>
              <a:t>ArtMethod</a:t>
            </a:r>
            <a:r>
              <a:rPr lang="zh-CN" altLang="en-US" dirty="0"/>
              <a:t>结构体中的字段，这样会有兼容问题，因为厂商可能会修改</a:t>
            </a:r>
            <a:r>
              <a:rPr lang="en-US" altLang="zh-CN" dirty="0"/>
              <a:t>ArtMethod</a:t>
            </a:r>
            <a:r>
              <a:rPr lang="zh-CN" altLang="en-US" dirty="0"/>
              <a:t>结构体，导致方法替换失</a:t>
            </a:r>
            <a:r>
              <a:rPr lang="zh-CN" altLang="en-US" dirty="0" smtClean="0"/>
              <a:t>败。</a:t>
            </a:r>
            <a:endParaRPr lang="zh-CN" altLang="en-US" dirty="0"/>
          </a:p>
          <a:p>
            <a:pPr marL="0" indent="0">
              <a:buNone/>
            </a:pPr>
            <a:r>
              <a:rPr lang="en-US" altLang="zh-CN" dirty="0" smtClean="0"/>
              <a:t>	</a:t>
            </a:r>
          </a:p>
          <a:p>
            <a:pPr marL="0" indent="0">
              <a:buNone/>
            </a:pPr>
            <a:r>
              <a:rPr lang="en-US" altLang="zh-CN" dirty="0"/>
              <a:t>	</a:t>
            </a:r>
            <a:r>
              <a:rPr lang="en-US" altLang="zh-CN" dirty="0" smtClean="0"/>
              <a:t>Sophix</a:t>
            </a:r>
            <a:r>
              <a:rPr lang="zh-CN" altLang="en-US" dirty="0"/>
              <a:t>采用的是替换整个</a:t>
            </a:r>
            <a:r>
              <a:rPr lang="en-US" altLang="zh-CN" dirty="0"/>
              <a:t>ArtMethod</a:t>
            </a:r>
            <a:r>
              <a:rPr lang="zh-CN" altLang="en-US" dirty="0"/>
              <a:t>结构体，这样不会存在兼容问</a:t>
            </a:r>
            <a:r>
              <a:rPr lang="zh-CN" altLang="en-US" dirty="0" smtClean="0"/>
              <a:t>题。</a:t>
            </a:r>
            <a:endParaRPr lang="zh-CN" altLang="en-US" dirty="0"/>
          </a:p>
          <a:p>
            <a:endParaRPr lang="zh-CN" altLang="en-US"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34651425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6"/>
            <a:ext cx="8229600" cy="5433467"/>
          </a:xfrm>
        </p:spPr>
        <p:txBody>
          <a:bodyPr/>
          <a:lstStyle/>
          <a:p>
            <a:pPr marL="0" indent="0">
              <a:buNone/>
            </a:pPr>
            <a:r>
              <a:rPr lang="en-US" altLang="zh-CN" dirty="0"/>
              <a:t>so</a:t>
            </a:r>
            <a:r>
              <a:rPr lang="zh-CN" altLang="en-US" dirty="0"/>
              <a:t>修复主要有两个方</a:t>
            </a:r>
            <a:r>
              <a:rPr lang="zh-CN" altLang="en-US" dirty="0" smtClean="0"/>
              <a:t>案</a:t>
            </a:r>
            <a:endParaRPr lang="en-US" altLang="zh-CN" dirty="0" smtClean="0"/>
          </a:p>
          <a:p>
            <a:pPr marL="0" indent="0">
              <a:buNone/>
            </a:pPr>
            <a:endParaRPr lang="en-US" altLang="zh-CN" dirty="0"/>
          </a:p>
          <a:p>
            <a:r>
              <a:rPr lang="zh-CN" altLang="en-US" sz="2800" dirty="0" smtClean="0"/>
              <a:t>反射注入补丁</a:t>
            </a:r>
            <a:r>
              <a:rPr lang="en-US" altLang="zh-CN" sz="2800" dirty="0" smtClean="0"/>
              <a:t>so</a:t>
            </a:r>
            <a:r>
              <a:rPr lang="zh-CN" altLang="en-US" sz="2800" dirty="0" smtClean="0"/>
              <a:t>路径：将</a:t>
            </a:r>
            <a:r>
              <a:rPr lang="en-US" altLang="zh-CN" sz="2800" dirty="0"/>
              <a:t>so</a:t>
            </a:r>
            <a:r>
              <a:rPr lang="zh-CN" altLang="en-US" sz="2800" dirty="0"/>
              <a:t>补丁插入到</a:t>
            </a:r>
            <a:r>
              <a:rPr lang="en-US" altLang="zh-CN" sz="2800" dirty="0"/>
              <a:t>NativeLibraryElement</a:t>
            </a:r>
            <a:r>
              <a:rPr lang="zh-CN" altLang="en-US" sz="2800" dirty="0"/>
              <a:t>数组</a:t>
            </a:r>
            <a:r>
              <a:rPr lang="zh-CN" altLang="en-US" sz="2800" dirty="0" smtClean="0"/>
              <a:t>的前</a:t>
            </a:r>
            <a:r>
              <a:rPr lang="zh-CN" altLang="en-US" sz="2800" dirty="0"/>
              <a:t>面</a:t>
            </a:r>
            <a:r>
              <a:rPr lang="zh-CN" altLang="en-US" sz="2800" dirty="0" smtClean="0"/>
              <a:t>，</a:t>
            </a:r>
            <a:r>
              <a:rPr lang="zh-CN" altLang="en-US" sz="2800" dirty="0"/>
              <a:t>让</a:t>
            </a:r>
            <a:r>
              <a:rPr lang="en-US" altLang="zh-CN" sz="2800" dirty="0"/>
              <a:t>so</a:t>
            </a:r>
            <a:r>
              <a:rPr lang="zh-CN" altLang="en-US" sz="2800" dirty="0"/>
              <a:t>补丁的路径先被返回和加</a:t>
            </a:r>
            <a:r>
              <a:rPr lang="zh-CN" altLang="en-US" sz="2800" dirty="0" smtClean="0"/>
              <a:t>载。</a:t>
            </a:r>
            <a:endParaRPr lang="zh-CN" altLang="en-US" sz="2800" dirty="0"/>
          </a:p>
          <a:p>
            <a:endParaRPr lang="en-US" altLang="zh-CN" sz="2800" dirty="0" smtClean="0"/>
          </a:p>
          <a:p>
            <a:r>
              <a:rPr lang="en-US" altLang="zh-CN" sz="2800" dirty="0" smtClean="0"/>
              <a:t>System.loadLibrary(String </a:t>
            </a:r>
            <a:r>
              <a:rPr lang="en-US" altLang="zh-CN" sz="2800" dirty="0"/>
              <a:t>libName)</a:t>
            </a:r>
            <a:r>
              <a:rPr lang="zh-CN" altLang="en-US" sz="2800" dirty="0"/>
              <a:t>：用来加载已经安装的 </a:t>
            </a:r>
            <a:r>
              <a:rPr lang="en-US" altLang="zh-CN" sz="2800" dirty="0"/>
              <a:t>apk </a:t>
            </a:r>
            <a:r>
              <a:rPr lang="zh-CN" altLang="en-US" sz="2800" dirty="0"/>
              <a:t>中的 </a:t>
            </a:r>
            <a:r>
              <a:rPr lang="en-US" altLang="zh-CN" sz="2800" dirty="0"/>
              <a:t>so </a:t>
            </a:r>
            <a:r>
              <a:rPr lang="zh-CN" altLang="en-US" sz="2800" dirty="0" smtClean="0"/>
              <a:t>。</a:t>
            </a:r>
            <a:endParaRPr lang="en-US" altLang="zh-CN" sz="2800" dirty="0" smtClean="0"/>
          </a:p>
          <a:p>
            <a:pPr marL="0" indent="0">
              <a:buNone/>
            </a:pPr>
            <a:r>
              <a:rPr lang="en-US" altLang="zh-CN" sz="2800" dirty="0" smtClean="0"/>
              <a:t>    System.load(String </a:t>
            </a:r>
            <a:r>
              <a:rPr lang="en-US" altLang="zh-CN" sz="2800" dirty="0"/>
              <a:t>pathName)</a:t>
            </a:r>
            <a:r>
              <a:rPr lang="zh-CN" altLang="en-US" sz="2800" dirty="0"/>
              <a:t>：可以加载自定义</a:t>
            </a:r>
            <a:r>
              <a:rPr lang="zh-CN" altLang="en-US" sz="2800" dirty="0" smtClean="0"/>
              <a:t>路   </a:t>
            </a:r>
            <a:endParaRPr lang="en-US" altLang="zh-CN" sz="2800" dirty="0" smtClean="0"/>
          </a:p>
          <a:p>
            <a:pPr marL="0" indent="0">
              <a:buNone/>
            </a:pPr>
            <a:r>
              <a:rPr lang="en-US" altLang="zh-CN" sz="2800" dirty="0"/>
              <a:t> </a:t>
            </a:r>
            <a:r>
              <a:rPr lang="en-US" altLang="zh-CN" sz="2800" dirty="0" smtClean="0"/>
              <a:t>   </a:t>
            </a:r>
            <a:r>
              <a:rPr lang="zh-CN" altLang="en-US" sz="2800" dirty="0" smtClean="0"/>
              <a:t>径</a:t>
            </a:r>
            <a:r>
              <a:rPr lang="zh-CN" altLang="en-US" sz="2800" dirty="0"/>
              <a:t>下的 </a:t>
            </a:r>
            <a:r>
              <a:rPr lang="en-US" altLang="zh-CN" sz="2800" dirty="0"/>
              <a:t>so</a:t>
            </a:r>
            <a:r>
              <a:rPr lang="zh-CN" altLang="en-US" sz="2800" dirty="0" smtClean="0"/>
              <a:t>。</a:t>
            </a:r>
            <a:endParaRPr lang="en-US" altLang="zh-CN" sz="2800"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352473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t>资源修</a:t>
            </a:r>
            <a:r>
              <a:rPr lang="zh-CN" altLang="en-US" dirty="0" smtClean="0"/>
              <a:t>复</a:t>
            </a:r>
            <a:endParaRPr lang="zh-CN" altLang="en-US" dirty="0"/>
          </a:p>
        </p:txBody>
      </p:sp>
      <p:sp>
        <p:nvSpPr>
          <p:cNvPr id="3" name="内容占位符 2"/>
          <p:cNvSpPr>
            <a:spLocks noGrp="1"/>
          </p:cNvSpPr>
          <p:nvPr>
            <p:ph idx="1"/>
          </p:nvPr>
        </p:nvSpPr>
        <p:spPr>
          <a:xfrm>
            <a:off x="457200" y="1268760"/>
            <a:ext cx="8229600" cy="4857403"/>
          </a:xfrm>
        </p:spPr>
        <p:txBody>
          <a:bodyPr>
            <a:normAutofit fontScale="77500" lnSpcReduction="20000"/>
          </a:bodyPr>
          <a:lstStyle/>
          <a:p>
            <a:pPr marL="0" indent="0">
              <a:buNone/>
            </a:pPr>
            <a:r>
              <a:rPr lang="zh-CN" altLang="en-US" sz="2800" dirty="0"/>
              <a:t>关于资源的修复方案，没有像代码修复一样方法繁多，基本上集</a:t>
            </a:r>
            <a:r>
              <a:rPr lang="zh-CN" altLang="en-US" sz="2800" dirty="0" smtClean="0"/>
              <a:t>中在对</a:t>
            </a:r>
            <a:r>
              <a:rPr lang="zh-CN" altLang="en-US" sz="2800" dirty="0"/>
              <a:t> </a:t>
            </a:r>
            <a:r>
              <a:rPr lang="en-US" altLang="zh-CN" sz="2800" dirty="0"/>
              <a:t>AssetManager</a:t>
            </a:r>
            <a:r>
              <a:rPr lang="en-US" altLang="zh-CN" sz="2800" dirty="0"/>
              <a:t> </a:t>
            </a:r>
            <a:r>
              <a:rPr lang="zh-CN" altLang="en-US" sz="2800" dirty="0"/>
              <a:t>的修改上</a:t>
            </a:r>
            <a:r>
              <a:rPr lang="zh-CN" altLang="en-US" sz="2800" dirty="0" smtClean="0"/>
              <a:t>。</a:t>
            </a:r>
            <a:endParaRPr lang="en-US" altLang="zh-CN" sz="2800" dirty="0" smtClean="0"/>
          </a:p>
          <a:p>
            <a:pPr marL="0" indent="0">
              <a:buNone/>
            </a:pPr>
            <a:endParaRPr lang="en-US" altLang="zh-CN" sz="2800" dirty="0" smtClean="0"/>
          </a:p>
          <a:p>
            <a:pPr marL="0" indent="0">
              <a:buNone/>
            </a:pPr>
            <a:r>
              <a:rPr lang="zh-CN" altLang="en-US" sz="2800" dirty="0" smtClean="0"/>
              <a:t>替</a:t>
            </a:r>
            <a:r>
              <a:rPr lang="zh-CN" altLang="en-US" sz="2800" dirty="0"/>
              <a:t>换 </a:t>
            </a:r>
            <a:r>
              <a:rPr lang="en-US" altLang="zh-CN" sz="2800" dirty="0"/>
              <a:t>AssetManager</a:t>
            </a:r>
          </a:p>
          <a:p>
            <a:r>
              <a:rPr lang="zh-CN" altLang="en-US" sz="2800" dirty="0"/>
              <a:t>这个是 </a:t>
            </a:r>
            <a:r>
              <a:rPr lang="en-US" altLang="zh-CN" sz="2800" dirty="0"/>
              <a:t>InstantRun </a:t>
            </a:r>
            <a:r>
              <a:rPr lang="zh-CN" altLang="en-US" sz="2800" dirty="0"/>
              <a:t>采用的方案，就是构造一个新的 </a:t>
            </a:r>
            <a:r>
              <a:rPr lang="en-US" altLang="zh-CN" sz="2800" dirty="0"/>
              <a:t>AssetManager</a:t>
            </a:r>
            <a:r>
              <a:rPr lang="zh-CN" altLang="en-US" sz="2800" dirty="0"/>
              <a:t>，反射调用其 </a:t>
            </a:r>
            <a:r>
              <a:rPr lang="en-US" altLang="zh-CN" sz="2800" dirty="0"/>
              <a:t>addAssetPath </a:t>
            </a:r>
            <a:r>
              <a:rPr lang="zh-CN" altLang="en-US" sz="2800" dirty="0"/>
              <a:t>函数，把新的补丁资源包添加到 </a:t>
            </a:r>
            <a:r>
              <a:rPr lang="en-US" altLang="zh-CN" sz="2800" dirty="0"/>
              <a:t>AssetManager </a:t>
            </a:r>
            <a:r>
              <a:rPr lang="zh-CN" altLang="en-US" sz="2800" dirty="0"/>
              <a:t>中，从而得到含有完整补丁资源的 </a:t>
            </a:r>
            <a:r>
              <a:rPr lang="en-US" altLang="zh-CN" sz="2800" dirty="0"/>
              <a:t>AssetManager</a:t>
            </a:r>
            <a:r>
              <a:rPr lang="zh-CN" altLang="en-US" sz="2800" dirty="0"/>
              <a:t>，然后找到所有引用 </a:t>
            </a:r>
            <a:r>
              <a:rPr lang="en-US" altLang="zh-CN" sz="2800" dirty="0"/>
              <a:t>AssetManager </a:t>
            </a:r>
            <a:r>
              <a:rPr lang="zh-CN" altLang="en-US" sz="2800" dirty="0"/>
              <a:t>的地方，通过反射将其替换为新的 </a:t>
            </a:r>
            <a:r>
              <a:rPr lang="en-US" altLang="zh-CN" sz="2800" dirty="0"/>
              <a:t>AssetManager</a:t>
            </a:r>
            <a:r>
              <a:rPr lang="zh-CN" altLang="en-US" sz="2800" dirty="0"/>
              <a:t>。</a:t>
            </a:r>
          </a:p>
          <a:p>
            <a:pPr marL="0" indent="0">
              <a:buNone/>
            </a:pPr>
            <a:endParaRPr lang="en-US" altLang="zh-CN" sz="2800" dirty="0" smtClean="0"/>
          </a:p>
          <a:p>
            <a:pPr marL="0" indent="0">
              <a:buNone/>
            </a:pPr>
            <a:r>
              <a:rPr lang="zh-CN" altLang="en-US" sz="2800" dirty="0" smtClean="0"/>
              <a:t>添</a:t>
            </a:r>
            <a:r>
              <a:rPr lang="zh-CN" altLang="en-US" sz="2800" dirty="0"/>
              <a:t>加修改的资源到 </a:t>
            </a:r>
            <a:r>
              <a:rPr lang="en-US" altLang="zh-CN" sz="2800" dirty="0"/>
              <a:t>AssetManager </a:t>
            </a:r>
            <a:r>
              <a:rPr lang="zh-CN" altLang="en-US" sz="2800" dirty="0"/>
              <a:t>中，并重新初始化</a:t>
            </a:r>
          </a:p>
          <a:p>
            <a:r>
              <a:rPr lang="zh-CN" altLang="en-US" sz="2800" dirty="0"/>
              <a:t>这个是 </a:t>
            </a:r>
            <a:r>
              <a:rPr lang="en-US" altLang="zh-CN" sz="2800" dirty="0"/>
              <a:t>Sophix </a:t>
            </a:r>
            <a:r>
              <a:rPr lang="zh-CN" altLang="en-US" sz="2800" dirty="0"/>
              <a:t>采用的方案，原理是构造一个 </a:t>
            </a:r>
            <a:r>
              <a:rPr lang="en-US" altLang="zh-CN" sz="2800" dirty="0"/>
              <a:t>package id </a:t>
            </a:r>
            <a:r>
              <a:rPr lang="zh-CN" altLang="en-US" sz="2800" dirty="0"/>
              <a:t>为 </a:t>
            </a:r>
            <a:r>
              <a:rPr lang="en-US" altLang="zh-CN" sz="2800" dirty="0"/>
              <a:t>0x66 </a:t>
            </a:r>
            <a:r>
              <a:rPr lang="zh-CN" altLang="en-US" sz="2800" dirty="0"/>
              <a:t>的资源包，只含有改变的资源，将其直接添加到原有的 </a:t>
            </a:r>
            <a:r>
              <a:rPr lang="en-US" altLang="zh-CN" sz="2800" dirty="0"/>
              <a:t>AssetManager </a:t>
            </a:r>
            <a:r>
              <a:rPr lang="zh-CN" altLang="en-US" sz="2800" dirty="0"/>
              <a:t>中，这样不会与原来的 </a:t>
            </a:r>
            <a:r>
              <a:rPr lang="en-US" altLang="zh-CN" sz="2800" dirty="0"/>
              <a:t>package id 0x7f </a:t>
            </a:r>
            <a:r>
              <a:rPr lang="zh-CN" altLang="en-US" sz="2800" dirty="0"/>
              <a:t>冲突。然后将原来的 </a:t>
            </a:r>
            <a:r>
              <a:rPr lang="en-US" altLang="zh-CN" sz="2800" dirty="0"/>
              <a:t>AssetManager </a:t>
            </a:r>
            <a:r>
              <a:rPr lang="zh-CN" altLang="en-US" sz="2800" dirty="0"/>
              <a:t>重新进行初始化即可，就不需要进行繁琐的反射替换操作了。</a:t>
            </a:r>
          </a:p>
          <a:p>
            <a:pPr marL="0" indent="0">
              <a:buNone/>
            </a:pPr>
            <a:endParaRPr lang="en-US" altLang="zh-CN" sz="2800" dirty="0" smtClean="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42620073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3"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4"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1852797" y="368"/>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763837"/>
            <a:ext cx="4535487"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4620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439346"/>
          </a:xfrm>
        </p:spPr>
        <p:txBody>
          <a:bodyPr>
            <a:normAutofit/>
          </a:bodyPr>
          <a:lstStyle/>
          <a:p>
            <a:pPr algn="l"/>
            <a:r>
              <a:rPr lang="zh-CN" altLang="en-US" dirty="0" smtClean="0"/>
              <a:t>主</a:t>
            </a:r>
            <a:r>
              <a:rPr lang="en-US" altLang="zh-CN" dirty="0" smtClean="0"/>
              <a:t/>
            </a:r>
            <a:br>
              <a:rPr lang="en-US" altLang="zh-CN" dirty="0" smtClean="0"/>
            </a:br>
            <a:r>
              <a:rPr lang="zh-CN" altLang="en-US" dirty="0" smtClean="0"/>
              <a:t>流</a:t>
            </a:r>
            <a:r>
              <a:rPr lang="en-US" altLang="zh-CN" dirty="0" smtClean="0"/>
              <a:t/>
            </a:r>
            <a:br>
              <a:rPr lang="en-US" altLang="zh-CN" dirty="0" smtClean="0"/>
            </a:br>
            <a:r>
              <a:rPr lang="zh-CN" altLang="en-US" dirty="0" smtClean="0"/>
              <a:t>热</a:t>
            </a:r>
            <a:r>
              <a:rPr lang="en-US" altLang="zh-CN" dirty="0" smtClean="0"/>
              <a:t/>
            </a:r>
            <a:br>
              <a:rPr lang="en-US" altLang="zh-CN" dirty="0" smtClean="0"/>
            </a:br>
            <a:r>
              <a:rPr lang="zh-CN" altLang="en-US" dirty="0" smtClean="0"/>
              <a:t>修</a:t>
            </a:r>
            <a:r>
              <a:rPr lang="en-US" altLang="zh-CN" dirty="0" smtClean="0"/>
              <a:t/>
            </a:r>
            <a:br>
              <a:rPr lang="en-US" altLang="zh-CN" dirty="0" smtClean="0"/>
            </a:br>
            <a:r>
              <a:rPr lang="zh-CN" altLang="en-US" dirty="0" smtClean="0"/>
              <a:t>复</a:t>
            </a:r>
            <a:r>
              <a:rPr lang="en-US" altLang="zh-CN" dirty="0" smtClean="0"/>
              <a:t/>
            </a:r>
            <a:br>
              <a:rPr lang="en-US" altLang="zh-CN" dirty="0" smtClean="0"/>
            </a:br>
            <a:r>
              <a:rPr lang="zh-CN" altLang="en-US" dirty="0" smtClean="0"/>
              <a:t>框</a:t>
            </a:r>
            <a:r>
              <a:rPr lang="en-US" altLang="zh-CN" dirty="0" smtClean="0"/>
              <a:t/>
            </a:r>
            <a:br>
              <a:rPr lang="en-US" altLang="zh-CN" dirty="0" smtClean="0"/>
            </a:br>
            <a:r>
              <a:rPr lang="zh-CN" altLang="en-US" dirty="0" smtClean="0"/>
              <a:t>架</a:t>
            </a:r>
            <a:r>
              <a:rPr lang="en-US" altLang="zh-CN" dirty="0" smtClean="0"/>
              <a:t/>
            </a:r>
            <a:br>
              <a:rPr lang="en-US" altLang="zh-CN" dirty="0" smtClean="0"/>
            </a:br>
            <a:r>
              <a:rPr lang="zh-CN" altLang="en-US" dirty="0" smtClean="0"/>
              <a:t>对</a:t>
            </a:r>
            <a:r>
              <a:rPr lang="en-US" altLang="zh-CN" dirty="0" smtClean="0"/>
              <a:t/>
            </a:r>
            <a:br>
              <a:rPr lang="en-US" altLang="zh-CN" dirty="0" smtClean="0"/>
            </a:br>
            <a:r>
              <a:rPr lang="zh-CN" altLang="en-US" dirty="0" smtClean="0"/>
              <a:t>比</a:t>
            </a: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4624"/>
            <a:ext cx="6343650" cy="6669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LYING IMPRESSION FID FEIZHAO    qq:1964271550"/>
          <p:cNvSpPr/>
          <p:nvPr/>
        </p:nvSpPr>
        <p:spPr bwMode="auto">
          <a:xfrm rot="5400000">
            <a:off x="-508620" y="508619"/>
            <a:ext cx="1268760" cy="25152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rot="5400000">
            <a:off x="-486308" y="1971092"/>
            <a:ext cx="1224136" cy="251520"/>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rot="5400000">
            <a:off x="-414301" y="3339244"/>
            <a:ext cx="1080122" cy="251524"/>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rot="5400000">
            <a:off x="-464381" y="4801331"/>
            <a:ext cx="1180284" cy="25152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4" name="FLYING IMPRESSION FID FEIZHAO    qq:1964271550"/>
          <p:cNvSpPr/>
          <p:nvPr/>
        </p:nvSpPr>
        <p:spPr bwMode="auto">
          <a:xfrm rot="5400000">
            <a:off x="-410357" y="6196121"/>
            <a:ext cx="1068778" cy="254980"/>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5" name="FLYING IMPRESSION FID FEIZHAO    qq:1964271550"/>
          <p:cNvSpPr/>
          <p:nvPr/>
        </p:nvSpPr>
        <p:spPr bwMode="auto">
          <a:xfrm rot="5400000">
            <a:off x="8459405" y="6169869"/>
            <a:ext cx="1124742" cy="251519"/>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6" name="FLYING IMPRESSION FID FEIZHAO    qq:1964271550"/>
          <p:cNvSpPr/>
          <p:nvPr/>
        </p:nvSpPr>
        <p:spPr bwMode="auto">
          <a:xfrm rot="5400000">
            <a:off x="8459405" y="4749951"/>
            <a:ext cx="1124742" cy="251519"/>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7" name="FLYING IMPRESSION FID FEIZHAO    qq:1964271550"/>
          <p:cNvSpPr/>
          <p:nvPr/>
        </p:nvSpPr>
        <p:spPr bwMode="auto">
          <a:xfrm rot="5400000">
            <a:off x="8466140" y="3253547"/>
            <a:ext cx="1111272" cy="25151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8" name="FLYING IMPRESSION FID FEIZHAO    qq:1964271550"/>
          <p:cNvSpPr/>
          <p:nvPr/>
        </p:nvSpPr>
        <p:spPr bwMode="auto">
          <a:xfrm rot="5400000">
            <a:off x="8455862" y="1849392"/>
            <a:ext cx="1124749" cy="25151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9" name="FLYING IMPRESSION FID FEIZHAO    qq:1964271550"/>
          <p:cNvSpPr/>
          <p:nvPr/>
        </p:nvSpPr>
        <p:spPr bwMode="auto">
          <a:xfrm rot="5400000">
            <a:off x="8455866" y="436614"/>
            <a:ext cx="1124743" cy="25151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2991301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t>主流的热修复框架对</a:t>
            </a:r>
            <a:r>
              <a:rPr lang="zh-CN" altLang="en-US" dirty="0" smtClean="0"/>
              <a:t>比</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64389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4"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32480557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主流的热修复框</a:t>
            </a:r>
            <a:r>
              <a:rPr lang="zh-CN" altLang="en-US" dirty="0" smtClean="0"/>
              <a:t>架技术类</a:t>
            </a:r>
            <a:r>
              <a:rPr lang="zh-CN" altLang="en-US" dirty="0"/>
              <a:t>型</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ClassLoader</a:t>
            </a:r>
            <a:r>
              <a:rPr lang="zh-CN" altLang="en-US" dirty="0"/>
              <a:t>：将热修复的类放在</a:t>
            </a:r>
            <a:r>
              <a:rPr lang="en-US" altLang="zh-CN" dirty="0"/>
              <a:t>dexElements[]</a:t>
            </a:r>
            <a:r>
              <a:rPr lang="zh-CN" altLang="en-US" dirty="0"/>
              <a:t>的最前面，这样加载类时会优先加载到要修复的类以达到修复目的。如腾讯的</a:t>
            </a:r>
            <a:r>
              <a:rPr lang="en-US" altLang="zh-CN" dirty="0"/>
              <a:t>Tinker</a:t>
            </a:r>
            <a:r>
              <a:rPr lang="zh-CN" altLang="en-US" dirty="0"/>
              <a:t>、</a:t>
            </a:r>
            <a:r>
              <a:rPr lang="en-US" altLang="zh-CN" dirty="0"/>
              <a:t>Nuwa</a:t>
            </a:r>
            <a:r>
              <a:rPr lang="zh-CN" altLang="en-US" dirty="0"/>
              <a:t>等</a:t>
            </a:r>
            <a:r>
              <a:rPr lang="zh-CN" altLang="en-US" dirty="0" smtClean="0"/>
              <a:t>。</a:t>
            </a:r>
            <a:endParaRPr lang="en-US" altLang="zh-CN" dirty="0" smtClean="0"/>
          </a:p>
          <a:p>
            <a:r>
              <a:rPr lang="en-US" altLang="zh-CN" dirty="0" smtClean="0"/>
              <a:t>Native </a:t>
            </a:r>
            <a:r>
              <a:rPr lang="en-US" altLang="zh-CN" dirty="0"/>
              <a:t>hook</a:t>
            </a:r>
            <a:r>
              <a:rPr lang="zh-CN" altLang="en-US" dirty="0"/>
              <a:t>：修</a:t>
            </a:r>
            <a:r>
              <a:rPr lang="zh-CN" altLang="en-US" dirty="0" smtClean="0"/>
              <a:t>改</a:t>
            </a:r>
            <a:r>
              <a:rPr lang="en-US" altLang="zh-CN" dirty="0" smtClean="0"/>
              <a:t>Java</a:t>
            </a:r>
            <a:r>
              <a:rPr lang="zh-CN" altLang="en-US" dirty="0"/>
              <a:t>方法在</a:t>
            </a:r>
            <a:r>
              <a:rPr lang="en-US" altLang="zh-CN" dirty="0"/>
              <a:t>native</a:t>
            </a:r>
            <a:r>
              <a:rPr lang="zh-CN" altLang="en-US" dirty="0"/>
              <a:t>层的函数指针，指向修复后的方法以达到修复目的。如阿里的</a:t>
            </a:r>
            <a:r>
              <a:rPr lang="en-US" altLang="zh-CN" dirty="0" smtClean="0"/>
              <a:t>AndFix</a:t>
            </a:r>
            <a:r>
              <a:rPr lang="zh-CN" altLang="en-US" dirty="0"/>
              <a:t>、</a:t>
            </a:r>
            <a:r>
              <a:rPr lang="en-US" altLang="zh-CN" dirty="0" smtClean="0"/>
              <a:t>Dexposed</a:t>
            </a:r>
            <a:r>
              <a:rPr lang="zh-CN" altLang="en-US" dirty="0"/>
              <a:t>等</a:t>
            </a:r>
            <a:r>
              <a:rPr lang="zh-CN" altLang="en-US" dirty="0" smtClean="0"/>
              <a:t>。</a:t>
            </a:r>
            <a:endParaRPr lang="en-US" altLang="zh-CN" dirty="0" smtClean="0"/>
          </a:p>
          <a:p>
            <a:r>
              <a:rPr lang="en-US" altLang="zh-CN" dirty="0" smtClean="0"/>
              <a:t>Instant </a:t>
            </a:r>
            <a:r>
              <a:rPr lang="en-US" altLang="zh-CN" dirty="0"/>
              <a:t>run</a:t>
            </a:r>
            <a:r>
              <a:rPr lang="zh-CN" altLang="en-US" dirty="0"/>
              <a:t>：在编译打包阶段对每个函数都插入一段控制逻辑代码</a:t>
            </a:r>
            <a:r>
              <a:rPr lang="zh-CN" altLang="en-US" dirty="0" smtClean="0"/>
              <a:t>。</a:t>
            </a:r>
            <a:r>
              <a:rPr lang="zh-CN" altLang="en-US" dirty="0"/>
              <a:t>如</a:t>
            </a:r>
            <a:r>
              <a:rPr lang="zh-CN" altLang="en-US" dirty="0" smtClean="0"/>
              <a:t>美</a:t>
            </a:r>
            <a:r>
              <a:rPr lang="zh-CN" altLang="en-US" dirty="0"/>
              <a:t>团</a:t>
            </a:r>
            <a:r>
              <a:rPr lang="en-US" altLang="zh-CN" dirty="0" smtClean="0"/>
              <a:t>Robust</a:t>
            </a:r>
            <a:r>
              <a:rPr lang="zh-CN" altLang="en-US" dirty="0" smtClean="0"/>
              <a:t>，蘑菇街</a:t>
            </a:r>
            <a:r>
              <a:rPr lang="en-US" altLang="zh-CN" dirty="0" smtClean="0"/>
              <a:t>Aceso</a:t>
            </a:r>
            <a:r>
              <a:rPr lang="zh-CN" altLang="en-US" dirty="0" smtClean="0"/>
              <a:t>。</a:t>
            </a:r>
            <a:endParaRPr lang="zh-CN" altLang="en-US" dirty="0"/>
          </a:p>
        </p:txBody>
      </p:sp>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1431194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技术分</a:t>
            </a:r>
            <a:r>
              <a:rPr lang="zh-CN" altLang="en-US" dirty="0" smtClean="0"/>
              <a:t>类</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7271485"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357883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进</a:t>
            </a:r>
            <a:r>
              <a:rPr lang="zh-CN" altLang="en-US" dirty="0" smtClean="0"/>
              <a:t>化顺序</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11" y="1556792"/>
            <a:ext cx="8094708"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LYING IMPRESSION FID FEIZHAO    qq:1964271550"/>
          <p:cNvSpPr/>
          <p:nvPr/>
        </p:nvSpPr>
        <p:spPr bwMode="auto">
          <a:xfrm>
            <a:off x="246" y="-542"/>
            <a:ext cx="1716850" cy="332288"/>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5" name="FLYING IMPRESSION FID FEIZHAO    qq:1964271550"/>
          <p:cNvSpPr/>
          <p:nvPr/>
        </p:nvSpPr>
        <p:spPr bwMode="auto">
          <a:xfrm>
            <a:off x="1852797" y="-542"/>
            <a:ext cx="1716850" cy="332288"/>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6" name="FLYING IMPRESSION FID FEIZHAO    qq:1964271550"/>
          <p:cNvSpPr/>
          <p:nvPr/>
        </p:nvSpPr>
        <p:spPr bwMode="auto">
          <a:xfrm>
            <a:off x="3723855" y="-542"/>
            <a:ext cx="1696289" cy="332288"/>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7" name="FLYING IMPRESSION FID FEIZHAO    qq:1964271550"/>
          <p:cNvSpPr/>
          <p:nvPr/>
        </p:nvSpPr>
        <p:spPr bwMode="auto">
          <a:xfrm>
            <a:off x="5574352" y="-542"/>
            <a:ext cx="1716850" cy="332288"/>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8" name="FLYING IMPRESSION FID FEIZHAO    qq:1964271550"/>
          <p:cNvSpPr/>
          <p:nvPr/>
        </p:nvSpPr>
        <p:spPr bwMode="auto">
          <a:xfrm>
            <a:off x="7426905" y="-542"/>
            <a:ext cx="1716850" cy="332288"/>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9" name="FLYING IMPRESSION FID FEIZHAO    qq:1964271550"/>
          <p:cNvSpPr/>
          <p:nvPr/>
        </p:nvSpPr>
        <p:spPr bwMode="auto">
          <a:xfrm>
            <a:off x="7426904" y="6541980"/>
            <a:ext cx="1716850" cy="315652"/>
          </a:xfrm>
          <a:prstGeom prst="rect">
            <a:avLst/>
          </a:prstGeom>
          <a:solidFill>
            <a:srgbClr val="33C3AB"/>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0" name="FLYING IMPRESSION FID FEIZHAO    qq:1964271550"/>
          <p:cNvSpPr/>
          <p:nvPr/>
        </p:nvSpPr>
        <p:spPr bwMode="auto">
          <a:xfrm>
            <a:off x="5574351" y="6541980"/>
            <a:ext cx="1716850" cy="315652"/>
          </a:xfrm>
          <a:prstGeom prst="rect">
            <a:avLst/>
          </a:prstGeom>
          <a:solidFill>
            <a:srgbClr val="FCB030"/>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1" name="FLYING IMPRESSION FID FEIZHAO    qq:1964271550"/>
          <p:cNvSpPr/>
          <p:nvPr/>
        </p:nvSpPr>
        <p:spPr bwMode="auto">
          <a:xfrm>
            <a:off x="3723854" y="6541980"/>
            <a:ext cx="1696289" cy="315651"/>
          </a:xfrm>
          <a:prstGeom prst="rect">
            <a:avLst/>
          </a:prstGeom>
          <a:solidFill>
            <a:srgbClr val="EB5F56"/>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2" name="FLYING IMPRESSION FID FEIZHAO    qq:1964271550"/>
          <p:cNvSpPr/>
          <p:nvPr/>
        </p:nvSpPr>
        <p:spPr bwMode="auto">
          <a:xfrm>
            <a:off x="1852797" y="6541980"/>
            <a:ext cx="1716850" cy="315651"/>
          </a:xfrm>
          <a:prstGeom prst="rect">
            <a:avLst/>
          </a:prstGeom>
          <a:solidFill>
            <a:srgbClr val="52C2DC"/>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
        <p:nvSpPr>
          <p:cNvPr id="13" name="FLYING IMPRESSION FID FEIZHAO    qq:1964271550"/>
          <p:cNvSpPr/>
          <p:nvPr/>
        </p:nvSpPr>
        <p:spPr bwMode="auto">
          <a:xfrm>
            <a:off x="245" y="6541980"/>
            <a:ext cx="1716850" cy="315651"/>
          </a:xfrm>
          <a:prstGeom prst="rect">
            <a:avLst/>
          </a:prstGeom>
          <a:solidFill>
            <a:srgbClr val="364555"/>
          </a:solidFill>
          <a:ln>
            <a:noFill/>
          </a:ln>
          <a:extLst>
            <a:ext uri="{91240B29-F687-4F45-9708-019B960494DF}">
              <a14:hiddenLine xmlns:a14="http://schemas.microsoft.com/office/drawing/2010/main" w="9525">
                <a:solidFill>
                  <a:srgbClr val="000000"/>
                </a:solidFill>
                <a:round/>
              </a14:hiddenLine>
            </a:ext>
          </a:extLst>
        </p:spPr>
        <p:txBody>
          <a:bodyPr vert="horz" wrap="square" lIns="76803" tIns="38402" rIns="76803" bIns="38402" numCol="1" anchor="t" anchorCtr="0" compatLnSpc="1"/>
          <a:lstStyle/>
          <a:p>
            <a:endParaRPr lang="zh-CN" altLang="en-US" sz="1500">
              <a:solidFill>
                <a:prstClr val="black"/>
              </a:solidFill>
            </a:endParaRPr>
          </a:p>
        </p:txBody>
      </p:sp>
    </p:spTree>
    <p:extLst>
      <p:ext uri="{BB962C8B-B14F-4D97-AF65-F5344CB8AC3E}">
        <p14:creationId xmlns:p14="http://schemas.microsoft.com/office/powerpoint/2010/main" val="1707031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2095</TotalTime>
  <Words>3597</Words>
  <Application>Microsoft Office PowerPoint</Application>
  <PresentationFormat>全屏显示(4:3)</PresentationFormat>
  <Paragraphs>217</Paragraphs>
  <Slides>49</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1" baseType="lpstr">
      <vt:lpstr>Office 主题​​</vt:lpstr>
      <vt:lpstr>程序包</vt:lpstr>
      <vt:lpstr>Hello，Hot Fix</vt:lpstr>
      <vt:lpstr>PowerPoint 演示文稿</vt:lpstr>
      <vt:lpstr>什么是热修复，修复什么？</vt:lpstr>
      <vt:lpstr>百花齐放的热修复框架</vt:lpstr>
      <vt:lpstr>主 流 热 修 复 框 架 对 比</vt:lpstr>
      <vt:lpstr>主流的热修复框架对比</vt:lpstr>
      <vt:lpstr>主流的热修复框架技术类型</vt:lpstr>
      <vt:lpstr>技术分类</vt:lpstr>
      <vt:lpstr>进化顺序</vt:lpstr>
      <vt:lpstr>ClassLoader简介</vt:lpstr>
      <vt:lpstr>PowerPoint 演示文稿</vt:lpstr>
      <vt:lpstr>BaseDexClassLoader</vt:lpstr>
      <vt:lpstr>PowerPoint 演示文稿</vt:lpstr>
      <vt:lpstr>PowerPoint 演示文稿</vt:lpstr>
      <vt:lpstr>PowerPoint 演示文稿</vt:lpstr>
      <vt:lpstr>Native Hook简介</vt:lpstr>
      <vt:lpstr>PowerPoint 演示文稿</vt:lpstr>
      <vt:lpstr>PowerPoint 演示文稿</vt:lpstr>
      <vt:lpstr>PowerPoint 演示文稿</vt:lpstr>
      <vt:lpstr>技术原理及特点</vt:lpstr>
      <vt:lpstr>PowerPoint 演示文稿</vt:lpstr>
      <vt:lpstr>Dexposed优缺点</vt:lpstr>
      <vt:lpstr>阿里Andfix-native解决方案</vt:lpstr>
      <vt:lpstr>QQ空间-Dex插装方案</vt:lpstr>
      <vt:lpstr>PowerPoint 演示文稿</vt:lpstr>
      <vt:lpstr>PowerPoint 演示文稿</vt:lpstr>
      <vt:lpstr>PowerPoint 演示文稿</vt:lpstr>
      <vt:lpstr>美团Robust-(Instant Run)热插拔原理</vt:lpstr>
      <vt:lpstr>PowerPoint 演示文稿</vt:lpstr>
      <vt:lpstr>PowerPoint 演示文稿</vt:lpstr>
      <vt:lpstr>补丁加载</vt:lpstr>
      <vt:lpstr>PowerPoint 演示文稿</vt:lpstr>
      <vt:lpstr>微信Tinker</vt:lpstr>
      <vt:lpstr>原理图如下：</vt:lpstr>
      <vt:lpstr>PowerPoint 演示文稿</vt:lpstr>
      <vt:lpstr>阿里Sophix</vt:lpstr>
      <vt:lpstr>优化AndFix</vt:lpstr>
      <vt:lpstr>PowerPoint 演示文稿</vt:lpstr>
      <vt:lpstr>突破QQ和Tinker的缺陷</vt:lpstr>
      <vt:lpstr>Sophix对dex的解决方案</vt:lpstr>
      <vt:lpstr>PowerPoint 演示文稿</vt:lpstr>
      <vt:lpstr>资源修复</vt:lpstr>
      <vt:lpstr>Sophix资源修复方案</vt:lpstr>
      <vt:lpstr>Sophix so修复</vt:lpstr>
      <vt:lpstr>总结</vt:lpstr>
      <vt:lpstr>PowerPoint 演示文稿</vt:lpstr>
      <vt:lpstr>PowerPoint 演示文稿</vt:lpstr>
      <vt:lpstr>资源修复</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xb21cn</dc:creator>
  <cp:lastModifiedBy>xb21cn</cp:lastModifiedBy>
  <cp:revision>175</cp:revision>
  <dcterms:created xsi:type="dcterms:W3CDTF">2021-05-25T00:59:39Z</dcterms:created>
  <dcterms:modified xsi:type="dcterms:W3CDTF">2021-06-03T07:35:46Z</dcterms:modified>
</cp:coreProperties>
</file>