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78" r:id="rId5"/>
    <p:sldId id="262" r:id="rId6"/>
    <p:sldId id="280" r:id="rId7"/>
    <p:sldId id="281" r:id="rId8"/>
    <p:sldId id="282" r:id="rId9"/>
    <p:sldId id="279" r:id="rId10"/>
    <p:sldId id="263" r:id="rId11"/>
    <p:sldId id="264" r:id="rId12"/>
    <p:sldId id="265" r:id="rId13"/>
    <p:sldId id="271" r:id="rId14"/>
    <p:sldId id="270" r:id="rId15"/>
    <p:sldId id="267" r:id="rId16"/>
    <p:sldId id="269" r:id="rId17"/>
    <p:sldId id="277" r:id="rId18"/>
    <p:sldId id="268" r:id="rId19"/>
    <p:sldId id="266" r:id="rId20"/>
    <p:sldId id="275" r:id="rId21"/>
    <p:sldId id="276" r:id="rId22"/>
    <p:sldId id="272" r:id="rId23"/>
    <p:sldId id="273" r:id="rId24"/>
    <p:sldId id="274" r:id="rId25"/>
    <p:sldId id="259" r:id="rId26"/>
  </p:sldIdLst>
  <p:sldSz cx="11522075" cy="7200900"/>
  <p:notesSz cx="6858000" cy="9144000"/>
  <p:defaultTextStyle>
    <a:defPPr>
      <a:defRPr lang="zh-CN"/>
    </a:defPPr>
    <a:lvl1pPr marL="0" algn="l" defTabSz="1197610" rtl="0" eaLnBrk="1" latinLnBrk="0" hangingPunct="1">
      <a:defRPr sz="2400" kern="1200">
        <a:solidFill>
          <a:schemeClr val="tx1"/>
        </a:solidFill>
        <a:latin typeface="+mn-lt"/>
        <a:ea typeface="+mn-ea"/>
        <a:cs typeface="+mn-cs"/>
      </a:defRPr>
    </a:lvl1pPr>
    <a:lvl2pPr marL="598805" algn="l" defTabSz="1197610" rtl="0" eaLnBrk="1" latinLnBrk="0" hangingPunct="1">
      <a:defRPr sz="2400" kern="1200">
        <a:solidFill>
          <a:schemeClr val="tx1"/>
        </a:solidFill>
        <a:latin typeface="+mn-lt"/>
        <a:ea typeface="+mn-ea"/>
        <a:cs typeface="+mn-cs"/>
      </a:defRPr>
    </a:lvl2pPr>
    <a:lvl3pPr marL="1198245" algn="l" defTabSz="1197610" rtl="0" eaLnBrk="1" latinLnBrk="0" hangingPunct="1">
      <a:defRPr sz="2400" kern="1200">
        <a:solidFill>
          <a:schemeClr val="tx1"/>
        </a:solidFill>
        <a:latin typeface="+mn-lt"/>
        <a:ea typeface="+mn-ea"/>
        <a:cs typeface="+mn-cs"/>
      </a:defRPr>
    </a:lvl3pPr>
    <a:lvl4pPr marL="1797050" algn="l" defTabSz="1197610" rtl="0" eaLnBrk="1" latinLnBrk="0" hangingPunct="1">
      <a:defRPr sz="2400" kern="1200">
        <a:solidFill>
          <a:schemeClr val="tx1"/>
        </a:solidFill>
        <a:latin typeface="+mn-lt"/>
        <a:ea typeface="+mn-ea"/>
        <a:cs typeface="+mn-cs"/>
      </a:defRPr>
    </a:lvl4pPr>
    <a:lvl5pPr marL="2396490" algn="l" defTabSz="1197610" rtl="0" eaLnBrk="1" latinLnBrk="0" hangingPunct="1">
      <a:defRPr sz="2400" kern="1200">
        <a:solidFill>
          <a:schemeClr val="tx1"/>
        </a:solidFill>
        <a:latin typeface="+mn-lt"/>
        <a:ea typeface="+mn-ea"/>
        <a:cs typeface="+mn-cs"/>
      </a:defRPr>
    </a:lvl5pPr>
    <a:lvl6pPr marL="2995295" algn="l" defTabSz="1197610" rtl="0" eaLnBrk="1" latinLnBrk="0" hangingPunct="1">
      <a:defRPr sz="2400" kern="1200">
        <a:solidFill>
          <a:schemeClr val="tx1"/>
        </a:solidFill>
        <a:latin typeface="+mn-lt"/>
        <a:ea typeface="+mn-ea"/>
        <a:cs typeface="+mn-cs"/>
      </a:defRPr>
    </a:lvl6pPr>
    <a:lvl7pPr marL="3594735" algn="l" defTabSz="1197610" rtl="0" eaLnBrk="1" latinLnBrk="0" hangingPunct="1">
      <a:defRPr sz="2400" kern="1200">
        <a:solidFill>
          <a:schemeClr val="tx1"/>
        </a:solidFill>
        <a:latin typeface="+mn-lt"/>
        <a:ea typeface="+mn-ea"/>
        <a:cs typeface="+mn-cs"/>
      </a:defRPr>
    </a:lvl7pPr>
    <a:lvl8pPr marL="4193540" algn="l" defTabSz="1197610" rtl="0" eaLnBrk="1" latinLnBrk="0" hangingPunct="1">
      <a:defRPr sz="2400" kern="1200">
        <a:solidFill>
          <a:schemeClr val="tx1"/>
        </a:solidFill>
        <a:latin typeface="+mn-lt"/>
        <a:ea typeface="+mn-ea"/>
        <a:cs typeface="+mn-cs"/>
      </a:defRPr>
    </a:lvl8pPr>
    <a:lvl9pPr marL="4792980" algn="l" defTabSz="119761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6" autoAdjust="0"/>
    <p:restoredTop sz="93460" autoAdjust="0"/>
  </p:normalViewPr>
  <p:slideViewPr>
    <p:cSldViewPr>
      <p:cViewPr varScale="1">
        <p:scale>
          <a:sx n="91" d="100"/>
          <a:sy n="91" d="100"/>
        </p:scale>
        <p:origin x="-1048" y="-96"/>
      </p:cViewPr>
      <p:guideLst>
        <p:guide orient="horz" pos="2268"/>
        <p:guide pos="36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833A5-B1A8-4DF1-AC08-6320807E26E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9211A4-4F0C-4F3A-B86F-5A4B985016E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A9211A4-4F0C-4F3A-B86F-5A4B985016E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6" y="286702"/>
            <a:ext cx="3790683" cy="1220153"/>
          </a:xfrm>
        </p:spPr>
        <p:txBody>
          <a:bodyPr anchor="b"/>
          <a:lstStyle>
            <a:lvl1pPr algn="l">
              <a:defRPr sz="2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286704"/>
            <a:ext cx="6441160" cy="6145769"/>
          </a:xfrm>
        </p:spPr>
        <p:txBody>
          <a:bodyPr/>
          <a:lstStyle>
            <a:lvl1pPr>
              <a:defRPr sz="4200"/>
            </a:lvl1pPr>
            <a:lvl2pPr>
              <a:defRPr sz="3700"/>
            </a:lvl2pPr>
            <a:lvl3pPr>
              <a:defRPr sz="3100"/>
            </a:lvl3pPr>
            <a:lvl4pPr>
              <a:defRPr sz="2600"/>
            </a:lvl4pPr>
            <a:lvl5pPr>
              <a:defRPr sz="2600"/>
            </a:lvl5pPr>
            <a:lvl6pPr>
              <a:defRPr sz="2600"/>
            </a:lvl6pPr>
            <a:lvl7pPr>
              <a:defRPr sz="2600"/>
            </a:lvl7pPr>
            <a:lvl8pPr>
              <a:defRPr sz="2600"/>
            </a:lvl8pPr>
            <a:lvl9pPr>
              <a:defRPr sz="2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106" y="1506857"/>
            <a:ext cx="3790683" cy="492561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5040630"/>
            <a:ext cx="6913245" cy="595076"/>
          </a:xfrm>
        </p:spPr>
        <p:txBody>
          <a:bodyPr anchor="b"/>
          <a:lstStyle>
            <a:lvl1pPr algn="l">
              <a:defRPr sz="2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8407" y="643413"/>
            <a:ext cx="6913245" cy="4320540"/>
          </a:xfrm>
        </p:spPr>
        <p:txBody>
          <a:bodyPr/>
          <a:lstStyle>
            <a:lvl1pPr marL="0" indent="0">
              <a:buNone/>
              <a:defRPr sz="4200"/>
            </a:lvl1pPr>
            <a:lvl2pPr marL="598805" indent="0">
              <a:buNone/>
              <a:defRPr sz="3700"/>
            </a:lvl2pPr>
            <a:lvl3pPr marL="1198245" indent="0">
              <a:buNone/>
              <a:defRPr sz="3100"/>
            </a:lvl3pPr>
            <a:lvl4pPr marL="1797050" indent="0">
              <a:buNone/>
              <a:defRPr sz="2600"/>
            </a:lvl4pPr>
            <a:lvl5pPr marL="2396490" indent="0">
              <a:buNone/>
              <a:defRPr sz="2600"/>
            </a:lvl5pPr>
            <a:lvl6pPr marL="2995295" indent="0">
              <a:buNone/>
              <a:defRPr sz="2600"/>
            </a:lvl6pPr>
            <a:lvl7pPr marL="3594735" indent="0">
              <a:buNone/>
              <a:defRPr sz="2600"/>
            </a:lvl7pPr>
            <a:lvl8pPr marL="4193540" indent="0">
              <a:buNone/>
              <a:defRPr sz="2600"/>
            </a:lvl8pPr>
            <a:lvl9pPr marL="4792980" indent="0">
              <a:buNone/>
              <a:defRPr sz="26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258407" y="5635705"/>
            <a:ext cx="6913245" cy="84510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04243" y="1100120"/>
            <a:ext cx="2592467" cy="460724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6063" y="1100120"/>
            <a:ext cx="7585366" cy="460724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1440557" y="72058"/>
            <a:ext cx="7848872" cy="817027"/>
          </a:xfrm>
        </p:spPr>
        <p:txBody>
          <a:bodyPr/>
          <a:lstStyle>
            <a:lvl1pPr>
              <a:defRPr/>
            </a:lvl1pPr>
          </a:lstStyle>
          <a:p>
            <a:r>
              <a:rPr lang="zh-CN" altLang="en-US" dirty="0"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1440557" y="72058"/>
            <a:ext cx="7848872" cy="817026"/>
          </a:xfrm>
        </p:spPr>
        <p:txBody>
          <a:bodyPr/>
          <a:lstStyle>
            <a:lvl1pPr>
              <a:defRPr/>
            </a:lvl1pPr>
          </a:lstStyle>
          <a:p>
            <a:r>
              <a:rPr lang="zh-CN" altLang="en-US" dirty="0"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31815" y="2842741"/>
            <a:ext cx="9793764" cy="972023"/>
          </a:xfrm>
        </p:spPr>
        <p:txBody>
          <a:bodyPr>
            <a:normAutofit/>
            <a:scene3d>
              <a:camera prst="orthographicFront"/>
              <a:lightRig rig="threePt" dir="t"/>
            </a:scene3d>
          </a:bodyPr>
          <a:lstStyle>
            <a:lvl1pPr>
              <a:defRPr sz="4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4627247"/>
            <a:ext cx="9793764" cy="1430178"/>
          </a:xfrm>
        </p:spPr>
        <p:txBody>
          <a:bodyPr anchor="t"/>
          <a:lstStyle>
            <a:lvl1pPr algn="l">
              <a:defRPr sz="5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3052049"/>
            <a:ext cx="9793764" cy="1575196"/>
          </a:xfrm>
        </p:spPr>
        <p:txBody>
          <a:bodyPr anchor="b"/>
          <a:lstStyle>
            <a:lvl1pPr marL="0" indent="0">
              <a:buNone/>
              <a:defRPr sz="2600">
                <a:solidFill>
                  <a:schemeClr val="tx1">
                    <a:tint val="75000"/>
                  </a:schemeClr>
                </a:solidFill>
              </a:defRPr>
            </a:lvl1pPr>
            <a:lvl2pPr marL="598805" indent="0">
              <a:buNone/>
              <a:defRPr sz="2400">
                <a:solidFill>
                  <a:schemeClr val="tx1">
                    <a:tint val="75000"/>
                  </a:schemeClr>
                </a:solidFill>
              </a:defRPr>
            </a:lvl2pPr>
            <a:lvl3pPr marL="1198245" indent="0">
              <a:buNone/>
              <a:defRPr sz="2100">
                <a:solidFill>
                  <a:schemeClr val="tx1">
                    <a:tint val="75000"/>
                  </a:schemeClr>
                </a:solidFill>
              </a:defRPr>
            </a:lvl3pPr>
            <a:lvl4pPr marL="1797050" indent="0">
              <a:buNone/>
              <a:defRPr sz="1800">
                <a:solidFill>
                  <a:schemeClr val="tx1">
                    <a:tint val="75000"/>
                  </a:schemeClr>
                </a:solidFill>
              </a:defRPr>
            </a:lvl4pPr>
            <a:lvl5pPr marL="2396490" indent="0">
              <a:buNone/>
              <a:defRPr sz="1800">
                <a:solidFill>
                  <a:schemeClr val="tx1">
                    <a:tint val="75000"/>
                  </a:schemeClr>
                </a:solidFill>
              </a:defRPr>
            </a:lvl5pPr>
            <a:lvl6pPr marL="2995295" indent="0">
              <a:buNone/>
              <a:defRPr sz="1800">
                <a:solidFill>
                  <a:schemeClr val="tx1">
                    <a:tint val="75000"/>
                  </a:schemeClr>
                </a:solidFill>
              </a:defRPr>
            </a:lvl6pPr>
            <a:lvl7pPr marL="3594735" indent="0">
              <a:buNone/>
              <a:defRPr sz="1800">
                <a:solidFill>
                  <a:schemeClr val="tx1">
                    <a:tint val="75000"/>
                  </a:schemeClr>
                </a:solidFill>
              </a:defRPr>
            </a:lvl7pPr>
            <a:lvl8pPr marL="4193540" indent="0">
              <a:buNone/>
              <a:defRPr sz="1800">
                <a:solidFill>
                  <a:schemeClr val="tx1">
                    <a:tint val="75000"/>
                  </a:schemeClr>
                </a:solidFill>
              </a:defRPr>
            </a:lvl8pPr>
            <a:lvl9pPr marL="4792980" indent="0">
              <a:buNone/>
              <a:defRPr sz="18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857055"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440557" y="216074"/>
            <a:ext cx="7776864" cy="642943"/>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76104" y="1611869"/>
            <a:ext cx="5090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576104" y="2283619"/>
            <a:ext cx="5090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853056" y="1611869"/>
            <a:ext cx="5092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3056" y="2283619"/>
            <a:ext cx="5092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4" name="页脚占位符 3"/>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3" name="页脚占位符 2"/>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40557" y="288082"/>
            <a:ext cx="7920880" cy="602712"/>
          </a:xfrm>
          <a:prstGeom prst="rect">
            <a:avLst/>
          </a:prstGeom>
        </p:spPr>
        <p:txBody>
          <a:bodyPr vert="horz" lIns="119823" tIns="59911" rIns="119823" bIns="59911"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76104" y="1457310"/>
            <a:ext cx="10369868" cy="4857784"/>
          </a:xfrm>
          <a:prstGeom prst="rect">
            <a:avLst/>
          </a:prstGeom>
        </p:spPr>
        <p:txBody>
          <a:bodyPr vert="horz" lIns="119823" tIns="59911" rIns="119823" bIns="59911"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1197610" rtl="0" eaLnBrk="1" latinLnBrk="0" hangingPunct="1">
        <a:spcBef>
          <a:spcPct val="0"/>
        </a:spcBef>
        <a:buNone/>
        <a:defRPr sz="4000" kern="1200">
          <a:solidFill>
            <a:schemeClr val="tx1"/>
          </a:solidFill>
          <a:latin typeface="+mj-lt"/>
          <a:ea typeface="+mj-ea"/>
          <a:cs typeface="+mj-cs"/>
        </a:defRPr>
      </a:lvl1pPr>
    </p:titleStyle>
    <p:bodyStyle>
      <a:lvl1pPr marL="449580" indent="-44958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1pPr>
      <a:lvl2pPr marL="973455" indent="-37465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2pPr>
      <a:lvl3pPr marL="1497965"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3pPr>
      <a:lvl4pPr marL="209677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4pPr>
      <a:lvl5pPr marL="269621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5pPr>
      <a:lvl6pPr marL="329501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89445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49326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09270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zh-CN"/>
      </a:defPPr>
      <a:lvl1pPr marL="0" algn="l" defTabSz="1197610" rtl="0" eaLnBrk="1" latinLnBrk="0" hangingPunct="1">
        <a:defRPr sz="2400" kern="1200">
          <a:solidFill>
            <a:schemeClr val="tx1"/>
          </a:solidFill>
          <a:latin typeface="+mn-lt"/>
          <a:ea typeface="+mn-ea"/>
          <a:cs typeface="+mn-cs"/>
        </a:defRPr>
      </a:lvl1pPr>
      <a:lvl2pPr marL="598805" algn="l" defTabSz="1197610" rtl="0" eaLnBrk="1" latinLnBrk="0" hangingPunct="1">
        <a:defRPr sz="2400" kern="1200">
          <a:solidFill>
            <a:schemeClr val="tx1"/>
          </a:solidFill>
          <a:latin typeface="+mn-lt"/>
          <a:ea typeface="+mn-ea"/>
          <a:cs typeface="+mn-cs"/>
        </a:defRPr>
      </a:lvl2pPr>
      <a:lvl3pPr marL="1198245" algn="l" defTabSz="1197610" rtl="0" eaLnBrk="1" latinLnBrk="0" hangingPunct="1">
        <a:defRPr sz="2400" kern="1200">
          <a:solidFill>
            <a:schemeClr val="tx1"/>
          </a:solidFill>
          <a:latin typeface="+mn-lt"/>
          <a:ea typeface="+mn-ea"/>
          <a:cs typeface="+mn-cs"/>
        </a:defRPr>
      </a:lvl3pPr>
      <a:lvl4pPr marL="1797050" algn="l" defTabSz="1197610" rtl="0" eaLnBrk="1" latinLnBrk="0" hangingPunct="1">
        <a:defRPr sz="2400" kern="1200">
          <a:solidFill>
            <a:schemeClr val="tx1"/>
          </a:solidFill>
          <a:latin typeface="+mn-lt"/>
          <a:ea typeface="+mn-ea"/>
          <a:cs typeface="+mn-cs"/>
        </a:defRPr>
      </a:lvl4pPr>
      <a:lvl5pPr marL="2396490" algn="l" defTabSz="1197610" rtl="0" eaLnBrk="1" latinLnBrk="0" hangingPunct="1">
        <a:defRPr sz="2400" kern="1200">
          <a:solidFill>
            <a:schemeClr val="tx1"/>
          </a:solidFill>
          <a:latin typeface="+mn-lt"/>
          <a:ea typeface="+mn-ea"/>
          <a:cs typeface="+mn-cs"/>
        </a:defRPr>
      </a:lvl5pPr>
      <a:lvl6pPr marL="2995295" algn="l" defTabSz="1197610" rtl="0" eaLnBrk="1" latinLnBrk="0" hangingPunct="1">
        <a:defRPr sz="2400" kern="1200">
          <a:solidFill>
            <a:schemeClr val="tx1"/>
          </a:solidFill>
          <a:latin typeface="+mn-lt"/>
          <a:ea typeface="+mn-ea"/>
          <a:cs typeface="+mn-cs"/>
        </a:defRPr>
      </a:lvl6pPr>
      <a:lvl7pPr marL="3594735" algn="l" defTabSz="1197610" rtl="0" eaLnBrk="1" latinLnBrk="0" hangingPunct="1">
        <a:defRPr sz="2400" kern="1200">
          <a:solidFill>
            <a:schemeClr val="tx1"/>
          </a:solidFill>
          <a:latin typeface="+mn-lt"/>
          <a:ea typeface="+mn-ea"/>
          <a:cs typeface="+mn-cs"/>
        </a:defRPr>
      </a:lvl7pPr>
      <a:lvl8pPr marL="4193540" algn="l" defTabSz="1197610" rtl="0" eaLnBrk="1" latinLnBrk="0" hangingPunct="1">
        <a:defRPr sz="2400" kern="1200">
          <a:solidFill>
            <a:schemeClr val="tx1"/>
          </a:solidFill>
          <a:latin typeface="+mn-lt"/>
          <a:ea typeface="+mn-ea"/>
          <a:cs typeface="+mn-cs"/>
        </a:defRPr>
      </a:lvl8pPr>
      <a:lvl9pPr marL="4792980" algn="l" defTabSz="11976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31815" y="2814632"/>
            <a:ext cx="9793764" cy="972023"/>
          </a:xfrm>
        </p:spPr>
        <p:txBody>
          <a:bodyPr/>
          <a:lstStyle/>
          <a:p>
            <a:r>
              <a:rPr lang="zh-CN" altLang="en-US" dirty="0" smtClean="0">
                <a:latin typeface="黑体" panose="02010609060101010101" pitchFamily="2" charset="-122"/>
                <a:ea typeface="黑体" panose="02010609060101010101" pitchFamily="2" charset="-122"/>
              </a:rPr>
              <a:t>第</a:t>
            </a:r>
            <a:r>
              <a:rPr lang="en-US" altLang="zh-CN" dirty="0" smtClean="0">
                <a:latin typeface="黑体" panose="02010609060101010101" pitchFamily="2" charset="-122"/>
                <a:ea typeface="黑体" panose="02010609060101010101" pitchFamily="2" charset="-122"/>
              </a:rPr>
              <a:t>01</a:t>
            </a:r>
            <a:r>
              <a:rPr lang="zh-CN" altLang="en-US" dirty="0" smtClean="0">
                <a:latin typeface="黑体" panose="02010609060101010101" pitchFamily="2" charset="-122"/>
                <a:ea typeface="黑体" panose="02010609060101010101" pitchFamily="2" charset="-122"/>
              </a:rPr>
              <a:t>章：</a:t>
            </a:r>
            <a:r>
              <a:rPr lang="en-US" altLang="zh-CN" dirty="0" smtClean="0">
                <a:latin typeface="黑体" panose="02010609060101010101" pitchFamily="2" charset="-122"/>
                <a:ea typeface="黑体" panose="02010609060101010101" pitchFamily="2" charset="-122"/>
              </a:rPr>
              <a:t>Java</a:t>
            </a:r>
            <a:r>
              <a:rPr lang="zh-CN" altLang="en-US" dirty="0" smtClean="0">
                <a:latin typeface="黑体" panose="02010609060101010101" pitchFamily="2" charset="-122"/>
                <a:ea typeface="黑体" panose="02010609060101010101" pitchFamily="2" charset="-122"/>
              </a:rPr>
              <a:t>开发入门</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6</a:t>
            </a:r>
            <a:r>
              <a:rPr lang="zh-CN" altLang="en-US" dirty="0" smtClean="0"/>
              <a:t>、</a:t>
            </a:r>
            <a:r>
              <a:rPr lang="en-US" altLang="zh-CN" dirty="0" smtClean="0"/>
              <a:t>Java</a:t>
            </a:r>
            <a:r>
              <a:rPr lang="zh-CN" altLang="en-US" dirty="0" smtClean="0"/>
              <a:t>体系与特点</a:t>
            </a:r>
            <a:endParaRPr lang="en-US" altLang="zh-CN" dirty="0" smtClean="0"/>
          </a:p>
        </p:txBody>
      </p:sp>
      <p:sp>
        <p:nvSpPr>
          <p:cNvPr id="3" name="内容占位符 2"/>
          <p:cNvSpPr>
            <a:spLocks noGrp="1"/>
          </p:cNvSpPr>
          <p:nvPr>
            <p:ph idx="1"/>
          </p:nvPr>
        </p:nvSpPr>
        <p:spPr/>
        <p:txBody>
          <a:bodyPr/>
          <a:lstStyle/>
          <a:p>
            <a:r>
              <a:rPr lang="zh-CN" altLang="en-US" sz="2000" dirty="0" smtClean="0"/>
              <a:t>一种纯面向对象的编程语言。</a:t>
            </a:r>
            <a:endParaRPr lang="zh-CN" altLang="en-US" sz="2000" dirty="0" smtClean="0"/>
          </a:p>
          <a:p>
            <a:r>
              <a:rPr lang="zh-CN" altLang="en-US" sz="2000" dirty="0" smtClean="0"/>
              <a:t>一种与平台无关（跨平台）的语言。</a:t>
            </a:r>
            <a:endParaRPr lang="en-US" altLang="zh-CN" sz="2000" dirty="0" smtClean="0"/>
          </a:p>
          <a:p>
            <a:pPr>
              <a:buNone/>
            </a:pPr>
            <a:r>
              <a:rPr lang="en-US" altLang="zh-CN" sz="2000" dirty="0" smtClean="0"/>
              <a:t>	</a:t>
            </a:r>
            <a:r>
              <a:rPr lang="zh-CN" altLang="en-US" sz="2000" dirty="0" smtClean="0"/>
              <a:t>（它提供了在不同平台下运行的解释环境）</a:t>
            </a:r>
            <a:endParaRPr lang="en-US" altLang="zh-CN" sz="2000" dirty="0" smtClean="0"/>
          </a:p>
          <a:p>
            <a:r>
              <a:rPr lang="zh-CN" altLang="en-US" sz="2000" dirty="0" smtClean="0"/>
              <a:t>一种健壮的语言，吸收了</a:t>
            </a:r>
            <a:r>
              <a:rPr lang="en-US" altLang="zh-CN" sz="2000" dirty="0" smtClean="0"/>
              <a:t>C/C++</a:t>
            </a:r>
            <a:r>
              <a:rPr lang="zh-CN" altLang="en-US" sz="2000" dirty="0" smtClean="0"/>
              <a:t>语言的优点。</a:t>
            </a:r>
            <a:endParaRPr lang="zh-CN" altLang="en-US" sz="2000" dirty="0" smtClean="0"/>
          </a:p>
          <a:p>
            <a:r>
              <a:rPr lang="zh-CN" altLang="en-US" sz="2000" dirty="0" smtClean="0"/>
              <a:t>有较高的安全性。</a:t>
            </a:r>
            <a:r>
              <a:rPr lang="en-US" altLang="zh-CN" sz="2000" dirty="0" smtClean="0"/>
              <a:t>(</a:t>
            </a:r>
            <a:r>
              <a:rPr lang="zh-CN" altLang="en-US" sz="2000" dirty="0" smtClean="0"/>
              <a:t>自动回收垃圾，强制类型检查，取消指针</a:t>
            </a:r>
            <a:r>
              <a:rPr lang="en-US" altLang="zh-CN" sz="2000" dirty="0" smtClean="0"/>
              <a:t>)</a:t>
            </a:r>
            <a:endParaRPr lang="zh-CN" altLang="en-US" sz="20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7</a:t>
            </a:r>
            <a:r>
              <a:rPr lang="zh-CN" altLang="en-US" dirty="0" smtClean="0"/>
              <a:t>、</a:t>
            </a:r>
            <a:r>
              <a:rPr lang="en-US" altLang="zh-CN" dirty="0" smtClean="0"/>
              <a:t>JDK</a:t>
            </a:r>
            <a:r>
              <a:rPr lang="zh-CN" altLang="en-US" dirty="0" smtClean="0"/>
              <a:t>安装</a:t>
            </a:r>
            <a:endParaRPr lang="en-US" altLang="zh-CN" dirty="0" smtClean="0"/>
          </a:p>
        </p:txBody>
      </p:sp>
      <p:sp>
        <p:nvSpPr>
          <p:cNvPr id="3" name="内容占位符 2"/>
          <p:cNvSpPr>
            <a:spLocks noGrp="1"/>
          </p:cNvSpPr>
          <p:nvPr>
            <p:ph idx="1"/>
          </p:nvPr>
        </p:nvSpPr>
        <p:spPr/>
        <p:txBody>
          <a:bodyPr/>
          <a:lstStyle/>
          <a:p>
            <a:endParaRPr lang="en-US" altLang="zh-CN" sz="2000" dirty="0" smtClean="0"/>
          </a:p>
          <a:p>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720090" y="1584325"/>
            <a:ext cx="6256020" cy="44024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8</a:t>
            </a:r>
            <a:r>
              <a:rPr lang="zh-CN" altLang="en-US" dirty="0" smtClean="0"/>
              <a:t>、环境变量配置</a:t>
            </a:r>
            <a:endParaRPr lang="en-US" altLang="zh-CN" dirty="0" smtClean="0"/>
          </a:p>
        </p:txBody>
      </p:sp>
      <p:sp>
        <p:nvSpPr>
          <p:cNvPr id="3" name="内容占位符 2"/>
          <p:cNvSpPr>
            <a:spLocks noGrp="1"/>
          </p:cNvSpPr>
          <p:nvPr>
            <p:ph idx="1"/>
          </p:nvPr>
        </p:nvSpPr>
        <p:spPr/>
        <p:txBody>
          <a:bodyPr/>
          <a:lstStyle/>
          <a:p>
            <a:r>
              <a:rPr lang="en-US" altLang="zh-CN" sz="2000" dirty="0" smtClean="0"/>
              <a:t>path</a:t>
            </a:r>
            <a:r>
              <a:rPr lang="zh-CN" altLang="en-US" sz="2000" dirty="0" smtClean="0"/>
              <a:t>：用于指定操作系统的可执行指令的路径</a:t>
            </a:r>
            <a:endParaRPr lang="zh-CN" altLang="en-US" sz="2000" dirty="0" smtClean="0"/>
          </a:p>
          <a:p>
            <a:r>
              <a:rPr lang="en-US" altLang="zh-CN" sz="2000" dirty="0" smtClean="0"/>
              <a:t>classpath</a:t>
            </a:r>
            <a:r>
              <a:rPr lang="zh-CN" altLang="en-US" sz="2000" dirty="0" smtClean="0"/>
              <a:t>：</a:t>
            </a:r>
            <a:r>
              <a:rPr lang="en-US" altLang="zh-CN" sz="2000" dirty="0" smtClean="0"/>
              <a:t>Java </a:t>
            </a:r>
            <a:r>
              <a:rPr lang="zh-CN" altLang="en-US" sz="2000" dirty="0" smtClean="0"/>
              <a:t>虚拟机在运行某个类时会按</a:t>
            </a:r>
            <a:r>
              <a:rPr lang="en-US" altLang="zh-CN" sz="2000" dirty="0" smtClean="0"/>
              <a:t>classpath </a:t>
            </a:r>
            <a:r>
              <a:rPr lang="zh-CN" altLang="en-US" sz="2000" dirty="0" smtClean="0"/>
              <a:t>指定的目录顺序去查找这个类</a:t>
            </a:r>
            <a:endParaRPr lang="zh-CN" altLang="en-US" sz="2000" dirty="0" smtClean="0"/>
          </a:p>
          <a:p>
            <a:r>
              <a:rPr lang="zh-CN" altLang="en-US" sz="2000" dirty="0" smtClean="0"/>
              <a:t>注：从</a:t>
            </a:r>
            <a:r>
              <a:rPr lang="en-US" altLang="zh-CN" sz="2000" dirty="0" smtClean="0"/>
              <a:t>JDK 5.0 </a:t>
            </a:r>
            <a:r>
              <a:rPr lang="zh-CN" altLang="en-US" sz="2000" dirty="0" smtClean="0"/>
              <a:t>开始默认就会到当前工作目录以及</a:t>
            </a:r>
            <a:r>
              <a:rPr lang="en-US" altLang="zh-CN" sz="2000" dirty="0" smtClean="0"/>
              <a:t>JDK </a:t>
            </a:r>
            <a:r>
              <a:rPr lang="zh-CN" altLang="en-US" sz="2000" dirty="0" smtClean="0"/>
              <a:t>的</a:t>
            </a:r>
            <a:r>
              <a:rPr lang="en-US" altLang="zh-CN" sz="2000" dirty="0" smtClean="0"/>
              <a:t>lib </a:t>
            </a:r>
            <a:r>
              <a:rPr lang="zh-CN" altLang="en-US" sz="2000" dirty="0" smtClean="0"/>
              <a:t>目录中查找</a:t>
            </a:r>
            <a:endParaRPr lang="en-US" altLang="zh-CN" sz="2000" dirty="0" smtClean="0"/>
          </a:p>
          <a:p>
            <a:pPr>
              <a:buFontTx/>
              <a:buNone/>
            </a:pPr>
            <a:r>
              <a:rPr lang="en-US" altLang="zh-CN" sz="2000" dirty="0" smtClean="0">
                <a:solidFill>
                  <a:schemeClr val="accent2"/>
                </a:solidFill>
              </a:rPr>
              <a:t>	</a:t>
            </a:r>
            <a:r>
              <a:rPr lang="zh-CN" altLang="en-US" sz="2000" dirty="0" smtClean="0">
                <a:solidFill>
                  <a:srgbClr val="C00000"/>
                </a:solidFill>
              </a:rPr>
              <a:t>在桌面右击“我的电脑”－“属性”－“高级系统设置”－“环境变量”</a:t>
            </a:r>
            <a:endParaRPr lang="zh-CN" altLang="en-US" sz="2000" dirty="0" smtClean="0">
              <a:solidFill>
                <a:srgbClr val="C00000"/>
              </a:solidFill>
            </a:endParaRPr>
          </a:p>
          <a:p>
            <a:endParaRPr lang="zh-CN" altLang="en-US" dirty="0"/>
          </a:p>
        </p:txBody>
      </p:sp>
      <p:pic>
        <p:nvPicPr>
          <p:cNvPr id="2050" name="Picture 2"/>
          <p:cNvPicPr>
            <a:picLocks noChangeAspect="1" noChangeArrowheads="1"/>
          </p:cNvPicPr>
          <p:nvPr/>
        </p:nvPicPr>
        <p:blipFill>
          <a:blip r:embed="rId1"/>
          <a:srcRect/>
          <a:stretch>
            <a:fillRect/>
          </a:stretch>
        </p:blipFill>
        <p:spPr bwMode="auto">
          <a:xfrm>
            <a:off x="903253" y="3100384"/>
            <a:ext cx="3075116" cy="3152770"/>
          </a:xfrm>
          <a:prstGeom prst="rect">
            <a:avLst/>
          </a:prstGeom>
          <a:noFill/>
          <a:ln w="9525">
            <a:noFill/>
            <a:miter lim="800000"/>
            <a:headEnd/>
            <a:tailEnd/>
          </a:ln>
          <a:effectLst/>
        </p:spPr>
      </p:pic>
      <p:pic>
        <p:nvPicPr>
          <p:cNvPr id="2051" name="Picture 3"/>
          <p:cNvPicPr>
            <a:picLocks noChangeAspect="1" noChangeArrowheads="1"/>
          </p:cNvPicPr>
          <p:nvPr/>
        </p:nvPicPr>
        <p:blipFill>
          <a:blip r:embed="rId2"/>
          <a:srcRect/>
          <a:stretch>
            <a:fillRect/>
          </a:stretch>
        </p:blipFill>
        <p:spPr bwMode="auto">
          <a:xfrm>
            <a:off x="4046525" y="3100384"/>
            <a:ext cx="3028945" cy="31445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、程序开发步骤</a:t>
            </a:r>
            <a:endParaRPr lang="en-US" altLang="zh-CN" dirty="0" smtClean="0"/>
          </a:p>
        </p:txBody>
      </p:sp>
      <p:sp>
        <p:nvSpPr>
          <p:cNvPr id="3" name="内容占位符 2"/>
          <p:cNvSpPr>
            <a:spLocks noGrp="1"/>
          </p:cNvSpPr>
          <p:nvPr>
            <p:ph idx="1"/>
          </p:nvPr>
        </p:nvSpPr>
        <p:spPr/>
        <p:txBody>
          <a:bodyPr/>
          <a:lstStyle/>
          <a:p>
            <a:r>
              <a:rPr lang="zh-CN" altLang="en-US" sz="2000" dirty="0" smtClean="0"/>
              <a:t>程序（</a:t>
            </a:r>
            <a:r>
              <a:rPr lang="en-US" altLang="zh-CN" sz="2000" dirty="0" smtClean="0"/>
              <a:t>Program</a:t>
            </a:r>
            <a:r>
              <a:rPr lang="zh-CN" altLang="en-US" sz="2000" dirty="0" smtClean="0"/>
              <a:t>）是为实现特定目标或解决特定问题而用计算机语言编写的命令序列的集合。</a:t>
            </a:r>
            <a:endParaRPr lang="en-US" altLang="zh-CN" sz="2000" dirty="0" smtClean="0"/>
          </a:p>
          <a:p>
            <a:r>
              <a:rPr lang="zh-CN" altLang="en-US" sz="2000" dirty="0" smtClean="0"/>
              <a:t>程序一词来源于生活，指的是完成某些事情的一种既定方式和过程。</a:t>
            </a:r>
            <a:endParaRPr lang="en-US" altLang="zh-CN" sz="2000" dirty="0" smtClean="0"/>
          </a:p>
          <a:p>
            <a:r>
              <a:rPr lang="zh-CN" altLang="en-US" sz="2000" dirty="0" smtClean="0"/>
              <a:t>在日常生活中，可以将程序看成对一系列动作的执行过程的描述。</a:t>
            </a:r>
            <a:endParaRPr lang="en-US" altLang="zh-CN" sz="2000" dirty="0" smtClean="0"/>
          </a:p>
          <a:p>
            <a:endParaRPr lang="zh-CN" altLang="en-US" dirty="0"/>
          </a:p>
        </p:txBody>
      </p:sp>
      <p:grpSp>
        <p:nvGrpSpPr>
          <p:cNvPr id="4" name="Group 16"/>
          <p:cNvGrpSpPr/>
          <p:nvPr/>
        </p:nvGrpSpPr>
        <p:grpSpPr bwMode="auto">
          <a:xfrm>
            <a:off x="688939" y="3171822"/>
            <a:ext cx="7000924" cy="1571636"/>
            <a:chOff x="2214" y="8450"/>
            <a:chExt cx="7748" cy="2133"/>
          </a:xfrm>
        </p:grpSpPr>
        <p:sp>
          <p:nvSpPr>
            <p:cNvPr id="5" name="Rectangle 17"/>
            <p:cNvSpPr>
              <a:spLocks noChangeArrowheads="1"/>
            </p:cNvSpPr>
            <p:nvPr/>
          </p:nvSpPr>
          <p:spPr bwMode="auto">
            <a:xfrm>
              <a:off x="2214" y="8450"/>
              <a:ext cx="2174" cy="462"/>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r>
                <a:rPr lang="zh-CN" altLang="en-US" sz="1600">
                  <a:latin typeface="Calibri" panose="020F0502020204030204" charset="0"/>
                </a:rPr>
                <a:t>第一步：编写程序</a:t>
              </a:r>
              <a:endParaRPr lang="zh-CN" sz="1600"/>
            </a:p>
          </p:txBody>
        </p:sp>
        <p:sp>
          <p:nvSpPr>
            <p:cNvPr id="6" name="Rectangle 18"/>
            <p:cNvSpPr>
              <a:spLocks noChangeArrowheads="1"/>
            </p:cNvSpPr>
            <p:nvPr/>
          </p:nvSpPr>
          <p:spPr bwMode="auto">
            <a:xfrm>
              <a:off x="4962" y="8450"/>
              <a:ext cx="2174" cy="462"/>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r>
                <a:rPr lang="zh-CN" altLang="en-US" sz="1600">
                  <a:latin typeface="Calibri" panose="020F0502020204030204" charset="0"/>
                </a:rPr>
                <a:t>第二步：编译程序</a:t>
              </a:r>
              <a:endParaRPr lang="zh-CN" sz="1600"/>
            </a:p>
          </p:txBody>
        </p:sp>
        <p:sp>
          <p:nvSpPr>
            <p:cNvPr id="7" name="Rectangle 19"/>
            <p:cNvSpPr>
              <a:spLocks noChangeArrowheads="1"/>
            </p:cNvSpPr>
            <p:nvPr/>
          </p:nvSpPr>
          <p:spPr bwMode="auto">
            <a:xfrm>
              <a:off x="7788" y="8450"/>
              <a:ext cx="2174" cy="462"/>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r>
                <a:rPr lang="zh-CN" altLang="en-US" sz="1600">
                  <a:latin typeface="Calibri" panose="020F0502020204030204" charset="0"/>
                </a:rPr>
                <a:t>第三步：运行程序</a:t>
              </a:r>
              <a:endParaRPr lang="zh-CN" sz="1600"/>
            </a:p>
          </p:txBody>
        </p:sp>
        <p:sp>
          <p:nvSpPr>
            <p:cNvPr id="8" name="Rectangle 20"/>
            <p:cNvSpPr>
              <a:spLocks noChangeArrowheads="1"/>
            </p:cNvSpPr>
            <p:nvPr/>
          </p:nvSpPr>
          <p:spPr bwMode="auto">
            <a:xfrm>
              <a:off x="2214" y="9318"/>
              <a:ext cx="2175" cy="504"/>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dirty="0">
                  <a:latin typeface="Calibri" panose="020F0502020204030204" charset="0"/>
                  <a:ea typeface="宋体" panose="02010600030101010101" pitchFamily="2" charset="-122"/>
                </a:rPr>
                <a:t>HelloWorld.java</a:t>
              </a:r>
              <a:r>
                <a:rPr lang="zh-CN" altLang="en-US" sz="1600" dirty="0">
                  <a:latin typeface="Calibri" panose="020F0502020204030204" charset="0"/>
                  <a:ea typeface="宋体" panose="02010600030101010101" pitchFamily="2" charset="-122"/>
                </a:rPr>
                <a:t>文件</a:t>
              </a:r>
              <a:endParaRPr lang="zh-CN" sz="1600" dirty="0">
                <a:ea typeface="宋体" panose="02010600030101010101" pitchFamily="2" charset="-122"/>
              </a:endParaRPr>
            </a:p>
          </p:txBody>
        </p:sp>
        <p:sp>
          <p:nvSpPr>
            <p:cNvPr id="9" name="Rectangle 21"/>
            <p:cNvSpPr>
              <a:spLocks noChangeArrowheads="1"/>
            </p:cNvSpPr>
            <p:nvPr/>
          </p:nvSpPr>
          <p:spPr bwMode="auto">
            <a:xfrm>
              <a:off x="4962" y="10081"/>
              <a:ext cx="2175" cy="502"/>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dirty="0" err="1">
                  <a:latin typeface="Calibri" panose="020F0502020204030204" charset="0"/>
                  <a:ea typeface="宋体" panose="02010600030101010101" pitchFamily="2" charset="-122"/>
                </a:rPr>
                <a:t>HelloWorld.class</a:t>
              </a:r>
              <a:r>
                <a:rPr lang="zh-CN" altLang="en-US" sz="1600" dirty="0">
                  <a:latin typeface="Calibri" panose="020F0502020204030204" charset="0"/>
                  <a:ea typeface="宋体" panose="02010600030101010101" pitchFamily="2" charset="-122"/>
                </a:rPr>
                <a:t>文件</a:t>
              </a:r>
              <a:endParaRPr lang="zh-CN" sz="1600" dirty="0">
                <a:ea typeface="宋体" panose="02010600030101010101" pitchFamily="2" charset="-122"/>
              </a:endParaRPr>
            </a:p>
          </p:txBody>
        </p:sp>
        <p:sp>
          <p:nvSpPr>
            <p:cNvPr id="10" name="Rectangle 22"/>
            <p:cNvSpPr>
              <a:spLocks noChangeArrowheads="1"/>
            </p:cNvSpPr>
            <p:nvPr/>
          </p:nvSpPr>
          <p:spPr bwMode="auto">
            <a:xfrm>
              <a:off x="4962" y="9318"/>
              <a:ext cx="2175" cy="504"/>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1600" dirty="0">
                  <a:latin typeface="Calibri" panose="020F0502020204030204" charset="0"/>
                  <a:ea typeface="宋体" panose="02010600030101010101" pitchFamily="2" charset="-122"/>
                </a:rPr>
                <a:t>通过编译器生成</a:t>
              </a:r>
              <a:endParaRPr lang="zh-CN" sz="1600" dirty="0">
                <a:ea typeface="宋体" panose="02010600030101010101" pitchFamily="2" charset="-122"/>
              </a:endParaRPr>
            </a:p>
          </p:txBody>
        </p:sp>
        <p:sp>
          <p:nvSpPr>
            <p:cNvPr id="11" name="AutoShape 23"/>
            <p:cNvSpPr>
              <a:spLocks noChangeArrowheads="1"/>
            </p:cNvSpPr>
            <p:nvPr/>
          </p:nvSpPr>
          <p:spPr bwMode="auto">
            <a:xfrm>
              <a:off x="7961" y="9318"/>
              <a:ext cx="2001" cy="1265"/>
            </a:xfrm>
            <a:prstGeom prst="can">
              <a:avLst>
                <a:gd name="adj" fmla="val 25000"/>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a:latin typeface="Calibri" panose="020F0502020204030204" charset="0"/>
                  <a:ea typeface="宋体" panose="02010600030101010101" pitchFamily="2" charset="-122"/>
                </a:rPr>
                <a:t>JVM</a:t>
              </a:r>
              <a:endParaRPr lang="en-US" altLang="zh-CN" sz="1600">
                <a:latin typeface="Calibri" panose="020F0502020204030204" charset="0"/>
                <a:ea typeface="宋体" panose="02010600030101010101" pitchFamily="2" charset="-122"/>
              </a:endParaRPr>
            </a:p>
            <a:p>
              <a:pPr algn="ctr">
                <a:defRPr/>
              </a:pPr>
              <a:r>
                <a:rPr lang="en-US" altLang="zh-CN" sz="1600">
                  <a:latin typeface="Calibri" panose="020F0502020204030204" charset="0"/>
                  <a:ea typeface="宋体" panose="02010600030101010101" pitchFamily="2" charset="-122"/>
                </a:rPr>
                <a:t>(Java</a:t>
              </a:r>
              <a:r>
                <a:rPr lang="zh-CN" altLang="en-US" sz="1600">
                  <a:latin typeface="Calibri" panose="020F0502020204030204" charset="0"/>
                  <a:ea typeface="宋体" panose="02010600030101010101" pitchFamily="2" charset="-122"/>
                </a:rPr>
                <a:t>运行平台</a:t>
              </a:r>
              <a:r>
                <a:rPr lang="en-US" altLang="zh-CN" sz="1600">
                  <a:latin typeface="Calibri" panose="020F0502020204030204" charset="0"/>
                  <a:ea typeface="宋体" panose="02010600030101010101" pitchFamily="2" charset="-122"/>
                </a:rPr>
                <a:t>)</a:t>
              </a:r>
              <a:endParaRPr lang="zh-CN" altLang="zh-CN" sz="1600">
                <a:ea typeface="宋体" panose="02010600030101010101" pitchFamily="2" charset="-122"/>
              </a:endParaRPr>
            </a:p>
          </p:txBody>
        </p:sp>
        <p:cxnSp>
          <p:nvCxnSpPr>
            <p:cNvPr id="12" name="AutoShape 24"/>
            <p:cNvCxnSpPr>
              <a:cxnSpLocks noChangeShapeType="1"/>
            </p:cNvCxnSpPr>
            <p:nvPr/>
          </p:nvCxnSpPr>
          <p:spPr bwMode="auto">
            <a:xfrm>
              <a:off x="3301" y="8912"/>
              <a:ext cx="0" cy="407"/>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13" name="AutoShape 25"/>
            <p:cNvCxnSpPr>
              <a:cxnSpLocks noChangeShapeType="1"/>
            </p:cNvCxnSpPr>
            <p:nvPr/>
          </p:nvCxnSpPr>
          <p:spPr bwMode="auto">
            <a:xfrm>
              <a:off x="6018" y="8912"/>
              <a:ext cx="0" cy="407"/>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14" name="AutoShape 26"/>
            <p:cNvCxnSpPr>
              <a:cxnSpLocks noChangeShapeType="1"/>
            </p:cNvCxnSpPr>
            <p:nvPr/>
          </p:nvCxnSpPr>
          <p:spPr bwMode="auto">
            <a:xfrm>
              <a:off x="8898" y="8912"/>
              <a:ext cx="0" cy="557"/>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15" name="AutoShape 27"/>
            <p:cNvCxnSpPr>
              <a:cxnSpLocks noChangeShapeType="1"/>
            </p:cNvCxnSpPr>
            <p:nvPr/>
          </p:nvCxnSpPr>
          <p:spPr bwMode="auto">
            <a:xfrm>
              <a:off x="4388" y="9550"/>
              <a:ext cx="574" cy="0"/>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16" name="AutoShape 28"/>
            <p:cNvCxnSpPr>
              <a:cxnSpLocks noChangeShapeType="1"/>
            </p:cNvCxnSpPr>
            <p:nvPr/>
          </p:nvCxnSpPr>
          <p:spPr bwMode="auto">
            <a:xfrm>
              <a:off x="6018" y="9822"/>
              <a:ext cx="0" cy="258"/>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17" name="AutoShape 29"/>
            <p:cNvCxnSpPr>
              <a:cxnSpLocks noChangeShapeType="1"/>
            </p:cNvCxnSpPr>
            <p:nvPr/>
          </p:nvCxnSpPr>
          <p:spPr bwMode="auto">
            <a:xfrm flipV="1">
              <a:off x="7136" y="9903"/>
              <a:ext cx="825" cy="422"/>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a:t>
            </a:r>
            <a:r>
              <a:rPr lang="zh-CN" altLang="en-US" dirty="0" smtClean="0"/>
              <a:t>、</a:t>
            </a:r>
            <a:r>
              <a:rPr lang="en-US" altLang="zh-CN" dirty="0" smtClean="0"/>
              <a:t>Hello World</a:t>
            </a:r>
            <a:r>
              <a:rPr lang="zh-CN" altLang="en-US" dirty="0" smtClean="0"/>
              <a:t>入门</a:t>
            </a:r>
            <a:endParaRPr lang="en-US" altLang="zh-CN" dirty="0" smtClean="0"/>
          </a:p>
        </p:txBody>
      </p:sp>
      <p:sp>
        <p:nvSpPr>
          <p:cNvPr id="3" name="内容占位符 2"/>
          <p:cNvSpPr>
            <a:spLocks noGrp="1"/>
          </p:cNvSpPr>
          <p:nvPr>
            <p:ph idx="1"/>
          </p:nvPr>
        </p:nvSpPr>
        <p:spPr/>
        <p:txBody>
          <a:bodyPr/>
          <a:lstStyle/>
          <a:p>
            <a:r>
              <a:rPr lang="zh-CN" altLang="en-US" sz="2000" dirty="0" smtClean="0"/>
              <a:t>代码文件内容：</a:t>
            </a:r>
            <a:endParaRPr lang="en-US" altLang="zh-CN" sz="2000" dirty="0" smtClean="0"/>
          </a:p>
          <a:p>
            <a:r>
              <a:rPr lang="en-US" altLang="zh-CN" sz="2000" dirty="0" smtClean="0"/>
              <a:t>public class HelloWorld{</a:t>
            </a:r>
            <a:endParaRPr lang="en-US" altLang="zh-CN" sz="2000" dirty="0" smtClean="0"/>
          </a:p>
          <a:p>
            <a:r>
              <a:rPr lang="en-US" altLang="zh-CN" sz="2000" dirty="0" smtClean="0"/>
              <a:t>	public static void main(String[] args){</a:t>
            </a:r>
            <a:endParaRPr lang="en-US" altLang="zh-CN" sz="2000" dirty="0" smtClean="0"/>
          </a:p>
          <a:p>
            <a:r>
              <a:rPr lang="en-US" altLang="zh-CN" sz="2000" dirty="0" smtClean="0"/>
              <a:t>		</a:t>
            </a:r>
            <a:r>
              <a:rPr lang="en-US" altLang="zh-CN" sz="2000" dirty="0" err="1" smtClean="0"/>
              <a:t>System.out.println</a:t>
            </a:r>
            <a:r>
              <a:rPr lang="en-US" altLang="zh-CN" sz="2000" dirty="0" smtClean="0"/>
              <a:t>("Hello World!");</a:t>
            </a:r>
            <a:endParaRPr lang="en-US" altLang="zh-CN" sz="2000" dirty="0" smtClean="0"/>
          </a:p>
          <a:p>
            <a:r>
              <a:rPr lang="en-US" altLang="zh-CN" sz="2000" dirty="0" smtClean="0"/>
              <a:t>	}</a:t>
            </a:r>
            <a:endParaRPr lang="en-US" altLang="zh-CN" sz="2000" dirty="0" smtClean="0"/>
          </a:p>
          <a:p>
            <a:r>
              <a:rPr lang="en-US" altLang="zh-CN" sz="2000" dirty="0" smtClean="0"/>
              <a:t>}</a:t>
            </a:r>
            <a:endParaRPr lang="zh-CN" altLang="en-US" sz="2000"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a:t>
            </a:r>
            <a:r>
              <a:rPr lang="zh-CN" altLang="en-US" dirty="0" smtClean="0"/>
              <a:t>、</a:t>
            </a:r>
            <a:r>
              <a:rPr lang="en-US" altLang="zh-CN" dirty="0" smtClean="0"/>
              <a:t>Hello World</a:t>
            </a:r>
            <a:r>
              <a:rPr lang="zh-CN" altLang="en-US" dirty="0" smtClean="0"/>
              <a:t>入门</a:t>
            </a:r>
            <a:endParaRPr lang="en-US" altLang="zh-CN" dirty="0" smtClean="0"/>
          </a:p>
        </p:txBody>
      </p:sp>
      <p:sp>
        <p:nvSpPr>
          <p:cNvPr id="3" name="内容占位符 2"/>
          <p:cNvSpPr>
            <a:spLocks noGrp="1"/>
          </p:cNvSpPr>
          <p:nvPr>
            <p:ph idx="1"/>
          </p:nvPr>
        </p:nvSpPr>
        <p:spPr/>
        <p:txBody>
          <a:bodyPr/>
          <a:lstStyle/>
          <a:p>
            <a:r>
              <a:rPr lang="en-US" altLang="zh-CN" sz="2000" dirty="0" err="1" smtClean="0"/>
              <a:t>Javac</a:t>
            </a:r>
            <a:r>
              <a:rPr lang="zh-CN" altLang="en-US" sz="2000" dirty="0" smtClean="0"/>
              <a:t>命令：编译程序</a:t>
            </a:r>
            <a:endParaRPr lang="en-US" altLang="zh-CN" sz="2000" dirty="0" smtClean="0"/>
          </a:p>
          <a:p>
            <a:r>
              <a:rPr lang="zh-CN" altLang="en-US" sz="2000" dirty="0" smtClean="0"/>
              <a:t>由于我们前面已经配置好了</a:t>
            </a:r>
            <a:r>
              <a:rPr lang="en-US" altLang="zh-CN" sz="2000" dirty="0" smtClean="0"/>
              <a:t>path</a:t>
            </a:r>
            <a:r>
              <a:rPr lang="zh-CN" altLang="en-US" sz="2000" dirty="0" smtClean="0"/>
              <a:t>环境变量，所以直接打开命令行程序（</a:t>
            </a:r>
            <a:r>
              <a:rPr lang="en-US" altLang="zh-CN" sz="2000" dirty="0" err="1" smtClean="0"/>
              <a:t>cmd</a:t>
            </a:r>
            <a:r>
              <a:rPr lang="zh-CN" altLang="en-US" sz="2000" dirty="0" smtClean="0"/>
              <a:t>），把目录切换到</a:t>
            </a:r>
            <a:r>
              <a:rPr lang="en-US" altLang="zh-CN" sz="2000" dirty="0" smtClean="0"/>
              <a:t>HelloWorld.java</a:t>
            </a:r>
            <a:r>
              <a:rPr lang="zh-CN" altLang="en-US" sz="2000" dirty="0" smtClean="0"/>
              <a:t>目录下，使用命令编译程序：</a:t>
            </a:r>
            <a:endParaRPr lang="zh-CN" altLang="en-US" sz="2000" dirty="0" smtClean="0"/>
          </a:p>
          <a:p>
            <a:r>
              <a:rPr lang="en-US" altLang="zh-CN" sz="2000" b="1" dirty="0" smtClean="0"/>
              <a:t>D:\&gt;</a:t>
            </a:r>
            <a:r>
              <a:rPr lang="en-US" altLang="zh-CN" sz="2000" b="1" dirty="0" err="1" smtClean="0"/>
              <a:t>javac</a:t>
            </a:r>
            <a:r>
              <a:rPr lang="en-US" altLang="zh-CN" sz="2000" b="1" dirty="0" smtClean="0"/>
              <a:t> HelloWorld.java</a:t>
            </a:r>
            <a:endParaRPr lang="zh-CN" altLang="en-US" sz="2000" b="1" dirty="0" smtClean="0"/>
          </a:p>
          <a:p>
            <a:endParaRPr lang="en-US" altLang="zh-CN" sz="2000" dirty="0" smtClean="0"/>
          </a:p>
          <a:p>
            <a:r>
              <a:rPr lang="en-US" altLang="zh-CN" sz="2000" dirty="0" smtClean="0"/>
              <a:t>Java</a:t>
            </a:r>
            <a:r>
              <a:rPr lang="zh-CN" altLang="en-US" sz="2000" dirty="0" smtClean="0"/>
              <a:t>命令：执行程序</a:t>
            </a:r>
            <a:endParaRPr lang="en-US" altLang="zh-CN" sz="2000" dirty="0" smtClean="0"/>
          </a:p>
          <a:p>
            <a:r>
              <a:rPr lang="zh-CN" altLang="en-US" sz="2000" dirty="0" smtClean="0"/>
              <a:t>编译程序完成后，在源文件目录上会自动生成一个</a:t>
            </a:r>
            <a:r>
              <a:rPr lang="en-US" altLang="zh-CN" sz="2000" dirty="0" err="1" smtClean="0"/>
              <a:t>HelloWorld.class</a:t>
            </a:r>
            <a:r>
              <a:rPr lang="zh-CN" altLang="en-US" sz="2000" dirty="0" smtClean="0"/>
              <a:t>文件，该文件即为</a:t>
            </a:r>
            <a:r>
              <a:rPr lang="en-US" altLang="zh-CN" sz="2000" dirty="0" smtClean="0"/>
              <a:t>java</a:t>
            </a:r>
            <a:r>
              <a:rPr lang="zh-CN" altLang="en-US" sz="2000" dirty="0" smtClean="0"/>
              <a:t>的字节码文件，此时，我们就可以使用</a:t>
            </a:r>
            <a:r>
              <a:rPr lang="en-US" altLang="zh-CN" sz="2000" dirty="0" smtClean="0"/>
              <a:t>java</a:t>
            </a:r>
            <a:r>
              <a:rPr lang="zh-CN" altLang="en-US" sz="2000" dirty="0" smtClean="0"/>
              <a:t>命令运行程序：</a:t>
            </a:r>
            <a:endParaRPr lang="zh-CN" altLang="en-US" sz="2000" dirty="0" smtClean="0"/>
          </a:p>
          <a:p>
            <a:r>
              <a:rPr lang="en-US" altLang="zh-CN" sz="2000" b="1" dirty="0" smtClean="0"/>
              <a:t>D:\&gt;java HelloWorld</a:t>
            </a:r>
            <a:endParaRPr lang="zh-CN" altLang="en-US" sz="2000" b="1"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11</a:t>
            </a:r>
            <a:r>
              <a:rPr lang="zh-CN" altLang="en-US" dirty="0" smtClean="0"/>
              <a:t>、</a:t>
            </a:r>
            <a:r>
              <a:rPr lang="en-US" altLang="zh-CN" dirty="0" smtClean="0"/>
              <a:t>Hello World</a:t>
            </a:r>
            <a:r>
              <a:rPr lang="zh-CN" altLang="en-US" dirty="0" smtClean="0"/>
              <a:t>程序分析</a:t>
            </a:r>
            <a:endParaRPr lang="en-US" altLang="zh-CN" dirty="0" smtClean="0"/>
          </a:p>
        </p:txBody>
      </p:sp>
      <p:sp>
        <p:nvSpPr>
          <p:cNvPr id="3" name="内容占位符 2"/>
          <p:cNvSpPr>
            <a:spLocks noGrp="1"/>
          </p:cNvSpPr>
          <p:nvPr>
            <p:ph idx="1"/>
          </p:nvPr>
        </p:nvSpPr>
        <p:spPr/>
        <p:txBody>
          <a:bodyPr>
            <a:normAutofit fontScale="92500" lnSpcReduction="20000"/>
          </a:bodyPr>
          <a:lstStyle/>
          <a:p>
            <a:r>
              <a:rPr lang="en-US" altLang="zh-CN" sz="2000" dirty="0" smtClean="0"/>
              <a:t>/**</a:t>
            </a:r>
            <a:endParaRPr lang="en-US" altLang="zh-CN" sz="2000" dirty="0" smtClean="0"/>
          </a:p>
          <a:p>
            <a:pPr lvl="1">
              <a:buNone/>
            </a:pPr>
            <a:r>
              <a:rPr lang="en-US" altLang="zh-CN" sz="2000" dirty="0" smtClean="0"/>
              <a:t>	</a:t>
            </a:r>
            <a:r>
              <a:rPr lang="zh-CN" altLang="en-US" sz="2000" dirty="0" smtClean="0"/>
              <a:t>文档注释</a:t>
            </a:r>
            <a:r>
              <a:rPr lang="en-US" altLang="zh-CN" sz="2000" dirty="0" smtClean="0"/>
              <a:t>(</a:t>
            </a:r>
            <a:r>
              <a:rPr lang="zh-CN" altLang="en-US" sz="2000" dirty="0" smtClean="0"/>
              <a:t>使用</a:t>
            </a:r>
            <a:r>
              <a:rPr lang="en-US" altLang="zh-CN" sz="2000" dirty="0" smtClean="0"/>
              <a:t>javadoc</a:t>
            </a:r>
            <a:r>
              <a:rPr lang="zh-CN" altLang="en-US" sz="2000" dirty="0" smtClean="0"/>
              <a:t>生成文档</a:t>
            </a:r>
            <a:r>
              <a:rPr lang="en-US" altLang="zh-CN" sz="2000" dirty="0" smtClean="0"/>
              <a:t>)</a:t>
            </a:r>
            <a:endParaRPr lang="en-US" altLang="zh-CN" sz="2000" dirty="0" smtClean="0"/>
          </a:p>
          <a:p>
            <a:r>
              <a:rPr lang="en-US" altLang="zh-CN" sz="2000" dirty="0" smtClean="0"/>
              <a:t>*/</a:t>
            </a:r>
            <a:endParaRPr lang="en-US" altLang="zh-CN" sz="2000" dirty="0" smtClean="0"/>
          </a:p>
          <a:p>
            <a:r>
              <a:rPr lang="en-US" altLang="zh-CN" sz="2000" dirty="0" smtClean="0"/>
              <a:t>public class HelloWorld{</a:t>
            </a:r>
            <a:endParaRPr lang="en-US" altLang="zh-CN" sz="2000" dirty="0" smtClean="0"/>
          </a:p>
          <a:p>
            <a:r>
              <a:rPr lang="en-US" altLang="zh-CN" sz="2000" dirty="0" smtClean="0"/>
              <a:t>	public static void main(String[] </a:t>
            </a:r>
            <a:r>
              <a:rPr lang="en-US" altLang="zh-CN" sz="2000" dirty="0" err="1" smtClean="0"/>
              <a:t>args</a:t>
            </a:r>
            <a:r>
              <a:rPr lang="en-US" altLang="zh-CN" sz="2000" dirty="0" smtClean="0"/>
              <a:t>){</a:t>
            </a:r>
            <a:endParaRPr lang="en-US" altLang="zh-CN" sz="2000" dirty="0" smtClean="0"/>
          </a:p>
          <a:p>
            <a:pPr lvl="1">
              <a:buNone/>
            </a:pPr>
            <a:r>
              <a:rPr lang="en-US" altLang="zh-CN" sz="2000" dirty="0" smtClean="0"/>
              <a:t>			/*.</a:t>
            </a:r>
            <a:r>
              <a:rPr lang="zh-CN" altLang="en-US" sz="2000" dirty="0" smtClean="0"/>
              <a:t>多行注释</a:t>
            </a:r>
            <a:r>
              <a:rPr lang="en-US" altLang="zh-CN" sz="2000" dirty="0" smtClean="0"/>
              <a:t>*/</a:t>
            </a:r>
            <a:endParaRPr lang="en-US" altLang="zh-CN" sz="2000" dirty="0" smtClean="0"/>
          </a:p>
          <a:p>
            <a:pPr lvl="1">
              <a:buNone/>
            </a:pPr>
            <a:r>
              <a:rPr lang="en-US" altLang="zh-CN" sz="2000" dirty="0" smtClean="0"/>
              <a:t>			//</a:t>
            </a:r>
            <a:r>
              <a:rPr lang="zh-CN" altLang="en-US" sz="2000" dirty="0" smtClean="0"/>
              <a:t>单行注释</a:t>
            </a:r>
            <a:endParaRPr lang="en-US" altLang="zh-CN" sz="2000" dirty="0" smtClean="0"/>
          </a:p>
          <a:p>
            <a:r>
              <a:rPr lang="en-US" altLang="zh-CN" sz="2000" dirty="0" smtClean="0"/>
              <a:t>		</a:t>
            </a:r>
            <a:r>
              <a:rPr lang="en-US" altLang="zh-CN" sz="2000" dirty="0" err="1" smtClean="0"/>
              <a:t>System.out.println</a:t>
            </a:r>
            <a:r>
              <a:rPr lang="en-US" altLang="zh-CN" sz="2000" dirty="0" smtClean="0"/>
              <a:t>("Hello World!");</a:t>
            </a:r>
            <a:endParaRPr lang="en-US" altLang="zh-CN" sz="2000" dirty="0" smtClean="0"/>
          </a:p>
          <a:p>
            <a:r>
              <a:rPr lang="en-US" altLang="zh-CN" sz="2000" dirty="0" smtClean="0"/>
              <a:t>	}</a:t>
            </a:r>
            <a:endParaRPr lang="en-US" altLang="zh-CN" sz="2000" dirty="0" smtClean="0"/>
          </a:p>
          <a:p>
            <a:r>
              <a:rPr lang="en-US" altLang="zh-CN" sz="2000" dirty="0" smtClean="0"/>
              <a:t>}</a:t>
            </a:r>
            <a:endParaRPr lang="zh-CN" altLang="en-US" sz="2000" dirty="0" smtClean="0"/>
          </a:p>
          <a:p>
            <a:r>
              <a:rPr lang="zh-CN" altLang="en-US" sz="2000" b="1" dirty="0" smtClean="0"/>
              <a:t>代码格式：</a:t>
            </a:r>
            <a:endParaRPr lang="en-US" altLang="zh-CN" sz="2000" b="1" dirty="0" smtClean="0"/>
          </a:p>
          <a:p>
            <a:r>
              <a:rPr lang="en-US" altLang="zh-CN" sz="2000" dirty="0" smtClean="0"/>
              <a:t>java </a:t>
            </a:r>
            <a:r>
              <a:rPr lang="zh-CN" altLang="en-US" sz="2000" dirty="0" smtClean="0"/>
              <a:t>代码的位置</a:t>
            </a:r>
            <a:endParaRPr lang="zh-CN" altLang="en-US" sz="2000" dirty="0" smtClean="0"/>
          </a:p>
          <a:p>
            <a:r>
              <a:rPr lang="en-US" altLang="zh-CN" sz="2000" dirty="0" smtClean="0"/>
              <a:t>java </a:t>
            </a:r>
            <a:r>
              <a:rPr lang="zh-CN" altLang="en-US" sz="2000" dirty="0" smtClean="0"/>
              <a:t>是严格区分大小写的</a:t>
            </a:r>
            <a:endParaRPr lang="zh-CN" altLang="en-US" sz="2000" dirty="0" smtClean="0"/>
          </a:p>
          <a:p>
            <a:r>
              <a:rPr lang="en-US" altLang="zh-CN" sz="2000" dirty="0" smtClean="0"/>
              <a:t>java </a:t>
            </a:r>
            <a:r>
              <a:rPr lang="zh-CN" altLang="en-US" sz="2000" dirty="0" smtClean="0"/>
              <a:t>是一种自由格式的语言</a:t>
            </a:r>
            <a:endParaRPr lang="zh-CN" altLang="en-US" sz="2000" dirty="0" smtClean="0"/>
          </a:p>
          <a:p>
            <a:r>
              <a:rPr lang="zh-CN" altLang="en-US" sz="2000" dirty="0" smtClean="0"/>
              <a:t>代码分为结构定义语句和功能执行语句</a:t>
            </a:r>
            <a:endParaRPr lang="zh-CN" altLang="en-US" sz="2000" dirty="0" smtClean="0"/>
          </a:p>
          <a:p>
            <a:r>
              <a:rPr lang="zh-CN" altLang="en-US" sz="2000" dirty="0" smtClean="0"/>
              <a:t>功能执行语句的最后必须用分号结束</a:t>
            </a:r>
            <a:endParaRPr lang="zh-CN" altLang="en-US" sz="2000"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grpSp>
        <p:nvGrpSpPr>
          <p:cNvPr id="4" name="Group 15"/>
          <p:cNvGrpSpPr/>
          <p:nvPr/>
        </p:nvGrpSpPr>
        <p:grpSpPr bwMode="auto">
          <a:xfrm>
            <a:off x="617501" y="1744013"/>
            <a:ext cx="4214842" cy="4643470"/>
            <a:chOff x="1725" y="2460"/>
            <a:chExt cx="4935" cy="3600"/>
          </a:xfrm>
        </p:grpSpPr>
        <p:sp>
          <p:nvSpPr>
            <p:cNvPr id="5" name="Rectangle 16"/>
            <p:cNvSpPr>
              <a:spLocks noChangeArrowheads="1"/>
            </p:cNvSpPr>
            <p:nvPr/>
          </p:nvSpPr>
          <p:spPr bwMode="auto">
            <a:xfrm>
              <a:off x="3389" y="2460"/>
              <a:ext cx="1545" cy="466"/>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dirty="0">
                  <a:latin typeface="Calibri" panose="020F0502020204030204" charset="0"/>
                  <a:ea typeface="宋体" panose="02010600030101010101" pitchFamily="2" charset="-122"/>
                </a:rPr>
                <a:t>Java</a:t>
              </a:r>
              <a:r>
                <a:rPr lang="zh-CN" altLang="en-US" sz="1600" dirty="0">
                  <a:latin typeface="Calibri" panose="020F0502020204030204" charset="0"/>
                  <a:ea typeface="宋体" panose="02010600030101010101" pitchFamily="2" charset="-122"/>
                </a:rPr>
                <a:t>源代码</a:t>
              </a:r>
              <a:endParaRPr lang="zh-CN" sz="1600" dirty="0">
                <a:ea typeface="宋体" panose="02010600030101010101" pitchFamily="2" charset="-122"/>
              </a:endParaRPr>
            </a:p>
          </p:txBody>
        </p:sp>
        <p:sp>
          <p:nvSpPr>
            <p:cNvPr id="6" name="Rectangle 17"/>
            <p:cNvSpPr>
              <a:spLocks noChangeArrowheads="1"/>
            </p:cNvSpPr>
            <p:nvPr/>
          </p:nvSpPr>
          <p:spPr bwMode="auto">
            <a:xfrm>
              <a:off x="3389" y="3510"/>
              <a:ext cx="1545" cy="781"/>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dirty="0">
                  <a:latin typeface="Calibri" panose="020F0502020204030204" charset="0"/>
                  <a:ea typeface="宋体" panose="02010600030101010101" pitchFamily="2" charset="-122"/>
                </a:rPr>
                <a:t>Java</a:t>
              </a:r>
              <a:r>
                <a:rPr lang="zh-CN" altLang="en-US" sz="1600" dirty="0">
                  <a:latin typeface="Calibri" panose="020F0502020204030204" charset="0"/>
                  <a:ea typeface="宋体" panose="02010600030101010101" pitchFamily="2" charset="-122"/>
                </a:rPr>
                <a:t>字节码</a:t>
              </a:r>
              <a:endParaRPr lang="zh-CN" altLang="en-US" sz="1600" dirty="0">
                <a:ea typeface="宋体" panose="02010600030101010101" pitchFamily="2" charset="-122"/>
              </a:endParaRPr>
            </a:p>
            <a:p>
              <a:pPr algn="ctr">
                <a:defRPr/>
              </a:pPr>
              <a:r>
                <a:rPr lang="zh-CN" altLang="en-US" sz="1600" dirty="0">
                  <a:latin typeface="Calibri" panose="020F0502020204030204" charset="0"/>
                  <a:ea typeface="宋体" panose="02010600030101010101" pitchFamily="2" charset="-122"/>
                </a:rPr>
                <a:t>（跨平台）</a:t>
              </a:r>
              <a:endParaRPr lang="zh-CN" sz="1600" dirty="0">
                <a:ea typeface="宋体" panose="02010600030101010101" pitchFamily="2" charset="-122"/>
              </a:endParaRPr>
            </a:p>
          </p:txBody>
        </p:sp>
        <p:sp>
          <p:nvSpPr>
            <p:cNvPr id="7" name="Rectangle 18"/>
            <p:cNvSpPr>
              <a:spLocks noChangeArrowheads="1"/>
            </p:cNvSpPr>
            <p:nvPr/>
          </p:nvSpPr>
          <p:spPr bwMode="auto">
            <a:xfrm>
              <a:off x="3389" y="4874"/>
              <a:ext cx="1545" cy="466"/>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dirty="0">
                  <a:latin typeface="Calibri" panose="020F0502020204030204" charset="0"/>
                  <a:ea typeface="宋体" panose="02010600030101010101" pitchFamily="2" charset="-122"/>
                </a:rPr>
                <a:t>Java</a:t>
              </a:r>
              <a:r>
                <a:rPr lang="zh-CN" altLang="en-US" sz="1600" dirty="0">
                  <a:latin typeface="Calibri" panose="020F0502020204030204" charset="0"/>
                  <a:ea typeface="宋体" panose="02010600030101010101" pitchFamily="2" charset="-122"/>
                </a:rPr>
                <a:t>虚拟机</a:t>
              </a:r>
              <a:endParaRPr lang="zh-CN" sz="1600" dirty="0">
                <a:ea typeface="宋体" panose="02010600030101010101" pitchFamily="2" charset="-122"/>
              </a:endParaRPr>
            </a:p>
          </p:txBody>
        </p:sp>
        <p:sp>
          <p:nvSpPr>
            <p:cNvPr id="8" name="Rectangle 19"/>
            <p:cNvSpPr>
              <a:spLocks noChangeArrowheads="1"/>
            </p:cNvSpPr>
            <p:nvPr/>
          </p:nvSpPr>
          <p:spPr bwMode="auto">
            <a:xfrm>
              <a:off x="1725" y="5594"/>
              <a:ext cx="1664" cy="466"/>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a:latin typeface="Calibri" panose="020F0502020204030204" charset="0"/>
                  <a:ea typeface="宋体" panose="02010600030101010101" pitchFamily="2" charset="-122"/>
                </a:rPr>
                <a:t>Mac</a:t>
              </a:r>
              <a:r>
                <a:rPr lang="zh-CN" altLang="en-US" sz="1600">
                  <a:latin typeface="Calibri" panose="020F0502020204030204" charset="0"/>
                  <a:ea typeface="宋体" panose="02010600030101010101" pitchFamily="2" charset="-122"/>
                </a:rPr>
                <a:t>平台</a:t>
              </a:r>
              <a:endParaRPr lang="zh-CN" altLang="en-US" sz="1600">
                <a:ea typeface="宋体" panose="02010600030101010101" pitchFamily="2" charset="-122"/>
              </a:endParaRPr>
            </a:p>
            <a:p>
              <a:pPr>
                <a:defRPr/>
              </a:pPr>
              <a:endParaRPr lang="zh-CN" sz="1600">
                <a:ea typeface="宋体" panose="02010600030101010101" pitchFamily="2" charset="-122"/>
              </a:endParaRPr>
            </a:p>
          </p:txBody>
        </p:sp>
        <p:sp>
          <p:nvSpPr>
            <p:cNvPr id="9" name="Rectangle 20"/>
            <p:cNvSpPr>
              <a:spLocks noChangeArrowheads="1"/>
            </p:cNvSpPr>
            <p:nvPr/>
          </p:nvSpPr>
          <p:spPr bwMode="auto">
            <a:xfrm>
              <a:off x="3389" y="5594"/>
              <a:ext cx="1545" cy="466"/>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a:latin typeface="Calibri" panose="020F0502020204030204" charset="0"/>
                  <a:ea typeface="宋体" panose="02010600030101010101" pitchFamily="2" charset="-122"/>
                </a:rPr>
                <a:t>Linux</a:t>
              </a:r>
              <a:r>
                <a:rPr lang="zh-CN" altLang="en-US" sz="1600">
                  <a:latin typeface="Calibri" panose="020F0502020204030204" charset="0"/>
                  <a:ea typeface="宋体" panose="02010600030101010101" pitchFamily="2" charset="-122"/>
                </a:rPr>
                <a:t>平台</a:t>
              </a:r>
              <a:endParaRPr lang="zh-CN" altLang="en-US" sz="1600">
                <a:ea typeface="宋体" panose="02010600030101010101" pitchFamily="2" charset="-122"/>
              </a:endParaRPr>
            </a:p>
            <a:p>
              <a:pPr>
                <a:defRPr/>
              </a:pPr>
              <a:endParaRPr lang="zh-CN" sz="1600">
                <a:ea typeface="宋体" panose="02010600030101010101" pitchFamily="2" charset="-122"/>
              </a:endParaRPr>
            </a:p>
          </p:txBody>
        </p:sp>
        <p:sp>
          <p:nvSpPr>
            <p:cNvPr id="10" name="Rectangle 21"/>
            <p:cNvSpPr>
              <a:spLocks noChangeArrowheads="1"/>
            </p:cNvSpPr>
            <p:nvPr/>
          </p:nvSpPr>
          <p:spPr bwMode="auto">
            <a:xfrm>
              <a:off x="4934" y="5594"/>
              <a:ext cx="1726" cy="466"/>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dirty="0">
                  <a:latin typeface="Calibri" panose="020F0502020204030204" charset="0"/>
                  <a:ea typeface="宋体" panose="02010600030101010101" pitchFamily="2" charset="-122"/>
                </a:rPr>
                <a:t>Windows</a:t>
              </a:r>
              <a:r>
                <a:rPr lang="zh-CN" altLang="en-US" sz="1600" dirty="0">
                  <a:latin typeface="Calibri" panose="020F0502020204030204" charset="0"/>
                  <a:ea typeface="宋体" panose="02010600030101010101" pitchFamily="2" charset="-122"/>
                </a:rPr>
                <a:t>平台</a:t>
              </a:r>
              <a:endParaRPr lang="zh-CN" altLang="en-US" sz="1600" dirty="0">
                <a:ea typeface="宋体" panose="02010600030101010101" pitchFamily="2" charset="-122"/>
              </a:endParaRPr>
            </a:p>
            <a:p>
              <a:pPr>
                <a:defRPr/>
              </a:pPr>
              <a:endParaRPr lang="zh-CN" sz="1600" dirty="0">
                <a:ea typeface="宋体" panose="02010600030101010101" pitchFamily="2" charset="-122"/>
              </a:endParaRPr>
            </a:p>
          </p:txBody>
        </p:sp>
        <p:sp>
          <p:nvSpPr>
            <p:cNvPr id="11" name="AutoShape 22"/>
            <p:cNvSpPr>
              <a:spLocks noChangeArrowheads="1"/>
            </p:cNvSpPr>
            <p:nvPr/>
          </p:nvSpPr>
          <p:spPr bwMode="auto">
            <a:xfrm>
              <a:off x="3570" y="3000"/>
              <a:ext cx="1200" cy="510"/>
            </a:xfrm>
            <a:prstGeom prst="downArrow">
              <a:avLst>
                <a:gd name="adj1" fmla="val 50000"/>
                <a:gd name="adj2" fmla="val 25000"/>
              </a:avLst>
            </a:prstGeom>
          </p:spPr>
          <p:style>
            <a:lnRef idx="1">
              <a:schemeClr val="accent5"/>
            </a:lnRef>
            <a:fillRef idx="3">
              <a:schemeClr val="accent5"/>
            </a:fillRef>
            <a:effectRef idx="2">
              <a:schemeClr val="accent5"/>
            </a:effectRef>
            <a:fontRef idx="minor">
              <a:schemeClr val="lt1"/>
            </a:fontRef>
          </p:style>
          <p:txBody>
            <a:bodyPr/>
            <a:lstStyle/>
            <a:p>
              <a:pPr algn="ctr"/>
              <a:r>
                <a:rPr lang="zh-CN" altLang="en-US" sz="1600" dirty="0">
                  <a:latin typeface="Calibri" panose="020F0502020204030204" charset="0"/>
                </a:rPr>
                <a:t>编译</a:t>
              </a:r>
              <a:endParaRPr lang="zh-CN" sz="1600" dirty="0"/>
            </a:p>
          </p:txBody>
        </p:sp>
        <p:sp>
          <p:nvSpPr>
            <p:cNvPr id="12" name="AutoShape 23"/>
            <p:cNvSpPr>
              <a:spLocks noChangeArrowheads="1"/>
            </p:cNvSpPr>
            <p:nvPr/>
          </p:nvSpPr>
          <p:spPr bwMode="auto">
            <a:xfrm>
              <a:off x="3570" y="4365"/>
              <a:ext cx="1200" cy="510"/>
            </a:xfrm>
            <a:prstGeom prst="downArrow">
              <a:avLst>
                <a:gd name="adj1" fmla="val 50000"/>
                <a:gd name="adj2" fmla="val 25000"/>
              </a:avLst>
            </a:prstGeom>
          </p:spPr>
          <p:style>
            <a:lnRef idx="1">
              <a:schemeClr val="accent5"/>
            </a:lnRef>
            <a:fillRef idx="3">
              <a:schemeClr val="accent5"/>
            </a:fillRef>
            <a:effectRef idx="2">
              <a:schemeClr val="accent5"/>
            </a:effectRef>
            <a:fontRef idx="minor">
              <a:schemeClr val="lt1"/>
            </a:fontRef>
          </p:style>
          <p:txBody>
            <a:bodyPr/>
            <a:lstStyle/>
            <a:p>
              <a:pPr algn="ctr"/>
              <a:r>
                <a:rPr lang="zh-CN" altLang="en-US" sz="1600">
                  <a:latin typeface="Calibri" panose="020F0502020204030204" charset="0"/>
                </a:rPr>
                <a:t>执行</a:t>
              </a:r>
              <a:endParaRPr lang="zh-CN" sz="1600"/>
            </a:p>
          </p:txBody>
        </p:sp>
        <p:cxnSp>
          <p:nvCxnSpPr>
            <p:cNvPr id="13" name="AutoShape 24"/>
            <p:cNvCxnSpPr>
              <a:cxnSpLocks noChangeShapeType="1"/>
            </p:cNvCxnSpPr>
            <p:nvPr/>
          </p:nvCxnSpPr>
          <p:spPr bwMode="auto">
            <a:xfrm flipH="1">
              <a:off x="2655" y="5340"/>
              <a:ext cx="1380" cy="255"/>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14" name="AutoShape 25"/>
            <p:cNvCxnSpPr>
              <a:cxnSpLocks noChangeShapeType="1"/>
            </p:cNvCxnSpPr>
            <p:nvPr/>
          </p:nvCxnSpPr>
          <p:spPr bwMode="auto">
            <a:xfrm flipH="1">
              <a:off x="4200" y="5340"/>
              <a:ext cx="15" cy="255"/>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15" name="AutoShape 26"/>
            <p:cNvCxnSpPr>
              <a:cxnSpLocks noChangeShapeType="1"/>
            </p:cNvCxnSpPr>
            <p:nvPr/>
          </p:nvCxnSpPr>
          <p:spPr bwMode="auto">
            <a:xfrm>
              <a:off x="4560" y="5340"/>
              <a:ext cx="1320" cy="255"/>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grpSp>
      <p:sp>
        <p:nvSpPr>
          <p:cNvPr id="18" name="云形标注 17"/>
          <p:cNvSpPr/>
          <p:nvPr/>
        </p:nvSpPr>
        <p:spPr>
          <a:xfrm>
            <a:off x="1152525" y="432098"/>
            <a:ext cx="2160240" cy="1299236"/>
          </a:xfrm>
          <a:prstGeom prst="cloudCallou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源文件：</a:t>
            </a:r>
            <a:r>
              <a:rPr lang="en-US" altLang="zh-CN" dirty="0"/>
              <a:t>Hello.java</a:t>
            </a:r>
            <a:endParaRPr lang="zh-CN" altLang="en-US" dirty="0"/>
          </a:p>
        </p:txBody>
      </p:sp>
      <p:sp>
        <p:nvSpPr>
          <p:cNvPr id="19" name="云形标注 18"/>
          <p:cNvSpPr/>
          <p:nvPr/>
        </p:nvSpPr>
        <p:spPr>
          <a:xfrm rot="3246421">
            <a:off x="3494588" y="2029169"/>
            <a:ext cx="2786063" cy="2000250"/>
          </a:xfrm>
          <a:prstGeom prst="cloudCallou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smtClean="0"/>
              <a:t>字节码</a:t>
            </a:r>
            <a:r>
              <a:rPr lang="zh-CN" altLang="en-US" dirty="0"/>
              <a:t>文件：</a:t>
            </a:r>
            <a:endParaRPr lang="en-US" altLang="zh-CN" dirty="0"/>
          </a:p>
          <a:p>
            <a:pPr algn="ctr">
              <a:defRPr/>
            </a:pPr>
            <a:r>
              <a:rPr lang="en-US" altLang="zh-CN" dirty="0"/>
              <a:t>Hello.class</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12</a:t>
            </a:r>
            <a:r>
              <a:rPr lang="zh-CN" altLang="en-US" dirty="0" smtClean="0"/>
              <a:t>、</a:t>
            </a:r>
            <a:r>
              <a:rPr lang="en-US" altLang="zh-CN" dirty="0" smtClean="0"/>
              <a:t>Java</a:t>
            </a:r>
            <a:r>
              <a:rPr lang="zh-CN" altLang="en-US" dirty="0" smtClean="0"/>
              <a:t>跨平台原理</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18"/>
                                        </p:tgtEl>
                                      </p:cBhvr>
                                    </p:animEffect>
                                    <p:set>
                                      <p:cBhvr>
                                        <p:cTn id="12" dur="1" fill="hold">
                                          <p:stCondLst>
                                            <p:cond delay="19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2000"/>
                                        <p:tgtEl>
                                          <p:spTgt spid="19"/>
                                        </p:tgtEl>
                                      </p:cBhvr>
                                    </p:animEffect>
                                    <p:set>
                                      <p:cBhvr>
                                        <p:cTn id="22" dur="1" fill="hold">
                                          <p:stCondLst>
                                            <p:cond delay="1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12</a:t>
            </a:r>
            <a:r>
              <a:rPr lang="zh-CN" altLang="en-US" dirty="0" smtClean="0"/>
              <a:t>、</a:t>
            </a:r>
            <a:r>
              <a:rPr lang="en-US" altLang="zh-CN" dirty="0" smtClean="0"/>
              <a:t>Java</a:t>
            </a:r>
            <a:r>
              <a:rPr lang="zh-CN" altLang="en-US" dirty="0" smtClean="0"/>
              <a:t>跨平台原理</a:t>
            </a:r>
            <a:endParaRPr lang="en-US" altLang="zh-CN" dirty="0" smtClean="0"/>
          </a:p>
        </p:txBody>
      </p:sp>
      <p:sp>
        <p:nvSpPr>
          <p:cNvPr id="22" name="内容占位符 21"/>
          <p:cNvSpPr>
            <a:spLocks noGrp="1"/>
          </p:cNvSpPr>
          <p:nvPr>
            <p:ph idx="1"/>
          </p:nvPr>
        </p:nvSpPr>
        <p:spPr/>
        <p:txBody>
          <a:bodyPr/>
          <a:lstStyle/>
          <a:p>
            <a:endParaRPr lang="zh-CN" altLang="en-US" dirty="0"/>
          </a:p>
        </p:txBody>
      </p:sp>
      <p:grpSp>
        <p:nvGrpSpPr>
          <p:cNvPr id="23" name="Group 11"/>
          <p:cNvGrpSpPr/>
          <p:nvPr/>
        </p:nvGrpSpPr>
        <p:grpSpPr bwMode="auto">
          <a:xfrm>
            <a:off x="617501" y="1600186"/>
            <a:ext cx="6786610" cy="4572032"/>
            <a:chOff x="1492" y="1657"/>
            <a:chExt cx="8466" cy="5506"/>
          </a:xfrm>
        </p:grpSpPr>
        <p:sp>
          <p:nvSpPr>
            <p:cNvPr id="24" name="Rectangle 12"/>
            <p:cNvSpPr>
              <a:spLocks noChangeArrowheads="1"/>
            </p:cNvSpPr>
            <p:nvPr/>
          </p:nvSpPr>
          <p:spPr bwMode="auto">
            <a:xfrm>
              <a:off x="6548" y="3384"/>
              <a:ext cx="2573" cy="2064"/>
            </a:xfrm>
            <a:prstGeom prst="rect">
              <a:avLst/>
            </a:prstGeom>
          </p:spPr>
          <p:style>
            <a:lnRef idx="1">
              <a:schemeClr val="accent5"/>
            </a:lnRef>
            <a:fillRef idx="3">
              <a:schemeClr val="accent5"/>
            </a:fillRef>
            <a:effectRef idx="2">
              <a:schemeClr val="accent5"/>
            </a:effectRef>
            <a:fontRef idx="minor">
              <a:schemeClr val="lt1"/>
            </a:fontRef>
          </p:style>
          <p:txBody>
            <a:bodyPr/>
            <a:lstStyle/>
            <a:p>
              <a:pPr>
                <a:defRPr/>
              </a:pPr>
              <a:endParaRPr lang="zh-CN" altLang="en-US" sz="1600">
                <a:ea typeface="宋体" panose="02010600030101010101" pitchFamily="2" charset="-122"/>
              </a:endParaRPr>
            </a:p>
          </p:txBody>
        </p:sp>
        <p:sp>
          <p:nvSpPr>
            <p:cNvPr id="25" name="Oval 13"/>
            <p:cNvSpPr>
              <a:spLocks noChangeArrowheads="1"/>
            </p:cNvSpPr>
            <p:nvPr/>
          </p:nvSpPr>
          <p:spPr bwMode="auto">
            <a:xfrm>
              <a:off x="1562" y="2259"/>
              <a:ext cx="2010" cy="1100"/>
            </a:xfrm>
            <a:prstGeom prst="ellipse">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dirty="0">
                  <a:latin typeface="Calibri" panose="020F0502020204030204" charset="0"/>
                  <a:ea typeface="宋体" panose="02010600030101010101" pitchFamily="2" charset="-122"/>
                </a:rPr>
                <a:t>Java</a:t>
              </a:r>
              <a:r>
                <a:rPr lang="zh-CN" altLang="en-US" sz="1600" dirty="0">
                  <a:latin typeface="Calibri" panose="020F0502020204030204" charset="0"/>
                  <a:ea typeface="宋体" panose="02010600030101010101" pitchFamily="2" charset="-122"/>
                </a:rPr>
                <a:t>源代码</a:t>
              </a:r>
              <a:endParaRPr lang="zh-CN" altLang="en-US" sz="1600" dirty="0">
                <a:ea typeface="宋体" panose="02010600030101010101" pitchFamily="2" charset="-122"/>
              </a:endParaRPr>
            </a:p>
            <a:p>
              <a:pPr algn="ctr">
                <a:defRPr/>
              </a:pPr>
              <a:r>
                <a:rPr lang="en-US" altLang="zh-CN" sz="1600" dirty="0">
                  <a:latin typeface="Calibri" panose="020F0502020204030204" charset="0"/>
                  <a:ea typeface="宋体" panose="02010600030101010101" pitchFamily="2" charset="-122"/>
                </a:rPr>
                <a:t>(.java</a:t>
              </a:r>
              <a:r>
                <a:rPr lang="zh-CN" altLang="en-US" sz="1600" dirty="0">
                  <a:latin typeface="Calibri" panose="020F0502020204030204" charset="0"/>
                  <a:ea typeface="宋体" panose="02010600030101010101" pitchFamily="2" charset="-122"/>
                </a:rPr>
                <a:t>文件</a:t>
              </a:r>
              <a:r>
                <a:rPr lang="en-US" altLang="zh-CN" sz="1600" dirty="0">
                  <a:latin typeface="Calibri" panose="020F0502020204030204" charset="0"/>
                  <a:ea typeface="宋体" panose="02010600030101010101" pitchFamily="2" charset="-122"/>
                </a:rPr>
                <a:t>)</a:t>
              </a:r>
              <a:endParaRPr lang="zh-CN" altLang="zh-CN" sz="1600" dirty="0">
                <a:ea typeface="宋体" panose="02010600030101010101" pitchFamily="2" charset="-122"/>
              </a:endParaRPr>
            </a:p>
          </p:txBody>
        </p:sp>
        <p:sp>
          <p:nvSpPr>
            <p:cNvPr id="26" name="Oval 14"/>
            <p:cNvSpPr>
              <a:spLocks noChangeArrowheads="1"/>
            </p:cNvSpPr>
            <p:nvPr/>
          </p:nvSpPr>
          <p:spPr bwMode="auto">
            <a:xfrm>
              <a:off x="1492" y="6061"/>
              <a:ext cx="2010" cy="1102"/>
            </a:xfrm>
            <a:prstGeom prst="ellipse">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a:latin typeface="Calibri" panose="020F0502020204030204" charset="0"/>
                  <a:ea typeface="宋体" panose="02010600030101010101" pitchFamily="2" charset="-122"/>
                </a:rPr>
                <a:t>Java</a:t>
              </a:r>
              <a:r>
                <a:rPr lang="zh-CN" altLang="en-US" sz="1600">
                  <a:latin typeface="Calibri" panose="020F0502020204030204" charset="0"/>
                  <a:ea typeface="宋体" panose="02010600030101010101" pitchFamily="2" charset="-122"/>
                </a:rPr>
                <a:t>字节码</a:t>
              </a:r>
              <a:endParaRPr lang="zh-CN" altLang="en-US" sz="1600">
                <a:ea typeface="宋体" panose="02010600030101010101" pitchFamily="2" charset="-122"/>
              </a:endParaRPr>
            </a:p>
            <a:p>
              <a:pPr algn="ctr">
                <a:defRPr/>
              </a:pPr>
              <a:r>
                <a:rPr lang="en-US" altLang="zh-CN" sz="1600">
                  <a:latin typeface="Calibri" panose="020F0502020204030204" charset="0"/>
                  <a:ea typeface="宋体" panose="02010600030101010101" pitchFamily="2" charset="-122"/>
                </a:rPr>
                <a:t>(.class</a:t>
              </a:r>
              <a:r>
                <a:rPr lang="zh-CN" altLang="en-US" sz="1600">
                  <a:latin typeface="Calibri" panose="020F0502020204030204" charset="0"/>
                  <a:ea typeface="宋体" panose="02010600030101010101" pitchFamily="2" charset="-122"/>
                </a:rPr>
                <a:t>文件</a:t>
              </a:r>
              <a:r>
                <a:rPr lang="en-US" altLang="zh-CN" sz="1600">
                  <a:latin typeface="Calibri" panose="020F0502020204030204" charset="0"/>
                  <a:ea typeface="宋体" panose="02010600030101010101" pitchFamily="2" charset="-122"/>
                </a:rPr>
                <a:t>)</a:t>
              </a:r>
              <a:endParaRPr lang="zh-CN" altLang="zh-CN" sz="1600">
                <a:ea typeface="宋体" panose="02010600030101010101" pitchFamily="2" charset="-122"/>
              </a:endParaRPr>
            </a:p>
          </p:txBody>
        </p:sp>
        <p:sp>
          <p:nvSpPr>
            <p:cNvPr id="27" name="Oval 15"/>
            <p:cNvSpPr>
              <a:spLocks noChangeArrowheads="1"/>
            </p:cNvSpPr>
            <p:nvPr/>
          </p:nvSpPr>
          <p:spPr bwMode="auto">
            <a:xfrm>
              <a:off x="3952" y="3459"/>
              <a:ext cx="2010" cy="1102"/>
            </a:xfrm>
            <a:prstGeom prst="ellipse">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1600">
                  <a:latin typeface="Calibri" panose="020F0502020204030204" charset="0"/>
                  <a:ea typeface="宋体" panose="02010600030101010101" pitchFamily="2" charset="-122"/>
                </a:rPr>
                <a:t>字节码本地或网络</a:t>
              </a:r>
              <a:endParaRPr lang="zh-CN" sz="1600">
                <a:ea typeface="宋体" panose="02010600030101010101" pitchFamily="2" charset="-122"/>
              </a:endParaRPr>
            </a:p>
          </p:txBody>
        </p:sp>
        <p:sp>
          <p:nvSpPr>
            <p:cNvPr id="28" name="Rectangle 16"/>
            <p:cNvSpPr>
              <a:spLocks noChangeArrowheads="1"/>
            </p:cNvSpPr>
            <p:nvPr/>
          </p:nvSpPr>
          <p:spPr bwMode="auto">
            <a:xfrm>
              <a:off x="1637" y="4374"/>
              <a:ext cx="1865" cy="517"/>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a:latin typeface="Calibri" panose="020F0502020204030204" charset="0"/>
                  <a:ea typeface="宋体" panose="02010600030101010101" pitchFamily="2" charset="-122"/>
                </a:rPr>
                <a:t>Java</a:t>
              </a:r>
              <a:r>
                <a:rPr lang="zh-CN" altLang="en-US" sz="1600">
                  <a:latin typeface="Calibri" panose="020F0502020204030204" charset="0"/>
                  <a:ea typeface="宋体" panose="02010600030101010101" pitchFamily="2" charset="-122"/>
                </a:rPr>
                <a:t>编译器</a:t>
              </a:r>
              <a:endParaRPr lang="zh-CN" sz="1600">
                <a:ea typeface="宋体" panose="02010600030101010101" pitchFamily="2" charset="-122"/>
              </a:endParaRPr>
            </a:p>
          </p:txBody>
        </p:sp>
        <p:sp>
          <p:nvSpPr>
            <p:cNvPr id="29" name="Rectangle 17"/>
            <p:cNvSpPr>
              <a:spLocks noChangeArrowheads="1"/>
            </p:cNvSpPr>
            <p:nvPr/>
          </p:nvSpPr>
          <p:spPr bwMode="auto">
            <a:xfrm>
              <a:off x="6688" y="2242"/>
              <a:ext cx="1865" cy="775"/>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1600">
                  <a:latin typeface="Calibri" panose="020F0502020204030204" charset="0"/>
                  <a:ea typeface="宋体" panose="02010600030101010101" pitchFamily="2" charset="-122"/>
                </a:rPr>
                <a:t>类装载器字节码的验证</a:t>
              </a:r>
              <a:endParaRPr lang="zh-CN" sz="1600">
                <a:ea typeface="宋体" panose="02010600030101010101" pitchFamily="2" charset="-122"/>
              </a:endParaRPr>
            </a:p>
          </p:txBody>
        </p:sp>
        <p:sp>
          <p:nvSpPr>
            <p:cNvPr id="30" name="Rectangle 18"/>
            <p:cNvSpPr>
              <a:spLocks noChangeArrowheads="1"/>
            </p:cNvSpPr>
            <p:nvPr/>
          </p:nvSpPr>
          <p:spPr bwMode="auto">
            <a:xfrm>
              <a:off x="8953" y="2242"/>
              <a:ext cx="788" cy="775"/>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a:latin typeface="Calibri" panose="020F0502020204030204" charset="0"/>
                  <a:ea typeface="宋体" panose="02010600030101010101" pitchFamily="2" charset="-122"/>
                </a:rPr>
                <a:t>Java</a:t>
              </a:r>
              <a:r>
                <a:rPr lang="zh-CN" altLang="en-US" sz="1600">
                  <a:latin typeface="Calibri" panose="020F0502020204030204" charset="0"/>
                  <a:ea typeface="宋体" panose="02010600030101010101" pitchFamily="2" charset="-122"/>
                </a:rPr>
                <a:t>类库</a:t>
              </a:r>
              <a:endParaRPr lang="zh-CN" sz="1600">
                <a:ea typeface="宋体" panose="02010600030101010101" pitchFamily="2" charset="-122"/>
              </a:endParaRPr>
            </a:p>
          </p:txBody>
        </p:sp>
        <p:sp>
          <p:nvSpPr>
            <p:cNvPr id="31" name="Rectangle 19"/>
            <p:cNvSpPr>
              <a:spLocks noChangeArrowheads="1"/>
            </p:cNvSpPr>
            <p:nvPr/>
          </p:nvSpPr>
          <p:spPr bwMode="auto">
            <a:xfrm>
              <a:off x="6688" y="3749"/>
              <a:ext cx="1015" cy="812"/>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en-US" altLang="zh-CN" sz="1600">
                  <a:latin typeface="Calibri" panose="020F0502020204030204" charset="0"/>
                  <a:ea typeface="宋体" panose="02010600030101010101" pitchFamily="2" charset="-122"/>
                </a:rPr>
                <a:t>Java</a:t>
              </a:r>
              <a:r>
                <a:rPr lang="zh-CN" altLang="en-US" sz="1600">
                  <a:latin typeface="Calibri" panose="020F0502020204030204" charset="0"/>
                  <a:ea typeface="宋体" panose="02010600030101010101" pitchFamily="2" charset="-122"/>
                </a:rPr>
                <a:t>解释器</a:t>
              </a:r>
              <a:endParaRPr lang="zh-CN" sz="1600">
                <a:ea typeface="宋体" panose="02010600030101010101" pitchFamily="2" charset="-122"/>
              </a:endParaRPr>
            </a:p>
          </p:txBody>
        </p:sp>
        <p:sp>
          <p:nvSpPr>
            <p:cNvPr id="32" name="Rectangle 20"/>
            <p:cNvSpPr>
              <a:spLocks noChangeArrowheads="1"/>
            </p:cNvSpPr>
            <p:nvPr/>
          </p:nvSpPr>
          <p:spPr bwMode="auto">
            <a:xfrm>
              <a:off x="7918" y="3761"/>
              <a:ext cx="1035" cy="800"/>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1600">
                  <a:latin typeface="Calibri" panose="020F0502020204030204" charset="0"/>
                  <a:ea typeface="宋体" panose="02010600030101010101" pitchFamily="2" charset="-122"/>
                </a:rPr>
                <a:t>即时编译器</a:t>
              </a:r>
              <a:endParaRPr lang="zh-CN" sz="1600">
                <a:ea typeface="宋体" panose="02010600030101010101" pitchFamily="2" charset="-122"/>
              </a:endParaRPr>
            </a:p>
          </p:txBody>
        </p:sp>
        <p:sp>
          <p:nvSpPr>
            <p:cNvPr id="33" name="Rectangle 21"/>
            <p:cNvSpPr>
              <a:spLocks noChangeArrowheads="1"/>
            </p:cNvSpPr>
            <p:nvPr/>
          </p:nvSpPr>
          <p:spPr bwMode="auto">
            <a:xfrm>
              <a:off x="6688" y="4751"/>
              <a:ext cx="2265" cy="480"/>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1600">
                  <a:latin typeface="Calibri" panose="020F0502020204030204" charset="0"/>
                  <a:ea typeface="宋体" panose="02010600030101010101" pitchFamily="2" charset="-122"/>
                </a:rPr>
                <a:t>运行期系统</a:t>
              </a:r>
              <a:endParaRPr lang="zh-CN" sz="1600">
                <a:ea typeface="宋体" panose="02010600030101010101" pitchFamily="2" charset="-122"/>
              </a:endParaRPr>
            </a:p>
          </p:txBody>
        </p:sp>
        <p:sp>
          <p:nvSpPr>
            <p:cNvPr id="34" name="Rectangle 22"/>
            <p:cNvSpPr>
              <a:spLocks noChangeArrowheads="1"/>
            </p:cNvSpPr>
            <p:nvPr/>
          </p:nvSpPr>
          <p:spPr bwMode="auto">
            <a:xfrm>
              <a:off x="6548" y="5671"/>
              <a:ext cx="2573" cy="480"/>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1600">
                  <a:latin typeface="Calibri" panose="020F0502020204030204" charset="0"/>
                  <a:ea typeface="宋体" panose="02010600030101010101" pitchFamily="2" charset="-122"/>
                </a:rPr>
                <a:t>操作系统</a:t>
              </a:r>
              <a:endParaRPr lang="zh-CN" sz="1600">
                <a:ea typeface="宋体" panose="02010600030101010101" pitchFamily="2" charset="-122"/>
              </a:endParaRPr>
            </a:p>
          </p:txBody>
        </p:sp>
        <p:sp>
          <p:nvSpPr>
            <p:cNvPr id="35" name="Rectangle 23"/>
            <p:cNvSpPr>
              <a:spLocks noChangeArrowheads="1"/>
            </p:cNvSpPr>
            <p:nvPr/>
          </p:nvSpPr>
          <p:spPr bwMode="auto">
            <a:xfrm>
              <a:off x="6548" y="6433"/>
              <a:ext cx="2573" cy="477"/>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1600">
                  <a:latin typeface="Calibri" panose="020F0502020204030204" charset="0"/>
                  <a:ea typeface="宋体" panose="02010600030101010101" pitchFamily="2" charset="-122"/>
                </a:rPr>
                <a:t>硬件</a:t>
              </a:r>
              <a:endParaRPr lang="zh-CN" sz="1600">
                <a:ea typeface="宋体" panose="02010600030101010101" pitchFamily="2" charset="-122"/>
              </a:endParaRPr>
            </a:p>
          </p:txBody>
        </p:sp>
        <p:cxnSp>
          <p:nvCxnSpPr>
            <p:cNvPr id="36" name="AutoShape 24"/>
            <p:cNvCxnSpPr>
              <a:cxnSpLocks noChangeShapeType="1"/>
            </p:cNvCxnSpPr>
            <p:nvPr/>
          </p:nvCxnSpPr>
          <p:spPr bwMode="auto">
            <a:xfrm>
              <a:off x="2596" y="3360"/>
              <a:ext cx="0" cy="1015"/>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37" name="AutoShape 25"/>
            <p:cNvCxnSpPr>
              <a:cxnSpLocks noChangeShapeType="1"/>
            </p:cNvCxnSpPr>
            <p:nvPr/>
          </p:nvCxnSpPr>
          <p:spPr bwMode="auto">
            <a:xfrm flipH="1">
              <a:off x="2568" y="4891"/>
              <a:ext cx="14" cy="1171"/>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38" name="AutoShape 26"/>
            <p:cNvCxnSpPr>
              <a:cxnSpLocks noChangeShapeType="1"/>
            </p:cNvCxnSpPr>
            <p:nvPr/>
          </p:nvCxnSpPr>
          <p:spPr bwMode="auto">
            <a:xfrm flipV="1">
              <a:off x="3274" y="4561"/>
              <a:ext cx="1412" cy="1674"/>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39" name="AutoShape 27"/>
            <p:cNvCxnSpPr>
              <a:cxnSpLocks noChangeShapeType="1"/>
            </p:cNvCxnSpPr>
            <p:nvPr/>
          </p:nvCxnSpPr>
          <p:spPr bwMode="auto">
            <a:xfrm flipV="1">
              <a:off x="5149" y="2649"/>
              <a:ext cx="1538" cy="811"/>
            </a:xfrm>
            <a:prstGeom prst="bentConnector3">
              <a:avLst>
                <a:gd name="adj1" fmla="val 50000"/>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40" name="AutoShape 28"/>
            <p:cNvCxnSpPr>
              <a:cxnSpLocks noChangeShapeType="1"/>
            </p:cNvCxnSpPr>
            <p:nvPr/>
          </p:nvCxnSpPr>
          <p:spPr bwMode="auto">
            <a:xfrm flipH="1">
              <a:off x="8553" y="2649"/>
              <a:ext cx="400" cy="0"/>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41" name="AutoShape 29"/>
            <p:cNvCxnSpPr>
              <a:cxnSpLocks noChangeShapeType="1"/>
            </p:cNvCxnSpPr>
            <p:nvPr/>
          </p:nvCxnSpPr>
          <p:spPr bwMode="auto">
            <a:xfrm>
              <a:off x="7214" y="4456"/>
              <a:ext cx="0" cy="295"/>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42" name="AutoShape 30"/>
            <p:cNvCxnSpPr>
              <a:cxnSpLocks noChangeShapeType="1"/>
            </p:cNvCxnSpPr>
            <p:nvPr/>
          </p:nvCxnSpPr>
          <p:spPr bwMode="auto">
            <a:xfrm>
              <a:off x="8423" y="4456"/>
              <a:ext cx="0" cy="295"/>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43" name="AutoShape 31"/>
            <p:cNvCxnSpPr>
              <a:cxnSpLocks noChangeShapeType="1"/>
            </p:cNvCxnSpPr>
            <p:nvPr/>
          </p:nvCxnSpPr>
          <p:spPr bwMode="auto">
            <a:xfrm flipH="1">
              <a:off x="7118" y="3016"/>
              <a:ext cx="585" cy="732"/>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44" name="AutoShape 32"/>
            <p:cNvCxnSpPr>
              <a:cxnSpLocks noChangeShapeType="1"/>
            </p:cNvCxnSpPr>
            <p:nvPr/>
          </p:nvCxnSpPr>
          <p:spPr bwMode="auto">
            <a:xfrm>
              <a:off x="7703" y="3016"/>
              <a:ext cx="720" cy="732"/>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45" name="AutoShape 33"/>
            <p:cNvCxnSpPr>
              <a:cxnSpLocks noChangeShapeType="1"/>
            </p:cNvCxnSpPr>
            <p:nvPr/>
          </p:nvCxnSpPr>
          <p:spPr bwMode="auto">
            <a:xfrm>
              <a:off x="7838" y="5230"/>
              <a:ext cx="0" cy="442"/>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cxnSp>
          <p:nvCxnSpPr>
            <p:cNvPr id="46" name="AutoShape 34"/>
            <p:cNvCxnSpPr>
              <a:cxnSpLocks noChangeShapeType="1"/>
            </p:cNvCxnSpPr>
            <p:nvPr/>
          </p:nvCxnSpPr>
          <p:spPr bwMode="auto">
            <a:xfrm>
              <a:off x="7838" y="6151"/>
              <a:ext cx="0" cy="281"/>
            </a:xfrm>
            <a:prstGeom prst="straightConnector1">
              <a:avLst/>
            </a:prstGeom>
            <a:ln>
              <a:tailEnd type="triangle" w="med" len="med"/>
            </a:ln>
          </p:spPr>
          <p:style>
            <a:lnRef idx="1">
              <a:schemeClr val="accent5"/>
            </a:lnRef>
            <a:fillRef idx="3">
              <a:schemeClr val="accent5"/>
            </a:fillRef>
            <a:effectRef idx="2">
              <a:schemeClr val="accent5"/>
            </a:effectRef>
            <a:fontRef idx="minor">
              <a:schemeClr val="lt1"/>
            </a:fontRef>
          </p:style>
        </p:cxnSp>
        <p:sp>
          <p:nvSpPr>
            <p:cNvPr id="47" name="Text Box 35"/>
            <p:cNvSpPr txBox="1">
              <a:spLocks noChangeArrowheads="1"/>
            </p:cNvSpPr>
            <p:nvPr/>
          </p:nvSpPr>
          <p:spPr bwMode="auto">
            <a:xfrm>
              <a:off x="1492" y="1657"/>
              <a:ext cx="2285" cy="462"/>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r>
                <a:rPr lang="en-US" altLang="zh-CN" sz="1600" dirty="0">
                  <a:latin typeface="Calibri" panose="020F0502020204030204" charset="0"/>
                </a:rPr>
                <a:t>Java</a:t>
              </a:r>
              <a:r>
                <a:rPr lang="zh-CN" altLang="en-US" sz="1600" dirty="0">
                  <a:latin typeface="Calibri" panose="020F0502020204030204" charset="0"/>
                </a:rPr>
                <a:t>编译环境</a:t>
              </a:r>
              <a:endParaRPr lang="zh-CN" sz="1600" dirty="0"/>
            </a:p>
          </p:txBody>
        </p:sp>
        <p:sp>
          <p:nvSpPr>
            <p:cNvPr id="48" name="Text Box 36"/>
            <p:cNvSpPr txBox="1">
              <a:spLocks noChangeArrowheads="1"/>
            </p:cNvSpPr>
            <p:nvPr/>
          </p:nvSpPr>
          <p:spPr bwMode="auto">
            <a:xfrm>
              <a:off x="6668" y="1657"/>
              <a:ext cx="3072" cy="462"/>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r>
                <a:rPr lang="en-US" altLang="zh-CN" sz="1600" dirty="0">
                  <a:latin typeface="Calibri" panose="020F0502020204030204" charset="0"/>
                </a:rPr>
                <a:t>Java</a:t>
              </a:r>
              <a:r>
                <a:rPr lang="zh-CN" altLang="en-US" sz="1600" dirty="0">
                  <a:latin typeface="Calibri" panose="020F0502020204030204" charset="0"/>
                </a:rPr>
                <a:t>平台运行环境</a:t>
              </a:r>
              <a:endParaRPr lang="zh-CN" sz="1600" dirty="0"/>
            </a:p>
          </p:txBody>
        </p:sp>
        <p:sp>
          <p:nvSpPr>
            <p:cNvPr id="49" name="Text Box 37"/>
            <p:cNvSpPr txBox="1">
              <a:spLocks noChangeArrowheads="1"/>
            </p:cNvSpPr>
            <p:nvPr/>
          </p:nvSpPr>
          <p:spPr bwMode="auto">
            <a:xfrm>
              <a:off x="9271" y="3383"/>
              <a:ext cx="687" cy="2065"/>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a:r>
                <a:rPr lang="en-US" altLang="zh-CN" sz="1600">
                  <a:latin typeface="Calibri" panose="020F0502020204030204" charset="0"/>
                </a:rPr>
                <a:t>Java</a:t>
              </a:r>
              <a:r>
                <a:rPr lang="zh-CN" altLang="en-US" sz="1600">
                  <a:latin typeface="Calibri" panose="020F0502020204030204" charset="0"/>
                </a:rPr>
                <a:t>虚拟机</a:t>
              </a:r>
              <a:endParaRPr lang="zh-CN" sz="160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12</a:t>
            </a:r>
            <a:r>
              <a:rPr lang="zh-CN" altLang="en-US" dirty="0" smtClean="0"/>
              <a:t>、</a:t>
            </a:r>
            <a:r>
              <a:rPr lang="en-US" altLang="zh-CN" dirty="0" smtClean="0"/>
              <a:t>Java</a:t>
            </a:r>
            <a:r>
              <a:rPr lang="zh-CN" altLang="en-US" dirty="0" smtClean="0"/>
              <a:t>跨平台原理</a:t>
            </a:r>
            <a:endParaRPr lang="en-US" altLang="zh-CN" dirty="0" smtClean="0"/>
          </a:p>
        </p:txBody>
      </p:sp>
      <p:sp>
        <p:nvSpPr>
          <p:cNvPr id="22" name="内容占位符 21"/>
          <p:cNvSpPr>
            <a:spLocks noGrp="1"/>
          </p:cNvSpPr>
          <p:nvPr>
            <p:ph idx="1"/>
          </p:nvPr>
        </p:nvSpPr>
        <p:spPr/>
        <p:txBody>
          <a:bodyPr/>
          <a:lstStyle/>
          <a:p>
            <a:r>
              <a:rPr lang="zh-CN" altLang="en-US" sz="2000" dirty="0" smtClean="0"/>
              <a:t>对于不同的运行平台，有不同的</a:t>
            </a:r>
            <a:r>
              <a:rPr lang="en-US" altLang="zh-CN" sz="2000" dirty="0" smtClean="0"/>
              <a:t>JVM</a:t>
            </a:r>
            <a:r>
              <a:rPr lang="zh-CN" altLang="en-US" sz="2000" dirty="0" smtClean="0"/>
              <a:t>。</a:t>
            </a:r>
            <a:endParaRPr lang="zh-CN" altLang="en-US" sz="2000" dirty="0" smtClean="0"/>
          </a:p>
          <a:p>
            <a:r>
              <a:rPr lang="en-US" altLang="zh-CN" sz="2000" dirty="0" smtClean="0"/>
              <a:t>JVM </a:t>
            </a:r>
            <a:r>
              <a:rPr lang="zh-CN" altLang="en-US" sz="2000" dirty="0" smtClean="0"/>
              <a:t>屏蔽了底层运行平台的差别，实现了</a:t>
            </a:r>
            <a:r>
              <a:rPr lang="zh-CN" altLang="en-US" sz="2000" dirty="0" smtClean="0">
                <a:solidFill>
                  <a:srgbClr val="C00000"/>
                </a:solidFill>
              </a:rPr>
              <a:t>“一次编译，随处运行”</a:t>
            </a:r>
            <a:r>
              <a:rPr lang="zh-CN" altLang="en-US" sz="2000" dirty="0" smtClean="0"/>
              <a:t>。</a:t>
            </a:r>
            <a:endParaRPr lang="en-US" altLang="zh-CN" sz="2000" dirty="0" smtClean="0"/>
          </a:p>
          <a:p>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课程大纲</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a:t>1</a:t>
            </a:r>
            <a:r>
              <a:rPr lang="zh-CN" altLang="en-US" sz="2400" dirty="0"/>
              <a:t>、计算机基本</a:t>
            </a:r>
            <a:r>
              <a:rPr lang="zh-CN" altLang="en-US" sz="2400" dirty="0" smtClean="0"/>
              <a:t>概念</a:t>
            </a:r>
            <a:endParaRPr lang="en-US" altLang="zh-CN" sz="2400" dirty="0" smtClean="0"/>
          </a:p>
          <a:p>
            <a:r>
              <a:rPr lang="en-US" altLang="zh-CN" sz="2400" dirty="0"/>
              <a:t>2</a:t>
            </a:r>
            <a:r>
              <a:rPr lang="zh-CN" altLang="en-US" sz="2400" dirty="0"/>
              <a:t>、</a:t>
            </a:r>
            <a:r>
              <a:rPr lang="en-US" altLang="zh-CN" sz="2400" dirty="0"/>
              <a:t>DOS </a:t>
            </a:r>
            <a:r>
              <a:rPr lang="zh-CN" altLang="en-US" sz="2400" dirty="0"/>
              <a:t>常用命令</a:t>
            </a:r>
            <a:endParaRPr lang="en-US" altLang="zh-CN" sz="2400" dirty="0" smtClean="0"/>
          </a:p>
          <a:p>
            <a:r>
              <a:rPr lang="en-US" altLang="zh-CN" sz="2400" dirty="0" smtClean="0"/>
              <a:t>3</a:t>
            </a:r>
            <a:r>
              <a:rPr lang="zh-CN" altLang="en-US" sz="2400" dirty="0" smtClean="0"/>
              <a:t>、</a:t>
            </a:r>
            <a:r>
              <a:rPr lang="en-US" altLang="zh-CN" sz="2400" dirty="0" smtClean="0"/>
              <a:t>Java</a:t>
            </a:r>
            <a:r>
              <a:rPr lang="zh-CN" altLang="en-US" sz="2400" dirty="0" smtClean="0"/>
              <a:t>语言发展史</a:t>
            </a:r>
            <a:endParaRPr lang="en-US" altLang="zh-CN" sz="2400" dirty="0" smtClean="0"/>
          </a:p>
          <a:p>
            <a:pPr>
              <a:buNone/>
            </a:pPr>
            <a:r>
              <a:rPr lang="en-US" altLang="zh-CN" sz="2400" dirty="0" smtClean="0"/>
              <a:t>4</a:t>
            </a:r>
            <a:r>
              <a:rPr lang="zh-CN" altLang="en-US" sz="2400" dirty="0" smtClean="0"/>
              <a:t>、</a:t>
            </a:r>
            <a:r>
              <a:rPr lang="en-US" altLang="zh-CN" sz="2400" dirty="0" smtClean="0"/>
              <a:t>JDK</a:t>
            </a:r>
            <a:r>
              <a:rPr lang="zh-CN" altLang="en-US" sz="2400" dirty="0" smtClean="0"/>
              <a:t>下载</a:t>
            </a:r>
            <a:endParaRPr lang="en-US" altLang="zh-CN" sz="2400" dirty="0" smtClean="0"/>
          </a:p>
          <a:p>
            <a:pPr>
              <a:buNone/>
            </a:pPr>
            <a:r>
              <a:rPr lang="en-US" altLang="zh-CN" sz="2400" dirty="0" smtClean="0"/>
              <a:t>5</a:t>
            </a:r>
            <a:r>
              <a:rPr lang="zh-CN" altLang="en-US" sz="2400" dirty="0" smtClean="0"/>
              <a:t>、</a:t>
            </a:r>
            <a:r>
              <a:rPr lang="en-US" altLang="zh-CN" sz="2400" dirty="0" smtClean="0"/>
              <a:t>Java</a:t>
            </a:r>
            <a:r>
              <a:rPr lang="zh-CN" altLang="en-US" sz="2400" dirty="0" smtClean="0"/>
              <a:t>体系与特点</a:t>
            </a:r>
            <a:endParaRPr lang="en-US" altLang="zh-CN" sz="2400" dirty="0" smtClean="0"/>
          </a:p>
          <a:p>
            <a:pPr>
              <a:buNone/>
            </a:pPr>
            <a:r>
              <a:rPr lang="en-US" altLang="zh-CN" sz="2400" dirty="0" smtClean="0"/>
              <a:t>6</a:t>
            </a:r>
            <a:r>
              <a:rPr lang="zh-CN" altLang="en-US" sz="2400" dirty="0" smtClean="0"/>
              <a:t>、</a:t>
            </a:r>
            <a:r>
              <a:rPr lang="en-US" altLang="zh-CN" sz="2400" dirty="0" smtClean="0"/>
              <a:t>JDK</a:t>
            </a:r>
            <a:r>
              <a:rPr lang="zh-CN" altLang="en-US" sz="2400" dirty="0" smtClean="0"/>
              <a:t>安装</a:t>
            </a:r>
            <a:endParaRPr lang="en-US" altLang="zh-CN" sz="2400" dirty="0" smtClean="0"/>
          </a:p>
          <a:p>
            <a:pPr>
              <a:buNone/>
            </a:pPr>
            <a:r>
              <a:rPr lang="en-US" altLang="zh-CN" sz="2400" dirty="0" smtClean="0"/>
              <a:t>7</a:t>
            </a:r>
            <a:r>
              <a:rPr lang="zh-CN" altLang="en-US" sz="2400" dirty="0" smtClean="0"/>
              <a:t>、环境变量配置</a:t>
            </a:r>
            <a:endParaRPr lang="en-US" altLang="zh-CN" sz="2400" dirty="0" smtClean="0"/>
          </a:p>
          <a:p>
            <a:pPr>
              <a:buNone/>
            </a:pPr>
            <a:r>
              <a:rPr lang="en-US" altLang="zh-CN" sz="2400" dirty="0" smtClean="0"/>
              <a:t>8</a:t>
            </a:r>
            <a:r>
              <a:rPr lang="zh-CN" altLang="en-US" sz="2400" dirty="0" smtClean="0"/>
              <a:t>、程序开发步骤</a:t>
            </a:r>
            <a:endParaRPr lang="en-US" altLang="zh-CN" sz="2400" dirty="0" smtClean="0"/>
          </a:p>
          <a:p>
            <a:pPr>
              <a:buNone/>
            </a:pPr>
            <a:r>
              <a:rPr lang="en-US" altLang="zh-CN" sz="2400" dirty="0" smtClean="0"/>
              <a:t>9</a:t>
            </a:r>
            <a:r>
              <a:rPr lang="zh-CN" altLang="en-US" sz="2400" dirty="0" smtClean="0"/>
              <a:t>、</a:t>
            </a:r>
            <a:r>
              <a:rPr lang="en-US" altLang="zh-CN" sz="2400" dirty="0" smtClean="0"/>
              <a:t>Hello World</a:t>
            </a:r>
            <a:r>
              <a:rPr lang="zh-CN" altLang="en-US" sz="2400" dirty="0" smtClean="0"/>
              <a:t>入门</a:t>
            </a:r>
            <a:endParaRPr lang="en-US" altLang="zh-CN" sz="2400" dirty="0" smtClean="0"/>
          </a:p>
          <a:p>
            <a:pPr>
              <a:buNone/>
            </a:pPr>
            <a:r>
              <a:rPr lang="en-US" altLang="zh-CN" sz="2400" dirty="0" smtClean="0"/>
              <a:t>10</a:t>
            </a:r>
            <a:r>
              <a:rPr lang="zh-CN" altLang="en-US" sz="2400" dirty="0" smtClean="0"/>
              <a:t>、</a:t>
            </a:r>
            <a:r>
              <a:rPr lang="en-US" altLang="zh-CN" sz="2400" dirty="0" smtClean="0"/>
              <a:t>Hello World</a:t>
            </a:r>
            <a:r>
              <a:rPr lang="zh-CN" altLang="en-US" sz="2400" dirty="0" smtClean="0"/>
              <a:t>程序分析与注释</a:t>
            </a:r>
            <a:endParaRPr lang="zh-CN" altLang="en-US" sz="2400" dirty="0" smtClean="0"/>
          </a:p>
          <a:p>
            <a:pPr>
              <a:buNone/>
            </a:pPr>
            <a:r>
              <a:rPr lang="en-US" altLang="zh-CN" sz="2400" dirty="0" smtClean="0">
                <a:sym typeface="+mn-ea"/>
              </a:rPr>
              <a:t>11</a:t>
            </a:r>
            <a:r>
              <a:rPr lang="zh-CN" altLang="en-US" sz="2400" dirty="0" smtClean="0">
                <a:sym typeface="+mn-ea"/>
              </a:rPr>
              <a:t>、</a:t>
            </a:r>
            <a:r>
              <a:rPr lang="en-US" altLang="zh-CN" sz="2400" dirty="0" smtClean="0">
                <a:sym typeface="+mn-ea"/>
              </a:rPr>
              <a:t>Java</a:t>
            </a:r>
            <a:r>
              <a:rPr lang="zh-CN" altLang="en-US" sz="2400" dirty="0" smtClean="0">
                <a:sym typeface="+mn-ea"/>
              </a:rPr>
              <a:t>跨平台原理</a:t>
            </a:r>
            <a:endParaRPr lang="en-US" altLang="zh-CN" sz="2400" dirty="0" smtClean="0"/>
          </a:p>
          <a:p>
            <a:pPr>
              <a:buNone/>
            </a:pPr>
            <a:r>
              <a:rPr lang="en-US" altLang="zh-CN" sz="2400" dirty="0" smtClean="0"/>
              <a:t>12</a:t>
            </a:r>
            <a:r>
              <a:rPr lang="zh-CN" altLang="en-US" sz="2400" dirty="0" smtClean="0"/>
              <a:t>、</a:t>
            </a:r>
            <a:r>
              <a:rPr lang="en-US" altLang="zh-CN" sz="2400" dirty="0" smtClean="0"/>
              <a:t>Java</a:t>
            </a:r>
            <a:r>
              <a:rPr lang="zh-CN" altLang="en-US" sz="2400" dirty="0" smtClean="0"/>
              <a:t>常用开发工具介绍</a:t>
            </a:r>
            <a:endParaRPr lang="en-US" altLang="zh-CN" sz="2400" dirty="0" smtClean="0"/>
          </a:p>
          <a:p>
            <a:pPr>
              <a:buNone/>
            </a:pPr>
            <a:r>
              <a:rPr lang="en-US" altLang="zh-CN" sz="2400" dirty="0" smtClean="0"/>
              <a:t>13</a:t>
            </a:r>
            <a:r>
              <a:rPr lang="zh-CN" altLang="en-US" sz="2400" dirty="0" smtClean="0"/>
              <a:t>、</a:t>
            </a:r>
            <a:r>
              <a:rPr lang="en-US" altLang="zh-CN" sz="2400" dirty="0" smtClean="0"/>
              <a:t>Java</a:t>
            </a:r>
            <a:r>
              <a:rPr lang="zh-CN" altLang="en-US" sz="2400" dirty="0" smtClean="0"/>
              <a:t>程序反编译介绍</a:t>
            </a:r>
            <a:endParaRPr lang="en-US" altLang="zh-CN"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13</a:t>
            </a:r>
            <a:r>
              <a:rPr lang="zh-CN" altLang="en-US" dirty="0" smtClean="0"/>
              <a:t>、</a:t>
            </a:r>
            <a:r>
              <a:rPr lang="en-US" altLang="zh-CN" dirty="0" smtClean="0"/>
              <a:t>Java</a:t>
            </a:r>
            <a:r>
              <a:rPr lang="zh-CN" altLang="en-US" dirty="0" smtClean="0"/>
              <a:t>常用开发工具介绍</a:t>
            </a:r>
            <a:endParaRPr lang="en-US" altLang="zh-CN" dirty="0" smtClean="0"/>
          </a:p>
        </p:txBody>
      </p:sp>
      <p:sp>
        <p:nvSpPr>
          <p:cNvPr id="3" name="内容占位符 2"/>
          <p:cNvSpPr>
            <a:spLocks noGrp="1"/>
          </p:cNvSpPr>
          <p:nvPr>
            <p:ph idx="1"/>
          </p:nvPr>
        </p:nvSpPr>
        <p:spPr/>
        <p:txBody>
          <a:bodyPr/>
          <a:lstStyle/>
          <a:p>
            <a:pPr>
              <a:defRPr/>
            </a:pPr>
            <a:r>
              <a:rPr lang="zh-CN" altLang="en-US" sz="2000" b="1" dirty="0" smtClean="0"/>
              <a:t>编辑器</a:t>
            </a:r>
            <a:endParaRPr lang="zh-CN" altLang="en-US" sz="2000" b="1" dirty="0" smtClean="0"/>
          </a:p>
          <a:p>
            <a:pPr lvl="1">
              <a:defRPr/>
            </a:pPr>
            <a:r>
              <a:rPr lang="zh-CN" altLang="en-US" sz="2000" dirty="0" smtClean="0"/>
              <a:t>记事本</a:t>
            </a:r>
            <a:endParaRPr lang="en-US" altLang="zh-CN" sz="2000" dirty="0" smtClean="0"/>
          </a:p>
          <a:p>
            <a:pPr lvl="1">
              <a:defRPr/>
            </a:pPr>
            <a:r>
              <a:rPr lang="en-US" altLang="zh-CN" sz="2000" b="1" dirty="0" smtClean="0"/>
              <a:t>Notepad++</a:t>
            </a:r>
            <a:endParaRPr lang="zh-CN" altLang="en-US" sz="2000" b="1" dirty="0" smtClean="0"/>
          </a:p>
          <a:p>
            <a:pPr lvl="1">
              <a:defRPr/>
            </a:pPr>
            <a:r>
              <a:rPr lang="en-US" altLang="zh-CN" sz="2000" dirty="0" err="1" smtClean="0"/>
              <a:t>EditPlus</a:t>
            </a:r>
            <a:endParaRPr lang="en-US" altLang="zh-CN" sz="2000" dirty="0" smtClean="0"/>
          </a:p>
          <a:p>
            <a:pPr lvl="1">
              <a:defRPr/>
            </a:pPr>
            <a:r>
              <a:rPr lang="en-US" altLang="zh-CN" sz="2000" dirty="0" err="1" smtClean="0"/>
              <a:t>UltraEdit</a:t>
            </a:r>
            <a:r>
              <a:rPr lang="en-US" altLang="zh-CN" sz="2000" dirty="0" smtClean="0"/>
              <a:t> </a:t>
            </a:r>
            <a:r>
              <a:rPr lang="zh-CN" altLang="en-US" sz="2000" dirty="0" smtClean="0"/>
              <a:t>（</a:t>
            </a:r>
            <a:r>
              <a:rPr lang="en-US" altLang="zh-CN" sz="2000" dirty="0" smtClean="0"/>
              <a:t>UE</a:t>
            </a:r>
            <a:r>
              <a:rPr lang="zh-CN" altLang="en-US" sz="2000" dirty="0" smtClean="0"/>
              <a:t>）</a:t>
            </a:r>
            <a:endParaRPr lang="en-US" altLang="zh-CN" sz="2000" dirty="0" smtClean="0"/>
          </a:p>
          <a:p>
            <a:pPr lvl="1">
              <a:defRPr/>
            </a:pPr>
            <a:r>
              <a:rPr lang="zh-CN" altLang="en-US" sz="2000" dirty="0" smtClean="0"/>
              <a:t>其它文本编辑器</a:t>
            </a:r>
            <a:endParaRPr lang="zh-CN" altLang="en-US" sz="2000" dirty="0" smtClean="0"/>
          </a:p>
          <a:p>
            <a:pPr>
              <a:defRPr/>
            </a:pPr>
            <a:r>
              <a:rPr lang="zh-CN" altLang="en-US" sz="2000" b="1" dirty="0" smtClean="0"/>
              <a:t>集成开发环境</a:t>
            </a:r>
            <a:endParaRPr lang="zh-CN" altLang="en-US" sz="2000" b="1" dirty="0" smtClean="0"/>
          </a:p>
          <a:p>
            <a:pPr lvl="1">
              <a:defRPr/>
            </a:pPr>
            <a:r>
              <a:rPr lang="en-US" altLang="zh-CN" sz="2000" dirty="0" err="1" smtClean="0"/>
              <a:t>JBuilder</a:t>
            </a:r>
            <a:endParaRPr lang="en-US" altLang="zh-CN" sz="2000" dirty="0" smtClean="0"/>
          </a:p>
          <a:p>
            <a:pPr lvl="1">
              <a:defRPr/>
            </a:pPr>
            <a:r>
              <a:rPr lang="en-US" altLang="zh-CN" sz="2000" b="1" dirty="0" smtClean="0"/>
              <a:t>Eclipse </a:t>
            </a:r>
            <a:r>
              <a:rPr lang="zh-CN" altLang="en-US" sz="2000" b="1" dirty="0" smtClean="0"/>
              <a:t>（</a:t>
            </a:r>
            <a:r>
              <a:rPr lang="en-US" altLang="zh-CN" sz="2000" b="1" dirty="0" smtClean="0"/>
              <a:t>http://www.eclipse.org/</a:t>
            </a:r>
            <a:r>
              <a:rPr lang="zh-CN" altLang="en-US" sz="2000" b="1" dirty="0" smtClean="0"/>
              <a:t>）</a:t>
            </a:r>
            <a:endParaRPr lang="zh-CN" altLang="en-US" sz="2000" b="1" dirty="0" smtClean="0"/>
          </a:p>
          <a:p>
            <a:pPr lvl="1">
              <a:defRPr/>
            </a:pPr>
            <a:r>
              <a:rPr lang="en-US" altLang="zh-CN" sz="2000" dirty="0" err="1" smtClean="0"/>
              <a:t>NetBeans</a:t>
            </a:r>
            <a:r>
              <a:rPr lang="en-US" altLang="zh-CN" sz="2000" dirty="0" smtClean="0"/>
              <a:t> </a:t>
            </a:r>
            <a:r>
              <a:rPr lang="zh-CN" altLang="en-US" sz="2000" dirty="0" smtClean="0"/>
              <a:t>（</a:t>
            </a:r>
            <a:r>
              <a:rPr lang="en-US" altLang="zh-CN" sz="2000" dirty="0" smtClean="0"/>
              <a:t>http://www.netbeans.org/</a:t>
            </a:r>
            <a:r>
              <a:rPr lang="zh-CN" altLang="en-US" sz="2000" dirty="0" smtClean="0"/>
              <a:t>）</a:t>
            </a:r>
            <a:endParaRPr lang="zh-CN" altLang="en-US" sz="2000"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14</a:t>
            </a:r>
            <a:r>
              <a:rPr lang="zh-CN" altLang="en-US" dirty="0" smtClean="0"/>
              <a:t>、</a:t>
            </a:r>
            <a:r>
              <a:rPr lang="en-US" altLang="zh-CN" dirty="0" smtClean="0"/>
              <a:t>Java</a:t>
            </a:r>
            <a:r>
              <a:rPr lang="zh-CN" altLang="en-US" dirty="0" smtClean="0"/>
              <a:t>程序反编译介绍</a:t>
            </a:r>
            <a:endParaRPr lang="en-US" altLang="zh-CN" dirty="0" smtClean="0"/>
          </a:p>
        </p:txBody>
      </p:sp>
      <p:sp>
        <p:nvSpPr>
          <p:cNvPr id="3" name="内容占位符 2"/>
          <p:cNvSpPr>
            <a:spLocks noGrp="1"/>
          </p:cNvSpPr>
          <p:nvPr>
            <p:ph idx="1"/>
          </p:nvPr>
        </p:nvSpPr>
        <p:spPr/>
        <p:txBody>
          <a:bodyPr>
            <a:normAutofit lnSpcReduction="10000"/>
          </a:bodyPr>
          <a:lstStyle/>
          <a:p>
            <a:r>
              <a:rPr lang="en-US" altLang="zh-CN" sz="2000" dirty="0" smtClean="0"/>
              <a:t>Cavaj Java Decompiler </a:t>
            </a:r>
            <a:r>
              <a:rPr lang="zh-CN" altLang="en-US" sz="2000" dirty="0" smtClean="0"/>
              <a:t>反编译器是一款图形界面的免费工具，可以重新从</a:t>
            </a:r>
            <a:r>
              <a:rPr lang="en-US" altLang="zh-CN" sz="2000" dirty="0" smtClean="0"/>
              <a:t>Java Class</a:t>
            </a:r>
            <a:r>
              <a:rPr lang="zh-CN" altLang="en-US" sz="2000" dirty="0" smtClean="0"/>
              <a:t>（类）文件中构建源代码。它支持</a:t>
            </a:r>
            <a:r>
              <a:rPr lang="en-US" altLang="zh-CN" sz="2000" dirty="0" smtClean="0"/>
              <a:t>Java applets</a:t>
            </a:r>
            <a:r>
              <a:rPr lang="zh-CN" altLang="en-US" sz="2000" dirty="0" smtClean="0"/>
              <a:t>，</a:t>
            </a:r>
            <a:r>
              <a:rPr lang="en-US" altLang="zh-CN" sz="2000" dirty="0" smtClean="0"/>
              <a:t>JAR</a:t>
            </a:r>
            <a:r>
              <a:rPr lang="zh-CN" altLang="en-US" sz="2000" dirty="0" smtClean="0"/>
              <a:t>和</a:t>
            </a:r>
            <a:r>
              <a:rPr lang="en-US" altLang="zh-CN" sz="2000" dirty="0" smtClean="0"/>
              <a:t>ZIP</a:t>
            </a:r>
            <a:r>
              <a:rPr lang="zh-CN" altLang="en-US" sz="2000" dirty="0" smtClean="0"/>
              <a:t>文件的反编译，从中还原出你所需要的源代码，之后你就可以通过</a:t>
            </a:r>
            <a:r>
              <a:rPr lang="en-US" altLang="zh-CN" sz="2000" dirty="0" smtClean="0"/>
              <a:t>Java</a:t>
            </a:r>
            <a:r>
              <a:rPr lang="zh-CN" altLang="en-US" sz="2000" dirty="0" smtClean="0"/>
              <a:t>编程工具中的</a:t>
            </a:r>
            <a:r>
              <a:rPr lang="en-US" altLang="zh-CN" sz="2000" dirty="0" smtClean="0"/>
              <a:t>Class</a:t>
            </a:r>
            <a:r>
              <a:rPr lang="zh-CN" altLang="en-US" sz="2000" dirty="0" smtClean="0"/>
              <a:t>浏览器查看，或进行相关操作。</a:t>
            </a:r>
            <a:endParaRPr lang="zh-CN" altLang="en-US" sz="2000" dirty="0" smtClean="0"/>
          </a:p>
          <a:p>
            <a:endParaRPr lang="zh-CN" altLang="en-US" sz="2000" dirty="0" smtClean="0"/>
          </a:p>
          <a:p>
            <a:r>
              <a:rPr lang="en-US" altLang="zh-CN" sz="2000" dirty="0" smtClean="0"/>
              <a:t>Cavaj Java Decompiler</a:t>
            </a:r>
            <a:r>
              <a:rPr lang="zh-CN" altLang="en-US" sz="2000" dirty="0" smtClean="0"/>
              <a:t>是独立的</a:t>
            </a:r>
            <a:r>
              <a:rPr lang="en-US" altLang="zh-CN" sz="2000" dirty="0" smtClean="0"/>
              <a:t>Windows</a:t>
            </a:r>
            <a:r>
              <a:rPr lang="zh-CN" altLang="en-US" sz="2000" dirty="0" smtClean="0"/>
              <a:t>应用程序，即使没有安装</a:t>
            </a:r>
            <a:r>
              <a:rPr lang="en-US" altLang="zh-CN" sz="2000" dirty="0" smtClean="0"/>
              <a:t>Java</a:t>
            </a:r>
            <a:r>
              <a:rPr lang="zh-CN" altLang="en-US" sz="2000" dirty="0" smtClean="0"/>
              <a:t>，也可以正常使用。</a:t>
            </a:r>
            <a:endParaRPr lang="en-US" altLang="zh-CN" sz="2000" dirty="0" smtClean="0"/>
          </a:p>
          <a:p>
            <a:endParaRPr lang="en-US" altLang="zh-CN" sz="2000" dirty="0" smtClean="0"/>
          </a:p>
          <a:p>
            <a:r>
              <a:rPr lang="zh-CN" altLang="en-US" sz="2000" b="1" dirty="0" smtClean="0"/>
              <a:t>下载地址：</a:t>
            </a:r>
            <a:endParaRPr lang="en-US" altLang="zh-CN" sz="2000" b="1" dirty="0" smtClean="0"/>
          </a:p>
          <a:p>
            <a:r>
              <a:rPr lang="en-US" altLang="zh-CN" sz="2000" b="1" dirty="0" smtClean="0"/>
              <a:t>http://cavaj-java-decompiler.en.softonic.com/</a:t>
            </a:r>
            <a:endParaRPr lang="en-US" altLang="zh-CN" sz="2000" b="1" dirty="0" smtClean="0"/>
          </a:p>
          <a:p>
            <a:endParaRPr lang="en-US" altLang="zh-CN" sz="2000" b="1" dirty="0" smtClean="0"/>
          </a:p>
          <a:p>
            <a:r>
              <a:rPr lang="zh-CN" altLang="en-US" sz="2000" b="1" dirty="0" smtClean="0">
                <a:sym typeface="+mn-ea"/>
              </a:rPr>
              <a:t>垃圾回收器（</a:t>
            </a:r>
            <a:r>
              <a:rPr lang="en-US" altLang="zh-CN" sz="2000" b="1" dirty="0" smtClean="0">
                <a:sym typeface="+mn-ea"/>
              </a:rPr>
              <a:t>GC</a:t>
            </a:r>
            <a:r>
              <a:rPr lang="zh-CN" altLang="en-US" sz="2000" b="1" dirty="0" smtClean="0">
                <a:sym typeface="+mn-ea"/>
              </a:rPr>
              <a:t>）</a:t>
            </a:r>
            <a:endParaRPr lang="en-US" altLang="zh-CN" sz="2000" b="1" dirty="0" smtClean="0"/>
          </a:p>
          <a:p>
            <a:r>
              <a:rPr lang="zh-CN" altLang="en-US" sz="2000" dirty="0" smtClean="0">
                <a:sym typeface="+mn-ea"/>
              </a:rPr>
              <a:t>不再使用的内存空间应当进行回收</a:t>
            </a:r>
            <a:r>
              <a:rPr lang="en-US" altLang="zh-CN" sz="2000" dirty="0" smtClean="0">
                <a:sym typeface="+mn-ea"/>
              </a:rPr>
              <a:t>——</a:t>
            </a:r>
            <a:r>
              <a:rPr lang="zh-CN" altLang="en-US" sz="2000" dirty="0" smtClean="0">
                <a:sym typeface="+mn-ea"/>
              </a:rPr>
              <a:t>垃圾回收。</a:t>
            </a:r>
            <a:r>
              <a:rPr lang="zh-CN" altLang="en-US" sz="2000" dirty="0" smtClean="0">
                <a:solidFill>
                  <a:schemeClr val="tx1">
                    <a:lumMod val="50000"/>
                    <a:lumOff val="50000"/>
                  </a:schemeClr>
                </a:solidFill>
                <a:sym typeface="+mn-ea"/>
              </a:rPr>
              <a:t>在</a:t>
            </a:r>
            <a:r>
              <a:rPr lang="en-US" altLang="zh-CN" sz="2000" dirty="0" smtClean="0">
                <a:solidFill>
                  <a:schemeClr val="tx1">
                    <a:lumMod val="50000"/>
                    <a:lumOff val="50000"/>
                  </a:schemeClr>
                </a:solidFill>
                <a:sym typeface="+mn-ea"/>
              </a:rPr>
              <a:t>C/C++</a:t>
            </a:r>
            <a:r>
              <a:rPr lang="zh-CN" altLang="en-US" sz="2000" dirty="0" smtClean="0">
                <a:solidFill>
                  <a:schemeClr val="tx1">
                    <a:lumMod val="50000"/>
                    <a:lumOff val="50000"/>
                  </a:schemeClr>
                </a:solidFill>
                <a:sym typeface="+mn-ea"/>
              </a:rPr>
              <a:t>等语言中，由程序员负责回收无用内存。</a:t>
            </a:r>
            <a:endParaRPr lang="en-US" altLang="zh-CN" sz="2000" dirty="0" smtClean="0">
              <a:solidFill>
                <a:schemeClr val="tx1">
                  <a:lumMod val="50000"/>
                  <a:lumOff val="50000"/>
                </a:schemeClr>
              </a:solidFill>
            </a:endParaRPr>
          </a:p>
          <a:p>
            <a:r>
              <a:rPr lang="zh-CN" altLang="en-US" sz="2000" dirty="0" smtClean="0">
                <a:sym typeface="+mn-ea"/>
              </a:rPr>
              <a:t>垃圾回收器在</a:t>
            </a:r>
            <a:r>
              <a:rPr lang="en-US" altLang="zh-CN" sz="2000" dirty="0" smtClean="0">
                <a:sym typeface="+mn-ea"/>
              </a:rPr>
              <a:t>Java </a:t>
            </a:r>
            <a:r>
              <a:rPr lang="zh-CN" altLang="en-US" sz="2000" dirty="0" smtClean="0">
                <a:sym typeface="+mn-ea"/>
              </a:rPr>
              <a:t>程序运行过程中自动启用，用于检查并释放那些可以被释放的存储空间，程序员无法精确控制和干预。</a:t>
            </a:r>
            <a:endParaRPr lang="zh-CN" altLang="en-US" sz="2000" dirty="0" smtClean="0"/>
          </a:p>
          <a:p>
            <a:endParaRPr lang="en-US" altLang="zh-CN" sz="2000" b="1"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a:t>
            </a:r>
            <a:endParaRPr lang="en-US" altLang="zh-CN" dirty="0" smtClean="0"/>
          </a:p>
        </p:txBody>
      </p:sp>
      <p:sp>
        <p:nvSpPr>
          <p:cNvPr id="3" name="内容占位符 2"/>
          <p:cNvSpPr>
            <a:spLocks noGrp="1"/>
          </p:cNvSpPr>
          <p:nvPr>
            <p:ph idx="1"/>
          </p:nvPr>
        </p:nvSpPr>
        <p:spPr/>
        <p:txBody>
          <a:bodyPr/>
          <a:lstStyle/>
          <a:p>
            <a:r>
              <a:rPr lang="en-US" altLang="zh-CN" dirty="0"/>
              <a:t>1</a:t>
            </a:r>
            <a:r>
              <a:rPr lang="zh-CN" altLang="en-US" dirty="0"/>
              <a:t>、计算机基本概念</a:t>
            </a:r>
            <a:endParaRPr lang="en-US" altLang="zh-CN" dirty="0"/>
          </a:p>
          <a:p>
            <a:r>
              <a:rPr lang="en-US" altLang="zh-CN" dirty="0"/>
              <a:t>2</a:t>
            </a:r>
            <a:r>
              <a:rPr lang="zh-CN" altLang="en-US" dirty="0"/>
              <a:t>、</a:t>
            </a:r>
            <a:r>
              <a:rPr lang="en-US" altLang="zh-CN" dirty="0"/>
              <a:t>DOS </a:t>
            </a:r>
            <a:r>
              <a:rPr lang="zh-CN" altLang="en-US" dirty="0"/>
              <a:t>常用命令</a:t>
            </a:r>
            <a:endParaRPr lang="en-US" altLang="zh-CN" dirty="0"/>
          </a:p>
          <a:p>
            <a:r>
              <a:rPr lang="en-US" altLang="zh-CN" dirty="0"/>
              <a:t>3</a:t>
            </a:r>
            <a:r>
              <a:rPr lang="zh-CN" altLang="en-US" dirty="0"/>
              <a:t>、</a:t>
            </a:r>
            <a:r>
              <a:rPr lang="en-US" altLang="zh-CN" dirty="0"/>
              <a:t>Java</a:t>
            </a:r>
            <a:r>
              <a:rPr lang="zh-CN" altLang="en-US" dirty="0"/>
              <a:t>语言发展史</a:t>
            </a:r>
            <a:endParaRPr lang="en-US" altLang="zh-CN" dirty="0"/>
          </a:p>
          <a:p>
            <a:r>
              <a:rPr lang="en-US" altLang="zh-CN" dirty="0"/>
              <a:t>4</a:t>
            </a:r>
            <a:r>
              <a:rPr lang="zh-CN" altLang="en-US" dirty="0"/>
              <a:t>、</a:t>
            </a:r>
            <a:r>
              <a:rPr lang="en-US" altLang="zh-CN" dirty="0"/>
              <a:t>JDK</a:t>
            </a:r>
            <a:r>
              <a:rPr lang="zh-CN" altLang="en-US" dirty="0"/>
              <a:t>下载</a:t>
            </a:r>
            <a:endParaRPr lang="en-US" altLang="zh-CN" dirty="0"/>
          </a:p>
          <a:p>
            <a:r>
              <a:rPr lang="en-US" altLang="zh-CN" dirty="0"/>
              <a:t>5</a:t>
            </a:r>
            <a:r>
              <a:rPr lang="zh-CN" altLang="en-US" dirty="0"/>
              <a:t>、</a:t>
            </a:r>
            <a:r>
              <a:rPr lang="en-US" altLang="zh-CN" dirty="0"/>
              <a:t>Java</a:t>
            </a:r>
            <a:r>
              <a:rPr lang="zh-CN" altLang="en-US" dirty="0"/>
              <a:t>体系与特点</a:t>
            </a:r>
            <a:endParaRPr lang="en-US" altLang="zh-CN" dirty="0"/>
          </a:p>
          <a:p>
            <a:r>
              <a:rPr lang="en-US" altLang="zh-CN" dirty="0"/>
              <a:t>6</a:t>
            </a:r>
            <a:r>
              <a:rPr lang="zh-CN" altLang="en-US" dirty="0"/>
              <a:t>、</a:t>
            </a:r>
            <a:r>
              <a:rPr lang="en-US" altLang="zh-CN" dirty="0"/>
              <a:t>JDK</a:t>
            </a:r>
            <a:r>
              <a:rPr lang="zh-CN" altLang="en-US" dirty="0"/>
              <a:t>安装</a:t>
            </a:r>
            <a:endParaRPr lang="en-US" altLang="zh-CN" dirty="0"/>
          </a:p>
          <a:p>
            <a:r>
              <a:rPr lang="en-US" altLang="zh-CN" dirty="0"/>
              <a:t>7</a:t>
            </a:r>
            <a:r>
              <a:rPr lang="zh-CN" altLang="en-US" dirty="0"/>
              <a:t>、环境变量配置</a:t>
            </a:r>
            <a:endParaRPr lang="en-US" altLang="zh-CN" dirty="0"/>
          </a:p>
          <a:p>
            <a:r>
              <a:rPr lang="en-US" altLang="zh-CN" dirty="0"/>
              <a:t>8</a:t>
            </a:r>
            <a:r>
              <a:rPr lang="zh-CN" altLang="en-US" dirty="0"/>
              <a:t>、程序开发步骤</a:t>
            </a:r>
            <a:endParaRPr lang="en-US" altLang="zh-CN" dirty="0"/>
          </a:p>
          <a:p>
            <a:r>
              <a:rPr lang="en-US" altLang="zh-CN" dirty="0"/>
              <a:t>9</a:t>
            </a:r>
            <a:r>
              <a:rPr lang="zh-CN" altLang="en-US" dirty="0"/>
              <a:t>、</a:t>
            </a:r>
            <a:r>
              <a:rPr lang="en-US" altLang="zh-CN" dirty="0"/>
              <a:t>Hello World</a:t>
            </a:r>
            <a:r>
              <a:rPr lang="zh-CN" altLang="en-US" dirty="0"/>
              <a:t>入门</a:t>
            </a:r>
            <a:endParaRPr lang="en-US" altLang="zh-CN" dirty="0"/>
          </a:p>
          <a:p>
            <a:r>
              <a:rPr lang="en-US" altLang="zh-CN" dirty="0"/>
              <a:t>10</a:t>
            </a:r>
            <a:r>
              <a:rPr lang="zh-CN" altLang="en-US" dirty="0"/>
              <a:t>、</a:t>
            </a:r>
            <a:r>
              <a:rPr lang="en-US" altLang="zh-CN" dirty="0"/>
              <a:t>Hello World</a:t>
            </a:r>
            <a:r>
              <a:rPr lang="zh-CN" altLang="en-US" dirty="0"/>
              <a:t>程序分析与注释</a:t>
            </a:r>
            <a:endParaRPr lang="zh-CN" altLang="en-US" dirty="0"/>
          </a:p>
          <a:p>
            <a:r>
              <a:rPr lang="en-US" altLang="zh-CN" dirty="0">
                <a:sym typeface="+mn-ea"/>
              </a:rPr>
              <a:t>11</a:t>
            </a:r>
            <a:r>
              <a:rPr lang="zh-CN" altLang="en-US" dirty="0">
                <a:sym typeface="+mn-ea"/>
              </a:rPr>
              <a:t>、</a:t>
            </a:r>
            <a:r>
              <a:rPr lang="en-US" altLang="zh-CN" dirty="0">
                <a:sym typeface="+mn-ea"/>
              </a:rPr>
              <a:t>Java</a:t>
            </a:r>
            <a:r>
              <a:rPr lang="zh-CN" altLang="en-US" dirty="0">
                <a:sym typeface="+mn-ea"/>
              </a:rPr>
              <a:t>跨平台原理</a:t>
            </a:r>
            <a:endParaRPr lang="en-US" altLang="zh-CN" dirty="0"/>
          </a:p>
          <a:p>
            <a:r>
              <a:rPr lang="en-US" altLang="zh-CN" dirty="0"/>
              <a:t>12</a:t>
            </a:r>
            <a:r>
              <a:rPr lang="zh-CN" altLang="en-US" dirty="0"/>
              <a:t>、</a:t>
            </a:r>
            <a:r>
              <a:rPr lang="en-US" altLang="zh-CN" dirty="0"/>
              <a:t>Java</a:t>
            </a:r>
            <a:r>
              <a:rPr lang="zh-CN" altLang="en-US" dirty="0"/>
              <a:t>常用开发工具介绍</a:t>
            </a:r>
            <a:endParaRPr lang="en-US" altLang="zh-CN" dirty="0"/>
          </a:p>
          <a:p>
            <a:r>
              <a:rPr lang="en-US" altLang="zh-CN" dirty="0"/>
              <a:t>13</a:t>
            </a:r>
            <a:r>
              <a:rPr lang="zh-CN" altLang="en-US" dirty="0"/>
              <a:t>、</a:t>
            </a:r>
            <a:r>
              <a:rPr lang="en-US" altLang="zh-CN" dirty="0"/>
              <a:t>Java</a:t>
            </a:r>
            <a:r>
              <a:rPr lang="zh-CN" altLang="en-US" dirty="0"/>
              <a:t>程序反编译介绍</a:t>
            </a:r>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a:t>
            </a:r>
            <a:r>
              <a:rPr lang="zh-CN" altLang="en-US" dirty="0"/>
              <a:t>、计算机基本概念</a:t>
            </a:r>
            <a:endParaRPr lang="en-US" altLang="zh-CN" dirty="0"/>
          </a:p>
        </p:txBody>
      </p:sp>
      <p:sp>
        <p:nvSpPr>
          <p:cNvPr id="3" name="内容占位符 2"/>
          <p:cNvSpPr>
            <a:spLocks noGrp="1"/>
          </p:cNvSpPr>
          <p:nvPr>
            <p:ph idx="1"/>
          </p:nvPr>
        </p:nvSpPr>
        <p:spPr/>
        <p:txBody>
          <a:bodyPr>
            <a:normAutofit fontScale="90000" lnSpcReduction="10000"/>
          </a:bodyPr>
          <a:lstStyle/>
          <a:p>
            <a:r>
              <a:rPr lang="zh-CN" altLang="en-US" b="1" dirty="0" smtClean="0"/>
              <a:t>什么是计算机?</a:t>
            </a:r>
            <a:endParaRPr lang="zh-CN" altLang="en-US" b="1" dirty="0" smtClean="0"/>
          </a:p>
          <a:p>
            <a:r>
              <a:rPr lang="zh-CN" altLang="en-US" dirty="0" smtClean="0"/>
              <a:t>计算机（Computer）全称：电子计算机，俗称电脑。是一种能够按照程序运行，自动、高速处理海量数据的现代化智能电子设备。由硬件和软件所组成，没有安装任何软件的计算机称为裸机。常见的形式有台式计算机、笔记本计算机、大型计算机等。</a:t>
            </a:r>
            <a:endParaRPr lang="zh-CN" altLang="en-US" dirty="0" smtClean="0"/>
          </a:p>
          <a:p>
            <a:r>
              <a:rPr lang="zh-CN" altLang="en-US" b="1" dirty="0" smtClean="0"/>
              <a:t>什么是软件?</a:t>
            </a:r>
            <a:endParaRPr lang="zh-CN" altLang="en-US" b="1" dirty="0" smtClean="0"/>
          </a:p>
          <a:p>
            <a:r>
              <a:rPr lang="zh-CN" altLang="en-US" dirty="0" smtClean="0"/>
              <a:t>	计算机软件(Computer Software)是使用计算机过程中必不可少的东西，计算机软件可以使计算机按照事先预定好的顺序完成特定的功能。</a:t>
            </a:r>
            <a:endParaRPr lang="zh-CN" altLang="en-US" dirty="0" smtClean="0"/>
          </a:p>
          <a:p>
            <a:endParaRPr lang="zh-CN" altLang="en-US" dirty="0" smtClean="0"/>
          </a:p>
          <a:p>
            <a:r>
              <a:rPr lang="zh-CN" altLang="en-US" dirty="0" smtClean="0"/>
              <a:t>一台计算机由：主板</a:t>
            </a:r>
            <a:r>
              <a:rPr lang="zh-CN" altLang="en-US" dirty="0"/>
              <a:t>、</a:t>
            </a:r>
            <a:r>
              <a:rPr lang="en-US" altLang="zh-CN" dirty="0"/>
              <a:t>CPU</a:t>
            </a:r>
            <a:r>
              <a:rPr lang="zh-CN" altLang="en-US" dirty="0"/>
              <a:t>、内存、电源、显卡、</a:t>
            </a:r>
            <a:r>
              <a:rPr lang="zh-CN" altLang="en-US" dirty="0" smtClean="0"/>
              <a:t>硬盘等组成，这些是必须</a:t>
            </a:r>
            <a:r>
              <a:rPr lang="zh-CN" altLang="en-US" dirty="0"/>
              <a:t>的，只要主机工作，这几样缺一不可</a:t>
            </a:r>
            <a:r>
              <a:rPr lang="zh-CN" altLang="en-US" dirty="0" smtClean="0"/>
              <a:t>。</a:t>
            </a:r>
            <a:endParaRPr lang="en-US" altLang="zh-CN" dirty="0" smtClean="0"/>
          </a:p>
          <a:p>
            <a:endParaRPr lang="en-US" altLang="zh-CN" dirty="0"/>
          </a:p>
          <a:p>
            <a:r>
              <a:rPr lang="zh-CN" altLang="zh-CN" b="1" dirty="0"/>
              <a:t>计算机语言的发展：</a:t>
            </a:r>
            <a:endParaRPr lang="zh-CN" altLang="zh-CN" b="1" dirty="0"/>
          </a:p>
          <a:p>
            <a:r>
              <a:rPr lang="en-US" altLang="zh-CN" dirty="0"/>
              <a:t>1</a:t>
            </a:r>
            <a:r>
              <a:rPr lang="zh-CN" altLang="en-US" dirty="0"/>
              <a:t>、机器语言</a:t>
            </a:r>
            <a:endParaRPr lang="zh-CN" altLang="en-US" dirty="0"/>
          </a:p>
          <a:p>
            <a:r>
              <a:rPr lang="zh-CN" altLang="en-US" dirty="0"/>
              <a:t>机器语言是直接用二进制代码指令表达的计算机语言，指令是用0和1组成的一串代码，它们有一定的位数，并分成若干段，</a:t>
            </a:r>
            <a:endParaRPr lang="zh-CN" altLang="en-US" dirty="0"/>
          </a:p>
          <a:p>
            <a:r>
              <a:rPr lang="zh-CN" altLang="en-US" dirty="0"/>
              <a:t>各段的编码表示不同的含义。</a:t>
            </a:r>
            <a:endParaRPr lang="zh-CN" altLang="en-US" dirty="0"/>
          </a:p>
          <a:p>
            <a:endParaRPr lang="zh-CN" altLang="en-US" dirty="0"/>
          </a:p>
          <a:p>
            <a:r>
              <a:rPr lang="en-US" altLang="zh-CN" dirty="0"/>
              <a:t>2</a:t>
            </a:r>
            <a:r>
              <a:rPr lang="zh-CN" altLang="en-US" dirty="0"/>
              <a:t>、汇编语言</a:t>
            </a:r>
            <a:endParaRPr lang="zh-CN" altLang="en-US" dirty="0"/>
          </a:p>
          <a:p>
            <a:r>
              <a:rPr lang="zh-CN" altLang="en-US" dirty="0"/>
              <a:t>汇编语言是使用一些特殊的符号来代替机器语言的二进制码，计算机不能直接识别，需要用一种软件将汇编语言翻译成机器语言。</a:t>
            </a:r>
            <a:endParaRPr lang="zh-CN" altLang="en-US" dirty="0"/>
          </a:p>
          <a:p>
            <a:endParaRPr lang="en-US" altLang="zh-CN" dirty="0"/>
          </a:p>
          <a:p>
            <a:r>
              <a:rPr lang="en-US" altLang="zh-CN" dirty="0"/>
              <a:t>3</a:t>
            </a:r>
            <a:r>
              <a:rPr lang="zh-CN" altLang="en-US" dirty="0"/>
              <a:t>、高级语言</a:t>
            </a:r>
            <a:endParaRPr lang="zh-CN" altLang="en-US" dirty="0"/>
          </a:p>
          <a:p>
            <a:r>
              <a:rPr lang="zh-CN" altLang="en-US" dirty="0"/>
              <a:t>使用普通英语进行编写源代码，通过编译器将源代码翻译成计算机直接识别的机器语言，之后再由计算机执行。</a:t>
            </a:r>
            <a:endParaRPr lang="zh-CN" altLang="en-US" dirty="0"/>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 calcmode="lin" valueType="num">
                                      <p:cBhvr additive="base">
                                        <p:cTn id="2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anim calcmode="lin" valueType="num">
                                      <p:cBhvr additive="base">
                                        <p:cTn id="3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anim calcmode="lin" valueType="num">
                                      <p:cBhvr additive="base">
                                        <p:cTn id="3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a:t>
            </a:r>
            <a:r>
              <a:rPr lang="zh-CN" altLang="en-US" dirty="0"/>
              <a:t>、</a:t>
            </a:r>
            <a:r>
              <a:rPr lang="en-US" altLang="zh-CN" dirty="0"/>
              <a:t>DOS </a:t>
            </a:r>
            <a:r>
              <a:rPr lang="zh-CN" altLang="en-US" dirty="0"/>
              <a:t>常用命令</a:t>
            </a:r>
            <a:endParaRPr lang="en-US" altLang="zh-CN" dirty="0"/>
          </a:p>
        </p:txBody>
      </p:sp>
      <p:sp>
        <p:nvSpPr>
          <p:cNvPr id="3" name="内容占位符 2"/>
          <p:cNvSpPr>
            <a:spLocks noGrp="1"/>
          </p:cNvSpPr>
          <p:nvPr>
            <p:ph idx="1"/>
          </p:nvPr>
        </p:nvSpPr>
        <p:spPr/>
        <p:txBody>
          <a:bodyPr/>
          <a:lstStyle/>
          <a:p>
            <a:r>
              <a:rPr lang="en-US" altLang="zh-CN" b="1" dirty="0" smtClean="0"/>
              <a:t>1</a:t>
            </a:r>
            <a:r>
              <a:rPr lang="zh-CN" altLang="en-US" b="1" dirty="0" smtClean="0"/>
              <a:t>、</a:t>
            </a:r>
            <a:r>
              <a:rPr lang="en-US" altLang="zh-CN" b="1" dirty="0" smtClean="0"/>
              <a:t>dir </a:t>
            </a:r>
            <a:endParaRPr lang="en-US" altLang="zh-CN" b="1" dirty="0"/>
          </a:p>
          <a:p>
            <a:r>
              <a:rPr lang="zh-CN" altLang="en-US" dirty="0"/>
              <a:t>无参数：查看当前所在目录的文件和文件夹。 </a:t>
            </a:r>
            <a:endParaRPr lang="zh-CN" altLang="en-US" dirty="0"/>
          </a:p>
          <a:p>
            <a:r>
              <a:rPr lang="en-US" altLang="zh-CN" dirty="0"/>
              <a:t>/s</a:t>
            </a:r>
            <a:r>
              <a:rPr lang="zh-CN" altLang="en-US" dirty="0"/>
              <a:t>：查看当前</a:t>
            </a:r>
            <a:r>
              <a:rPr lang="zh-CN" altLang="en-US" dirty="0" smtClean="0"/>
              <a:t>目录以及其</a:t>
            </a:r>
            <a:r>
              <a:rPr lang="zh-CN" altLang="en-US" dirty="0"/>
              <a:t>所有子目录的文件和文件夹。 </a:t>
            </a:r>
            <a:endParaRPr lang="zh-CN" altLang="en-US" dirty="0"/>
          </a:p>
          <a:p>
            <a:r>
              <a:rPr lang="en-US" altLang="zh-CN" dirty="0"/>
              <a:t>/a</a:t>
            </a:r>
            <a:r>
              <a:rPr lang="zh-CN" altLang="en-US" dirty="0"/>
              <a:t>：查看包括隐含文件的所有文件。 </a:t>
            </a:r>
            <a:endParaRPr lang="zh-CN" altLang="en-US" dirty="0"/>
          </a:p>
          <a:p>
            <a:r>
              <a:rPr lang="en-US" altLang="zh-CN" dirty="0"/>
              <a:t>/ah</a:t>
            </a:r>
            <a:r>
              <a:rPr lang="zh-CN" altLang="en-US" dirty="0"/>
              <a:t>：只显示出隐含文件。 </a:t>
            </a:r>
            <a:endParaRPr lang="zh-CN" altLang="en-US" dirty="0"/>
          </a:p>
          <a:p>
            <a:r>
              <a:rPr lang="en-US" altLang="zh-CN" dirty="0"/>
              <a:t>/w</a:t>
            </a:r>
            <a:r>
              <a:rPr lang="zh-CN" altLang="en-US" dirty="0"/>
              <a:t>：以紧凑方式（一行显示</a:t>
            </a:r>
            <a:r>
              <a:rPr lang="en-US" altLang="zh-CN" dirty="0"/>
              <a:t>5</a:t>
            </a:r>
            <a:r>
              <a:rPr lang="zh-CN" altLang="en-US" dirty="0"/>
              <a:t>个文件）显示文件和文件夹。 </a:t>
            </a:r>
            <a:endParaRPr lang="zh-CN" altLang="en-US" dirty="0"/>
          </a:p>
          <a:p>
            <a:r>
              <a:rPr lang="en-US" altLang="zh-CN" dirty="0"/>
              <a:t>/p</a:t>
            </a:r>
            <a:r>
              <a:rPr lang="zh-CN" altLang="en-US" dirty="0"/>
              <a:t>：以分页方式（显示一页之后会自动暂停）显示。 </a:t>
            </a:r>
            <a:endParaRPr lang="zh-CN" altLang="en-US" dirty="0"/>
          </a:p>
          <a:p>
            <a:r>
              <a:rPr lang="en-US" altLang="zh-CN" dirty="0"/>
              <a:t>|more</a:t>
            </a:r>
            <a:r>
              <a:rPr lang="zh-CN" altLang="en-US" dirty="0"/>
              <a:t>：前面那个符号是“</a:t>
            </a:r>
            <a:r>
              <a:rPr lang="en-US" altLang="zh-CN" dirty="0"/>
              <a:t>\”</a:t>
            </a:r>
            <a:r>
              <a:rPr lang="zh-CN" altLang="en-US" dirty="0"/>
              <a:t>上面的那个，叫做重定向符号，就是把一个 </a:t>
            </a:r>
            <a:endParaRPr lang="zh-CN" altLang="en-US" dirty="0"/>
          </a:p>
          <a:p>
            <a:r>
              <a:rPr lang="zh-CN" altLang="en-US" dirty="0"/>
              <a:t>命令的结果输出为另外一个命令的参数。</a:t>
            </a:r>
            <a:r>
              <a:rPr lang="en-US" altLang="zh-CN" dirty="0"/>
              <a:t>more</a:t>
            </a:r>
            <a:r>
              <a:rPr lang="zh-CN" altLang="en-US" dirty="0"/>
              <a:t>也是一个命令，</a:t>
            </a:r>
            <a:r>
              <a:rPr lang="en-US" altLang="zh-CN" dirty="0"/>
              <a:t>dir /w |more </a:t>
            </a:r>
            <a:endParaRPr lang="en-US" altLang="zh-CN" dirty="0"/>
          </a:p>
          <a:p>
            <a:r>
              <a:rPr lang="zh-CN" altLang="en-US" dirty="0"/>
              <a:t>得到的结果和</a:t>
            </a:r>
            <a:r>
              <a:rPr lang="en-US" altLang="zh-CN" dirty="0"/>
              <a:t>dir /w /p</a:t>
            </a:r>
            <a:r>
              <a:rPr lang="zh-CN" altLang="en-US" dirty="0"/>
              <a:t>的结果是一样的。 </a:t>
            </a:r>
            <a:endParaRPr lang="zh-CN" altLang="en-US" dirty="0"/>
          </a:p>
          <a:p>
            <a:r>
              <a:rPr lang="zh-CN" altLang="en-US" dirty="0"/>
              <a:t>其他的参数大家可以用：</a:t>
            </a:r>
            <a:r>
              <a:rPr lang="en-US" altLang="zh-CN" dirty="0"/>
              <a:t>dir/?</a:t>
            </a:r>
            <a:r>
              <a:rPr lang="zh-CN" altLang="en-US" dirty="0"/>
              <a:t>查看。 </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a:t>
            </a:r>
            <a:r>
              <a:rPr lang="zh-CN" altLang="en-US" dirty="0"/>
              <a:t>、</a:t>
            </a:r>
            <a:r>
              <a:rPr lang="en-US" altLang="zh-CN" dirty="0"/>
              <a:t>DOS </a:t>
            </a:r>
            <a:r>
              <a:rPr lang="zh-CN" altLang="en-US" dirty="0"/>
              <a:t>常用命令</a:t>
            </a:r>
            <a:endParaRPr lang="en-US" altLang="zh-CN" dirty="0"/>
          </a:p>
        </p:txBody>
      </p:sp>
      <p:sp>
        <p:nvSpPr>
          <p:cNvPr id="3" name="内容占位符 2"/>
          <p:cNvSpPr>
            <a:spLocks noGrp="1"/>
          </p:cNvSpPr>
          <p:nvPr>
            <p:ph idx="1"/>
          </p:nvPr>
        </p:nvSpPr>
        <p:spPr/>
        <p:txBody>
          <a:bodyPr/>
          <a:lstStyle/>
          <a:p>
            <a:r>
              <a:rPr lang="en-US" altLang="zh-CN" b="1" dirty="0"/>
              <a:t>2</a:t>
            </a:r>
            <a:r>
              <a:rPr lang="zh-CN" altLang="en-US" b="1" dirty="0"/>
              <a:t>、</a:t>
            </a:r>
            <a:r>
              <a:rPr lang="en-US" altLang="zh-CN" b="1" dirty="0"/>
              <a:t>cd </a:t>
            </a:r>
            <a:endParaRPr lang="en-US" altLang="zh-CN" b="1" dirty="0"/>
          </a:p>
          <a:p>
            <a:r>
              <a:rPr lang="en-US" altLang="zh-CN" dirty="0"/>
              <a:t>cd </a:t>
            </a:r>
            <a:r>
              <a:rPr lang="zh-CN" altLang="en-US" dirty="0"/>
              <a:t>目录名：进入特定的目录。如果看到有个目录显示为：</a:t>
            </a:r>
            <a:r>
              <a:rPr lang="en-US" altLang="zh-CN" dirty="0" err="1"/>
              <a:t>abcdef</a:t>
            </a:r>
            <a:r>
              <a:rPr lang="en-US" altLang="zh-CN" dirty="0"/>
              <a:t> </a:t>
            </a:r>
            <a:r>
              <a:rPr lang="en-US" altLang="zh-CN" dirty="0" err="1"/>
              <a:t>ghi</a:t>
            </a:r>
            <a:r>
              <a:rPr lang="en-US" altLang="zh-CN" dirty="0"/>
              <a:t> </a:t>
            </a:r>
            <a:r>
              <a:rPr lang="zh-CN" altLang="en-US" dirty="0"/>
              <a:t>就 </a:t>
            </a:r>
            <a:endParaRPr lang="zh-CN" altLang="en-US" dirty="0"/>
          </a:p>
          <a:p>
            <a:r>
              <a:rPr lang="zh-CN" altLang="en-US" dirty="0"/>
              <a:t>输入：</a:t>
            </a:r>
            <a:r>
              <a:rPr lang="en-US" altLang="zh-CN" dirty="0" err="1"/>
              <a:t>cdabcdef.ghi</a:t>
            </a:r>
            <a:r>
              <a:rPr lang="zh-CN" altLang="en-US" dirty="0"/>
              <a:t>进入该目录。 </a:t>
            </a:r>
            <a:endParaRPr lang="zh-CN" altLang="en-US" dirty="0"/>
          </a:p>
          <a:p>
            <a:r>
              <a:rPr lang="en-US" altLang="zh-CN" dirty="0"/>
              <a:t>cd\ </a:t>
            </a:r>
            <a:r>
              <a:rPr lang="zh-CN" altLang="en-US" dirty="0"/>
              <a:t>退回到根目录。 </a:t>
            </a:r>
            <a:endParaRPr lang="zh-CN" altLang="en-US" dirty="0"/>
          </a:p>
          <a:p>
            <a:r>
              <a:rPr lang="en-US" altLang="zh-CN" dirty="0"/>
              <a:t>cd..</a:t>
            </a:r>
            <a:r>
              <a:rPr lang="zh-CN" altLang="en-US" dirty="0"/>
              <a:t>退回到上一级目录。</a:t>
            </a:r>
            <a:endParaRPr lang="zh-CN" altLang="en-US" dirty="0"/>
          </a:p>
          <a:p>
            <a:endParaRPr lang="en-US" altLang="zh-CN" dirty="0" smtClean="0"/>
          </a:p>
          <a:p>
            <a:r>
              <a:rPr lang="en-US" altLang="zh-CN" b="1" dirty="0"/>
              <a:t>3</a:t>
            </a:r>
            <a:r>
              <a:rPr lang="zh-CN" altLang="en-US" b="1" dirty="0"/>
              <a:t>、</a:t>
            </a:r>
            <a:r>
              <a:rPr lang="en-US" altLang="zh-CN" b="1" dirty="0"/>
              <a:t>md </a:t>
            </a:r>
            <a:r>
              <a:rPr lang="en-US" altLang="zh-CN" b="1" dirty="0" err="1"/>
              <a:t>rd</a:t>
            </a:r>
            <a:r>
              <a:rPr lang="en-US" altLang="zh-CN" b="1" dirty="0"/>
              <a:t> </a:t>
            </a:r>
            <a:endParaRPr lang="en-US" altLang="zh-CN" b="1" dirty="0"/>
          </a:p>
          <a:p>
            <a:r>
              <a:rPr lang="en-US" altLang="zh-CN" dirty="0"/>
              <a:t>md </a:t>
            </a:r>
            <a:r>
              <a:rPr lang="zh-CN" altLang="en-US" dirty="0"/>
              <a:t>目录名：建立特定的文件夹。 （</a:t>
            </a:r>
            <a:r>
              <a:rPr lang="en-US" altLang="zh-CN" dirty="0"/>
              <a:t>dos</a:t>
            </a:r>
            <a:r>
              <a:rPr lang="zh-CN" altLang="en-US" dirty="0"/>
              <a:t>下面习惯叫目录，</a:t>
            </a:r>
            <a:r>
              <a:rPr lang="en-US" altLang="zh-CN" dirty="0"/>
              <a:t>win</a:t>
            </a:r>
            <a:r>
              <a:rPr lang="zh-CN" altLang="en-US" dirty="0"/>
              <a:t>下面习惯叫文 </a:t>
            </a:r>
            <a:endParaRPr lang="zh-CN" altLang="en-US" dirty="0"/>
          </a:p>
          <a:p>
            <a:r>
              <a:rPr lang="zh-CN" altLang="en-US" dirty="0" smtClean="0"/>
              <a:t>件夹） </a:t>
            </a:r>
            <a:endParaRPr lang="zh-CN" altLang="en-US" dirty="0"/>
          </a:p>
          <a:p>
            <a:r>
              <a:rPr lang="en-US" altLang="zh-CN" dirty="0" err="1"/>
              <a:t>rd</a:t>
            </a:r>
            <a:r>
              <a:rPr lang="en-US" altLang="zh-CN" dirty="0"/>
              <a:t> </a:t>
            </a:r>
            <a:r>
              <a:rPr lang="zh-CN" altLang="en-US" dirty="0"/>
              <a:t>目录名：删除特定的文件夹。 </a:t>
            </a:r>
            <a:endParaRPr lang="zh-CN" altLang="en-US" dirty="0"/>
          </a:p>
          <a:p>
            <a:endParaRPr lang="en-US" altLang="zh-CN" dirty="0" smtClean="0"/>
          </a:p>
          <a:p>
            <a:r>
              <a:rPr lang="en-US" altLang="zh-CN" b="1" dirty="0"/>
              <a:t>4</a:t>
            </a:r>
            <a:r>
              <a:rPr lang="zh-CN" altLang="en-US" b="1" dirty="0"/>
              <a:t>、</a:t>
            </a:r>
            <a:r>
              <a:rPr lang="en-US" altLang="zh-CN" b="1" dirty="0" err="1"/>
              <a:t>cls</a:t>
            </a:r>
            <a:r>
              <a:rPr lang="en-US" altLang="zh-CN" b="1" dirty="0"/>
              <a:t> </a:t>
            </a:r>
            <a:endParaRPr lang="en-US" altLang="zh-CN" b="1" dirty="0"/>
          </a:p>
          <a:p>
            <a:r>
              <a:rPr lang="zh-CN" altLang="en-US" dirty="0"/>
              <a:t>清除屏幕。</a:t>
            </a:r>
            <a:endParaRPr lang="zh-CN" altLang="en-US" dirty="0"/>
          </a:p>
          <a:p>
            <a:endParaRPr lang="en-US" altLang="zh-CN" dirty="0" smtClean="0"/>
          </a:p>
          <a:p>
            <a:r>
              <a:rPr lang="en-US" altLang="zh-CN" b="1" dirty="0"/>
              <a:t>5</a:t>
            </a:r>
            <a:r>
              <a:rPr lang="zh-CN" altLang="en-US" b="1" dirty="0"/>
              <a:t>、</a:t>
            </a:r>
            <a:r>
              <a:rPr lang="en-US" altLang="zh-CN" b="1" dirty="0"/>
              <a:t>copy </a:t>
            </a:r>
            <a:endParaRPr lang="en-US" altLang="zh-CN" b="1" dirty="0"/>
          </a:p>
          <a:p>
            <a:r>
              <a:rPr lang="en-US" altLang="zh-CN" dirty="0"/>
              <a:t>copy </a:t>
            </a:r>
            <a:r>
              <a:rPr lang="zh-CN" altLang="en-US" dirty="0"/>
              <a:t>路径</a:t>
            </a:r>
            <a:r>
              <a:rPr lang="en-US" altLang="zh-CN" dirty="0"/>
              <a:t>\</a:t>
            </a:r>
            <a:r>
              <a:rPr lang="zh-CN" altLang="en-US" dirty="0"/>
              <a:t>文件名 路径</a:t>
            </a:r>
            <a:r>
              <a:rPr lang="en-US" altLang="zh-CN" dirty="0"/>
              <a:t>\</a:t>
            </a:r>
            <a:r>
              <a:rPr lang="zh-CN" altLang="en-US" dirty="0"/>
              <a:t>文件名 ：把一个文件拷贝到另一个地方。 </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a:t>
            </a:r>
            <a:r>
              <a:rPr lang="zh-CN" altLang="en-US" dirty="0"/>
              <a:t>、</a:t>
            </a:r>
            <a:r>
              <a:rPr lang="en-US" altLang="zh-CN" dirty="0"/>
              <a:t>DOS </a:t>
            </a:r>
            <a:r>
              <a:rPr lang="zh-CN" altLang="en-US" dirty="0"/>
              <a:t>常用命令</a:t>
            </a:r>
            <a:endParaRPr lang="en-US" altLang="zh-CN" dirty="0"/>
          </a:p>
        </p:txBody>
      </p:sp>
      <p:sp>
        <p:nvSpPr>
          <p:cNvPr id="3" name="内容占位符 2"/>
          <p:cNvSpPr>
            <a:spLocks noGrp="1"/>
          </p:cNvSpPr>
          <p:nvPr>
            <p:ph idx="1"/>
          </p:nvPr>
        </p:nvSpPr>
        <p:spPr/>
        <p:txBody>
          <a:bodyPr>
            <a:normAutofit lnSpcReduction="20000"/>
          </a:bodyPr>
          <a:lstStyle/>
          <a:p>
            <a:r>
              <a:rPr lang="en-US" altLang="zh-CN" b="1" dirty="0"/>
              <a:t>6</a:t>
            </a:r>
            <a:r>
              <a:rPr lang="zh-CN" altLang="zh-CN" b="1" dirty="0"/>
              <a:t>、</a:t>
            </a:r>
            <a:r>
              <a:rPr lang="en-US" altLang="zh-CN" b="1" dirty="0"/>
              <a:t>move </a:t>
            </a:r>
            <a:endParaRPr lang="zh-CN" altLang="zh-CN" b="1" dirty="0"/>
          </a:p>
          <a:p>
            <a:r>
              <a:rPr lang="en-US" altLang="zh-CN" dirty="0"/>
              <a:t>move </a:t>
            </a:r>
            <a:r>
              <a:rPr lang="zh-CN" altLang="zh-CN" dirty="0"/>
              <a:t>路径</a:t>
            </a:r>
            <a:r>
              <a:rPr lang="en-US" altLang="zh-CN" dirty="0"/>
              <a:t>\</a:t>
            </a:r>
            <a:r>
              <a:rPr lang="zh-CN" altLang="zh-CN" dirty="0"/>
              <a:t>文件名 路径</a:t>
            </a:r>
            <a:r>
              <a:rPr lang="en-US" altLang="zh-CN" dirty="0"/>
              <a:t>\</a:t>
            </a:r>
            <a:r>
              <a:rPr lang="zh-CN" altLang="zh-CN" dirty="0"/>
              <a:t>文件名 ：把一个文件移动（就是剪切</a:t>
            </a:r>
            <a:r>
              <a:rPr lang="en-US" altLang="zh-CN" dirty="0"/>
              <a:t>+</a:t>
            </a:r>
            <a:r>
              <a:rPr lang="zh-CN" altLang="zh-CN" dirty="0"/>
              <a:t>复制）到另 </a:t>
            </a:r>
            <a:endParaRPr lang="zh-CN" altLang="zh-CN" dirty="0"/>
          </a:p>
          <a:p>
            <a:r>
              <a:rPr lang="zh-CN" altLang="zh-CN" dirty="0"/>
              <a:t>一个地方。 </a:t>
            </a:r>
            <a:endParaRPr lang="zh-CN" altLang="zh-CN" dirty="0"/>
          </a:p>
          <a:p>
            <a:r>
              <a:rPr lang="en-US" altLang="zh-CN" dirty="0" smtClean="0"/>
              <a:t>move </a:t>
            </a:r>
            <a:r>
              <a:rPr lang="zh-CN" altLang="en-US" dirty="0"/>
              <a:t>路径</a:t>
            </a:r>
            <a:r>
              <a:rPr lang="en-US" altLang="zh-CN" dirty="0"/>
              <a:t>\</a:t>
            </a:r>
            <a:r>
              <a:rPr lang="zh-CN" altLang="en-US" dirty="0"/>
              <a:t>文件名 路径</a:t>
            </a:r>
            <a:r>
              <a:rPr lang="en-US" altLang="zh-CN" dirty="0"/>
              <a:t>\</a:t>
            </a:r>
            <a:r>
              <a:rPr lang="zh-CN" altLang="en-US" dirty="0"/>
              <a:t>文件名 ：把一个文件移动（就是剪切</a:t>
            </a:r>
            <a:r>
              <a:rPr lang="en-US" altLang="zh-CN" dirty="0"/>
              <a:t>+</a:t>
            </a:r>
            <a:r>
              <a:rPr lang="zh-CN" altLang="en-US" dirty="0"/>
              <a:t>复制）到另 </a:t>
            </a:r>
            <a:endParaRPr lang="zh-CN" altLang="en-US" dirty="0"/>
          </a:p>
          <a:p>
            <a:r>
              <a:rPr lang="zh-CN" altLang="en-US" dirty="0"/>
              <a:t>一个地方。 </a:t>
            </a:r>
            <a:endParaRPr lang="zh-CN" altLang="en-US" dirty="0"/>
          </a:p>
          <a:p>
            <a:endParaRPr lang="en-US" altLang="zh-CN" dirty="0" smtClean="0"/>
          </a:p>
          <a:p>
            <a:r>
              <a:rPr lang="en-US" altLang="zh-CN" b="1" dirty="0"/>
              <a:t>7</a:t>
            </a:r>
            <a:r>
              <a:rPr lang="zh-CN" altLang="en-US" b="1" dirty="0"/>
              <a:t>、</a:t>
            </a:r>
            <a:r>
              <a:rPr lang="en-US" altLang="zh-CN" b="1" dirty="0"/>
              <a:t>del </a:t>
            </a:r>
            <a:endParaRPr lang="en-US" altLang="zh-CN" b="1" dirty="0"/>
          </a:p>
          <a:p>
            <a:r>
              <a:rPr lang="en-US" altLang="zh-CN" dirty="0"/>
              <a:t>del </a:t>
            </a:r>
            <a:r>
              <a:rPr lang="zh-CN" altLang="en-US" dirty="0"/>
              <a:t>文件名：删除一个文件。 </a:t>
            </a:r>
            <a:endParaRPr lang="zh-CN" altLang="en-US" dirty="0"/>
          </a:p>
          <a:p>
            <a:r>
              <a:rPr lang="en-US" altLang="zh-CN" dirty="0"/>
              <a:t>del *.*</a:t>
            </a:r>
            <a:r>
              <a:rPr lang="zh-CN" altLang="en-US" dirty="0"/>
              <a:t>：删除当前文件夹下所有文件。 </a:t>
            </a:r>
            <a:endParaRPr lang="zh-CN" altLang="en-US" dirty="0"/>
          </a:p>
          <a:p>
            <a:r>
              <a:rPr lang="en-US" altLang="zh-CN" dirty="0"/>
              <a:t>del</a:t>
            </a:r>
            <a:r>
              <a:rPr lang="zh-CN" altLang="en-US" dirty="0"/>
              <a:t>不能删除文件夹。 </a:t>
            </a:r>
            <a:endParaRPr lang="zh-CN" altLang="en-US" dirty="0"/>
          </a:p>
          <a:p>
            <a:endParaRPr lang="en-US" altLang="zh-CN" dirty="0" smtClean="0"/>
          </a:p>
          <a:p>
            <a:r>
              <a:rPr lang="en-US" altLang="zh-CN" b="1" dirty="0"/>
              <a:t>8</a:t>
            </a:r>
            <a:r>
              <a:rPr lang="zh-CN" altLang="en-US" b="1" dirty="0"/>
              <a:t>、</a:t>
            </a:r>
            <a:r>
              <a:rPr lang="en-US" altLang="zh-CN" b="1" dirty="0" err="1"/>
              <a:t>deltree</a:t>
            </a:r>
            <a:r>
              <a:rPr lang="en-US" altLang="zh-CN" b="1" dirty="0"/>
              <a:t> </a:t>
            </a:r>
            <a:endParaRPr lang="en-US" altLang="zh-CN" b="1" dirty="0"/>
          </a:p>
          <a:p>
            <a:r>
              <a:rPr lang="zh-CN" altLang="en-US" dirty="0"/>
              <a:t>删除文件夹和它下面的所有子文件夹还有文件，厉害啦。。。不要乱用。 </a:t>
            </a:r>
            <a:endParaRPr lang="zh-CN" altLang="en-US" dirty="0"/>
          </a:p>
          <a:p>
            <a:endParaRPr lang="zh-CN" altLang="en-US" dirty="0"/>
          </a:p>
          <a:p>
            <a:r>
              <a:rPr lang="en-US" altLang="zh-CN" b="1" dirty="0">
                <a:sym typeface="+mn-ea"/>
              </a:rPr>
              <a:t>9</a:t>
            </a:r>
            <a:r>
              <a:rPr lang="zh-CN" altLang="en-US" b="1" dirty="0">
                <a:sym typeface="+mn-ea"/>
              </a:rPr>
              <a:t>、</a:t>
            </a:r>
            <a:r>
              <a:rPr lang="en-US" altLang="zh-CN" b="1" dirty="0">
                <a:sym typeface="+mn-ea"/>
              </a:rPr>
              <a:t>type </a:t>
            </a:r>
            <a:endParaRPr lang="en-US" altLang="zh-CN" b="1" dirty="0"/>
          </a:p>
          <a:p>
            <a:r>
              <a:rPr lang="en-US" altLang="zh-CN" dirty="0">
                <a:sym typeface="+mn-ea"/>
              </a:rPr>
              <a:t>type </a:t>
            </a:r>
            <a:r>
              <a:rPr lang="zh-CN" altLang="en-US" dirty="0">
                <a:sym typeface="+mn-ea"/>
              </a:rPr>
              <a:t>文本文件名：显示出文本文件的内容。</a:t>
            </a:r>
            <a:endParaRPr lang="en-US" altLang="zh-CN" dirty="0" smtClean="0"/>
          </a:p>
          <a:p>
            <a:endParaRPr lang="zh-CN" altLang="en-US" dirty="0"/>
          </a:p>
          <a:p>
            <a:r>
              <a:rPr lang="en-US" altLang="zh-CN" b="1" dirty="0">
                <a:sym typeface="+mn-ea"/>
              </a:rPr>
              <a:t>12 </a:t>
            </a:r>
            <a:r>
              <a:rPr lang="en-US" altLang="zh-CN" b="1" dirty="0" err="1">
                <a:sym typeface="+mn-ea"/>
              </a:rPr>
              <a:t>ren</a:t>
            </a:r>
            <a:r>
              <a:rPr lang="en-US" altLang="zh-CN" b="1" dirty="0">
                <a:sym typeface="+mn-ea"/>
              </a:rPr>
              <a:t> </a:t>
            </a:r>
            <a:endParaRPr lang="en-US" altLang="zh-CN" b="1" dirty="0"/>
          </a:p>
          <a:p>
            <a:r>
              <a:rPr lang="en-US" altLang="zh-CN" dirty="0" err="1">
                <a:sym typeface="+mn-ea"/>
              </a:rPr>
              <a:t>ren</a:t>
            </a:r>
            <a:r>
              <a:rPr lang="en-US" altLang="zh-CN" dirty="0">
                <a:sym typeface="+mn-ea"/>
              </a:rPr>
              <a:t> </a:t>
            </a:r>
            <a:r>
              <a:rPr lang="zh-CN" altLang="en-US" dirty="0">
                <a:sym typeface="+mn-ea"/>
              </a:rPr>
              <a:t>旧文件名 新文件名：改文件名。</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a:t>
            </a:r>
            <a:r>
              <a:rPr lang="zh-CN" altLang="en-US" dirty="0" smtClean="0"/>
              <a:t>、</a:t>
            </a:r>
            <a:r>
              <a:rPr lang="en-US" altLang="zh-CN" dirty="0" smtClean="0"/>
              <a:t>Java</a:t>
            </a:r>
            <a:r>
              <a:rPr lang="zh-CN" altLang="en-US" dirty="0" smtClean="0"/>
              <a:t>语言发展史</a:t>
            </a:r>
            <a:endParaRPr lang="en-US" altLang="zh-CN" dirty="0" smtClean="0"/>
          </a:p>
        </p:txBody>
      </p:sp>
      <p:sp>
        <p:nvSpPr>
          <p:cNvPr id="3" name="内容占位符 2"/>
          <p:cNvSpPr>
            <a:spLocks noGrp="1"/>
          </p:cNvSpPr>
          <p:nvPr>
            <p:ph idx="1"/>
          </p:nvPr>
        </p:nvSpPr>
        <p:spPr/>
        <p:txBody>
          <a:bodyPr/>
          <a:lstStyle/>
          <a:p>
            <a:r>
              <a:rPr lang="en-US" altLang="zh-CN" dirty="0" smtClean="0"/>
              <a:t>SUN</a:t>
            </a:r>
            <a:r>
              <a:rPr lang="zh-CN" altLang="en-US" dirty="0" smtClean="0"/>
              <a:t>公司于</a:t>
            </a:r>
            <a:r>
              <a:rPr lang="en-US" altLang="zh-CN" dirty="0" smtClean="0"/>
              <a:t>1995 </a:t>
            </a:r>
            <a:r>
              <a:rPr lang="zh-CN" altLang="en-US" dirty="0" smtClean="0"/>
              <a:t>年推出</a:t>
            </a:r>
            <a:endParaRPr lang="zh-CN" altLang="en-US" dirty="0" smtClean="0"/>
          </a:p>
          <a:p>
            <a:r>
              <a:rPr lang="en-US" altLang="zh-CN" dirty="0" smtClean="0"/>
              <a:t>1991 </a:t>
            </a:r>
            <a:r>
              <a:rPr lang="zh-CN" altLang="en-US" dirty="0" smtClean="0"/>
              <a:t>年</a:t>
            </a:r>
            <a:r>
              <a:rPr lang="en-US" altLang="zh-CN" dirty="0" smtClean="0"/>
              <a:t>Sun </a:t>
            </a:r>
            <a:r>
              <a:rPr lang="zh-CN" altLang="en-US" dirty="0" smtClean="0"/>
              <a:t>公司的</a:t>
            </a:r>
            <a:r>
              <a:rPr lang="en-US" altLang="zh-CN" dirty="0" smtClean="0"/>
              <a:t>James Gosling </a:t>
            </a:r>
            <a:r>
              <a:rPr lang="zh-CN" altLang="en-US" dirty="0" smtClean="0"/>
              <a:t>等人开始开发名称为</a:t>
            </a:r>
            <a:r>
              <a:rPr lang="en-US" altLang="zh-CN" dirty="0" smtClean="0"/>
              <a:t>Oak </a:t>
            </a:r>
            <a:r>
              <a:rPr lang="zh-CN" altLang="en-US" dirty="0" smtClean="0"/>
              <a:t>的语言。希望用于控制嵌入在有线电视交换盒、</a:t>
            </a:r>
            <a:r>
              <a:rPr lang="en-US" altLang="zh-CN" dirty="0" smtClean="0"/>
              <a:t>PDA </a:t>
            </a:r>
            <a:r>
              <a:rPr lang="zh-CN" altLang="en-US" dirty="0" smtClean="0"/>
              <a:t>等的微处理器</a:t>
            </a:r>
            <a:endParaRPr lang="zh-CN" altLang="en-US" dirty="0" smtClean="0"/>
          </a:p>
          <a:p>
            <a:r>
              <a:rPr lang="en-US" altLang="zh-CN" dirty="0" smtClean="0"/>
              <a:t>Internet </a:t>
            </a:r>
            <a:r>
              <a:rPr lang="zh-CN" altLang="en-US" dirty="0" smtClean="0"/>
              <a:t>使</a:t>
            </a:r>
            <a:r>
              <a:rPr lang="en-US" altLang="zh-CN" dirty="0" smtClean="0"/>
              <a:t>Java </a:t>
            </a:r>
            <a:r>
              <a:rPr lang="zh-CN" altLang="en-US" dirty="0" smtClean="0"/>
              <a:t>成为网上最流行的编程语言</a:t>
            </a:r>
            <a:r>
              <a:rPr lang="en-US" altLang="zh-CN" dirty="0" smtClean="0"/>
              <a:t>,Java </a:t>
            </a:r>
            <a:r>
              <a:rPr lang="zh-CN" altLang="en-US" dirty="0" smtClean="0"/>
              <a:t>对</a:t>
            </a:r>
            <a:r>
              <a:rPr lang="en-US" altLang="zh-CN" dirty="0" smtClean="0"/>
              <a:t>Internet </a:t>
            </a:r>
            <a:r>
              <a:rPr lang="zh-CN" altLang="en-US" dirty="0" smtClean="0"/>
              <a:t>的影响也意义深远</a:t>
            </a:r>
            <a:endParaRPr lang="zh-CN" altLang="en-US" dirty="0" smtClean="0"/>
          </a:p>
          <a:p>
            <a:r>
              <a:rPr lang="en-US" altLang="zh-CN" dirty="0" smtClean="0"/>
              <a:t>1994 </a:t>
            </a:r>
            <a:r>
              <a:rPr lang="zh-CN" altLang="en-US" dirty="0" smtClean="0"/>
              <a:t>年将</a:t>
            </a:r>
            <a:r>
              <a:rPr lang="en-US" altLang="zh-CN" dirty="0" smtClean="0"/>
              <a:t>Oak </a:t>
            </a:r>
            <a:r>
              <a:rPr lang="zh-CN" altLang="en-US" dirty="0" smtClean="0"/>
              <a:t>语言更名为</a:t>
            </a:r>
            <a:r>
              <a:rPr lang="en-US" altLang="zh-CN" dirty="0" smtClean="0"/>
              <a:t>Java</a:t>
            </a:r>
            <a:endParaRPr lang="en-US" altLang="zh-CN" dirty="0" smtClean="0"/>
          </a:p>
          <a:p>
            <a:r>
              <a:rPr lang="en-US" altLang="zh-CN" dirty="0" smtClean="0"/>
              <a:t>Java </a:t>
            </a:r>
            <a:r>
              <a:rPr lang="zh-CN" altLang="en-US" dirty="0" smtClean="0"/>
              <a:t>既安全、可移植，又可跨平台，而且人们发现它能够解决</a:t>
            </a:r>
            <a:r>
              <a:rPr lang="en-US" altLang="zh-CN" dirty="0" smtClean="0"/>
              <a:t>Internet </a:t>
            </a:r>
            <a:r>
              <a:rPr lang="zh-CN" altLang="en-US" dirty="0" smtClean="0"/>
              <a:t>上的大型应用问题</a:t>
            </a:r>
            <a:endParaRPr lang="zh-CN" altLang="en-US" dirty="0" smtClean="0"/>
          </a:p>
          <a:p>
            <a:r>
              <a:rPr lang="en-US" altLang="zh-CN" dirty="0" smtClean="0"/>
              <a:t>1996 </a:t>
            </a:r>
            <a:r>
              <a:rPr lang="zh-CN" altLang="en-US" dirty="0" smtClean="0"/>
              <a:t>年获得</a:t>
            </a:r>
            <a:r>
              <a:rPr lang="en-US" altLang="zh-CN" dirty="0" smtClean="0"/>
              <a:t>1</a:t>
            </a:r>
            <a:r>
              <a:rPr lang="zh-CN" altLang="en-US" dirty="0" smtClean="0"/>
              <a:t>亿美金的投资</a:t>
            </a:r>
            <a:endParaRPr lang="zh-CN" altLang="en-US" dirty="0" smtClean="0"/>
          </a:p>
          <a:p>
            <a:r>
              <a:rPr lang="en-US" altLang="zh-CN" dirty="0" smtClean="0"/>
              <a:t>1998 </a:t>
            </a:r>
            <a:r>
              <a:rPr lang="zh-CN" altLang="en-US" dirty="0" smtClean="0"/>
              <a:t>年提出</a:t>
            </a:r>
            <a:r>
              <a:rPr lang="en-US" altLang="zh-CN" dirty="0" smtClean="0"/>
              <a:t>JDK1.2</a:t>
            </a:r>
            <a:r>
              <a:rPr lang="zh-CN" altLang="en-US" dirty="0" smtClean="0"/>
              <a:t>，更名为</a:t>
            </a:r>
            <a:r>
              <a:rPr lang="en-US" altLang="zh-CN" dirty="0" smtClean="0"/>
              <a:t>Java2</a:t>
            </a:r>
            <a:endParaRPr lang="en-US" altLang="zh-CN" dirty="0" smtClean="0"/>
          </a:p>
          <a:p>
            <a:r>
              <a:rPr lang="zh-CN" altLang="en-US" dirty="0" smtClean="0"/>
              <a:t>之后推出</a:t>
            </a:r>
            <a:r>
              <a:rPr lang="en-US" altLang="zh-CN" dirty="0" smtClean="0"/>
              <a:t>JDK1.3</a:t>
            </a:r>
            <a:r>
              <a:rPr lang="zh-CN" altLang="en-US" dirty="0" smtClean="0"/>
              <a:t>，</a:t>
            </a:r>
            <a:r>
              <a:rPr lang="en-US" altLang="zh-CN" dirty="0" smtClean="0"/>
              <a:t>JDK1.4</a:t>
            </a:r>
            <a:endParaRPr lang="en-US" altLang="zh-CN" dirty="0" smtClean="0"/>
          </a:p>
          <a:p>
            <a:r>
              <a:rPr lang="en-US" altLang="zh-CN" dirty="0" smtClean="0"/>
              <a:t>2005 </a:t>
            </a:r>
            <a:r>
              <a:rPr lang="zh-CN" altLang="en-US" dirty="0" smtClean="0"/>
              <a:t>年更名为</a:t>
            </a:r>
            <a:r>
              <a:rPr lang="en-US" altLang="zh-CN" dirty="0" smtClean="0"/>
              <a:t>JDK 5.0</a:t>
            </a:r>
            <a:r>
              <a:rPr lang="zh-CN" altLang="en-US" dirty="0" smtClean="0"/>
              <a:t>，是对以前版本最大改进</a:t>
            </a:r>
            <a:endParaRPr lang="zh-CN" altLang="en-US" dirty="0" smtClean="0"/>
          </a:p>
          <a:p>
            <a:r>
              <a:rPr lang="en-US" altLang="zh-CN" dirty="0" smtClean="0"/>
              <a:t>2007 </a:t>
            </a:r>
            <a:r>
              <a:rPr lang="zh-CN" altLang="en-US" dirty="0" smtClean="0"/>
              <a:t>年</a:t>
            </a:r>
            <a:r>
              <a:rPr lang="en-US" altLang="zh-CN" dirty="0" smtClean="0"/>
              <a:t>JDK6.0</a:t>
            </a:r>
            <a:endParaRPr lang="en-US" altLang="zh-CN" dirty="0" smtClean="0"/>
          </a:p>
          <a:p>
            <a:r>
              <a:rPr lang="en-US" altLang="zh-CN" dirty="0" smtClean="0"/>
              <a:t>2009</a:t>
            </a:r>
            <a:r>
              <a:rPr lang="zh-CN" altLang="en-US" dirty="0" smtClean="0"/>
              <a:t>年</a:t>
            </a:r>
            <a:r>
              <a:rPr lang="en-US" altLang="zh-CN" dirty="0" smtClean="0"/>
              <a:t>4</a:t>
            </a:r>
            <a:r>
              <a:rPr lang="zh-CN" altLang="en-US" dirty="0" smtClean="0"/>
              <a:t>月</a:t>
            </a:r>
            <a:r>
              <a:rPr lang="en-US" altLang="zh-CN" dirty="0" smtClean="0"/>
              <a:t>Oracle</a:t>
            </a:r>
            <a:r>
              <a:rPr lang="zh-CN" altLang="en-US" dirty="0" smtClean="0"/>
              <a:t>以</a:t>
            </a:r>
            <a:r>
              <a:rPr lang="en-US" altLang="zh-CN" dirty="0" smtClean="0"/>
              <a:t>74</a:t>
            </a:r>
            <a:r>
              <a:rPr lang="zh-CN" altLang="en-US" dirty="0" smtClean="0"/>
              <a:t>亿美元收购</a:t>
            </a:r>
            <a:r>
              <a:rPr lang="en-US" altLang="zh-CN" dirty="0" smtClean="0"/>
              <a:t>SUN</a:t>
            </a:r>
            <a:endParaRPr lang="en-US" altLang="zh-CN" dirty="0" smtClean="0"/>
          </a:p>
          <a:p>
            <a:r>
              <a:rPr lang="en-US" altLang="zh-CN" dirty="0" smtClean="0"/>
              <a:t>2011</a:t>
            </a:r>
            <a:r>
              <a:rPr lang="zh-CN" altLang="en-US" dirty="0" smtClean="0"/>
              <a:t>年</a:t>
            </a:r>
            <a:r>
              <a:rPr lang="en-US" altLang="zh-CN" dirty="0" smtClean="0"/>
              <a:t>7</a:t>
            </a:r>
            <a:r>
              <a:rPr lang="zh-CN" altLang="en-US" dirty="0" smtClean="0"/>
              <a:t>月由</a:t>
            </a:r>
            <a:r>
              <a:rPr lang="en-US" altLang="zh-CN" dirty="0" smtClean="0"/>
              <a:t>Oracle</a:t>
            </a:r>
            <a:r>
              <a:rPr lang="zh-CN" altLang="en-US" dirty="0" smtClean="0"/>
              <a:t>正式发布</a:t>
            </a:r>
            <a:r>
              <a:rPr lang="en-US" altLang="zh-CN" dirty="0" smtClean="0"/>
              <a:t>Java7</a:t>
            </a:r>
            <a:endParaRPr lang="en-US" altLang="zh-CN" dirty="0" smtClean="0"/>
          </a:p>
          <a:p>
            <a:r>
              <a:rPr lang="en-US" altLang="zh-CN" dirty="0" smtClean="0"/>
              <a:t>2014</a:t>
            </a:r>
            <a:r>
              <a:rPr lang="zh-CN" altLang="en-US" dirty="0" smtClean="0"/>
              <a:t>年</a:t>
            </a:r>
            <a:r>
              <a:rPr lang="en-US" altLang="zh-CN" dirty="0" smtClean="0"/>
              <a:t>3</a:t>
            </a:r>
            <a:r>
              <a:rPr lang="zh-CN" altLang="en-US" dirty="0" smtClean="0"/>
              <a:t>月</a:t>
            </a:r>
            <a:r>
              <a:rPr lang="en-US" altLang="zh-CN" dirty="0" smtClean="0"/>
              <a:t>18</a:t>
            </a:r>
            <a:r>
              <a:rPr lang="zh-CN" altLang="en-US" dirty="0" smtClean="0"/>
              <a:t>日发布</a:t>
            </a:r>
            <a:r>
              <a:rPr lang="en-US" altLang="zh-CN" dirty="0" smtClean="0"/>
              <a:t>Java8</a:t>
            </a:r>
            <a:r>
              <a:rPr lang="zh-CN" altLang="en-US" dirty="0" smtClean="0"/>
              <a:t>正式版</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t>
            </a:r>
            <a:r>
              <a:rPr lang="zh-CN" altLang="en-US" dirty="0" smtClean="0"/>
              <a:t>、</a:t>
            </a:r>
            <a:r>
              <a:rPr lang="en-US" altLang="zh-CN" dirty="0" smtClean="0"/>
              <a:t>JDK</a:t>
            </a:r>
            <a:r>
              <a:rPr lang="zh-CN" altLang="en-US" dirty="0" smtClean="0"/>
              <a:t>下载</a:t>
            </a:r>
            <a:endParaRPr lang="en-US" altLang="zh-CN" dirty="0" smtClean="0"/>
          </a:p>
        </p:txBody>
      </p:sp>
      <p:sp>
        <p:nvSpPr>
          <p:cNvPr id="3" name="内容占位符 2"/>
          <p:cNvSpPr>
            <a:spLocks noGrp="1"/>
          </p:cNvSpPr>
          <p:nvPr>
            <p:ph idx="1"/>
          </p:nvPr>
        </p:nvSpPr>
        <p:spPr/>
        <p:txBody>
          <a:bodyPr/>
          <a:lstStyle/>
          <a:p>
            <a:pPr>
              <a:buNone/>
            </a:pPr>
            <a:r>
              <a:rPr lang="en-US" altLang="zh-CN" sz="2400" dirty="0" smtClean="0"/>
              <a:t>JDK</a:t>
            </a:r>
            <a:r>
              <a:rPr lang="zh-CN" altLang="zh-CN" sz="2400" dirty="0" smtClean="0"/>
              <a:t>（</a:t>
            </a:r>
            <a:r>
              <a:rPr lang="en-US" altLang="zh-CN" sz="2400" dirty="0" smtClean="0"/>
              <a:t>Java Development Kit</a:t>
            </a:r>
            <a:r>
              <a:rPr lang="zh-CN" altLang="zh-CN" sz="2400" dirty="0" smtClean="0"/>
              <a:t>）</a:t>
            </a:r>
            <a:r>
              <a:rPr lang="en-US" altLang="zh-CN" sz="2400" dirty="0" smtClean="0"/>
              <a:t>Java</a:t>
            </a:r>
            <a:r>
              <a:rPr lang="zh-CN" altLang="en-US" sz="2400" dirty="0" smtClean="0"/>
              <a:t>开发工具包</a:t>
            </a:r>
            <a:endParaRPr lang="zh-CN" altLang="en-US" sz="2400" dirty="0" smtClean="0"/>
          </a:p>
          <a:p>
            <a:pPr>
              <a:buNone/>
            </a:pPr>
            <a:r>
              <a:rPr lang="en-US" altLang="zh-CN" sz="2400" dirty="0" smtClean="0"/>
              <a:t>JRE</a:t>
            </a:r>
            <a:r>
              <a:rPr lang="zh-CN" altLang="zh-CN" sz="2400" dirty="0" smtClean="0"/>
              <a:t>（</a:t>
            </a:r>
            <a:r>
              <a:rPr lang="en-US" altLang="zh-CN" sz="2400" dirty="0" smtClean="0"/>
              <a:t>Java Runtime Environment</a:t>
            </a:r>
            <a:r>
              <a:rPr lang="zh-CN" altLang="zh-CN" sz="2400" dirty="0" smtClean="0"/>
              <a:t>）</a:t>
            </a:r>
            <a:r>
              <a:rPr lang="en-US" altLang="zh-CN" sz="2400" dirty="0" smtClean="0"/>
              <a:t>Java</a:t>
            </a:r>
            <a:r>
              <a:rPr lang="zh-CN" altLang="zh-CN" sz="2400" dirty="0" smtClean="0"/>
              <a:t>运行环境</a:t>
            </a:r>
            <a:endParaRPr lang="zh-CN" altLang="zh-CN" sz="2400" dirty="0" smtClean="0"/>
          </a:p>
          <a:p>
            <a:pPr>
              <a:buNone/>
            </a:pPr>
            <a:r>
              <a:rPr lang="zh-CN" altLang="en-US" sz="2400" dirty="0" smtClean="0"/>
              <a:t>下载地址：</a:t>
            </a:r>
            <a:r>
              <a:rPr lang="en-US" altLang="zh-CN" sz="2400" dirty="0" smtClean="0"/>
              <a:t>http://www.oracle.com/technetwork/java/archive-139210.html</a:t>
            </a:r>
            <a:endParaRPr lang="en-US" altLang="zh-CN" sz="2400" dirty="0" smtClean="0">
              <a:solidFill>
                <a:srgbClr val="FF0000"/>
              </a:solidFill>
            </a:endParaRPr>
          </a:p>
          <a:p>
            <a:endParaRPr lang="zh-CN" altLang="en-US" dirty="0"/>
          </a:p>
        </p:txBody>
      </p:sp>
      <p:pic>
        <p:nvPicPr>
          <p:cNvPr id="1028" name="Picture 4"/>
          <p:cNvPicPr>
            <a:picLocks noChangeAspect="1" noChangeArrowheads="1"/>
          </p:cNvPicPr>
          <p:nvPr/>
        </p:nvPicPr>
        <p:blipFill>
          <a:blip r:embed="rId1"/>
          <a:srcRect/>
          <a:stretch>
            <a:fillRect/>
          </a:stretch>
        </p:blipFill>
        <p:spPr bwMode="auto">
          <a:xfrm>
            <a:off x="720090" y="2880360"/>
            <a:ext cx="4403725" cy="354711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500" fill="hold"/>
                                        <p:tgtEl>
                                          <p:spTgt spid="1028"/>
                                        </p:tgtEl>
                                        <p:attrNameLst>
                                          <p:attrName>ppt_w</p:attrName>
                                        </p:attrNameLst>
                                      </p:cBhvr>
                                      <p:tavLst>
                                        <p:tav tm="0">
                                          <p:val>
                                            <p:fltVal val="0"/>
                                          </p:val>
                                        </p:tav>
                                        <p:tav tm="100000">
                                          <p:val>
                                            <p:strVal val="#ppt_w"/>
                                          </p:val>
                                        </p:tav>
                                      </p:tavLst>
                                    </p:anim>
                                    <p:anim calcmode="lin" valueType="num">
                                      <p:cBhvr>
                                        <p:cTn id="8" dur="500" fill="hold"/>
                                        <p:tgtEl>
                                          <p:spTgt spid="1028"/>
                                        </p:tgtEl>
                                        <p:attrNameLst>
                                          <p:attrName>ppt_h</p:attrName>
                                        </p:attrNameLst>
                                      </p:cBhvr>
                                      <p:tavLst>
                                        <p:tav tm="0">
                                          <p:val>
                                            <p:fltVal val="0"/>
                                          </p:val>
                                        </p:tav>
                                        <p:tav tm="100000">
                                          <p:val>
                                            <p:strVal val="#ppt_h"/>
                                          </p:val>
                                        </p:tav>
                                      </p:tavLst>
                                    </p:anim>
                                    <p:animEffect transition="in" filter="fade">
                                      <p:cBhvr>
                                        <p:cTn id="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a:t>
            </a:r>
            <a:r>
              <a:rPr lang="zh-CN" altLang="en-US" dirty="0" smtClean="0"/>
              <a:t>、</a:t>
            </a:r>
            <a:r>
              <a:rPr lang="en-US" altLang="zh-CN" dirty="0" smtClean="0"/>
              <a:t>Java</a:t>
            </a:r>
            <a:r>
              <a:rPr lang="zh-CN" altLang="en-US" dirty="0" smtClean="0"/>
              <a:t>体系与特点</a:t>
            </a:r>
            <a:endParaRPr lang="en-US" altLang="zh-CN" dirty="0" smtClean="0"/>
          </a:p>
        </p:txBody>
      </p:sp>
      <p:sp>
        <p:nvSpPr>
          <p:cNvPr id="3" name="内容占位符 2"/>
          <p:cNvSpPr>
            <a:spLocks noGrp="1"/>
          </p:cNvSpPr>
          <p:nvPr>
            <p:ph idx="1"/>
          </p:nvPr>
        </p:nvSpPr>
        <p:spPr/>
        <p:txBody>
          <a:bodyPr>
            <a:normAutofit lnSpcReduction="10000"/>
          </a:bodyPr>
          <a:lstStyle/>
          <a:p>
            <a:r>
              <a:rPr lang="en-US" altLang="zh-CN" sz="2000" dirty="0" smtClean="0"/>
              <a:t>Java SE</a:t>
            </a:r>
            <a:r>
              <a:rPr lang="zh-CN" altLang="en-US" sz="2000" dirty="0" smtClean="0"/>
              <a:t>：</a:t>
            </a:r>
            <a:r>
              <a:rPr lang="en-US" altLang="zh-CN" sz="2000" dirty="0" smtClean="0"/>
              <a:t>Java Platform</a:t>
            </a:r>
            <a:r>
              <a:rPr lang="zh-CN" altLang="en-US" sz="2000" dirty="0" smtClean="0"/>
              <a:t>，</a:t>
            </a:r>
            <a:r>
              <a:rPr lang="en-US" altLang="zh-CN" sz="2000" dirty="0" smtClean="0"/>
              <a:t>Standard Edition</a:t>
            </a:r>
            <a:endParaRPr lang="en-US" altLang="zh-CN" sz="2000" dirty="0" smtClean="0"/>
          </a:p>
          <a:p>
            <a:r>
              <a:rPr lang="zh-CN" altLang="en-US" sz="2000" dirty="0" smtClean="0"/>
              <a:t>标准版：各应用平台的基础，桌面开发和低端商务应用的解决方案。</a:t>
            </a:r>
            <a:endParaRPr lang="zh-CN" altLang="en-US" sz="2000" dirty="0" smtClean="0"/>
          </a:p>
          <a:p>
            <a:r>
              <a:rPr lang="en-US" altLang="zh-CN" sz="2000" dirty="0" smtClean="0"/>
              <a:t>Java EE</a:t>
            </a:r>
            <a:r>
              <a:rPr lang="zh-CN" altLang="en-US" sz="2000" dirty="0" smtClean="0"/>
              <a:t>：</a:t>
            </a:r>
            <a:r>
              <a:rPr lang="en-US" altLang="zh-CN" sz="2000" dirty="0" smtClean="0"/>
              <a:t>Java Platform</a:t>
            </a:r>
            <a:r>
              <a:rPr lang="zh-CN" altLang="en-US" sz="2000" dirty="0" smtClean="0"/>
              <a:t>，</a:t>
            </a:r>
            <a:r>
              <a:rPr lang="en-US" altLang="zh-CN" sz="2000" dirty="0" smtClean="0"/>
              <a:t>Enterprise Edition</a:t>
            </a:r>
            <a:endParaRPr lang="en-US" altLang="zh-CN" sz="2000" dirty="0" smtClean="0"/>
          </a:p>
          <a:p>
            <a:r>
              <a:rPr lang="zh-CN" altLang="en-US" sz="2000" dirty="0" smtClean="0"/>
              <a:t>企业版：以企业为环境而开发应用程序的解决方案</a:t>
            </a:r>
            <a:endParaRPr lang="zh-CN" altLang="en-US" sz="2000" dirty="0" smtClean="0"/>
          </a:p>
          <a:p>
            <a:r>
              <a:rPr lang="en-US" altLang="zh-CN" sz="2000" dirty="0" smtClean="0"/>
              <a:t>Java ME </a:t>
            </a:r>
            <a:r>
              <a:rPr lang="zh-CN" altLang="en-US" sz="2000" dirty="0" smtClean="0"/>
              <a:t>：</a:t>
            </a:r>
            <a:r>
              <a:rPr lang="en-US" altLang="zh-CN" sz="2000" dirty="0" smtClean="0"/>
              <a:t>Java Platform, Micro Edition</a:t>
            </a:r>
            <a:endParaRPr lang="en-US" altLang="zh-CN" sz="2000" dirty="0" smtClean="0"/>
          </a:p>
          <a:p>
            <a:r>
              <a:rPr lang="zh-CN" altLang="en-US" sz="2000" dirty="0" smtClean="0"/>
              <a:t>微型版：致力于消费产品 和嵌入式设备的最佳解决方案</a:t>
            </a:r>
            <a:endParaRPr lang="en-US" altLang="zh-CN" sz="2000"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r>
              <a:rPr lang="en-US" altLang="zh-CN" sz="3200" b="1" dirty="0" smtClean="0"/>
              <a:t>Java</a:t>
            </a:r>
            <a:r>
              <a:rPr lang="zh-CN" altLang="en-US" sz="3200" b="1" dirty="0" smtClean="0"/>
              <a:t>可以做什么？</a:t>
            </a:r>
            <a:endParaRPr lang="zh-CN" altLang="en-US" sz="3200" b="1" dirty="0"/>
          </a:p>
        </p:txBody>
      </p:sp>
      <p:sp>
        <p:nvSpPr>
          <p:cNvPr id="4" name="矩形 3"/>
          <p:cNvSpPr/>
          <p:nvPr/>
        </p:nvSpPr>
        <p:spPr>
          <a:xfrm>
            <a:off x="1189005" y="4243387"/>
            <a:ext cx="2857500" cy="5715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dirty="0" smtClean="0"/>
              <a:t>Java SE</a:t>
            </a:r>
            <a:endParaRPr lang="zh-CN" altLang="en-US" dirty="0"/>
          </a:p>
        </p:txBody>
      </p:sp>
      <p:sp>
        <p:nvSpPr>
          <p:cNvPr id="5" name="矩形 4"/>
          <p:cNvSpPr/>
          <p:nvPr/>
        </p:nvSpPr>
        <p:spPr>
          <a:xfrm>
            <a:off x="1189005" y="3600450"/>
            <a:ext cx="1357313" cy="500062"/>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dirty="0" smtClean="0"/>
              <a:t>Java EE</a:t>
            </a:r>
            <a:endParaRPr lang="zh-CN" altLang="en-US" dirty="0"/>
          </a:p>
        </p:txBody>
      </p:sp>
      <p:sp>
        <p:nvSpPr>
          <p:cNvPr id="6" name="矩形 5"/>
          <p:cNvSpPr/>
          <p:nvPr/>
        </p:nvSpPr>
        <p:spPr>
          <a:xfrm>
            <a:off x="2689193" y="3600450"/>
            <a:ext cx="1357312" cy="500062"/>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dirty="0" smtClean="0"/>
              <a:t>Java ME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 calcmode="lin" valueType="num">
                                      <p:cBhvr additive="base">
                                        <p:cTn id="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dingk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codingke</Template>
  <TotalTime>0</TotalTime>
  <Words>4143</Words>
  <Application>WPS 演示</Application>
  <PresentationFormat>自定义</PresentationFormat>
  <Paragraphs>339</Paragraphs>
  <Slides>23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微软雅黑</vt:lpstr>
      <vt:lpstr>黑体</vt:lpstr>
      <vt:lpstr>Calibri</vt:lpstr>
      <vt:lpstr>codingke</vt:lpstr>
      <vt:lpstr>第01章：Java开发入门</vt:lpstr>
      <vt:lpstr>课程大纲</vt:lpstr>
      <vt:lpstr>1、计算机基本概念</vt:lpstr>
      <vt:lpstr>2、DOS 常用命令</vt:lpstr>
      <vt:lpstr>2、DOS 常用命令</vt:lpstr>
      <vt:lpstr>2、DOS 常用命令</vt:lpstr>
      <vt:lpstr>3、Java语言发展史</vt:lpstr>
      <vt:lpstr>4、JDK下载</vt:lpstr>
      <vt:lpstr>5、Java体系与特点</vt:lpstr>
      <vt:lpstr>6、Java体系与特点</vt:lpstr>
      <vt:lpstr>7、JDK安装</vt:lpstr>
      <vt:lpstr>8、环境变量配置</vt:lpstr>
      <vt:lpstr>9、程序开发步骤</vt:lpstr>
      <vt:lpstr>10、Hello World入门</vt:lpstr>
      <vt:lpstr>10、Hello World入门</vt:lpstr>
      <vt:lpstr>11、Hello World程序分析</vt:lpstr>
      <vt:lpstr>12、Java跨平台原理</vt:lpstr>
      <vt:lpstr>12、Java跨平台原理</vt:lpstr>
      <vt:lpstr>12、Java跨平台原理</vt:lpstr>
      <vt:lpstr>13、Java常用开发工具介绍</vt:lpstr>
      <vt:lpstr>14、Java程序反编译介绍</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vince</cp:lastModifiedBy>
  <cp:revision>118</cp:revision>
  <dcterms:created xsi:type="dcterms:W3CDTF">2014-03-25T02:54:00Z</dcterms:created>
  <dcterms:modified xsi:type="dcterms:W3CDTF">2017-04-17T14:33:58Z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