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3"/>
  </p:sldMasterIdLst>
  <p:sldIdLst>
    <p:sldId id="260" r:id="rId4"/>
    <p:sldId id="261" r:id="rId5"/>
    <p:sldId id="262" r:id="rId6"/>
    <p:sldId id="266" r:id="rId7"/>
    <p:sldId id="263" r:id="rId8"/>
    <p:sldId id="276" r:id="rId9"/>
    <p:sldId id="265" r:id="rId10"/>
    <p:sldId id="264" r:id="rId11"/>
    <p:sldId id="277" r:id="rId12"/>
    <p:sldId id="278" r:id="rId13"/>
    <p:sldId id="279" r:id="rId14"/>
    <p:sldId id="280" r:id="rId15"/>
    <p:sldId id="281" r:id="rId16"/>
    <p:sldId id="267" r:id="rId17"/>
    <p:sldId id="313" r:id="rId18"/>
    <p:sldId id="268" r:id="rId19"/>
    <p:sldId id="269" r:id="rId20"/>
    <p:sldId id="282" r:id="rId21"/>
    <p:sldId id="283" r:id="rId22"/>
    <p:sldId id="284" r:id="rId23"/>
    <p:sldId id="285" r:id="rId24"/>
    <p:sldId id="319" r:id="rId25"/>
    <p:sldId id="286" r:id="rId26"/>
    <p:sldId id="287" r:id="rId27"/>
    <p:sldId id="288" r:id="rId28"/>
    <p:sldId id="289" r:id="rId29"/>
    <p:sldId id="290" r:id="rId30"/>
    <p:sldId id="291" r:id="rId31"/>
    <p:sldId id="314" r:id="rId32"/>
    <p:sldId id="315" r:id="rId33"/>
    <p:sldId id="271" r:id="rId34"/>
    <p:sldId id="316" r:id="rId35"/>
    <p:sldId id="292" r:id="rId36"/>
    <p:sldId id="317" r:id="rId37"/>
    <p:sldId id="318" r:id="rId38"/>
    <p:sldId id="272" r:id="rId39"/>
    <p:sldId id="294" r:id="rId40"/>
    <p:sldId id="295" r:id="rId41"/>
    <p:sldId id="296" r:id="rId42"/>
    <p:sldId id="275" r:id="rId43"/>
    <p:sldId id="259" r:id="rId44"/>
  </p:sldIdLst>
  <p:sldSz cx="11522075" cy="7200900"/>
  <p:notesSz cx="6858000" cy="9144000"/>
  <p:defaultTextStyle>
    <a:defPPr>
      <a:defRPr lang="zh-CN"/>
    </a:defPPr>
    <a:lvl1pPr marL="0" algn="l" defTabSz="1197610" rtl="0" eaLnBrk="1" latinLnBrk="0" hangingPunct="1">
      <a:defRPr sz="2400" kern="1200">
        <a:solidFill>
          <a:schemeClr val="tx1"/>
        </a:solidFill>
        <a:latin typeface="+mn-lt"/>
        <a:ea typeface="+mn-ea"/>
        <a:cs typeface="+mn-cs"/>
      </a:defRPr>
    </a:lvl1pPr>
    <a:lvl2pPr marL="598805" algn="l" defTabSz="1197610" rtl="0" eaLnBrk="1" latinLnBrk="0" hangingPunct="1">
      <a:defRPr sz="2400" kern="1200">
        <a:solidFill>
          <a:schemeClr val="tx1"/>
        </a:solidFill>
        <a:latin typeface="+mn-lt"/>
        <a:ea typeface="+mn-ea"/>
        <a:cs typeface="+mn-cs"/>
      </a:defRPr>
    </a:lvl2pPr>
    <a:lvl3pPr marL="1198245" algn="l" defTabSz="1197610" rtl="0" eaLnBrk="1" latinLnBrk="0" hangingPunct="1">
      <a:defRPr sz="2400" kern="1200">
        <a:solidFill>
          <a:schemeClr val="tx1"/>
        </a:solidFill>
        <a:latin typeface="+mn-lt"/>
        <a:ea typeface="+mn-ea"/>
        <a:cs typeface="+mn-cs"/>
      </a:defRPr>
    </a:lvl3pPr>
    <a:lvl4pPr marL="1797050" algn="l" defTabSz="1197610" rtl="0" eaLnBrk="1" latinLnBrk="0" hangingPunct="1">
      <a:defRPr sz="2400" kern="1200">
        <a:solidFill>
          <a:schemeClr val="tx1"/>
        </a:solidFill>
        <a:latin typeface="+mn-lt"/>
        <a:ea typeface="+mn-ea"/>
        <a:cs typeface="+mn-cs"/>
      </a:defRPr>
    </a:lvl4pPr>
    <a:lvl5pPr marL="2396490" algn="l" defTabSz="1197610" rtl="0" eaLnBrk="1" latinLnBrk="0" hangingPunct="1">
      <a:defRPr sz="2400" kern="1200">
        <a:solidFill>
          <a:schemeClr val="tx1"/>
        </a:solidFill>
        <a:latin typeface="+mn-lt"/>
        <a:ea typeface="+mn-ea"/>
        <a:cs typeface="+mn-cs"/>
      </a:defRPr>
    </a:lvl5pPr>
    <a:lvl6pPr marL="2995295" algn="l" defTabSz="1197610" rtl="0" eaLnBrk="1" latinLnBrk="0" hangingPunct="1">
      <a:defRPr sz="2400" kern="1200">
        <a:solidFill>
          <a:schemeClr val="tx1"/>
        </a:solidFill>
        <a:latin typeface="+mn-lt"/>
        <a:ea typeface="+mn-ea"/>
        <a:cs typeface="+mn-cs"/>
      </a:defRPr>
    </a:lvl6pPr>
    <a:lvl7pPr marL="3594735" algn="l" defTabSz="1197610" rtl="0" eaLnBrk="1" latinLnBrk="0" hangingPunct="1">
      <a:defRPr sz="2400" kern="1200">
        <a:solidFill>
          <a:schemeClr val="tx1"/>
        </a:solidFill>
        <a:latin typeface="+mn-lt"/>
        <a:ea typeface="+mn-ea"/>
        <a:cs typeface="+mn-cs"/>
      </a:defRPr>
    </a:lvl7pPr>
    <a:lvl8pPr marL="4193540" algn="l" defTabSz="1197610" rtl="0" eaLnBrk="1" latinLnBrk="0" hangingPunct="1">
      <a:defRPr sz="2400" kern="1200">
        <a:solidFill>
          <a:schemeClr val="tx1"/>
        </a:solidFill>
        <a:latin typeface="+mn-lt"/>
        <a:ea typeface="+mn-ea"/>
        <a:cs typeface="+mn-cs"/>
      </a:defRPr>
    </a:lvl8pPr>
    <a:lvl9pPr marL="4792980" algn="l" defTabSz="119761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20" autoAdjust="0"/>
    <p:restoredTop sz="94664" autoAdjust="0"/>
  </p:normalViewPr>
  <p:slideViewPr>
    <p:cSldViewPr>
      <p:cViewPr>
        <p:scale>
          <a:sx n="94" d="100"/>
          <a:sy n="94" d="100"/>
        </p:scale>
        <p:origin x="-776" y="-104"/>
      </p:cViewPr>
      <p:guideLst>
        <p:guide orient="horz" pos="2268"/>
        <p:guide pos="3629"/>
      </p:guideLst>
    </p:cSldViewPr>
  </p:slideViewPr>
  <p:outlineViewPr>
    <p:cViewPr>
      <p:scale>
        <a:sx n="33" d="100"/>
        <a:sy n="33" d="100"/>
      </p:scale>
      <p:origin x="0" y="610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106" y="286702"/>
            <a:ext cx="3790683" cy="1220153"/>
          </a:xfrm>
        </p:spPr>
        <p:txBody>
          <a:bodyPr anchor="b"/>
          <a:lstStyle>
            <a:lvl1pPr algn="l">
              <a:defRPr sz="26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04811" y="286704"/>
            <a:ext cx="6441160" cy="6145769"/>
          </a:xfrm>
        </p:spPr>
        <p:txBody>
          <a:bodyPr/>
          <a:lstStyle>
            <a:lvl1pPr>
              <a:defRPr sz="4200"/>
            </a:lvl1pPr>
            <a:lvl2pPr>
              <a:defRPr sz="3700"/>
            </a:lvl2pPr>
            <a:lvl3pPr>
              <a:defRPr sz="3100"/>
            </a:lvl3pPr>
            <a:lvl4pPr>
              <a:defRPr sz="2600"/>
            </a:lvl4pPr>
            <a:lvl5pPr>
              <a:defRPr sz="2600"/>
            </a:lvl5pPr>
            <a:lvl6pPr>
              <a:defRPr sz="2600"/>
            </a:lvl6pPr>
            <a:lvl7pPr>
              <a:defRPr sz="2600"/>
            </a:lvl7pPr>
            <a:lvl8pPr>
              <a:defRPr sz="2600"/>
            </a:lvl8pPr>
            <a:lvl9pPr>
              <a:defRPr sz="2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576106" y="1506857"/>
            <a:ext cx="3790683" cy="4925616"/>
          </a:xfrm>
        </p:spPr>
        <p:txBody>
          <a:bodyPr/>
          <a:lstStyle>
            <a:lvl1pPr marL="0" indent="0">
              <a:buNone/>
              <a:defRPr sz="1800"/>
            </a:lvl1pPr>
            <a:lvl2pPr marL="598805" indent="0">
              <a:buNone/>
              <a:defRPr sz="1600"/>
            </a:lvl2pPr>
            <a:lvl3pPr marL="1198245" indent="0">
              <a:buNone/>
              <a:defRPr sz="1300"/>
            </a:lvl3pPr>
            <a:lvl4pPr marL="1797050" indent="0">
              <a:buNone/>
              <a:defRPr sz="1200"/>
            </a:lvl4pPr>
            <a:lvl5pPr marL="2396490" indent="0">
              <a:buNone/>
              <a:defRPr sz="1200"/>
            </a:lvl5pPr>
            <a:lvl6pPr marL="2995295" indent="0">
              <a:buNone/>
              <a:defRPr sz="1200"/>
            </a:lvl6pPr>
            <a:lvl7pPr marL="3594735" indent="0">
              <a:buNone/>
              <a:defRPr sz="1200"/>
            </a:lvl7pPr>
            <a:lvl8pPr marL="4193540" indent="0">
              <a:buNone/>
              <a:defRPr sz="1200"/>
            </a:lvl8pPr>
            <a:lvl9pPr marL="4792980" indent="0">
              <a:buNone/>
              <a:defRPr sz="12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6" name="页脚占位符 5"/>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8407" y="5040630"/>
            <a:ext cx="6913245" cy="595076"/>
          </a:xfrm>
        </p:spPr>
        <p:txBody>
          <a:bodyPr anchor="b"/>
          <a:lstStyle>
            <a:lvl1pPr algn="l">
              <a:defRPr sz="26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258407" y="643413"/>
            <a:ext cx="6913245" cy="4320540"/>
          </a:xfrm>
        </p:spPr>
        <p:txBody>
          <a:bodyPr/>
          <a:lstStyle>
            <a:lvl1pPr marL="0" indent="0">
              <a:buNone/>
              <a:defRPr sz="4200"/>
            </a:lvl1pPr>
            <a:lvl2pPr marL="598805" indent="0">
              <a:buNone/>
              <a:defRPr sz="3700"/>
            </a:lvl2pPr>
            <a:lvl3pPr marL="1198245" indent="0">
              <a:buNone/>
              <a:defRPr sz="3100"/>
            </a:lvl3pPr>
            <a:lvl4pPr marL="1797050" indent="0">
              <a:buNone/>
              <a:defRPr sz="2600"/>
            </a:lvl4pPr>
            <a:lvl5pPr marL="2396490" indent="0">
              <a:buNone/>
              <a:defRPr sz="2600"/>
            </a:lvl5pPr>
            <a:lvl6pPr marL="2995295" indent="0">
              <a:buNone/>
              <a:defRPr sz="2600"/>
            </a:lvl6pPr>
            <a:lvl7pPr marL="3594735" indent="0">
              <a:buNone/>
              <a:defRPr sz="2600"/>
            </a:lvl7pPr>
            <a:lvl8pPr marL="4193540" indent="0">
              <a:buNone/>
              <a:defRPr sz="2600"/>
            </a:lvl8pPr>
            <a:lvl9pPr marL="4792980" indent="0">
              <a:buNone/>
              <a:defRPr sz="26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258407" y="5635705"/>
            <a:ext cx="6913245" cy="845106"/>
          </a:xfrm>
        </p:spPr>
        <p:txBody>
          <a:bodyPr/>
          <a:lstStyle>
            <a:lvl1pPr marL="0" indent="0">
              <a:buNone/>
              <a:defRPr sz="1800"/>
            </a:lvl1pPr>
            <a:lvl2pPr marL="598805" indent="0">
              <a:buNone/>
              <a:defRPr sz="1600"/>
            </a:lvl2pPr>
            <a:lvl3pPr marL="1198245" indent="0">
              <a:buNone/>
              <a:defRPr sz="1300"/>
            </a:lvl3pPr>
            <a:lvl4pPr marL="1797050" indent="0">
              <a:buNone/>
              <a:defRPr sz="1200"/>
            </a:lvl4pPr>
            <a:lvl5pPr marL="2396490" indent="0">
              <a:buNone/>
              <a:defRPr sz="1200"/>
            </a:lvl5pPr>
            <a:lvl6pPr marL="2995295" indent="0">
              <a:buNone/>
              <a:defRPr sz="1200"/>
            </a:lvl6pPr>
            <a:lvl7pPr marL="3594735" indent="0">
              <a:buNone/>
              <a:defRPr sz="1200"/>
            </a:lvl7pPr>
            <a:lvl8pPr marL="4193540" indent="0">
              <a:buNone/>
              <a:defRPr sz="1200"/>
            </a:lvl8pPr>
            <a:lvl9pPr marL="4792980" indent="0">
              <a:buNone/>
              <a:defRPr sz="12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6" name="页脚占位符 5"/>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5" name="页脚占位符 4"/>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04243" y="1100120"/>
            <a:ext cx="2592467" cy="460724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46063" y="1100120"/>
            <a:ext cx="7585366" cy="460724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5" name="页脚占位符 4"/>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576104" y="671491"/>
            <a:ext cx="10369868" cy="817027"/>
          </a:xfrm>
        </p:spPr>
        <p:txBody>
          <a:bodyPr/>
          <a:lstStyle>
            <a:lvl1pPr>
              <a:defRPr/>
            </a:lvl1pPr>
          </a:lstStyle>
          <a:p>
            <a:r>
              <a:rPr lang="zh-CN" altLang="en-US" smtClean="0"/>
              <a:t>单击此处编辑母版标题样式</a:t>
            </a:r>
            <a:endParaRPr lang="zh-CN" altLang="en-US" dirty="0"/>
          </a:p>
        </p:txBody>
      </p:sp>
      <p:sp>
        <p:nvSpPr>
          <p:cNvPr id="4" name="内容占位符 3"/>
          <p:cNvSpPr>
            <a:spLocks noGrp="1"/>
          </p:cNvSpPr>
          <p:nvPr>
            <p:ph sz="half" idx="2"/>
          </p:nvPr>
        </p:nvSpPr>
        <p:spPr>
          <a:xfrm>
            <a:off x="576104" y="1528748"/>
            <a:ext cx="5090917" cy="4791794"/>
          </a:xfrm>
        </p:spPr>
        <p:txBody>
          <a:bodyPr>
            <a:normAutofit/>
          </a:bodyPr>
          <a:lstStyle>
            <a:lvl1pPr>
              <a:defRPr sz="2000"/>
            </a:lvl1pPr>
            <a:lvl2pPr>
              <a:defRPr sz="2000"/>
            </a:lvl2pPr>
            <a:lvl3pPr>
              <a:defRPr sz="2000"/>
            </a:lvl3pPr>
            <a:lvl4pPr>
              <a:defRPr sz="2000"/>
            </a:lvl4pPr>
            <a:lvl5pPr>
              <a:defRPr sz="2000"/>
            </a:lvl5pPr>
            <a:lvl6pPr>
              <a:defRPr sz="2100"/>
            </a:lvl6pPr>
            <a:lvl7pPr>
              <a:defRPr sz="2100"/>
            </a:lvl7pPr>
            <a:lvl8pPr>
              <a:defRPr sz="2100"/>
            </a:lvl8pPr>
            <a:lvl9pPr>
              <a:defRPr sz="21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6" name="内容占位符 5"/>
          <p:cNvSpPr>
            <a:spLocks noGrp="1"/>
          </p:cNvSpPr>
          <p:nvPr>
            <p:ph sz="quarter" idx="4"/>
          </p:nvPr>
        </p:nvSpPr>
        <p:spPr>
          <a:xfrm>
            <a:off x="5853056" y="1528748"/>
            <a:ext cx="5092917" cy="4791794"/>
          </a:xfrm>
        </p:spPr>
        <p:txBody>
          <a:bodyPr>
            <a:normAutofit/>
          </a:bodyPr>
          <a:lstStyle>
            <a:lvl1pPr>
              <a:defRPr sz="2000"/>
            </a:lvl1pPr>
            <a:lvl2pPr>
              <a:defRPr sz="2000"/>
            </a:lvl2pPr>
            <a:lvl3pPr>
              <a:defRPr sz="2000"/>
            </a:lvl3pPr>
            <a:lvl4pPr>
              <a:defRPr sz="2000"/>
            </a:lvl4pPr>
            <a:lvl5pPr>
              <a:defRPr sz="2000"/>
            </a:lvl5pPr>
            <a:lvl6pPr>
              <a:defRPr sz="2100"/>
            </a:lvl6pPr>
            <a:lvl7pPr>
              <a:defRPr sz="2100"/>
            </a:lvl7pPr>
            <a:lvl8pPr>
              <a:defRPr sz="2100"/>
            </a:lvl8pPr>
            <a:lvl9pPr>
              <a:defRPr sz="21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7" name="日期占位符 6"/>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8" name="页脚占位符 7"/>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576104" y="671492"/>
            <a:ext cx="10369868" cy="817026"/>
          </a:xfrm>
        </p:spPr>
        <p:txBody>
          <a:bodyPr/>
          <a:lstStyle>
            <a:lvl1pPr>
              <a:defRPr/>
            </a:lvl1pPr>
          </a:lstStyle>
          <a:p>
            <a:r>
              <a:rPr lang="zh-CN" altLang="en-US" smtClean="0"/>
              <a:t>单击此处编辑母版标题样式</a:t>
            </a:r>
            <a:endParaRPr lang="zh-CN" altLang="en-US" dirty="0"/>
          </a:p>
        </p:txBody>
      </p:sp>
      <p:sp>
        <p:nvSpPr>
          <p:cNvPr id="4" name="内容占位符 3"/>
          <p:cNvSpPr>
            <a:spLocks noGrp="1"/>
          </p:cNvSpPr>
          <p:nvPr>
            <p:ph sz="half" idx="2"/>
          </p:nvPr>
        </p:nvSpPr>
        <p:spPr>
          <a:xfrm>
            <a:off x="576104" y="1528748"/>
            <a:ext cx="5090917" cy="4791794"/>
          </a:xfrm>
        </p:spPr>
        <p:txBody>
          <a:bodyPr>
            <a:normAutofit/>
          </a:bodyPr>
          <a:lstStyle>
            <a:lvl1pPr>
              <a:defRPr sz="2000"/>
            </a:lvl1pPr>
            <a:lvl2pPr>
              <a:defRPr sz="2000"/>
            </a:lvl2pPr>
            <a:lvl3pPr>
              <a:defRPr sz="2000"/>
            </a:lvl3pPr>
            <a:lvl4pPr>
              <a:defRPr sz="2000"/>
            </a:lvl4pPr>
            <a:lvl5pPr>
              <a:defRPr sz="2000"/>
            </a:lvl5pPr>
            <a:lvl6pPr>
              <a:defRPr sz="2100"/>
            </a:lvl6pPr>
            <a:lvl7pPr>
              <a:defRPr sz="2100"/>
            </a:lvl7pPr>
            <a:lvl8pPr>
              <a:defRPr sz="2100"/>
            </a:lvl8pPr>
            <a:lvl9pPr>
              <a:defRPr sz="21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6" name="内容占位符 5"/>
          <p:cNvSpPr>
            <a:spLocks noGrp="1"/>
          </p:cNvSpPr>
          <p:nvPr>
            <p:ph sz="quarter" idx="4"/>
          </p:nvPr>
        </p:nvSpPr>
        <p:spPr>
          <a:xfrm>
            <a:off x="5853056" y="1528748"/>
            <a:ext cx="5092917" cy="4791794"/>
          </a:xfrm>
        </p:spPr>
        <p:txBody>
          <a:bodyPr>
            <a:normAutofit/>
          </a:bodyPr>
          <a:lstStyle>
            <a:lvl1pPr>
              <a:defRPr sz="2000"/>
            </a:lvl1pPr>
            <a:lvl2pPr>
              <a:defRPr sz="2000"/>
            </a:lvl2pPr>
            <a:lvl3pPr>
              <a:defRPr sz="2000"/>
            </a:lvl3pPr>
            <a:lvl4pPr>
              <a:defRPr sz="2000"/>
            </a:lvl4pPr>
            <a:lvl5pPr>
              <a:defRPr sz="2000"/>
            </a:lvl5pPr>
            <a:lvl6pPr>
              <a:defRPr sz="2100"/>
            </a:lvl6pPr>
            <a:lvl7pPr>
              <a:defRPr sz="2100"/>
            </a:lvl7pPr>
            <a:lvl8pPr>
              <a:defRPr sz="2100"/>
            </a:lvl8pPr>
            <a:lvl9pPr>
              <a:defRPr sz="21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7" name="日期占位符 6"/>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8" name="页脚占位符 7"/>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标题幻灯片">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831815" y="2842741"/>
            <a:ext cx="9793764" cy="972023"/>
          </a:xfrm>
        </p:spPr>
        <p:txBody>
          <a:bodyPr>
            <a:normAutofit/>
            <a:scene3d>
              <a:camera prst="orthographicFront"/>
              <a:lightRig rig="threePt" dir="t"/>
            </a:scene3d>
          </a:bodyPr>
          <a:lstStyle>
            <a:lvl1pPr>
              <a:defRPr sz="44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自定义版式">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日期占位符 3"/>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5" name="页脚占位符 4"/>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1815" y="2842741"/>
            <a:ext cx="9793764" cy="972023"/>
          </a:xfrm>
        </p:spPr>
        <p:txBody>
          <a:bodyPr>
            <a:normAutofit/>
            <a:scene3d>
              <a:camera prst="orthographicFront"/>
              <a:lightRig rig="threePt" dir="t"/>
            </a:scene3d>
          </a:bodyPr>
          <a:lstStyle>
            <a:lvl1pPr>
              <a:defRPr sz="44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10164" y="4627247"/>
            <a:ext cx="9793764" cy="1430178"/>
          </a:xfrm>
        </p:spPr>
        <p:txBody>
          <a:bodyPr anchor="t"/>
          <a:lstStyle>
            <a:lvl1pPr algn="l">
              <a:defRPr sz="52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10164" y="3052049"/>
            <a:ext cx="9793764" cy="1575196"/>
          </a:xfrm>
        </p:spPr>
        <p:txBody>
          <a:bodyPr anchor="b"/>
          <a:lstStyle>
            <a:lvl1pPr marL="0" indent="0">
              <a:buNone/>
              <a:defRPr sz="2600">
                <a:solidFill>
                  <a:schemeClr val="tx1">
                    <a:tint val="75000"/>
                  </a:schemeClr>
                </a:solidFill>
              </a:defRPr>
            </a:lvl1pPr>
            <a:lvl2pPr marL="598805" indent="0">
              <a:buNone/>
              <a:defRPr sz="2400">
                <a:solidFill>
                  <a:schemeClr val="tx1">
                    <a:tint val="75000"/>
                  </a:schemeClr>
                </a:solidFill>
              </a:defRPr>
            </a:lvl2pPr>
            <a:lvl3pPr marL="1198245" indent="0">
              <a:buNone/>
              <a:defRPr sz="2100">
                <a:solidFill>
                  <a:schemeClr val="tx1">
                    <a:tint val="75000"/>
                  </a:schemeClr>
                </a:solidFill>
              </a:defRPr>
            </a:lvl3pPr>
            <a:lvl4pPr marL="1797050" indent="0">
              <a:buNone/>
              <a:defRPr sz="1800">
                <a:solidFill>
                  <a:schemeClr val="tx1">
                    <a:tint val="75000"/>
                  </a:schemeClr>
                </a:solidFill>
              </a:defRPr>
            </a:lvl4pPr>
            <a:lvl5pPr marL="2396490" indent="0">
              <a:buNone/>
              <a:defRPr sz="1800">
                <a:solidFill>
                  <a:schemeClr val="tx1">
                    <a:tint val="75000"/>
                  </a:schemeClr>
                </a:solidFill>
              </a:defRPr>
            </a:lvl5pPr>
            <a:lvl6pPr marL="2995295" indent="0">
              <a:buNone/>
              <a:defRPr sz="1800">
                <a:solidFill>
                  <a:schemeClr val="tx1">
                    <a:tint val="75000"/>
                  </a:schemeClr>
                </a:solidFill>
              </a:defRPr>
            </a:lvl6pPr>
            <a:lvl7pPr marL="3594735" indent="0">
              <a:buNone/>
              <a:defRPr sz="1800">
                <a:solidFill>
                  <a:schemeClr val="tx1">
                    <a:tint val="75000"/>
                  </a:schemeClr>
                </a:solidFill>
              </a:defRPr>
            </a:lvl7pPr>
            <a:lvl8pPr marL="4193540" indent="0">
              <a:buNone/>
              <a:defRPr sz="1800">
                <a:solidFill>
                  <a:schemeClr val="tx1">
                    <a:tint val="75000"/>
                  </a:schemeClr>
                </a:solidFill>
              </a:defRPr>
            </a:lvl8pPr>
            <a:lvl9pPr marL="4792980" indent="0">
              <a:buNone/>
              <a:defRPr sz="18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5" name="页脚占位符 4"/>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76104" y="1260158"/>
            <a:ext cx="5088916" cy="3563778"/>
          </a:xfrm>
        </p:spPr>
        <p:txBody>
          <a:bodyPr/>
          <a:lstStyle>
            <a:lvl1pPr>
              <a:defRPr sz="3700"/>
            </a:lvl1pPr>
            <a:lvl2pPr>
              <a:defRPr sz="3100"/>
            </a:lvl2pPr>
            <a:lvl3pPr>
              <a:defRPr sz="26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dirty="0"/>
          </a:p>
        </p:txBody>
      </p:sp>
      <p:sp>
        <p:nvSpPr>
          <p:cNvPr id="4" name="内容占位符 3"/>
          <p:cNvSpPr>
            <a:spLocks noGrp="1"/>
          </p:cNvSpPr>
          <p:nvPr>
            <p:ph sz="half" idx="2"/>
          </p:nvPr>
        </p:nvSpPr>
        <p:spPr>
          <a:xfrm>
            <a:off x="5857055" y="1260158"/>
            <a:ext cx="5088916" cy="3563778"/>
          </a:xfrm>
        </p:spPr>
        <p:txBody>
          <a:bodyPr/>
          <a:lstStyle>
            <a:lvl1pPr>
              <a:defRPr sz="3700"/>
            </a:lvl1pPr>
            <a:lvl2pPr>
              <a:defRPr sz="3100"/>
            </a:lvl2pPr>
            <a:lvl3pPr>
              <a:defRPr sz="26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日期占位符 4"/>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6" name="页脚占位符 5"/>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440557" y="216074"/>
            <a:ext cx="7776864" cy="642943"/>
          </a:xfrm>
        </p:spPr>
        <p:txBody>
          <a:bodyPr/>
          <a:lstStyle>
            <a:lvl1pPr>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576104" y="1611869"/>
            <a:ext cx="5090917" cy="671751"/>
          </a:xfrm>
        </p:spPr>
        <p:txBody>
          <a:bodyPr anchor="b"/>
          <a:lstStyle>
            <a:lvl1pPr marL="0" indent="0">
              <a:buNone/>
              <a:defRPr sz="3100" b="1"/>
            </a:lvl1pPr>
            <a:lvl2pPr marL="598805" indent="0">
              <a:buNone/>
              <a:defRPr sz="2600" b="1"/>
            </a:lvl2pPr>
            <a:lvl3pPr marL="1198245" indent="0">
              <a:buNone/>
              <a:defRPr sz="2400" b="1"/>
            </a:lvl3pPr>
            <a:lvl4pPr marL="1797050" indent="0">
              <a:buNone/>
              <a:defRPr sz="2100" b="1"/>
            </a:lvl4pPr>
            <a:lvl5pPr marL="2396490" indent="0">
              <a:buNone/>
              <a:defRPr sz="2100" b="1"/>
            </a:lvl5pPr>
            <a:lvl6pPr marL="2995295" indent="0">
              <a:buNone/>
              <a:defRPr sz="2100" b="1"/>
            </a:lvl6pPr>
            <a:lvl7pPr marL="3594735" indent="0">
              <a:buNone/>
              <a:defRPr sz="2100" b="1"/>
            </a:lvl7pPr>
            <a:lvl8pPr marL="4193540" indent="0">
              <a:buNone/>
              <a:defRPr sz="2100" b="1"/>
            </a:lvl8pPr>
            <a:lvl9pPr marL="4792980" indent="0">
              <a:buNone/>
              <a:defRPr sz="21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576104" y="2283619"/>
            <a:ext cx="5090917" cy="4148852"/>
          </a:xfrm>
        </p:spPr>
        <p:txBody>
          <a:bodyPr/>
          <a:lstStyle>
            <a:lvl1pPr>
              <a:defRPr sz="3100"/>
            </a:lvl1pPr>
            <a:lvl2pPr>
              <a:defRPr sz="26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dirty="0"/>
          </a:p>
        </p:txBody>
      </p:sp>
      <p:sp>
        <p:nvSpPr>
          <p:cNvPr id="5" name="文本占位符 4"/>
          <p:cNvSpPr>
            <a:spLocks noGrp="1"/>
          </p:cNvSpPr>
          <p:nvPr>
            <p:ph type="body" sz="quarter" idx="3"/>
          </p:nvPr>
        </p:nvSpPr>
        <p:spPr>
          <a:xfrm>
            <a:off x="5853056" y="1611869"/>
            <a:ext cx="5092917" cy="671751"/>
          </a:xfrm>
        </p:spPr>
        <p:txBody>
          <a:bodyPr anchor="b"/>
          <a:lstStyle>
            <a:lvl1pPr marL="0" indent="0">
              <a:buNone/>
              <a:defRPr sz="3100" b="1"/>
            </a:lvl1pPr>
            <a:lvl2pPr marL="598805" indent="0">
              <a:buNone/>
              <a:defRPr sz="2600" b="1"/>
            </a:lvl2pPr>
            <a:lvl3pPr marL="1198245" indent="0">
              <a:buNone/>
              <a:defRPr sz="2400" b="1"/>
            </a:lvl3pPr>
            <a:lvl4pPr marL="1797050" indent="0">
              <a:buNone/>
              <a:defRPr sz="2100" b="1"/>
            </a:lvl4pPr>
            <a:lvl5pPr marL="2396490" indent="0">
              <a:buNone/>
              <a:defRPr sz="2100" b="1"/>
            </a:lvl5pPr>
            <a:lvl6pPr marL="2995295" indent="0">
              <a:buNone/>
              <a:defRPr sz="2100" b="1"/>
            </a:lvl6pPr>
            <a:lvl7pPr marL="3594735" indent="0">
              <a:buNone/>
              <a:defRPr sz="2100" b="1"/>
            </a:lvl7pPr>
            <a:lvl8pPr marL="4193540" indent="0">
              <a:buNone/>
              <a:defRPr sz="2100" b="1"/>
            </a:lvl8pPr>
            <a:lvl9pPr marL="4792980" indent="0">
              <a:buNone/>
              <a:defRPr sz="21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853056" y="2283619"/>
            <a:ext cx="5092917" cy="4148852"/>
          </a:xfrm>
        </p:spPr>
        <p:txBody>
          <a:bodyPr/>
          <a:lstStyle>
            <a:lvl1pPr>
              <a:defRPr sz="3100"/>
            </a:lvl1pPr>
            <a:lvl2pPr>
              <a:defRPr sz="26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dirty="0"/>
          </a:p>
        </p:txBody>
      </p:sp>
      <p:sp>
        <p:nvSpPr>
          <p:cNvPr id="7" name="日期占位符 6"/>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8" name="页脚占位符 7"/>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4" name="页脚占位符 3"/>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3" name="页脚占位符 2"/>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106" y="286702"/>
            <a:ext cx="3790683" cy="1220153"/>
          </a:xfrm>
        </p:spPr>
        <p:txBody>
          <a:bodyPr anchor="b"/>
          <a:lstStyle>
            <a:lvl1pPr algn="l">
              <a:defRPr sz="26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04811" y="286704"/>
            <a:ext cx="6441160" cy="6145769"/>
          </a:xfrm>
        </p:spPr>
        <p:txBody>
          <a:bodyPr/>
          <a:lstStyle>
            <a:lvl1pPr>
              <a:defRPr sz="4200"/>
            </a:lvl1pPr>
            <a:lvl2pPr>
              <a:defRPr sz="3700"/>
            </a:lvl2pPr>
            <a:lvl3pPr>
              <a:defRPr sz="3100"/>
            </a:lvl3pPr>
            <a:lvl4pPr>
              <a:defRPr sz="2600"/>
            </a:lvl4pPr>
            <a:lvl5pPr>
              <a:defRPr sz="2600"/>
            </a:lvl5pPr>
            <a:lvl6pPr>
              <a:defRPr sz="2600"/>
            </a:lvl6pPr>
            <a:lvl7pPr>
              <a:defRPr sz="2600"/>
            </a:lvl7pPr>
            <a:lvl8pPr>
              <a:defRPr sz="2600"/>
            </a:lvl8pPr>
            <a:lvl9pPr>
              <a:defRPr sz="26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文本占位符 3"/>
          <p:cNvSpPr>
            <a:spLocks noGrp="1"/>
          </p:cNvSpPr>
          <p:nvPr>
            <p:ph type="body" sz="half" idx="2"/>
          </p:nvPr>
        </p:nvSpPr>
        <p:spPr>
          <a:xfrm>
            <a:off x="576106" y="1506857"/>
            <a:ext cx="3790683" cy="4925616"/>
          </a:xfrm>
        </p:spPr>
        <p:txBody>
          <a:bodyPr/>
          <a:lstStyle>
            <a:lvl1pPr marL="0" indent="0">
              <a:buNone/>
              <a:defRPr sz="1800"/>
            </a:lvl1pPr>
            <a:lvl2pPr marL="598805" indent="0">
              <a:buNone/>
              <a:defRPr sz="1600"/>
            </a:lvl2pPr>
            <a:lvl3pPr marL="1198245" indent="0">
              <a:buNone/>
              <a:defRPr sz="1300"/>
            </a:lvl3pPr>
            <a:lvl4pPr marL="1797050" indent="0">
              <a:buNone/>
              <a:defRPr sz="1200"/>
            </a:lvl4pPr>
            <a:lvl5pPr marL="2396490" indent="0">
              <a:buNone/>
              <a:defRPr sz="1200"/>
            </a:lvl5pPr>
            <a:lvl6pPr marL="2995295" indent="0">
              <a:buNone/>
              <a:defRPr sz="1200"/>
            </a:lvl6pPr>
            <a:lvl7pPr marL="3594735" indent="0">
              <a:buNone/>
              <a:defRPr sz="1200"/>
            </a:lvl7pPr>
            <a:lvl8pPr marL="4193540" indent="0">
              <a:buNone/>
              <a:defRPr sz="1200"/>
            </a:lvl8pPr>
            <a:lvl9pPr marL="4792980" indent="0">
              <a:buNone/>
              <a:defRPr sz="12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6" name="页脚占位符 5"/>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8407" y="5040630"/>
            <a:ext cx="6913245" cy="595076"/>
          </a:xfrm>
        </p:spPr>
        <p:txBody>
          <a:bodyPr anchor="b"/>
          <a:lstStyle>
            <a:lvl1pPr algn="l">
              <a:defRPr sz="2600" b="1"/>
            </a:lvl1pPr>
          </a:lstStyle>
          <a:p>
            <a:r>
              <a:rPr lang="zh-CN" altLang="en-US" smtClean="0"/>
              <a:t>单击此处编辑母版标题样式</a:t>
            </a:r>
            <a:endParaRPr lang="zh-CN" altLang="en-US"/>
          </a:p>
        </p:txBody>
      </p:sp>
      <p:sp>
        <p:nvSpPr>
          <p:cNvPr id="3" name="图片占位符 2"/>
          <p:cNvSpPr>
            <a:spLocks noGrp="1"/>
          </p:cNvSpPr>
          <p:nvPr>
            <p:ph type="pic" idx="1" hasCustomPrompt="1"/>
          </p:nvPr>
        </p:nvSpPr>
        <p:spPr>
          <a:xfrm>
            <a:off x="2258407" y="643413"/>
            <a:ext cx="6913245" cy="4320540"/>
          </a:xfrm>
        </p:spPr>
        <p:txBody>
          <a:bodyPr/>
          <a:lstStyle>
            <a:lvl1pPr marL="0" indent="0">
              <a:buNone/>
              <a:defRPr sz="4200"/>
            </a:lvl1pPr>
            <a:lvl2pPr marL="598805" indent="0">
              <a:buNone/>
              <a:defRPr sz="3700"/>
            </a:lvl2pPr>
            <a:lvl3pPr marL="1198245" indent="0">
              <a:buNone/>
              <a:defRPr sz="3100"/>
            </a:lvl3pPr>
            <a:lvl4pPr marL="1797050" indent="0">
              <a:buNone/>
              <a:defRPr sz="2600"/>
            </a:lvl4pPr>
            <a:lvl5pPr marL="2396490" indent="0">
              <a:buNone/>
              <a:defRPr sz="2600"/>
            </a:lvl5pPr>
            <a:lvl6pPr marL="2995295" indent="0">
              <a:buNone/>
              <a:defRPr sz="2600"/>
            </a:lvl6pPr>
            <a:lvl7pPr marL="3594735" indent="0">
              <a:buNone/>
              <a:defRPr sz="2600"/>
            </a:lvl7pPr>
            <a:lvl8pPr marL="4193540" indent="0">
              <a:buNone/>
              <a:defRPr sz="2600"/>
            </a:lvl8pPr>
            <a:lvl9pPr marL="4792980" indent="0">
              <a:buNone/>
              <a:defRPr sz="2600"/>
            </a:lvl9pPr>
          </a:lstStyle>
          <a:p>
            <a:r>
              <a:rPr lang="zh-CN" altLang="en-US" smtClean="0"/>
              <a:t>将图片拖动到占位符，或单击添加图标</a:t>
            </a:r>
            <a:endParaRPr lang="zh-CN" altLang="en-US"/>
          </a:p>
        </p:txBody>
      </p:sp>
      <p:sp>
        <p:nvSpPr>
          <p:cNvPr id="4" name="文本占位符 3"/>
          <p:cNvSpPr>
            <a:spLocks noGrp="1"/>
          </p:cNvSpPr>
          <p:nvPr>
            <p:ph type="body" sz="half" idx="2"/>
          </p:nvPr>
        </p:nvSpPr>
        <p:spPr>
          <a:xfrm>
            <a:off x="2258407" y="5635705"/>
            <a:ext cx="6913245" cy="845106"/>
          </a:xfrm>
        </p:spPr>
        <p:txBody>
          <a:bodyPr/>
          <a:lstStyle>
            <a:lvl1pPr marL="0" indent="0">
              <a:buNone/>
              <a:defRPr sz="1800"/>
            </a:lvl1pPr>
            <a:lvl2pPr marL="598805" indent="0">
              <a:buNone/>
              <a:defRPr sz="1600"/>
            </a:lvl2pPr>
            <a:lvl3pPr marL="1198245" indent="0">
              <a:buNone/>
              <a:defRPr sz="1300"/>
            </a:lvl3pPr>
            <a:lvl4pPr marL="1797050" indent="0">
              <a:buNone/>
              <a:defRPr sz="1200"/>
            </a:lvl4pPr>
            <a:lvl5pPr marL="2396490" indent="0">
              <a:buNone/>
              <a:defRPr sz="1200"/>
            </a:lvl5pPr>
            <a:lvl6pPr marL="2995295" indent="0">
              <a:buNone/>
              <a:defRPr sz="1200"/>
            </a:lvl6pPr>
            <a:lvl7pPr marL="3594735" indent="0">
              <a:buNone/>
              <a:defRPr sz="1200"/>
            </a:lvl7pPr>
            <a:lvl8pPr marL="4193540" indent="0">
              <a:buNone/>
              <a:defRPr sz="1200"/>
            </a:lvl8pPr>
            <a:lvl9pPr marL="4792980" indent="0">
              <a:buNone/>
              <a:defRPr sz="12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6" name="页脚占位符 5"/>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日期占位符 3"/>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5" name="页脚占位符 4"/>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04243" y="1100120"/>
            <a:ext cx="2592467" cy="460724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46063" y="1100120"/>
            <a:ext cx="7585366" cy="4607243"/>
          </a:xfrm>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日期占位符 3"/>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5" name="页脚占位符 4"/>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1440557" y="72058"/>
            <a:ext cx="7848872" cy="817027"/>
          </a:xfrm>
        </p:spPr>
        <p:txBody>
          <a:bodyPr/>
          <a:lstStyle>
            <a:lvl1pPr>
              <a:defRPr/>
            </a:lvl1pPr>
          </a:lstStyle>
          <a:p>
            <a:r>
              <a:rPr lang="zh-CN" altLang="en-US" smtClean="0"/>
              <a:t>单击此处编辑母版标题样式</a:t>
            </a:r>
            <a:endParaRPr lang="zh-CN" altLang="en-US" dirty="0"/>
          </a:p>
        </p:txBody>
      </p:sp>
      <p:sp>
        <p:nvSpPr>
          <p:cNvPr id="4" name="内容占位符 3"/>
          <p:cNvSpPr>
            <a:spLocks noGrp="1"/>
          </p:cNvSpPr>
          <p:nvPr>
            <p:ph sz="half" idx="2"/>
          </p:nvPr>
        </p:nvSpPr>
        <p:spPr>
          <a:xfrm>
            <a:off x="576104" y="1528748"/>
            <a:ext cx="5090917" cy="4791794"/>
          </a:xfrm>
        </p:spPr>
        <p:txBody>
          <a:bodyPr>
            <a:normAutofit/>
          </a:bodyPr>
          <a:lstStyle>
            <a:lvl1pPr>
              <a:defRPr sz="2000"/>
            </a:lvl1pPr>
            <a:lvl2pPr>
              <a:defRPr sz="2000"/>
            </a:lvl2pPr>
            <a:lvl3pPr>
              <a:defRPr sz="2000"/>
            </a:lvl3pPr>
            <a:lvl4pPr>
              <a:defRPr sz="2000"/>
            </a:lvl4pPr>
            <a:lvl5pPr>
              <a:defRPr sz="2000"/>
            </a:lvl5pPr>
            <a:lvl6pPr>
              <a:defRPr sz="2100"/>
            </a:lvl6pPr>
            <a:lvl7pPr>
              <a:defRPr sz="2100"/>
            </a:lvl7pPr>
            <a:lvl8pPr>
              <a:defRPr sz="2100"/>
            </a:lvl8pPr>
            <a:lvl9pPr>
              <a:defRPr sz="21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dirty="0"/>
          </a:p>
        </p:txBody>
      </p:sp>
      <p:sp>
        <p:nvSpPr>
          <p:cNvPr id="6" name="内容占位符 5"/>
          <p:cNvSpPr>
            <a:spLocks noGrp="1"/>
          </p:cNvSpPr>
          <p:nvPr>
            <p:ph sz="quarter" idx="4"/>
          </p:nvPr>
        </p:nvSpPr>
        <p:spPr>
          <a:xfrm>
            <a:off x="5853056" y="1528748"/>
            <a:ext cx="5092917" cy="4791794"/>
          </a:xfrm>
        </p:spPr>
        <p:txBody>
          <a:bodyPr>
            <a:normAutofit/>
          </a:bodyPr>
          <a:lstStyle>
            <a:lvl1pPr>
              <a:defRPr sz="2000"/>
            </a:lvl1pPr>
            <a:lvl2pPr>
              <a:defRPr sz="2000"/>
            </a:lvl2pPr>
            <a:lvl3pPr>
              <a:defRPr sz="2000"/>
            </a:lvl3pPr>
            <a:lvl4pPr>
              <a:defRPr sz="2000"/>
            </a:lvl4pPr>
            <a:lvl5pPr>
              <a:defRPr sz="2000"/>
            </a:lvl5pPr>
            <a:lvl6pPr>
              <a:defRPr sz="2100"/>
            </a:lvl6pPr>
            <a:lvl7pPr>
              <a:defRPr sz="2100"/>
            </a:lvl7pPr>
            <a:lvl8pPr>
              <a:defRPr sz="2100"/>
            </a:lvl8pPr>
            <a:lvl9pPr>
              <a:defRPr sz="21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dirty="0"/>
          </a:p>
        </p:txBody>
      </p:sp>
      <p:sp>
        <p:nvSpPr>
          <p:cNvPr id="7" name="日期占位符 6"/>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8" name="页脚占位符 7"/>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3689335" y="1457310"/>
            <a:ext cx="4143404" cy="830997"/>
          </a:xfrm>
          <a:prstGeom prst="rect">
            <a:avLst/>
          </a:prstGeom>
          <a:noFill/>
        </p:spPr>
        <p:txBody>
          <a:bodyPr wrap="square" rtlCol="0">
            <a:spAutoFit/>
          </a:bodyPr>
          <a:lstStyle/>
          <a:p>
            <a:pPr algn="ctr"/>
            <a:r>
              <a:rPr lang="en-US" altLang="zh-CN" sz="4800" kern="1200" baseline="0" dirty="0" smtClean="0">
                <a:solidFill>
                  <a:srgbClr val="C00000"/>
                </a:solidFill>
                <a:latin typeface="微软雅黑" panose="020B0503020204020204" pitchFamily="34" charset="-122"/>
                <a:ea typeface="微软雅黑" panose="020B0503020204020204" pitchFamily="34" charset="-122"/>
                <a:cs typeface="+mn-cs"/>
              </a:rPr>
              <a:t>THANK YOU</a:t>
            </a:r>
            <a:endParaRPr lang="en-US" altLang="zh-CN" sz="4800" kern="1200" baseline="0" dirty="0" smtClean="0">
              <a:solidFill>
                <a:srgbClr val="C00000"/>
              </a:solidFill>
              <a:latin typeface="微软雅黑" panose="020B0503020204020204" pitchFamily="34" charset="-122"/>
              <a:ea typeface="微软雅黑" panose="020B0503020204020204" pitchFamily="34" charset="-122"/>
              <a:cs typeface="+mn-cs"/>
            </a:endParaRPr>
          </a:p>
        </p:txBody>
      </p:sp>
      <p:sp>
        <p:nvSpPr>
          <p:cNvPr id="8" name="TextBox 7"/>
          <p:cNvSpPr txBox="1"/>
          <p:nvPr/>
        </p:nvSpPr>
        <p:spPr>
          <a:xfrm>
            <a:off x="3816958" y="4536034"/>
            <a:ext cx="3949065" cy="840105"/>
          </a:xfrm>
          <a:prstGeom prst="rect">
            <a:avLst/>
          </a:prstGeom>
          <a:noFill/>
        </p:spPr>
        <p:txBody>
          <a:bodyPr wrap="none" rtlCol="0">
            <a:spAutoFit/>
          </a:bodyPr>
          <a:lstStyle/>
          <a:p>
            <a:pPr marL="0" marR="0" indent="0" algn="l" defTabSz="1197610" rtl="0" eaLnBrk="1" latinLnBrk="0" hangingPunct="1">
              <a:spcBef>
                <a:spcPts val="0"/>
              </a:spcBef>
              <a:spcAft>
                <a:spcPts val="0"/>
              </a:spcAft>
              <a:buClrTx/>
              <a:buSzTx/>
              <a:buFontTx/>
              <a:buNone/>
              <a:defRPr/>
            </a:pPr>
            <a:r>
              <a:rPr lang="zh-CN" altLang="en-US" sz="1600" b="0" dirty="0" smtClean="0">
                <a:solidFill>
                  <a:schemeClr val="tx1"/>
                </a:solidFill>
                <a:latin typeface="微软雅黑" panose="020B0503020204020204" pitchFamily="34" charset="-122"/>
                <a:ea typeface="微软雅黑" panose="020B0503020204020204" pitchFamily="34" charset="-122"/>
              </a:rPr>
              <a:t>官网地址：</a:t>
            </a:r>
            <a:r>
              <a:rPr lang="en-US" sz="1600" b="0" dirty="0" smtClean="0">
                <a:solidFill>
                  <a:schemeClr val="tx1"/>
                </a:solidFill>
                <a:latin typeface="微软雅黑" panose="020B0503020204020204" pitchFamily="34" charset="-122"/>
                <a:ea typeface="微软雅黑" panose="020B0503020204020204" pitchFamily="34" charset="-122"/>
              </a:rPr>
              <a:t>http://www.moliying.com</a:t>
            </a:r>
            <a:br>
              <a:rPr lang="en-US" sz="1600" b="0" dirty="0" smtClean="0">
                <a:solidFill>
                  <a:schemeClr val="tx1"/>
                </a:solidFill>
                <a:latin typeface="微软雅黑" panose="020B0503020204020204" pitchFamily="34" charset="-122"/>
                <a:ea typeface="微软雅黑" panose="020B0503020204020204" pitchFamily="34" charset="-122"/>
              </a:rPr>
            </a:br>
            <a:r>
              <a:rPr lang="zh-CN" altLang="en-US" sz="1600" b="0" dirty="0" smtClean="0">
                <a:solidFill>
                  <a:schemeClr val="tx1"/>
                </a:solidFill>
                <a:latin typeface="微软雅黑" panose="020B0503020204020204" pitchFamily="34" charset="-122"/>
                <a:ea typeface="微软雅黑" panose="020B0503020204020204" pitchFamily="34" charset="-122"/>
              </a:rPr>
              <a:t>邮箱地址：</a:t>
            </a:r>
            <a:r>
              <a:rPr lang="en-US" sz="1600" b="0" dirty="0" smtClean="0">
                <a:solidFill>
                  <a:schemeClr val="tx1"/>
                </a:solidFill>
                <a:latin typeface="微软雅黑" panose="020B0503020204020204" pitchFamily="34" charset="-122"/>
                <a:ea typeface="微软雅黑" panose="020B0503020204020204" pitchFamily="34" charset="-122"/>
              </a:rPr>
              <a:t>majianwei@moliying.com</a:t>
            </a:r>
            <a:br>
              <a:rPr lang="en-US" sz="1600" b="0" dirty="0" smtClean="0">
                <a:solidFill>
                  <a:schemeClr val="tx1"/>
                </a:solidFill>
                <a:latin typeface="微软雅黑" panose="020B0503020204020204" pitchFamily="34" charset="-122"/>
                <a:ea typeface="微软雅黑" panose="020B0503020204020204" pitchFamily="34" charset="-122"/>
              </a:rPr>
            </a:br>
            <a:r>
              <a:rPr lang="zh-CN" altLang="en-US" sz="1600" b="0" dirty="0" smtClean="0">
                <a:solidFill>
                  <a:schemeClr val="tx1"/>
                </a:solidFill>
                <a:latin typeface="微软雅黑" panose="020B0503020204020204" pitchFamily="34" charset="-122"/>
                <a:ea typeface="微软雅黑" panose="020B0503020204020204" pitchFamily="34" charset="-122"/>
              </a:rPr>
              <a:t>新浪微博：</a:t>
            </a:r>
            <a:r>
              <a:rPr lang="en-US" sz="1600" b="0" dirty="0" smtClean="0">
                <a:solidFill>
                  <a:schemeClr val="tx1"/>
                </a:solidFill>
                <a:latin typeface="微软雅黑" panose="020B0503020204020204" pitchFamily="34" charset="-122"/>
                <a:ea typeface="微软雅黑" panose="020B0503020204020204" pitchFamily="34" charset="-122"/>
              </a:rPr>
              <a:t>http://weibo.com/jianweima</a:t>
            </a:r>
            <a:endParaRPr lang="en-US" sz="1600" b="0" dirty="0" smtClean="0">
              <a:solidFill>
                <a:schemeClr val="tx1"/>
              </a:solidFill>
              <a:latin typeface="微软雅黑" panose="020B0503020204020204" pitchFamily="34" charset="-122"/>
              <a:ea typeface="微软雅黑" panose="020B0503020204020204" pitchFamily="34" charset="-122"/>
            </a:endParaRPr>
          </a:p>
        </p:txBody>
      </p:sp>
      <p:pic>
        <p:nvPicPr>
          <p:cNvPr id="2" name="图片 1" descr="mjw-java"/>
          <p:cNvPicPr>
            <a:picLocks noChangeAspect="1"/>
          </p:cNvPicPr>
          <p:nvPr/>
        </p:nvPicPr>
        <p:blipFill>
          <a:blip r:embed="rId3"/>
          <a:stretch>
            <a:fillRect/>
          </a:stretch>
        </p:blipFill>
        <p:spPr>
          <a:xfrm>
            <a:off x="4610100" y="2304415"/>
            <a:ext cx="2158365" cy="2158365"/>
          </a:xfrm>
          <a:prstGeom prst="rect">
            <a:avLst/>
          </a:prstGeom>
        </p:spPr>
      </p:pic>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1440557" y="72058"/>
            <a:ext cx="7848872" cy="817026"/>
          </a:xfrm>
        </p:spPr>
        <p:txBody>
          <a:bodyPr/>
          <a:lstStyle>
            <a:lvl1pPr>
              <a:defRPr/>
            </a:lvl1pPr>
          </a:lstStyle>
          <a:p>
            <a:r>
              <a:rPr lang="zh-CN" altLang="en-US" smtClean="0"/>
              <a:t>单击此处编辑母版标题样式</a:t>
            </a:r>
            <a:endParaRPr lang="zh-CN" altLang="en-US" dirty="0"/>
          </a:p>
        </p:txBody>
      </p:sp>
      <p:sp>
        <p:nvSpPr>
          <p:cNvPr id="4" name="内容占位符 3"/>
          <p:cNvSpPr>
            <a:spLocks noGrp="1"/>
          </p:cNvSpPr>
          <p:nvPr>
            <p:ph sz="half" idx="2"/>
          </p:nvPr>
        </p:nvSpPr>
        <p:spPr>
          <a:xfrm>
            <a:off x="576104" y="1528748"/>
            <a:ext cx="5090917" cy="4791794"/>
          </a:xfrm>
        </p:spPr>
        <p:txBody>
          <a:bodyPr>
            <a:normAutofit/>
          </a:bodyPr>
          <a:lstStyle>
            <a:lvl1pPr>
              <a:defRPr sz="2000"/>
            </a:lvl1pPr>
            <a:lvl2pPr>
              <a:defRPr sz="2000"/>
            </a:lvl2pPr>
            <a:lvl3pPr>
              <a:defRPr sz="2000"/>
            </a:lvl3pPr>
            <a:lvl4pPr>
              <a:defRPr sz="2000"/>
            </a:lvl4pPr>
            <a:lvl5pPr>
              <a:defRPr sz="2000"/>
            </a:lvl5pPr>
            <a:lvl6pPr>
              <a:defRPr sz="2100"/>
            </a:lvl6pPr>
            <a:lvl7pPr>
              <a:defRPr sz="2100"/>
            </a:lvl7pPr>
            <a:lvl8pPr>
              <a:defRPr sz="2100"/>
            </a:lvl8pPr>
            <a:lvl9pPr>
              <a:defRPr sz="21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dirty="0"/>
          </a:p>
        </p:txBody>
      </p:sp>
      <p:sp>
        <p:nvSpPr>
          <p:cNvPr id="6" name="内容占位符 5"/>
          <p:cNvSpPr>
            <a:spLocks noGrp="1"/>
          </p:cNvSpPr>
          <p:nvPr>
            <p:ph sz="quarter" idx="4"/>
          </p:nvPr>
        </p:nvSpPr>
        <p:spPr>
          <a:xfrm>
            <a:off x="5853056" y="1528748"/>
            <a:ext cx="5092917" cy="4791794"/>
          </a:xfrm>
        </p:spPr>
        <p:txBody>
          <a:bodyPr>
            <a:normAutofit/>
          </a:bodyPr>
          <a:lstStyle>
            <a:lvl1pPr>
              <a:defRPr sz="2000"/>
            </a:lvl1pPr>
            <a:lvl2pPr>
              <a:defRPr sz="2000"/>
            </a:lvl2pPr>
            <a:lvl3pPr>
              <a:defRPr sz="2000"/>
            </a:lvl3pPr>
            <a:lvl4pPr>
              <a:defRPr sz="2000"/>
            </a:lvl4pPr>
            <a:lvl5pPr>
              <a:defRPr sz="2000"/>
            </a:lvl5pPr>
            <a:lvl6pPr>
              <a:defRPr sz="2100"/>
            </a:lvl6pPr>
            <a:lvl7pPr>
              <a:defRPr sz="2100"/>
            </a:lvl7pPr>
            <a:lvl8pPr>
              <a:defRPr sz="2100"/>
            </a:lvl8pPr>
            <a:lvl9pPr>
              <a:defRPr sz="21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dirty="0"/>
          </a:p>
        </p:txBody>
      </p:sp>
      <p:sp>
        <p:nvSpPr>
          <p:cNvPr id="7" name="日期占位符 6"/>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8" name="页脚占位符 7"/>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5" name="页脚占位符 4"/>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10164" y="4627247"/>
            <a:ext cx="9793764" cy="1430178"/>
          </a:xfrm>
        </p:spPr>
        <p:txBody>
          <a:bodyPr anchor="t"/>
          <a:lstStyle>
            <a:lvl1pPr algn="l">
              <a:defRPr sz="52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10164" y="3052049"/>
            <a:ext cx="9793764" cy="1575196"/>
          </a:xfrm>
        </p:spPr>
        <p:txBody>
          <a:bodyPr anchor="b"/>
          <a:lstStyle>
            <a:lvl1pPr marL="0" indent="0">
              <a:buNone/>
              <a:defRPr sz="2600">
                <a:solidFill>
                  <a:schemeClr val="tx1">
                    <a:tint val="75000"/>
                  </a:schemeClr>
                </a:solidFill>
              </a:defRPr>
            </a:lvl1pPr>
            <a:lvl2pPr marL="598805" indent="0">
              <a:buNone/>
              <a:defRPr sz="2400">
                <a:solidFill>
                  <a:schemeClr val="tx1">
                    <a:tint val="75000"/>
                  </a:schemeClr>
                </a:solidFill>
              </a:defRPr>
            </a:lvl2pPr>
            <a:lvl3pPr marL="1198245" indent="0">
              <a:buNone/>
              <a:defRPr sz="2100">
                <a:solidFill>
                  <a:schemeClr val="tx1">
                    <a:tint val="75000"/>
                  </a:schemeClr>
                </a:solidFill>
              </a:defRPr>
            </a:lvl3pPr>
            <a:lvl4pPr marL="1797050" indent="0">
              <a:buNone/>
              <a:defRPr sz="1800">
                <a:solidFill>
                  <a:schemeClr val="tx1">
                    <a:tint val="75000"/>
                  </a:schemeClr>
                </a:solidFill>
              </a:defRPr>
            </a:lvl4pPr>
            <a:lvl5pPr marL="2396490" indent="0">
              <a:buNone/>
              <a:defRPr sz="1800">
                <a:solidFill>
                  <a:schemeClr val="tx1">
                    <a:tint val="75000"/>
                  </a:schemeClr>
                </a:solidFill>
              </a:defRPr>
            </a:lvl5pPr>
            <a:lvl6pPr marL="2995295" indent="0">
              <a:buNone/>
              <a:defRPr sz="1800">
                <a:solidFill>
                  <a:schemeClr val="tx1">
                    <a:tint val="75000"/>
                  </a:schemeClr>
                </a:solidFill>
              </a:defRPr>
            </a:lvl6pPr>
            <a:lvl7pPr marL="3594735" indent="0">
              <a:buNone/>
              <a:defRPr sz="1800">
                <a:solidFill>
                  <a:schemeClr val="tx1">
                    <a:tint val="75000"/>
                  </a:schemeClr>
                </a:solidFill>
              </a:defRPr>
            </a:lvl7pPr>
            <a:lvl8pPr marL="4193540" indent="0">
              <a:buNone/>
              <a:defRPr sz="1800">
                <a:solidFill>
                  <a:schemeClr val="tx1">
                    <a:tint val="75000"/>
                  </a:schemeClr>
                </a:solidFill>
              </a:defRPr>
            </a:lvl8pPr>
            <a:lvl9pPr marL="4792980" indent="0">
              <a:buNone/>
              <a:defRPr sz="18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5" name="页脚占位符 4"/>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76104" y="1260158"/>
            <a:ext cx="5088916" cy="3563778"/>
          </a:xfrm>
        </p:spPr>
        <p:txBody>
          <a:bodyPr/>
          <a:lstStyle>
            <a:lvl1pPr>
              <a:defRPr sz="3700"/>
            </a:lvl1pPr>
            <a:lvl2pPr>
              <a:defRPr sz="3100"/>
            </a:lvl2pPr>
            <a:lvl3pPr>
              <a:defRPr sz="26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857055" y="1260158"/>
            <a:ext cx="5088916" cy="3563778"/>
          </a:xfrm>
        </p:spPr>
        <p:txBody>
          <a:bodyPr/>
          <a:lstStyle>
            <a:lvl1pPr>
              <a:defRPr sz="3700"/>
            </a:lvl1pPr>
            <a:lvl2pPr>
              <a:defRPr sz="3100"/>
            </a:lvl2pPr>
            <a:lvl3pPr>
              <a:defRPr sz="26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6" name="页脚占位符 5"/>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104" y="671491"/>
            <a:ext cx="10369868" cy="642943"/>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76104" y="1611869"/>
            <a:ext cx="5090917" cy="671751"/>
          </a:xfrm>
        </p:spPr>
        <p:txBody>
          <a:bodyPr anchor="b"/>
          <a:lstStyle>
            <a:lvl1pPr marL="0" indent="0">
              <a:buNone/>
              <a:defRPr sz="3100" b="1"/>
            </a:lvl1pPr>
            <a:lvl2pPr marL="598805" indent="0">
              <a:buNone/>
              <a:defRPr sz="2600" b="1"/>
            </a:lvl2pPr>
            <a:lvl3pPr marL="1198245" indent="0">
              <a:buNone/>
              <a:defRPr sz="2400" b="1"/>
            </a:lvl3pPr>
            <a:lvl4pPr marL="1797050" indent="0">
              <a:buNone/>
              <a:defRPr sz="2100" b="1"/>
            </a:lvl4pPr>
            <a:lvl5pPr marL="2396490" indent="0">
              <a:buNone/>
              <a:defRPr sz="2100" b="1"/>
            </a:lvl5pPr>
            <a:lvl6pPr marL="2995295" indent="0">
              <a:buNone/>
              <a:defRPr sz="2100" b="1"/>
            </a:lvl6pPr>
            <a:lvl7pPr marL="3594735" indent="0">
              <a:buNone/>
              <a:defRPr sz="2100" b="1"/>
            </a:lvl7pPr>
            <a:lvl8pPr marL="4193540" indent="0">
              <a:buNone/>
              <a:defRPr sz="2100" b="1"/>
            </a:lvl8pPr>
            <a:lvl9pPr marL="4792980" indent="0">
              <a:buNone/>
              <a:defRPr sz="21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576104" y="2283619"/>
            <a:ext cx="5090917" cy="4148852"/>
          </a:xfrm>
        </p:spPr>
        <p:txBody>
          <a:bodyPr/>
          <a:lstStyle>
            <a:lvl1pPr>
              <a:defRPr sz="3100"/>
            </a:lvl1pPr>
            <a:lvl2pPr>
              <a:defRPr sz="26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5853056" y="1611869"/>
            <a:ext cx="5092917" cy="671751"/>
          </a:xfrm>
        </p:spPr>
        <p:txBody>
          <a:bodyPr anchor="b"/>
          <a:lstStyle>
            <a:lvl1pPr marL="0" indent="0">
              <a:buNone/>
              <a:defRPr sz="3100" b="1"/>
            </a:lvl1pPr>
            <a:lvl2pPr marL="598805" indent="0">
              <a:buNone/>
              <a:defRPr sz="2600" b="1"/>
            </a:lvl2pPr>
            <a:lvl3pPr marL="1198245" indent="0">
              <a:buNone/>
              <a:defRPr sz="2400" b="1"/>
            </a:lvl3pPr>
            <a:lvl4pPr marL="1797050" indent="0">
              <a:buNone/>
              <a:defRPr sz="2100" b="1"/>
            </a:lvl4pPr>
            <a:lvl5pPr marL="2396490" indent="0">
              <a:buNone/>
              <a:defRPr sz="2100" b="1"/>
            </a:lvl5pPr>
            <a:lvl6pPr marL="2995295" indent="0">
              <a:buNone/>
              <a:defRPr sz="2100" b="1"/>
            </a:lvl6pPr>
            <a:lvl7pPr marL="3594735" indent="0">
              <a:buNone/>
              <a:defRPr sz="2100" b="1"/>
            </a:lvl7pPr>
            <a:lvl8pPr marL="4193540" indent="0">
              <a:buNone/>
              <a:defRPr sz="2100" b="1"/>
            </a:lvl8pPr>
            <a:lvl9pPr marL="4792980" indent="0">
              <a:buNone/>
              <a:defRPr sz="21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853056" y="2283619"/>
            <a:ext cx="5092917" cy="4148852"/>
          </a:xfrm>
        </p:spPr>
        <p:txBody>
          <a:bodyPr/>
          <a:lstStyle>
            <a:lvl1pPr>
              <a:defRPr sz="3100"/>
            </a:lvl1pPr>
            <a:lvl2pPr>
              <a:defRPr sz="26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8" name="页脚占位符 7"/>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4" name="页脚占位符 3"/>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3" name="页脚占位符 2"/>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4.jpe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slideLayout" Target="../slideLayouts/slideLayout23.xml"/><Relationship Id="rId7" Type="http://schemas.openxmlformats.org/officeDocument/2006/relationships/slideLayout" Target="../slideLayouts/slideLayout22.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7" Type="http://schemas.openxmlformats.org/officeDocument/2006/relationships/theme" Target="../theme/theme2.xml"/><Relationship Id="rId16" Type="http://schemas.openxmlformats.org/officeDocument/2006/relationships/image" Target="../media/image7.jpeg"/><Relationship Id="rId15" Type="http://schemas.openxmlformats.org/officeDocument/2006/relationships/slideLayout" Target="../slideLayouts/slideLayout30.xml"/><Relationship Id="rId14" Type="http://schemas.openxmlformats.org/officeDocument/2006/relationships/slideLayout" Target="../slideLayouts/slideLayout29.xml"/><Relationship Id="rId13" Type="http://schemas.openxmlformats.org/officeDocument/2006/relationships/slideLayout" Target="../slideLayouts/slideLayout28.xml"/><Relationship Id="rId12" Type="http://schemas.openxmlformats.org/officeDocument/2006/relationships/slideLayout" Target="../slideLayouts/slideLayout27.xml"/><Relationship Id="rId11" Type="http://schemas.openxmlformats.org/officeDocument/2006/relationships/slideLayout" Target="../slideLayouts/slideLayout26.xml"/><Relationship Id="rId10" Type="http://schemas.openxmlformats.org/officeDocument/2006/relationships/slideLayout" Target="../slideLayouts/slideLayout25.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76104" y="711722"/>
            <a:ext cx="10369868" cy="602712"/>
          </a:xfrm>
          <a:prstGeom prst="rect">
            <a:avLst/>
          </a:prstGeom>
        </p:spPr>
        <p:txBody>
          <a:bodyPr vert="horz" lIns="119823" tIns="59911" rIns="119823" bIns="59911"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576104" y="1457310"/>
            <a:ext cx="10369868" cy="4857784"/>
          </a:xfrm>
          <a:prstGeom prst="rect">
            <a:avLst/>
          </a:prstGeom>
        </p:spPr>
        <p:txBody>
          <a:bodyPr vert="horz" lIns="119823" tIns="59911" rIns="119823" bIns="59911"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ctr" defTabSz="1197610" rtl="0" eaLnBrk="1" latinLnBrk="0" hangingPunct="1">
        <a:spcBef>
          <a:spcPct val="0"/>
        </a:spcBef>
        <a:buNone/>
        <a:defRPr sz="4000" kern="1200">
          <a:solidFill>
            <a:schemeClr val="tx1"/>
          </a:solidFill>
          <a:latin typeface="+mj-lt"/>
          <a:ea typeface="+mj-ea"/>
          <a:cs typeface="+mj-cs"/>
        </a:defRPr>
      </a:lvl1pPr>
    </p:titleStyle>
    <p:bodyStyle>
      <a:lvl1pPr marL="449580" indent="-449580" algn="l" defTabSz="1197610" rtl="0" eaLnBrk="1" latinLnBrk="0" hangingPunct="1">
        <a:spcBef>
          <a:spcPct val="20000"/>
        </a:spcBef>
        <a:buFont typeface="Arial" panose="020B0604020202020204" pitchFamily="34" charset="0"/>
        <a:buNone/>
        <a:defRPr sz="1600" kern="1200">
          <a:solidFill>
            <a:schemeClr val="tx1"/>
          </a:solidFill>
          <a:latin typeface="+mn-lt"/>
          <a:ea typeface="+mn-ea"/>
          <a:cs typeface="+mn-cs"/>
        </a:defRPr>
      </a:lvl1pPr>
      <a:lvl2pPr marL="973455" indent="-374650" algn="l" defTabSz="1197610" rtl="0" eaLnBrk="1" latinLnBrk="0" hangingPunct="1">
        <a:spcBef>
          <a:spcPct val="20000"/>
        </a:spcBef>
        <a:buFont typeface="Arial" panose="020B0604020202020204" pitchFamily="34" charset="0"/>
        <a:buNone/>
        <a:defRPr sz="1600" kern="1200">
          <a:solidFill>
            <a:schemeClr val="tx1"/>
          </a:solidFill>
          <a:latin typeface="+mn-lt"/>
          <a:ea typeface="+mn-ea"/>
          <a:cs typeface="+mn-cs"/>
        </a:defRPr>
      </a:lvl2pPr>
      <a:lvl3pPr marL="1497965" indent="-299720" algn="l" defTabSz="1197610" rtl="0" eaLnBrk="1" latinLnBrk="0" hangingPunct="1">
        <a:spcBef>
          <a:spcPct val="20000"/>
        </a:spcBef>
        <a:buFont typeface="Arial" panose="020B0604020202020204" pitchFamily="34" charset="0"/>
        <a:buNone/>
        <a:defRPr sz="1600" kern="1200">
          <a:solidFill>
            <a:schemeClr val="tx1"/>
          </a:solidFill>
          <a:latin typeface="+mn-lt"/>
          <a:ea typeface="+mn-ea"/>
          <a:cs typeface="+mn-cs"/>
        </a:defRPr>
      </a:lvl3pPr>
      <a:lvl4pPr marL="2096770" indent="-299720" algn="l" defTabSz="1197610" rtl="0" eaLnBrk="1" latinLnBrk="0" hangingPunct="1">
        <a:spcBef>
          <a:spcPct val="20000"/>
        </a:spcBef>
        <a:buFont typeface="Arial" panose="020B0604020202020204" pitchFamily="34" charset="0"/>
        <a:buNone/>
        <a:defRPr sz="1600" kern="1200">
          <a:solidFill>
            <a:schemeClr val="tx1"/>
          </a:solidFill>
          <a:latin typeface="+mn-lt"/>
          <a:ea typeface="+mn-ea"/>
          <a:cs typeface="+mn-cs"/>
        </a:defRPr>
      </a:lvl4pPr>
      <a:lvl5pPr marL="2696210" indent="-299720" algn="l" defTabSz="1197610" rtl="0" eaLnBrk="1" latinLnBrk="0" hangingPunct="1">
        <a:spcBef>
          <a:spcPct val="20000"/>
        </a:spcBef>
        <a:buFont typeface="Arial" panose="020B0604020202020204" pitchFamily="34" charset="0"/>
        <a:buNone/>
        <a:defRPr sz="1600" kern="1200">
          <a:solidFill>
            <a:schemeClr val="tx1"/>
          </a:solidFill>
          <a:latin typeface="+mn-lt"/>
          <a:ea typeface="+mn-ea"/>
          <a:cs typeface="+mn-cs"/>
        </a:defRPr>
      </a:lvl5pPr>
      <a:lvl6pPr marL="3295015" indent="-299720" algn="l" defTabSz="119761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6pPr>
      <a:lvl7pPr marL="3894455" indent="-299720" algn="l" defTabSz="119761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7pPr>
      <a:lvl8pPr marL="4493260" indent="-299720" algn="l" defTabSz="119761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8pPr>
      <a:lvl9pPr marL="5092700" indent="-299720" algn="l" defTabSz="119761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9pPr>
    </p:bodyStyle>
    <p:otherStyle>
      <a:defPPr>
        <a:defRPr lang="zh-CN"/>
      </a:defPPr>
      <a:lvl1pPr marL="0" algn="l" defTabSz="1197610" rtl="0" eaLnBrk="1" latinLnBrk="0" hangingPunct="1">
        <a:defRPr sz="2400" kern="1200">
          <a:solidFill>
            <a:schemeClr val="tx1"/>
          </a:solidFill>
          <a:latin typeface="+mn-lt"/>
          <a:ea typeface="+mn-ea"/>
          <a:cs typeface="+mn-cs"/>
        </a:defRPr>
      </a:lvl1pPr>
      <a:lvl2pPr marL="598805" algn="l" defTabSz="1197610" rtl="0" eaLnBrk="1" latinLnBrk="0" hangingPunct="1">
        <a:defRPr sz="2400" kern="1200">
          <a:solidFill>
            <a:schemeClr val="tx1"/>
          </a:solidFill>
          <a:latin typeface="+mn-lt"/>
          <a:ea typeface="+mn-ea"/>
          <a:cs typeface="+mn-cs"/>
        </a:defRPr>
      </a:lvl2pPr>
      <a:lvl3pPr marL="1198245" algn="l" defTabSz="1197610" rtl="0" eaLnBrk="1" latinLnBrk="0" hangingPunct="1">
        <a:defRPr sz="2400" kern="1200">
          <a:solidFill>
            <a:schemeClr val="tx1"/>
          </a:solidFill>
          <a:latin typeface="+mn-lt"/>
          <a:ea typeface="+mn-ea"/>
          <a:cs typeface="+mn-cs"/>
        </a:defRPr>
      </a:lvl3pPr>
      <a:lvl4pPr marL="1797050" algn="l" defTabSz="1197610" rtl="0" eaLnBrk="1" latinLnBrk="0" hangingPunct="1">
        <a:defRPr sz="2400" kern="1200">
          <a:solidFill>
            <a:schemeClr val="tx1"/>
          </a:solidFill>
          <a:latin typeface="+mn-lt"/>
          <a:ea typeface="+mn-ea"/>
          <a:cs typeface="+mn-cs"/>
        </a:defRPr>
      </a:lvl4pPr>
      <a:lvl5pPr marL="2396490" algn="l" defTabSz="1197610" rtl="0" eaLnBrk="1" latinLnBrk="0" hangingPunct="1">
        <a:defRPr sz="2400" kern="1200">
          <a:solidFill>
            <a:schemeClr val="tx1"/>
          </a:solidFill>
          <a:latin typeface="+mn-lt"/>
          <a:ea typeface="+mn-ea"/>
          <a:cs typeface="+mn-cs"/>
        </a:defRPr>
      </a:lvl5pPr>
      <a:lvl6pPr marL="2995295" algn="l" defTabSz="1197610" rtl="0" eaLnBrk="1" latinLnBrk="0" hangingPunct="1">
        <a:defRPr sz="2400" kern="1200">
          <a:solidFill>
            <a:schemeClr val="tx1"/>
          </a:solidFill>
          <a:latin typeface="+mn-lt"/>
          <a:ea typeface="+mn-ea"/>
          <a:cs typeface="+mn-cs"/>
        </a:defRPr>
      </a:lvl6pPr>
      <a:lvl7pPr marL="3594735" algn="l" defTabSz="1197610" rtl="0" eaLnBrk="1" latinLnBrk="0" hangingPunct="1">
        <a:defRPr sz="2400" kern="1200">
          <a:solidFill>
            <a:schemeClr val="tx1"/>
          </a:solidFill>
          <a:latin typeface="+mn-lt"/>
          <a:ea typeface="+mn-ea"/>
          <a:cs typeface="+mn-cs"/>
        </a:defRPr>
      </a:lvl7pPr>
      <a:lvl8pPr marL="4193540" algn="l" defTabSz="1197610" rtl="0" eaLnBrk="1" latinLnBrk="0" hangingPunct="1">
        <a:defRPr sz="2400" kern="1200">
          <a:solidFill>
            <a:schemeClr val="tx1"/>
          </a:solidFill>
          <a:latin typeface="+mn-lt"/>
          <a:ea typeface="+mn-ea"/>
          <a:cs typeface="+mn-cs"/>
        </a:defRPr>
      </a:lvl8pPr>
      <a:lvl9pPr marL="4792980" algn="l" defTabSz="119761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440557" y="288082"/>
            <a:ext cx="7920880" cy="602712"/>
          </a:xfrm>
          <a:prstGeom prst="rect">
            <a:avLst/>
          </a:prstGeom>
        </p:spPr>
        <p:txBody>
          <a:bodyPr vert="horz" lIns="119823" tIns="59911" rIns="119823" bIns="59911"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576104" y="1457310"/>
            <a:ext cx="10369868" cy="4857784"/>
          </a:xfrm>
          <a:prstGeom prst="rect">
            <a:avLst/>
          </a:prstGeom>
        </p:spPr>
        <p:txBody>
          <a:bodyPr vert="horz" lIns="119823" tIns="59911" rIns="119823" bIns="59911"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hf sldNum="0" hdr="0" ftr="0" dt="0"/>
  <p:txStyles>
    <p:titleStyle>
      <a:lvl1pPr algn="ctr" defTabSz="1197610" rtl="0" eaLnBrk="1" latinLnBrk="0" hangingPunct="1">
        <a:spcBef>
          <a:spcPct val="0"/>
        </a:spcBef>
        <a:buNone/>
        <a:defRPr sz="4000" kern="1200">
          <a:solidFill>
            <a:schemeClr val="tx1"/>
          </a:solidFill>
          <a:latin typeface="+mj-lt"/>
          <a:ea typeface="+mj-ea"/>
          <a:cs typeface="+mj-cs"/>
        </a:defRPr>
      </a:lvl1pPr>
    </p:titleStyle>
    <p:bodyStyle>
      <a:lvl1pPr marL="449580" indent="-449580" algn="l" defTabSz="1197610" rtl="0" eaLnBrk="1" latinLnBrk="0" hangingPunct="1">
        <a:spcBef>
          <a:spcPct val="20000"/>
        </a:spcBef>
        <a:buFont typeface="Arial" panose="020B0604020202020204" pitchFamily="34" charset="0"/>
        <a:buNone/>
        <a:defRPr sz="1600" kern="1200">
          <a:solidFill>
            <a:schemeClr val="tx1"/>
          </a:solidFill>
          <a:latin typeface="+mn-lt"/>
          <a:ea typeface="+mn-ea"/>
          <a:cs typeface="+mn-cs"/>
        </a:defRPr>
      </a:lvl1pPr>
      <a:lvl2pPr marL="973455" indent="-374650" algn="l" defTabSz="1197610" rtl="0" eaLnBrk="1" latinLnBrk="0" hangingPunct="1">
        <a:spcBef>
          <a:spcPct val="20000"/>
        </a:spcBef>
        <a:buFont typeface="Arial" panose="020B0604020202020204" pitchFamily="34" charset="0"/>
        <a:buNone/>
        <a:defRPr sz="1600" kern="1200">
          <a:solidFill>
            <a:schemeClr val="tx1"/>
          </a:solidFill>
          <a:latin typeface="+mn-lt"/>
          <a:ea typeface="+mn-ea"/>
          <a:cs typeface="+mn-cs"/>
        </a:defRPr>
      </a:lvl2pPr>
      <a:lvl3pPr marL="1497965" indent="-299720" algn="l" defTabSz="1197610" rtl="0" eaLnBrk="1" latinLnBrk="0" hangingPunct="1">
        <a:spcBef>
          <a:spcPct val="20000"/>
        </a:spcBef>
        <a:buFont typeface="Arial" panose="020B0604020202020204" pitchFamily="34" charset="0"/>
        <a:buNone/>
        <a:defRPr sz="1600" kern="1200">
          <a:solidFill>
            <a:schemeClr val="tx1"/>
          </a:solidFill>
          <a:latin typeface="+mn-lt"/>
          <a:ea typeface="+mn-ea"/>
          <a:cs typeface="+mn-cs"/>
        </a:defRPr>
      </a:lvl3pPr>
      <a:lvl4pPr marL="2096770" indent="-299720" algn="l" defTabSz="1197610" rtl="0" eaLnBrk="1" latinLnBrk="0" hangingPunct="1">
        <a:spcBef>
          <a:spcPct val="20000"/>
        </a:spcBef>
        <a:buFont typeface="Arial" panose="020B0604020202020204" pitchFamily="34" charset="0"/>
        <a:buNone/>
        <a:defRPr sz="1600" kern="1200">
          <a:solidFill>
            <a:schemeClr val="tx1"/>
          </a:solidFill>
          <a:latin typeface="+mn-lt"/>
          <a:ea typeface="+mn-ea"/>
          <a:cs typeface="+mn-cs"/>
        </a:defRPr>
      </a:lvl4pPr>
      <a:lvl5pPr marL="2696210" indent="-299720" algn="l" defTabSz="1197610" rtl="0" eaLnBrk="1" latinLnBrk="0" hangingPunct="1">
        <a:spcBef>
          <a:spcPct val="20000"/>
        </a:spcBef>
        <a:buFont typeface="Arial" panose="020B0604020202020204" pitchFamily="34" charset="0"/>
        <a:buNone/>
        <a:defRPr sz="1600" kern="1200">
          <a:solidFill>
            <a:schemeClr val="tx1"/>
          </a:solidFill>
          <a:latin typeface="+mn-lt"/>
          <a:ea typeface="+mn-ea"/>
          <a:cs typeface="+mn-cs"/>
        </a:defRPr>
      </a:lvl5pPr>
      <a:lvl6pPr marL="3295015" indent="-299720" algn="l" defTabSz="119761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6pPr>
      <a:lvl7pPr marL="3894455" indent="-299720" algn="l" defTabSz="119761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7pPr>
      <a:lvl8pPr marL="4493260" indent="-299720" algn="l" defTabSz="119761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8pPr>
      <a:lvl9pPr marL="5092700" indent="-299720" algn="l" defTabSz="119761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9pPr>
    </p:bodyStyle>
    <p:otherStyle>
      <a:defPPr>
        <a:defRPr lang="zh-CN"/>
      </a:defPPr>
      <a:lvl1pPr marL="0" algn="l" defTabSz="1197610" rtl="0" eaLnBrk="1" latinLnBrk="0" hangingPunct="1">
        <a:defRPr sz="2400" kern="1200">
          <a:solidFill>
            <a:schemeClr val="tx1"/>
          </a:solidFill>
          <a:latin typeface="+mn-lt"/>
          <a:ea typeface="+mn-ea"/>
          <a:cs typeface="+mn-cs"/>
        </a:defRPr>
      </a:lvl1pPr>
      <a:lvl2pPr marL="598805" algn="l" defTabSz="1197610" rtl="0" eaLnBrk="1" latinLnBrk="0" hangingPunct="1">
        <a:defRPr sz="2400" kern="1200">
          <a:solidFill>
            <a:schemeClr val="tx1"/>
          </a:solidFill>
          <a:latin typeface="+mn-lt"/>
          <a:ea typeface="+mn-ea"/>
          <a:cs typeface="+mn-cs"/>
        </a:defRPr>
      </a:lvl2pPr>
      <a:lvl3pPr marL="1198245" algn="l" defTabSz="1197610" rtl="0" eaLnBrk="1" latinLnBrk="0" hangingPunct="1">
        <a:defRPr sz="2400" kern="1200">
          <a:solidFill>
            <a:schemeClr val="tx1"/>
          </a:solidFill>
          <a:latin typeface="+mn-lt"/>
          <a:ea typeface="+mn-ea"/>
          <a:cs typeface="+mn-cs"/>
        </a:defRPr>
      </a:lvl3pPr>
      <a:lvl4pPr marL="1797050" algn="l" defTabSz="1197610" rtl="0" eaLnBrk="1" latinLnBrk="0" hangingPunct="1">
        <a:defRPr sz="2400" kern="1200">
          <a:solidFill>
            <a:schemeClr val="tx1"/>
          </a:solidFill>
          <a:latin typeface="+mn-lt"/>
          <a:ea typeface="+mn-ea"/>
          <a:cs typeface="+mn-cs"/>
        </a:defRPr>
      </a:lvl4pPr>
      <a:lvl5pPr marL="2396490" algn="l" defTabSz="1197610" rtl="0" eaLnBrk="1" latinLnBrk="0" hangingPunct="1">
        <a:defRPr sz="2400" kern="1200">
          <a:solidFill>
            <a:schemeClr val="tx1"/>
          </a:solidFill>
          <a:latin typeface="+mn-lt"/>
          <a:ea typeface="+mn-ea"/>
          <a:cs typeface="+mn-cs"/>
        </a:defRPr>
      </a:lvl5pPr>
      <a:lvl6pPr marL="2995295" algn="l" defTabSz="1197610" rtl="0" eaLnBrk="1" latinLnBrk="0" hangingPunct="1">
        <a:defRPr sz="2400" kern="1200">
          <a:solidFill>
            <a:schemeClr val="tx1"/>
          </a:solidFill>
          <a:latin typeface="+mn-lt"/>
          <a:ea typeface="+mn-ea"/>
          <a:cs typeface="+mn-cs"/>
        </a:defRPr>
      </a:lvl6pPr>
      <a:lvl7pPr marL="3594735" algn="l" defTabSz="1197610" rtl="0" eaLnBrk="1" latinLnBrk="0" hangingPunct="1">
        <a:defRPr sz="2400" kern="1200">
          <a:solidFill>
            <a:schemeClr val="tx1"/>
          </a:solidFill>
          <a:latin typeface="+mn-lt"/>
          <a:ea typeface="+mn-ea"/>
          <a:cs typeface="+mn-cs"/>
        </a:defRPr>
      </a:lvl7pPr>
      <a:lvl8pPr marL="4193540" algn="l" defTabSz="1197610" rtl="0" eaLnBrk="1" latinLnBrk="0" hangingPunct="1">
        <a:defRPr sz="2400" kern="1200">
          <a:solidFill>
            <a:schemeClr val="tx1"/>
          </a:solidFill>
          <a:latin typeface="+mn-lt"/>
          <a:ea typeface="+mn-ea"/>
          <a:cs typeface="+mn-cs"/>
        </a:defRPr>
      </a:lvl8pPr>
      <a:lvl9pPr marL="4792980" algn="l" defTabSz="119761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5" Type="http://schemas.openxmlformats.org/officeDocument/2006/relationships/slideLayout" Target="../slideLayouts/slideLayout19.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831815" y="2814632"/>
            <a:ext cx="9793764" cy="972023"/>
          </a:xfrm>
        </p:spPr>
        <p:txBody>
          <a:bodyPr/>
          <a:lstStyle/>
          <a:p>
            <a:r>
              <a:rPr lang="zh-CN" altLang="en-US" dirty="0" smtClean="0">
                <a:latin typeface="黑体" panose="02010609060101010101" pitchFamily="2" charset="-122"/>
                <a:ea typeface="黑体" panose="02010609060101010101" pitchFamily="2" charset="-122"/>
              </a:rPr>
              <a:t>第</a:t>
            </a:r>
            <a:r>
              <a:rPr lang="en-US" altLang="zh-CN" dirty="0" smtClean="0">
                <a:latin typeface="黑体" panose="02010609060101010101" pitchFamily="2" charset="-122"/>
                <a:ea typeface="黑体" panose="02010609060101010101" pitchFamily="2" charset="-122"/>
              </a:rPr>
              <a:t>02</a:t>
            </a:r>
            <a:r>
              <a:rPr lang="zh-CN" altLang="en-US" dirty="0" smtClean="0">
                <a:latin typeface="黑体" panose="02010609060101010101" pitchFamily="2" charset="-122"/>
                <a:ea typeface="黑体" panose="02010609060101010101" pitchFamily="2" charset="-122"/>
              </a:rPr>
              <a:t>章：</a:t>
            </a:r>
            <a:r>
              <a:rPr lang="en-US" altLang="zh-CN" dirty="0" smtClean="0">
                <a:latin typeface="黑体" panose="02010609060101010101" pitchFamily="2" charset="-122"/>
                <a:ea typeface="黑体" panose="02010609060101010101" pitchFamily="2" charset="-122"/>
              </a:rPr>
              <a:t>Java</a:t>
            </a:r>
            <a:r>
              <a:rPr lang="zh-CN" altLang="en-US" dirty="0" smtClean="0">
                <a:latin typeface="黑体" panose="02010609060101010101" pitchFamily="2" charset="-122"/>
                <a:ea typeface="黑体" panose="02010609060101010101" pitchFamily="2" charset="-122"/>
              </a:rPr>
              <a:t>编程基础</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a:t>
            </a:r>
            <a:r>
              <a:rPr lang="zh-CN" altLang="en-US" dirty="0" smtClean="0"/>
              <a:t>、进制与转换</a:t>
            </a:r>
            <a:endParaRPr lang="en-US" altLang="zh-CN" dirty="0" smtClean="0"/>
          </a:p>
        </p:txBody>
      </p:sp>
      <p:sp>
        <p:nvSpPr>
          <p:cNvPr id="3" name="内容占位符 2"/>
          <p:cNvSpPr>
            <a:spLocks noGrp="1"/>
          </p:cNvSpPr>
          <p:nvPr>
            <p:ph idx="1"/>
          </p:nvPr>
        </p:nvSpPr>
        <p:spPr/>
        <p:txBody>
          <a:bodyPr/>
          <a:lstStyle/>
          <a:p>
            <a:r>
              <a:rPr lang="zh-CN" altLang="en-US" b="1" dirty="0" smtClean="0"/>
              <a:t>八进制：</a:t>
            </a:r>
            <a:endParaRPr lang="en-US" altLang="zh-CN" b="1" dirty="0" smtClean="0"/>
          </a:p>
          <a:p>
            <a:r>
              <a:rPr lang="zh-CN" altLang="en-US" dirty="0" smtClean="0"/>
              <a:t>基数为八。</a:t>
            </a:r>
            <a:r>
              <a:rPr lang="en-US" dirty="0" smtClean="0"/>
              <a:t> </a:t>
            </a:r>
            <a:endParaRPr lang="zh-CN" altLang="en-US" dirty="0" smtClean="0"/>
          </a:p>
          <a:p>
            <a:r>
              <a:rPr lang="en-US" altLang="zh-CN" dirty="0" smtClean="0"/>
              <a:t>Java</a:t>
            </a:r>
            <a:r>
              <a:rPr lang="zh-CN" altLang="en-US" dirty="0" smtClean="0"/>
              <a:t>中八进制数据要以</a:t>
            </a:r>
            <a:r>
              <a:rPr lang="en-US" altLang="zh-CN" dirty="0" smtClean="0"/>
              <a:t>0</a:t>
            </a:r>
            <a:r>
              <a:rPr lang="zh-CN" altLang="en-US" dirty="0" smtClean="0"/>
              <a:t>开头。如：</a:t>
            </a:r>
            <a:r>
              <a:rPr lang="en-US" altLang="zh-CN" dirty="0" smtClean="0"/>
              <a:t>0123</a:t>
            </a:r>
            <a:endParaRPr lang="zh-CN" altLang="zh-CN" dirty="0" smtClean="0"/>
          </a:p>
          <a:p>
            <a:r>
              <a:rPr lang="zh-CN" altLang="en-US" dirty="0" smtClean="0"/>
              <a:t>八进制转换成二进制：只需将每个八进制数字替换为相对应的三个二进制位即可。</a:t>
            </a:r>
            <a:endParaRPr lang="zh-CN" altLang="en-US" dirty="0" smtClean="0"/>
          </a:p>
          <a:p>
            <a:r>
              <a:rPr lang="zh-CN" altLang="en-US" dirty="0" smtClean="0"/>
              <a:t>现在的计算机系统很少用八进制的了。</a:t>
            </a:r>
            <a:endParaRPr lang="zh-CN" altLang="en-US" dirty="0" smtClean="0"/>
          </a:p>
        </p:txBody>
      </p:sp>
      <p:graphicFrame>
        <p:nvGraphicFramePr>
          <p:cNvPr id="4" name="表格 3"/>
          <p:cNvGraphicFramePr>
            <a:graphicFrameLocks noGrp="1"/>
          </p:cNvGraphicFramePr>
          <p:nvPr/>
        </p:nvGraphicFramePr>
        <p:xfrm>
          <a:off x="1143000" y="3643313"/>
          <a:ext cx="2571747" cy="2362200"/>
        </p:xfrm>
        <a:graphic>
          <a:graphicData uri="http://schemas.openxmlformats.org/drawingml/2006/table">
            <a:tbl>
              <a:tblPr>
                <a:tableStyleId>{35758FB7-9AC5-4552-8A53-C91805E547FA}</a:tableStyleId>
              </a:tblPr>
              <a:tblGrid>
                <a:gridCol w="1302573"/>
                <a:gridCol w="1269174"/>
              </a:tblGrid>
              <a:tr h="0">
                <a:tc>
                  <a:txBody>
                    <a:bodyPr/>
                    <a:lstStyle/>
                    <a:p>
                      <a:pPr algn="just">
                        <a:spcAft>
                          <a:spcPts val="0"/>
                        </a:spcAft>
                      </a:pPr>
                      <a:r>
                        <a:rPr lang="zh-CN" sz="1600" kern="100" dirty="0"/>
                        <a:t>二进制 </a:t>
                      </a:r>
                      <a:endParaRPr lang="zh-CN" sz="1600" kern="100" dirty="0">
                        <a:latin typeface="Calibri" panose="020F0502020204030204"/>
                        <a:ea typeface="宋体" panose="02010600030101010101" pitchFamily="2" charset="-122"/>
                        <a:cs typeface="Times New Roman" panose="02020603050405020304"/>
                      </a:endParaRPr>
                    </a:p>
                  </a:txBody>
                  <a:tcPr/>
                </a:tc>
                <a:tc>
                  <a:txBody>
                    <a:bodyPr/>
                    <a:lstStyle/>
                    <a:p>
                      <a:pPr algn="just">
                        <a:spcAft>
                          <a:spcPts val="0"/>
                        </a:spcAft>
                      </a:pPr>
                      <a:r>
                        <a:rPr lang="zh-CN" sz="1600" kern="100"/>
                        <a:t>八进制 </a:t>
                      </a:r>
                      <a:endParaRPr lang="zh-CN" sz="1600" kern="100">
                        <a:latin typeface="Calibri" panose="020F0502020204030204"/>
                        <a:ea typeface="宋体" panose="02010600030101010101" pitchFamily="2" charset="-122"/>
                        <a:cs typeface="Times New Roman" panose="02020603050405020304"/>
                      </a:endParaRPr>
                    </a:p>
                  </a:txBody>
                  <a:tcPr/>
                </a:tc>
              </a:tr>
              <a:tr h="0">
                <a:tc>
                  <a:txBody>
                    <a:bodyPr/>
                    <a:lstStyle/>
                    <a:p>
                      <a:pPr algn="just">
                        <a:spcAft>
                          <a:spcPts val="0"/>
                        </a:spcAft>
                      </a:pPr>
                      <a:r>
                        <a:rPr lang="en-US" sz="1600" kern="100"/>
                        <a:t>000 </a:t>
                      </a:r>
                      <a:endParaRPr lang="zh-CN" sz="1600" kern="100">
                        <a:latin typeface="Calibri" panose="020F0502020204030204"/>
                        <a:ea typeface="宋体" panose="02010600030101010101" pitchFamily="2" charset="-122"/>
                        <a:cs typeface="Times New Roman" panose="02020603050405020304"/>
                      </a:endParaRPr>
                    </a:p>
                  </a:txBody>
                  <a:tcPr marL="68580" marR="68580" marT="9525" marB="0" anchor="ctr"/>
                </a:tc>
                <a:tc>
                  <a:txBody>
                    <a:bodyPr/>
                    <a:lstStyle/>
                    <a:p>
                      <a:pPr algn="just">
                        <a:spcAft>
                          <a:spcPts val="0"/>
                        </a:spcAft>
                      </a:pPr>
                      <a:r>
                        <a:rPr lang="en-US" sz="1600" kern="100" dirty="0"/>
                        <a:t>0 </a:t>
                      </a:r>
                      <a:endParaRPr lang="zh-CN" sz="1600" kern="100" dirty="0">
                        <a:latin typeface="Calibri" panose="020F0502020204030204"/>
                        <a:ea typeface="宋体" panose="02010600030101010101" pitchFamily="2" charset="-122"/>
                        <a:cs typeface="Times New Roman" panose="02020603050405020304"/>
                      </a:endParaRPr>
                    </a:p>
                  </a:txBody>
                  <a:tcPr marL="68580" marR="68580" marT="9525" marB="0" anchor="ctr"/>
                </a:tc>
              </a:tr>
              <a:tr h="0">
                <a:tc>
                  <a:txBody>
                    <a:bodyPr/>
                    <a:lstStyle/>
                    <a:p>
                      <a:pPr algn="just">
                        <a:spcAft>
                          <a:spcPts val="0"/>
                        </a:spcAft>
                      </a:pPr>
                      <a:r>
                        <a:rPr lang="en-US" sz="1600" kern="100"/>
                        <a:t>001 </a:t>
                      </a:r>
                      <a:endParaRPr lang="zh-CN" sz="1600" kern="100">
                        <a:latin typeface="Calibri" panose="020F0502020204030204"/>
                        <a:ea typeface="宋体" panose="02010600030101010101" pitchFamily="2" charset="-122"/>
                        <a:cs typeface="Times New Roman" panose="02020603050405020304"/>
                      </a:endParaRPr>
                    </a:p>
                  </a:txBody>
                  <a:tcPr marL="68580" marR="68580" marT="9525" marB="0" anchor="ctr"/>
                </a:tc>
                <a:tc>
                  <a:txBody>
                    <a:bodyPr/>
                    <a:lstStyle/>
                    <a:p>
                      <a:pPr algn="just">
                        <a:spcAft>
                          <a:spcPts val="0"/>
                        </a:spcAft>
                      </a:pPr>
                      <a:r>
                        <a:rPr lang="en-US" sz="1600" kern="100"/>
                        <a:t>1 </a:t>
                      </a:r>
                      <a:endParaRPr lang="zh-CN" sz="1600" kern="100">
                        <a:latin typeface="Calibri" panose="020F0502020204030204"/>
                        <a:ea typeface="宋体" panose="02010600030101010101" pitchFamily="2" charset="-122"/>
                        <a:cs typeface="Times New Roman" panose="02020603050405020304"/>
                      </a:endParaRPr>
                    </a:p>
                  </a:txBody>
                  <a:tcPr marL="68580" marR="68580" marT="9525" marB="0" anchor="ctr"/>
                </a:tc>
              </a:tr>
              <a:tr h="0">
                <a:tc>
                  <a:txBody>
                    <a:bodyPr/>
                    <a:lstStyle/>
                    <a:p>
                      <a:pPr algn="just">
                        <a:spcAft>
                          <a:spcPts val="0"/>
                        </a:spcAft>
                      </a:pPr>
                      <a:r>
                        <a:rPr lang="en-US" sz="1600" kern="100"/>
                        <a:t>010 </a:t>
                      </a:r>
                      <a:endParaRPr lang="zh-CN" sz="1600" kern="100">
                        <a:latin typeface="Calibri" panose="020F0502020204030204"/>
                        <a:ea typeface="宋体" panose="02010600030101010101" pitchFamily="2" charset="-122"/>
                        <a:cs typeface="Times New Roman" panose="02020603050405020304"/>
                      </a:endParaRPr>
                    </a:p>
                  </a:txBody>
                  <a:tcPr marL="68580" marR="68580" marT="9525" marB="0" anchor="ctr"/>
                </a:tc>
                <a:tc>
                  <a:txBody>
                    <a:bodyPr/>
                    <a:lstStyle/>
                    <a:p>
                      <a:pPr algn="just">
                        <a:spcAft>
                          <a:spcPts val="0"/>
                        </a:spcAft>
                      </a:pPr>
                      <a:r>
                        <a:rPr lang="en-US" sz="1600" kern="100"/>
                        <a:t>2 </a:t>
                      </a:r>
                      <a:endParaRPr lang="zh-CN" sz="1600" kern="100">
                        <a:latin typeface="Calibri" panose="020F0502020204030204"/>
                        <a:ea typeface="宋体" panose="02010600030101010101" pitchFamily="2" charset="-122"/>
                        <a:cs typeface="Times New Roman" panose="02020603050405020304"/>
                      </a:endParaRPr>
                    </a:p>
                  </a:txBody>
                  <a:tcPr marL="68580" marR="68580" marT="9525" marB="0" anchor="ctr"/>
                </a:tc>
              </a:tr>
              <a:tr h="0">
                <a:tc>
                  <a:txBody>
                    <a:bodyPr/>
                    <a:lstStyle/>
                    <a:p>
                      <a:pPr algn="just">
                        <a:spcAft>
                          <a:spcPts val="0"/>
                        </a:spcAft>
                      </a:pPr>
                      <a:r>
                        <a:rPr lang="en-US" sz="1600" kern="100"/>
                        <a:t>011 </a:t>
                      </a:r>
                      <a:endParaRPr lang="zh-CN" sz="1600" kern="100">
                        <a:latin typeface="Calibri" panose="020F0502020204030204"/>
                        <a:ea typeface="宋体" panose="02010600030101010101" pitchFamily="2" charset="-122"/>
                        <a:cs typeface="Times New Roman" panose="02020603050405020304"/>
                      </a:endParaRPr>
                    </a:p>
                  </a:txBody>
                  <a:tcPr marL="68580" marR="68580" marT="9525" marB="0" anchor="ctr"/>
                </a:tc>
                <a:tc>
                  <a:txBody>
                    <a:bodyPr/>
                    <a:lstStyle/>
                    <a:p>
                      <a:pPr algn="just">
                        <a:spcAft>
                          <a:spcPts val="0"/>
                        </a:spcAft>
                      </a:pPr>
                      <a:r>
                        <a:rPr lang="en-US" sz="1600" kern="100"/>
                        <a:t>3 </a:t>
                      </a:r>
                      <a:endParaRPr lang="zh-CN" sz="1600" kern="100">
                        <a:latin typeface="Calibri" panose="020F0502020204030204"/>
                        <a:ea typeface="宋体" panose="02010600030101010101" pitchFamily="2" charset="-122"/>
                        <a:cs typeface="Times New Roman" panose="02020603050405020304"/>
                      </a:endParaRPr>
                    </a:p>
                  </a:txBody>
                  <a:tcPr marL="68580" marR="68580" marT="9525" marB="0" anchor="ctr"/>
                </a:tc>
              </a:tr>
              <a:tr h="0">
                <a:tc>
                  <a:txBody>
                    <a:bodyPr/>
                    <a:lstStyle/>
                    <a:p>
                      <a:pPr algn="just">
                        <a:spcAft>
                          <a:spcPts val="0"/>
                        </a:spcAft>
                      </a:pPr>
                      <a:r>
                        <a:rPr lang="en-US" sz="1600" kern="100"/>
                        <a:t>100 </a:t>
                      </a:r>
                      <a:endParaRPr lang="zh-CN" sz="1600" kern="100">
                        <a:latin typeface="Calibri" panose="020F0502020204030204"/>
                        <a:ea typeface="宋体" panose="02010600030101010101" pitchFamily="2" charset="-122"/>
                        <a:cs typeface="Times New Roman" panose="02020603050405020304"/>
                      </a:endParaRPr>
                    </a:p>
                  </a:txBody>
                  <a:tcPr marL="68580" marR="68580" marT="9525" marB="0" anchor="ctr"/>
                </a:tc>
                <a:tc>
                  <a:txBody>
                    <a:bodyPr/>
                    <a:lstStyle/>
                    <a:p>
                      <a:pPr algn="just">
                        <a:spcAft>
                          <a:spcPts val="0"/>
                        </a:spcAft>
                      </a:pPr>
                      <a:r>
                        <a:rPr lang="en-US" sz="1600" kern="100"/>
                        <a:t>4 </a:t>
                      </a:r>
                      <a:endParaRPr lang="zh-CN" sz="1600" kern="100">
                        <a:latin typeface="Calibri" panose="020F0502020204030204"/>
                        <a:ea typeface="宋体" panose="02010600030101010101" pitchFamily="2" charset="-122"/>
                        <a:cs typeface="Times New Roman" panose="02020603050405020304"/>
                      </a:endParaRPr>
                    </a:p>
                  </a:txBody>
                  <a:tcPr marL="68580" marR="68580" marT="9525" marB="0" anchor="ctr"/>
                </a:tc>
              </a:tr>
              <a:tr h="0">
                <a:tc>
                  <a:txBody>
                    <a:bodyPr/>
                    <a:lstStyle/>
                    <a:p>
                      <a:pPr algn="just">
                        <a:spcAft>
                          <a:spcPts val="0"/>
                        </a:spcAft>
                      </a:pPr>
                      <a:r>
                        <a:rPr lang="en-US" sz="1600" kern="100"/>
                        <a:t>101 </a:t>
                      </a:r>
                      <a:endParaRPr lang="zh-CN" sz="1600" kern="100">
                        <a:latin typeface="Calibri" panose="020F0502020204030204"/>
                        <a:ea typeface="宋体" panose="02010600030101010101" pitchFamily="2" charset="-122"/>
                        <a:cs typeface="Times New Roman" panose="02020603050405020304"/>
                      </a:endParaRPr>
                    </a:p>
                  </a:txBody>
                  <a:tcPr marL="68580" marR="68580" marT="9525" marB="0" anchor="ctr"/>
                </a:tc>
                <a:tc>
                  <a:txBody>
                    <a:bodyPr/>
                    <a:lstStyle/>
                    <a:p>
                      <a:pPr algn="just">
                        <a:spcAft>
                          <a:spcPts val="0"/>
                        </a:spcAft>
                      </a:pPr>
                      <a:r>
                        <a:rPr lang="en-US" sz="1600" kern="100"/>
                        <a:t>5 </a:t>
                      </a:r>
                      <a:endParaRPr lang="zh-CN" sz="1600" kern="100">
                        <a:latin typeface="Calibri" panose="020F0502020204030204"/>
                        <a:ea typeface="宋体" panose="02010600030101010101" pitchFamily="2" charset="-122"/>
                        <a:cs typeface="Times New Roman" panose="02020603050405020304"/>
                      </a:endParaRPr>
                    </a:p>
                  </a:txBody>
                  <a:tcPr marL="68580" marR="68580" marT="9525" marB="0" anchor="ctr"/>
                </a:tc>
              </a:tr>
              <a:tr h="0">
                <a:tc>
                  <a:txBody>
                    <a:bodyPr/>
                    <a:lstStyle/>
                    <a:p>
                      <a:pPr algn="just">
                        <a:spcAft>
                          <a:spcPts val="0"/>
                        </a:spcAft>
                      </a:pPr>
                      <a:r>
                        <a:rPr lang="en-US" sz="1600" kern="100"/>
                        <a:t>110 </a:t>
                      </a:r>
                      <a:endParaRPr lang="zh-CN" sz="1600" kern="100">
                        <a:latin typeface="Calibri" panose="020F0502020204030204"/>
                        <a:ea typeface="宋体" panose="02010600030101010101" pitchFamily="2" charset="-122"/>
                        <a:cs typeface="Times New Roman" panose="02020603050405020304"/>
                      </a:endParaRPr>
                    </a:p>
                  </a:txBody>
                  <a:tcPr marL="68580" marR="68580" marT="9525" marB="0" anchor="ctr"/>
                </a:tc>
                <a:tc>
                  <a:txBody>
                    <a:bodyPr/>
                    <a:lstStyle/>
                    <a:p>
                      <a:pPr algn="just">
                        <a:spcAft>
                          <a:spcPts val="0"/>
                        </a:spcAft>
                      </a:pPr>
                      <a:r>
                        <a:rPr lang="en-US" sz="1600" kern="100"/>
                        <a:t>6 </a:t>
                      </a:r>
                      <a:endParaRPr lang="zh-CN" sz="1600" kern="100">
                        <a:latin typeface="Calibri" panose="020F0502020204030204"/>
                        <a:ea typeface="宋体" panose="02010600030101010101" pitchFamily="2" charset="-122"/>
                        <a:cs typeface="Times New Roman" panose="02020603050405020304"/>
                      </a:endParaRPr>
                    </a:p>
                  </a:txBody>
                  <a:tcPr marL="68580" marR="68580" marT="9525" marB="0" anchor="ctr"/>
                </a:tc>
              </a:tr>
              <a:tr h="0">
                <a:tc>
                  <a:txBody>
                    <a:bodyPr/>
                    <a:lstStyle/>
                    <a:p>
                      <a:pPr algn="just">
                        <a:spcAft>
                          <a:spcPts val="0"/>
                        </a:spcAft>
                      </a:pPr>
                      <a:r>
                        <a:rPr lang="en-US" sz="1600" kern="100"/>
                        <a:t>111 </a:t>
                      </a:r>
                      <a:endParaRPr lang="zh-CN" sz="1600" kern="100">
                        <a:latin typeface="Calibri" panose="020F0502020204030204"/>
                        <a:ea typeface="宋体" panose="02010600030101010101" pitchFamily="2" charset="-122"/>
                        <a:cs typeface="Times New Roman" panose="02020603050405020304"/>
                      </a:endParaRPr>
                    </a:p>
                  </a:txBody>
                  <a:tcPr marL="68580" marR="68580" marT="9525" marB="0" anchor="ctr"/>
                </a:tc>
                <a:tc>
                  <a:txBody>
                    <a:bodyPr/>
                    <a:lstStyle/>
                    <a:p>
                      <a:pPr algn="just">
                        <a:spcAft>
                          <a:spcPts val="0"/>
                        </a:spcAft>
                      </a:pPr>
                      <a:r>
                        <a:rPr lang="en-US" sz="1600" kern="100" dirty="0"/>
                        <a:t>7 </a:t>
                      </a:r>
                      <a:endParaRPr lang="zh-CN" sz="1600" kern="100" dirty="0">
                        <a:latin typeface="Calibri" panose="020F0502020204030204"/>
                        <a:ea typeface="宋体" panose="02010600030101010101" pitchFamily="2" charset="-122"/>
                        <a:cs typeface="Times New Roman" panose="02020603050405020304"/>
                      </a:endParaRPr>
                    </a:p>
                  </a:txBody>
                  <a:tcPr marL="68580" marR="68580" marT="9525" marB="0" anchor="ct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a:t>
            </a:r>
            <a:r>
              <a:rPr lang="zh-CN" altLang="en-US" dirty="0" smtClean="0"/>
              <a:t>、进制与转换</a:t>
            </a:r>
            <a:endParaRPr lang="en-US" altLang="zh-CN" dirty="0" smtClean="0"/>
          </a:p>
        </p:txBody>
      </p:sp>
      <p:sp>
        <p:nvSpPr>
          <p:cNvPr id="3" name="内容占位符 2"/>
          <p:cNvSpPr>
            <a:spLocks noGrp="1"/>
          </p:cNvSpPr>
          <p:nvPr>
            <p:ph idx="1"/>
          </p:nvPr>
        </p:nvSpPr>
        <p:spPr/>
        <p:txBody>
          <a:bodyPr/>
          <a:lstStyle/>
          <a:p>
            <a:r>
              <a:rPr lang="zh-CN" altLang="en-US" dirty="0" smtClean="0"/>
              <a:t>十六进制：</a:t>
            </a:r>
            <a:endParaRPr lang="en-US" altLang="zh-CN" dirty="0" smtClean="0"/>
          </a:p>
          <a:p>
            <a:r>
              <a:rPr lang="zh-CN" altLang="en-US" dirty="0" smtClean="0"/>
              <a:t>二进制表示法太冗长，所以在程序中一般喜欢用十六进制</a:t>
            </a:r>
            <a:endParaRPr lang="zh-CN" altLang="en-US" dirty="0" smtClean="0"/>
          </a:p>
          <a:p>
            <a:r>
              <a:rPr lang="zh-CN" altLang="en-US" dirty="0" smtClean="0"/>
              <a:t>十六进制：基数为十六，逢十六进一。它用</a:t>
            </a:r>
            <a:r>
              <a:rPr lang="en-US" altLang="zh-CN" dirty="0" err="1" smtClean="0"/>
              <a:t>abcdef</a:t>
            </a:r>
            <a:r>
              <a:rPr lang="zh-CN" altLang="en-US" dirty="0" smtClean="0"/>
              <a:t>表示从</a:t>
            </a:r>
            <a:r>
              <a:rPr lang="en-US" altLang="zh-CN" dirty="0" smtClean="0"/>
              <a:t>0-9</a:t>
            </a:r>
            <a:r>
              <a:rPr lang="zh-CN" altLang="en-US" dirty="0" smtClean="0"/>
              <a:t>之上的值</a:t>
            </a:r>
            <a:endParaRPr lang="zh-CN" altLang="en-US" dirty="0" smtClean="0"/>
          </a:p>
          <a:p>
            <a:r>
              <a:rPr lang="en-US" altLang="zh-CN" dirty="0" smtClean="0"/>
              <a:t>Java</a:t>
            </a:r>
            <a:r>
              <a:rPr lang="zh-CN" altLang="en-US" dirty="0" smtClean="0"/>
              <a:t>中十六进制数据要以</a:t>
            </a:r>
            <a:r>
              <a:rPr lang="en-US" altLang="zh-CN" dirty="0" smtClean="0"/>
              <a:t>0x</a:t>
            </a:r>
            <a:r>
              <a:rPr lang="zh-CN" altLang="en-US" dirty="0" smtClean="0"/>
              <a:t>或</a:t>
            </a:r>
            <a:r>
              <a:rPr lang="en-US" altLang="zh-CN" dirty="0" smtClean="0"/>
              <a:t>0X</a:t>
            </a:r>
            <a:r>
              <a:rPr lang="zh-CN" altLang="en-US" dirty="0" smtClean="0"/>
              <a:t>开头。如：</a:t>
            </a:r>
            <a:r>
              <a:rPr lang="en-US" altLang="zh-CN" dirty="0" smtClean="0"/>
              <a:t>0x23D</a:t>
            </a:r>
            <a:endParaRPr lang="zh-CN" altLang="zh-CN" dirty="0" smtClean="0"/>
          </a:p>
          <a:p>
            <a:r>
              <a:rPr lang="zh-CN" altLang="en-US" dirty="0" smtClean="0"/>
              <a:t>十六进制转换成二进制只需将每个十六进制数字替换为相对应的四个二进制位即可</a:t>
            </a:r>
            <a:endParaRPr lang="zh-CN" altLang="en-US" dirty="0" smtClean="0"/>
          </a:p>
        </p:txBody>
      </p:sp>
      <p:graphicFrame>
        <p:nvGraphicFramePr>
          <p:cNvPr id="5" name="表格 4"/>
          <p:cNvGraphicFramePr>
            <a:graphicFrameLocks noGrp="1"/>
          </p:cNvGraphicFramePr>
          <p:nvPr/>
        </p:nvGraphicFramePr>
        <p:xfrm>
          <a:off x="903253" y="3457574"/>
          <a:ext cx="3857624" cy="2615565"/>
        </p:xfrm>
        <a:graphic>
          <a:graphicData uri="http://schemas.openxmlformats.org/drawingml/2006/table">
            <a:tbl>
              <a:tblPr>
                <a:tableStyleId>{35758FB7-9AC5-4552-8A53-C91805E547FA}</a:tableStyleId>
              </a:tblPr>
              <a:tblGrid>
                <a:gridCol w="959502"/>
                <a:gridCol w="1004393"/>
                <a:gridCol w="841669"/>
                <a:gridCol w="1052060"/>
              </a:tblGrid>
              <a:tr h="256026">
                <a:tc>
                  <a:txBody>
                    <a:bodyPr/>
                    <a:lstStyle/>
                    <a:p>
                      <a:pPr algn="l">
                        <a:spcAft>
                          <a:spcPts val="0"/>
                        </a:spcAft>
                      </a:pPr>
                      <a:r>
                        <a:rPr lang="zh-CN" sz="1600" kern="1200" dirty="0"/>
                        <a:t>二进制 </a:t>
                      </a:r>
                      <a:endParaRPr lang="zh-CN" sz="1600" b="0" kern="100" dirty="0">
                        <a:solidFill>
                          <a:schemeClr val="tx1"/>
                        </a:solidFill>
                        <a:latin typeface="Calibri" panose="020F0502020204030204"/>
                        <a:ea typeface="宋体" panose="02010600030101010101" pitchFamily="2" charset="-122"/>
                        <a:cs typeface="Times New Roman" panose="02020603050405020304"/>
                      </a:endParaRPr>
                    </a:p>
                  </a:txBody>
                  <a:tcPr/>
                </a:tc>
                <a:tc>
                  <a:txBody>
                    <a:bodyPr/>
                    <a:lstStyle/>
                    <a:p>
                      <a:pPr algn="l">
                        <a:spcAft>
                          <a:spcPts val="0"/>
                        </a:spcAft>
                      </a:pPr>
                      <a:r>
                        <a:rPr lang="zh-CN" altLang="en-US" sz="1600" kern="100" dirty="0" smtClean="0"/>
                        <a:t>十六进制</a:t>
                      </a:r>
                      <a:endParaRPr lang="zh-CN" sz="1600" b="0" kern="100" dirty="0">
                        <a:solidFill>
                          <a:schemeClr val="tx1"/>
                        </a:solidFill>
                        <a:latin typeface="Calibri" panose="020F0502020204030204"/>
                        <a:ea typeface="宋体" panose="02010600030101010101" pitchFamily="2" charset="-122"/>
                        <a:cs typeface="Times New Roman" panose="02020603050405020304"/>
                      </a:endParaRPr>
                    </a:p>
                  </a:txBody>
                  <a:tcPr/>
                </a:tc>
                <a:tc>
                  <a:txBody>
                    <a:bodyPr/>
                    <a:lstStyle/>
                    <a:p>
                      <a:pPr algn="l">
                        <a:spcAft>
                          <a:spcPts val="0"/>
                        </a:spcAft>
                      </a:pPr>
                      <a:r>
                        <a:rPr lang="zh-CN" altLang="en-US" sz="1600" kern="100" smtClean="0"/>
                        <a:t>二进制</a:t>
                      </a:r>
                      <a:endParaRPr lang="zh-CN" sz="1600" b="0" kern="100">
                        <a:solidFill>
                          <a:schemeClr val="tx1"/>
                        </a:solidFill>
                        <a:latin typeface="Calibri" panose="020F0502020204030204"/>
                        <a:ea typeface="宋体" panose="02010600030101010101" pitchFamily="2" charset="-122"/>
                        <a:cs typeface="Times New Roman" panose="02020603050405020304"/>
                      </a:endParaRPr>
                    </a:p>
                  </a:txBody>
                  <a:tcPr/>
                </a:tc>
                <a:tc>
                  <a:txBody>
                    <a:bodyPr/>
                    <a:lstStyle/>
                    <a:p>
                      <a:pPr algn="l">
                        <a:spcAft>
                          <a:spcPts val="0"/>
                        </a:spcAft>
                      </a:pPr>
                      <a:r>
                        <a:rPr lang="zh-CN" sz="1600" kern="1200"/>
                        <a:t>十六进制 </a:t>
                      </a:r>
                      <a:endParaRPr lang="zh-CN" sz="1600" b="0" kern="100">
                        <a:solidFill>
                          <a:schemeClr val="tx1"/>
                        </a:solidFill>
                        <a:latin typeface="Calibri" panose="020F0502020204030204"/>
                        <a:ea typeface="宋体" panose="02010600030101010101" pitchFamily="2" charset="-122"/>
                        <a:cs typeface="Times New Roman" panose="02020603050405020304"/>
                      </a:endParaRPr>
                    </a:p>
                  </a:txBody>
                  <a:tcPr/>
                </a:tc>
              </a:tr>
              <a:tr h="171513">
                <a:tc>
                  <a:txBody>
                    <a:bodyPr/>
                    <a:lstStyle/>
                    <a:p>
                      <a:pPr algn="l">
                        <a:spcAft>
                          <a:spcPts val="0"/>
                        </a:spcAft>
                      </a:pPr>
                      <a:r>
                        <a:rPr lang="en-US" sz="1600" kern="1200"/>
                        <a:t>0000 </a:t>
                      </a:r>
                      <a:endParaRPr lang="zh-CN" sz="1600" b="0" kern="100">
                        <a:solidFill>
                          <a:schemeClr val="tx1"/>
                        </a:solidFill>
                        <a:latin typeface="Calibri" panose="020F0502020204030204"/>
                        <a:ea typeface="宋体" panose="02010600030101010101" pitchFamily="2" charset="-122"/>
                        <a:cs typeface="Times New Roman" panose="02020603050405020304"/>
                      </a:endParaRPr>
                    </a:p>
                  </a:txBody>
                  <a:tcPr marL="68580" marR="68580" marT="9525" marB="0"/>
                </a:tc>
                <a:tc>
                  <a:txBody>
                    <a:bodyPr/>
                    <a:lstStyle/>
                    <a:p>
                      <a:pPr algn="l">
                        <a:spcAft>
                          <a:spcPts val="0"/>
                        </a:spcAft>
                      </a:pPr>
                      <a:r>
                        <a:rPr lang="en-US" sz="1600" kern="1200"/>
                        <a:t>0 </a:t>
                      </a:r>
                      <a:endParaRPr lang="zh-CN" sz="1600" b="0" kern="100">
                        <a:solidFill>
                          <a:schemeClr val="tx1"/>
                        </a:solidFill>
                        <a:latin typeface="Calibri" panose="020F0502020204030204"/>
                        <a:ea typeface="宋体" panose="02010600030101010101" pitchFamily="2" charset="-122"/>
                        <a:cs typeface="Times New Roman" panose="02020603050405020304"/>
                      </a:endParaRPr>
                    </a:p>
                  </a:txBody>
                  <a:tcPr marL="68580" marR="68580" marT="9525" marB="0"/>
                </a:tc>
                <a:tc>
                  <a:txBody>
                    <a:bodyPr/>
                    <a:lstStyle/>
                    <a:p>
                      <a:pPr algn="l">
                        <a:spcAft>
                          <a:spcPts val="0"/>
                        </a:spcAft>
                      </a:pPr>
                      <a:r>
                        <a:rPr lang="en-US" sz="1600" kern="1200"/>
                        <a:t>1001 </a:t>
                      </a:r>
                      <a:endParaRPr lang="zh-CN" sz="1600" b="0" kern="100">
                        <a:solidFill>
                          <a:schemeClr val="tx1"/>
                        </a:solidFill>
                        <a:latin typeface="Calibri" panose="020F0502020204030204"/>
                        <a:ea typeface="宋体" panose="02010600030101010101" pitchFamily="2" charset="-122"/>
                        <a:cs typeface="Times New Roman" panose="02020603050405020304"/>
                      </a:endParaRPr>
                    </a:p>
                  </a:txBody>
                  <a:tcPr marL="68580" marR="68580" marT="9525" marB="0"/>
                </a:tc>
                <a:tc>
                  <a:txBody>
                    <a:bodyPr/>
                    <a:lstStyle/>
                    <a:p>
                      <a:pPr algn="l">
                        <a:spcAft>
                          <a:spcPts val="0"/>
                        </a:spcAft>
                      </a:pPr>
                      <a:r>
                        <a:rPr lang="en-US" sz="1600" kern="1200"/>
                        <a:t>9 </a:t>
                      </a:r>
                      <a:endParaRPr lang="zh-CN" sz="1600" b="0" kern="100">
                        <a:solidFill>
                          <a:schemeClr val="tx1"/>
                        </a:solidFill>
                        <a:latin typeface="Calibri" panose="020F0502020204030204"/>
                        <a:ea typeface="宋体" panose="02010600030101010101" pitchFamily="2" charset="-122"/>
                        <a:cs typeface="Times New Roman" panose="02020603050405020304"/>
                      </a:endParaRPr>
                    </a:p>
                  </a:txBody>
                  <a:tcPr marL="68580" marR="68580" marT="9525" marB="0"/>
                </a:tc>
              </a:tr>
              <a:tr h="164283">
                <a:tc>
                  <a:txBody>
                    <a:bodyPr/>
                    <a:lstStyle/>
                    <a:p>
                      <a:pPr algn="l">
                        <a:spcAft>
                          <a:spcPts val="0"/>
                        </a:spcAft>
                      </a:pPr>
                      <a:r>
                        <a:rPr lang="en-US" sz="1600" kern="1200"/>
                        <a:t>0001 </a:t>
                      </a:r>
                      <a:endParaRPr lang="zh-CN" sz="1600" b="0" kern="100">
                        <a:solidFill>
                          <a:schemeClr val="tx1"/>
                        </a:solidFill>
                        <a:latin typeface="Calibri" panose="020F0502020204030204"/>
                        <a:ea typeface="宋体" panose="02010600030101010101" pitchFamily="2" charset="-122"/>
                        <a:cs typeface="Times New Roman" panose="02020603050405020304"/>
                      </a:endParaRPr>
                    </a:p>
                  </a:txBody>
                  <a:tcPr marL="68580" marR="68580" marT="9525" marB="0"/>
                </a:tc>
                <a:tc>
                  <a:txBody>
                    <a:bodyPr/>
                    <a:lstStyle/>
                    <a:p>
                      <a:pPr algn="l">
                        <a:spcAft>
                          <a:spcPts val="0"/>
                        </a:spcAft>
                      </a:pPr>
                      <a:r>
                        <a:rPr lang="en-US" sz="1600" kern="1200"/>
                        <a:t>1 </a:t>
                      </a:r>
                      <a:endParaRPr lang="zh-CN" sz="1600" b="0" kern="100">
                        <a:solidFill>
                          <a:schemeClr val="tx1"/>
                        </a:solidFill>
                        <a:latin typeface="Calibri" panose="020F0502020204030204"/>
                        <a:ea typeface="宋体" panose="02010600030101010101" pitchFamily="2" charset="-122"/>
                        <a:cs typeface="Times New Roman" panose="02020603050405020304"/>
                      </a:endParaRPr>
                    </a:p>
                  </a:txBody>
                  <a:tcPr marL="68580" marR="68580" marT="9525" marB="0"/>
                </a:tc>
                <a:tc>
                  <a:txBody>
                    <a:bodyPr/>
                    <a:lstStyle/>
                    <a:p>
                      <a:pPr algn="l">
                        <a:spcAft>
                          <a:spcPts val="0"/>
                        </a:spcAft>
                      </a:pPr>
                      <a:r>
                        <a:rPr lang="en-US" sz="1600" kern="1200"/>
                        <a:t>1010 </a:t>
                      </a:r>
                      <a:endParaRPr lang="zh-CN" sz="1600" b="0" kern="100">
                        <a:solidFill>
                          <a:schemeClr val="tx1"/>
                        </a:solidFill>
                        <a:latin typeface="Calibri" panose="020F0502020204030204"/>
                        <a:ea typeface="宋体" panose="02010600030101010101" pitchFamily="2" charset="-122"/>
                        <a:cs typeface="Times New Roman" panose="02020603050405020304"/>
                      </a:endParaRPr>
                    </a:p>
                  </a:txBody>
                  <a:tcPr marL="68580" marR="68580" marT="9525" marB="0"/>
                </a:tc>
                <a:tc>
                  <a:txBody>
                    <a:bodyPr/>
                    <a:lstStyle/>
                    <a:p>
                      <a:pPr algn="l">
                        <a:spcAft>
                          <a:spcPts val="0"/>
                        </a:spcAft>
                      </a:pPr>
                      <a:r>
                        <a:rPr lang="en-US" sz="1600" kern="1200"/>
                        <a:t>A </a:t>
                      </a:r>
                      <a:endParaRPr lang="zh-CN" sz="1600" b="0" kern="100">
                        <a:solidFill>
                          <a:schemeClr val="tx1"/>
                        </a:solidFill>
                        <a:latin typeface="Calibri" panose="020F0502020204030204"/>
                        <a:ea typeface="宋体" panose="02010600030101010101" pitchFamily="2" charset="-122"/>
                        <a:cs typeface="Times New Roman" panose="02020603050405020304"/>
                      </a:endParaRPr>
                    </a:p>
                  </a:txBody>
                  <a:tcPr marL="68580" marR="68580" marT="9525" marB="0"/>
                </a:tc>
              </a:tr>
              <a:tr h="175696">
                <a:tc>
                  <a:txBody>
                    <a:bodyPr/>
                    <a:lstStyle/>
                    <a:p>
                      <a:pPr algn="l">
                        <a:spcAft>
                          <a:spcPts val="0"/>
                        </a:spcAft>
                      </a:pPr>
                      <a:r>
                        <a:rPr lang="en-US" sz="1600" kern="1200"/>
                        <a:t>0010 </a:t>
                      </a:r>
                      <a:endParaRPr lang="zh-CN" sz="1600" b="0" kern="100">
                        <a:solidFill>
                          <a:schemeClr val="tx1"/>
                        </a:solidFill>
                        <a:latin typeface="Calibri" panose="020F0502020204030204"/>
                        <a:ea typeface="宋体" panose="02010600030101010101" pitchFamily="2" charset="-122"/>
                        <a:cs typeface="Times New Roman" panose="02020603050405020304"/>
                      </a:endParaRPr>
                    </a:p>
                  </a:txBody>
                  <a:tcPr marL="68580" marR="68580" marT="9525" marB="0"/>
                </a:tc>
                <a:tc>
                  <a:txBody>
                    <a:bodyPr/>
                    <a:lstStyle/>
                    <a:p>
                      <a:pPr algn="l">
                        <a:spcAft>
                          <a:spcPts val="0"/>
                        </a:spcAft>
                      </a:pPr>
                      <a:r>
                        <a:rPr lang="en-US" sz="1600" kern="1200"/>
                        <a:t>2 </a:t>
                      </a:r>
                      <a:endParaRPr lang="zh-CN" sz="1600" b="0" kern="100">
                        <a:solidFill>
                          <a:schemeClr val="tx1"/>
                        </a:solidFill>
                        <a:latin typeface="Calibri" panose="020F0502020204030204"/>
                        <a:ea typeface="宋体" panose="02010600030101010101" pitchFamily="2" charset="-122"/>
                        <a:cs typeface="Times New Roman" panose="02020603050405020304"/>
                      </a:endParaRPr>
                    </a:p>
                  </a:txBody>
                  <a:tcPr marL="68580" marR="68580" marT="9525" marB="0"/>
                </a:tc>
                <a:tc>
                  <a:txBody>
                    <a:bodyPr/>
                    <a:lstStyle/>
                    <a:p>
                      <a:pPr algn="l">
                        <a:spcAft>
                          <a:spcPts val="0"/>
                        </a:spcAft>
                      </a:pPr>
                      <a:r>
                        <a:rPr lang="en-US" sz="1600" kern="1200"/>
                        <a:t>1011 </a:t>
                      </a:r>
                      <a:endParaRPr lang="zh-CN" sz="1600" b="0" kern="100">
                        <a:solidFill>
                          <a:schemeClr val="tx1"/>
                        </a:solidFill>
                        <a:latin typeface="Calibri" panose="020F0502020204030204"/>
                        <a:ea typeface="宋体" panose="02010600030101010101" pitchFamily="2" charset="-122"/>
                        <a:cs typeface="Times New Roman" panose="02020603050405020304"/>
                      </a:endParaRPr>
                    </a:p>
                  </a:txBody>
                  <a:tcPr marL="68580" marR="68580" marT="9525" marB="0"/>
                </a:tc>
                <a:tc>
                  <a:txBody>
                    <a:bodyPr/>
                    <a:lstStyle/>
                    <a:p>
                      <a:pPr algn="l">
                        <a:spcAft>
                          <a:spcPts val="0"/>
                        </a:spcAft>
                      </a:pPr>
                      <a:r>
                        <a:rPr lang="en-US" sz="1600" kern="1200"/>
                        <a:t>B </a:t>
                      </a:r>
                      <a:endParaRPr lang="zh-CN" sz="1600" b="0" kern="100">
                        <a:solidFill>
                          <a:schemeClr val="tx1"/>
                        </a:solidFill>
                        <a:latin typeface="Calibri" panose="020F0502020204030204"/>
                        <a:ea typeface="宋体" panose="02010600030101010101" pitchFamily="2" charset="-122"/>
                        <a:cs typeface="Times New Roman" panose="02020603050405020304"/>
                      </a:endParaRPr>
                    </a:p>
                  </a:txBody>
                  <a:tcPr marL="68580" marR="68580" marT="9525" marB="0"/>
                </a:tc>
              </a:tr>
              <a:tr h="164283">
                <a:tc>
                  <a:txBody>
                    <a:bodyPr/>
                    <a:lstStyle/>
                    <a:p>
                      <a:pPr algn="l">
                        <a:spcAft>
                          <a:spcPts val="0"/>
                        </a:spcAft>
                      </a:pPr>
                      <a:r>
                        <a:rPr lang="en-US" sz="1600" kern="1200"/>
                        <a:t>0011 </a:t>
                      </a:r>
                      <a:endParaRPr lang="zh-CN" sz="1600" b="0" kern="100">
                        <a:solidFill>
                          <a:schemeClr val="tx1"/>
                        </a:solidFill>
                        <a:latin typeface="Calibri" panose="020F0502020204030204"/>
                        <a:ea typeface="宋体" panose="02010600030101010101" pitchFamily="2" charset="-122"/>
                        <a:cs typeface="Times New Roman" panose="02020603050405020304"/>
                      </a:endParaRPr>
                    </a:p>
                  </a:txBody>
                  <a:tcPr marL="68580" marR="68580" marT="9525" marB="0"/>
                </a:tc>
                <a:tc>
                  <a:txBody>
                    <a:bodyPr/>
                    <a:lstStyle/>
                    <a:p>
                      <a:pPr algn="l">
                        <a:spcAft>
                          <a:spcPts val="0"/>
                        </a:spcAft>
                      </a:pPr>
                      <a:r>
                        <a:rPr lang="en-US" sz="1600" kern="1200"/>
                        <a:t>3 </a:t>
                      </a:r>
                      <a:endParaRPr lang="zh-CN" sz="1600" b="0" kern="100">
                        <a:solidFill>
                          <a:schemeClr val="tx1"/>
                        </a:solidFill>
                        <a:latin typeface="Calibri" panose="020F0502020204030204"/>
                        <a:ea typeface="宋体" panose="02010600030101010101" pitchFamily="2" charset="-122"/>
                        <a:cs typeface="Times New Roman" panose="02020603050405020304"/>
                      </a:endParaRPr>
                    </a:p>
                  </a:txBody>
                  <a:tcPr marL="68580" marR="68580" marT="9525" marB="0"/>
                </a:tc>
                <a:tc>
                  <a:txBody>
                    <a:bodyPr/>
                    <a:lstStyle/>
                    <a:p>
                      <a:pPr algn="l">
                        <a:spcAft>
                          <a:spcPts val="0"/>
                        </a:spcAft>
                      </a:pPr>
                      <a:r>
                        <a:rPr lang="en-US" sz="1600" kern="1200"/>
                        <a:t>1100 </a:t>
                      </a:r>
                      <a:endParaRPr lang="zh-CN" sz="1600" b="0" kern="100">
                        <a:solidFill>
                          <a:schemeClr val="tx1"/>
                        </a:solidFill>
                        <a:latin typeface="Calibri" panose="020F0502020204030204"/>
                        <a:ea typeface="宋体" panose="02010600030101010101" pitchFamily="2" charset="-122"/>
                        <a:cs typeface="Times New Roman" panose="02020603050405020304"/>
                      </a:endParaRPr>
                    </a:p>
                  </a:txBody>
                  <a:tcPr marL="68580" marR="68580" marT="9525" marB="0"/>
                </a:tc>
                <a:tc>
                  <a:txBody>
                    <a:bodyPr/>
                    <a:lstStyle/>
                    <a:p>
                      <a:pPr algn="l">
                        <a:spcAft>
                          <a:spcPts val="0"/>
                        </a:spcAft>
                      </a:pPr>
                      <a:r>
                        <a:rPr lang="en-US" sz="1600" kern="1200"/>
                        <a:t>C </a:t>
                      </a:r>
                      <a:endParaRPr lang="zh-CN" sz="1600" b="0" kern="100">
                        <a:solidFill>
                          <a:schemeClr val="tx1"/>
                        </a:solidFill>
                        <a:latin typeface="Calibri" panose="020F0502020204030204"/>
                        <a:ea typeface="宋体" panose="02010600030101010101" pitchFamily="2" charset="-122"/>
                        <a:cs typeface="Times New Roman" panose="02020603050405020304"/>
                      </a:endParaRPr>
                    </a:p>
                  </a:txBody>
                  <a:tcPr marL="68580" marR="68580" marT="9525" marB="0"/>
                </a:tc>
              </a:tr>
              <a:tr h="190038">
                <a:tc>
                  <a:txBody>
                    <a:bodyPr/>
                    <a:lstStyle/>
                    <a:p>
                      <a:pPr algn="l">
                        <a:spcAft>
                          <a:spcPts val="0"/>
                        </a:spcAft>
                      </a:pPr>
                      <a:r>
                        <a:rPr lang="en-US" sz="1600" kern="1200"/>
                        <a:t>0100 </a:t>
                      </a:r>
                      <a:endParaRPr lang="zh-CN" sz="1600" b="0" kern="100">
                        <a:solidFill>
                          <a:schemeClr val="tx1"/>
                        </a:solidFill>
                        <a:latin typeface="Calibri" panose="020F0502020204030204"/>
                        <a:ea typeface="宋体" panose="02010600030101010101" pitchFamily="2" charset="-122"/>
                        <a:cs typeface="Times New Roman" panose="02020603050405020304"/>
                      </a:endParaRPr>
                    </a:p>
                  </a:txBody>
                  <a:tcPr marL="68580" marR="68580" marT="9525" marB="0"/>
                </a:tc>
                <a:tc>
                  <a:txBody>
                    <a:bodyPr/>
                    <a:lstStyle/>
                    <a:p>
                      <a:pPr algn="l">
                        <a:spcAft>
                          <a:spcPts val="0"/>
                        </a:spcAft>
                      </a:pPr>
                      <a:r>
                        <a:rPr lang="en-US" sz="1600" kern="1200"/>
                        <a:t>4 </a:t>
                      </a:r>
                      <a:endParaRPr lang="zh-CN" sz="1600" b="0" kern="100">
                        <a:solidFill>
                          <a:schemeClr val="tx1"/>
                        </a:solidFill>
                        <a:latin typeface="Calibri" panose="020F0502020204030204"/>
                        <a:ea typeface="宋体" panose="02010600030101010101" pitchFamily="2" charset="-122"/>
                        <a:cs typeface="Times New Roman" panose="02020603050405020304"/>
                      </a:endParaRPr>
                    </a:p>
                  </a:txBody>
                  <a:tcPr marL="68580" marR="68580" marT="9525" marB="0"/>
                </a:tc>
                <a:tc>
                  <a:txBody>
                    <a:bodyPr/>
                    <a:lstStyle/>
                    <a:p>
                      <a:pPr algn="l">
                        <a:spcAft>
                          <a:spcPts val="0"/>
                        </a:spcAft>
                      </a:pPr>
                      <a:r>
                        <a:rPr lang="en-US" sz="1600" kern="1200"/>
                        <a:t>1101 </a:t>
                      </a:r>
                      <a:endParaRPr lang="zh-CN" sz="1600" b="0" kern="100">
                        <a:solidFill>
                          <a:schemeClr val="tx1"/>
                        </a:solidFill>
                        <a:latin typeface="Calibri" panose="020F0502020204030204"/>
                        <a:ea typeface="宋体" panose="02010600030101010101" pitchFamily="2" charset="-122"/>
                        <a:cs typeface="Times New Roman" panose="02020603050405020304"/>
                      </a:endParaRPr>
                    </a:p>
                  </a:txBody>
                  <a:tcPr marL="68580" marR="68580" marT="9525" marB="0"/>
                </a:tc>
                <a:tc>
                  <a:txBody>
                    <a:bodyPr/>
                    <a:lstStyle/>
                    <a:p>
                      <a:pPr algn="l">
                        <a:spcAft>
                          <a:spcPts val="0"/>
                        </a:spcAft>
                      </a:pPr>
                      <a:r>
                        <a:rPr lang="en-US" sz="1600" kern="1200"/>
                        <a:t>D </a:t>
                      </a:r>
                      <a:endParaRPr lang="zh-CN" sz="1600" b="0" kern="100">
                        <a:solidFill>
                          <a:schemeClr val="tx1"/>
                        </a:solidFill>
                        <a:latin typeface="Calibri" panose="020F0502020204030204"/>
                        <a:ea typeface="宋体" panose="02010600030101010101" pitchFamily="2" charset="-122"/>
                        <a:cs typeface="Times New Roman" panose="02020603050405020304"/>
                      </a:endParaRPr>
                    </a:p>
                  </a:txBody>
                  <a:tcPr marL="68580" marR="68580" marT="9525" marB="0"/>
                </a:tc>
              </a:tr>
              <a:tr h="164283">
                <a:tc>
                  <a:txBody>
                    <a:bodyPr/>
                    <a:lstStyle/>
                    <a:p>
                      <a:pPr algn="l">
                        <a:spcAft>
                          <a:spcPts val="0"/>
                        </a:spcAft>
                      </a:pPr>
                      <a:r>
                        <a:rPr lang="en-US" sz="1600" kern="1200"/>
                        <a:t>0101 </a:t>
                      </a:r>
                      <a:endParaRPr lang="zh-CN" sz="1600" b="0" kern="100">
                        <a:solidFill>
                          <a:schemeClr val="tx1"/>
                        </a:solidFill>
                        <a:latin typeface="Calibri" panose="020F0502020204030204"/>
                        <a:ea typeface="宋体" panose="02010600030101010101" pitchFamily="2" charset="-122"/>
                        <a:cs typeface="Times New Roman" panose="02020603050405020304"/>
                      </a:endParaRPr>
                    </a:p>
                  </a:txBody>
                  <a:tcPr marL="68580" marR="68580" marT="9525" marB="0"/>
                </a:tc>
                <a:tc>
                  <a:txBody>
                    <a:bodyPr/>
                    <a:lstStyle/>
                    <a:p>
                      <a:pPr algn="l">
                        <a:spcAft>
                          <a:spcPts val="0"/>
                        </a:spcAft>
                      </a:pPr>
                      <a:r>
                        <a:rPr lang="en-US" sz="1600" kern="1200"/>
                        <a:t>5 </a:t>
                      </a:r>
                      <a:endParaRPr lang="zh-CN" sz="1600" b="0" kern="100">
                        <a:solidFill>
                          <a:schemeClr val="tx1"/>
                        </a:solidFill>
                        <a:latin typeface="Calibri" panose="020F0502020204030204"/>
                        <a:ea typeface="宋体" panose="02010600030101010101" pitchFamily="2" charset="-122"/>
                        <a:cs typeface="Times New Roman" panose="02020603050405020304"/>
                      </a:endParaRPr>
                    </a:p>
                  </a:txBody>
                  <a:tcPr marL="68580" marR="68580" marT="9525" marB="0"/>
                </a:tc>
                <a:tc>
                  <a:txBody>
                    <a:bodyPr/>
                    <a:lstStyle/>
                    <a:p>
                      <a:pPr algn="l">
                        <a:spcAft>
                          <a:spcPts val="0"/>
                        </a:spcAft>
                      </a:pPr>
                      <a:r>
                        <a:rPr lang="en-US" sz="1600" kern="1200"/>
                        <a:t>1110 </a:t>
                      </a:r>
                      <a:endParaRPr lang="zh-CN" sz="1600" b="0" kern="100">
                        <a:solidFill>
                          <a:schemeClr val="tx1"/>
                        </a:solidFill>
                        <a:latin typeface="Calibri" panose="020F0502020204030204"/>
                        <a:ea typeface="宋体" panose="02010600030101010101" pitchFamily="2" charset="-122"/>
                        <a:cs typeface="Times New Roman" panose="02020603050405020304"/>
                      </a:endParaRPr>
                    </a:p>
                  </a:txBody>
                  <a:tcPr marL="68580" marR="68580" marT="9525" marB="0"/>
                </a:tc>
                <a:tc>
                  <a:txBody>
                    <a:bodyPr/>
                    <a:lstStyle/>
                    <a:p>
                      <a:pPr algn="l">
                        <a:spcAft>
                          <a:spcPts val="0"/>
                        </a:spcAft>
                      </a:pPr>
                      <a:r>
                        <a:rPr lang="en-US" sz="1600" kern="1200"/>
                        <a:t>E </a:t>
                      </a:r>
                      <a:endParaRPr lang="zh-CN" sz="1600" b="0" kern="100">
                        <a:solidFill>
                          <a:schemeClr val="tx1"/>
                        </a:solidFill>
                        <a:latin typeface="Calibri" panose="020F0502020204030204"/>
                        <a:ea typeface="宋体" panose="02010600030101010101" pitchFamily="2" charset="-122"/>
                        <a:cs typeface="Times New Roman" panose="02020603050405020304"/>
                      </a:endParaRPr>
                    </a:p>
                  </a:txBody>
                  <a:tcPr marL="68580" marR="68580" marT="9525" marB="0"/>
                </a:tc>
              </a:tr>
              <a:tr h="164283">
                <a:tc>
                  <a:txBody>
                    <a:bodyPr/>
                    <a:lstStyle/>
                    <a:p>
                      <a:pPr algn="l">
                        <a:spcAft>
                          <a:spcPts val="0"/>
                        </a:spcAft>
                      </a:pPr>
                      <a:r>
                        <a:rPr lang="en-US" sz="1600" kern="1200"/>
                        <a:t>0110 </a:t>
                      </a:r>
                      <a:endParaRPr lang="zh-CN" sz="1600" b="0" kern="100">
                        <a:solidFill>
                          <a:schemeClr val="tx1"/>
                        </a:solidFill>
                        <a:latin typeface="Calibri" panose="020F0502020204030204"/>
                        <a:ea typeface="宋体" panose="02010600030101010101" pitchFamily="2" charset="-122"/>
                        <a:cs typeface="Times New Roman" panose="02020603050405020304"/>
                      </a:endParaRPr>
                    </a:p>
                  </a:txBody>
                  <a:tcPr marL="68580" marR="68580" marT="9525" marB="0"/>
                </a:tc>
                <a:tc>
                  <a:txBody>
                    <a:bodyPr/>
                    <a:lstStyle/>
                    <a:p>
                      <a:pPr algn="l">
                        <a:spcAft>
                          <a:spcPts val="0"/>
                        </a:spcAft>
                      </a:pPr>
                      <a:r>
                        <a:rPr lang="en-US" sz="1600" kern="1200"/>
                        <a:t>6 </a:t>
                      </a:r>
                      <a:endParaRPr lang="zh-CN" sz="1600" b="0" kern="100">
                        <a:solidFill>
                          <a:schemeClr val="tx1"/>
                        </a:solidFill>
                        <a:latin typeface="Calibri" panose="020F0502020204030204"/>
                        <a:ea typeface="宋体" panose="02010600030101010101" pitchFamily="2" charset="-122"/>
                        <a:cs typeface="Times New Roman" panose="02020603050405020304"/>
                      </a:endParaRPr>
                    </a:p>
                  </a:txBody>
                  <a:tcPr marL="68580" marR="68580" marT="9525" marB="0"/>
                </a:tc>
                <a:tc>
                  <a:txBody>
                    <a:bodyPr/>
                    <a:lstStyle/>
                    <a:p>
                      <a:pPr algn="l">
                        <a:spcAft>
                          <a:spcPts val="0"/>
                        </a:spcAft>
                      </a:pPr>
                      <a:r>
                        <a:rPr lang="en-US" sz="1600" kern="1200"/>
                        <a:t>1111 </a:t>
                      </a:r>
                      <a:endParaRPr lang="zh-CN" sz="1600" b="0" kern="100">
                        <a:solidFill>
                          <a:schemeClr val="tx1"/>
                        </a:solidFill>
                        <a:latin typeface="Calibri" panose="020F0502020204030204"/>
                        <a:ea typeface="宋体" panose="02010600030101010101" pitchFamily="2" charset="-122"/>
                        <a:cs typeface="Times New Roman" panose="02020603050405020304"/>
                      </a:endParaRPr>
                    </a:p>
                  </a:txBody>
                  <a:tcPr marL="68580" marR="68580" marT="9525" marB="0"/>
                </a:tc>
                <a:tc>
                  <a:txBody>
                    <a:bodyPr/>
                    <a:lstStyle/>
                    <a:p>
                      <a:pPr algn="l">
                        <a:spcAft>
                          <a:spcPts val="0"/>
                        </a:spcAft>
                      </a:pPr>
                      <a:r>
                        <a:rPr lang="en-US" sz="1600" kern="1200"/>
                        <a:t>F </a:t>
                      </a:r>
                      <a:endParaRPr lang="zh-CN" sz="1600" b="0" kern="100">
                        <a:solidFill>
                          <a:schemeClr val="tx1"/>
                        </a:solidFill>
                        <a:latin typeface="Calibri" panose="020F0502020204030204"/>
                        <a:ea typeface="宋体" panose="02010600030101010101" pitchFamily="2" charset="-122"/>
                        <a:cs typeface="Times New Roman" panose="02020603050405020304"/>
                      </a:endParaRPr>
                    </a:p>
                  </a:txBody>
                  <a:tcPr marL="68580" marR="68580" marT="9525" marB="0"/>
                </a:tc>
              </a:tr>
              <a:tr h="0">
                <a:tc>
                  <a:txBody>
                    <a:bodyPr/>
                    <a:lstStyle/>
                    <a:p>
                      <a:pPr algn="l">
                        <a:spcAft>
                          <a:spcPts val="0"/>
                        </a:spcAft>
                      </a:pPr>
                      <a:r>
                        <a:rPr lang="en-US" sz="1600" kern="1200"/>
                        <a:t>0111 </a:t>
                      </a:r>
                      <a:endParaRPr lang="zh-CN" sz="1600" b="0" kern="100">
                        <a:solidFill>
                          <a:schemeClr val="tx1"/>
                        </a:solidFill>
                        <a:latin typeface="Calibri" panose="020F0502020204030204"/>
                        <a:ea typeface="宋体" panose="02010600030101010101" pitchFamily="2" charset="-122"/>
                        <a:cs typeface="Times New Roman" panose="02020603050405020304"/>
                      </a:endParaRPr>
                    </a:p>
                  </a:txBody>
                  <a:tcPr marL="68580" marR="68580" marT="9525" marB="0"/>
                </a:tc>
                <a:tc>
                  <a:txBody>
                    <a:bodyPr/>
                    <a:lstStyle/>
                    <a:p>
                      <a:pPr algn="l">
                        <a:spcAft>
                          <a:spcPts val="0"/>
                        </a:spcAft>
                      </a:pPr>
                      <a:r>
                        <a:rPr lang="en-US" sz="1600" kern="1200"/>
                        <a:t>7 </a:t>
                      </a:r>
                      <a:endParaRPr lang="zh-CN" sz="1600" b="0" kern="100">
                        <a:solidFill>
                          <a:schemeClr val="tx1"/>
                        </a:solidFill>
                        <a:latin typeface="Calibri" panose="020F0502020204030204"/>
                        <a:ea typeface="宋体" panose="02010600030101010101" pitchFamily="2" charset="-122"/>
                        <a:cs typeface="Times New Roman" panose="02020603050405020304"/>
                      </a:endParaRPr>
                    </a:p>
                  </a:txBody>
                  <a:tcPr marL="68580" marR="68580" marT="9525" marB="0"/>
                </a:tc>
                <a:tc>
                  <a:txBody>
                    <a:bodyPr/>
                    <a:lstStyle/>
                    <a:p>
                      <a:endParaRPr lang="zh-CN" altLang="en-US" sz="1600" b="0">
                        <a:solidFill>
                          <a:schemeClr val="tx1"/>
                        </a:solidFill>
                      </a:endParaRPr>
                    </a:p>
                  </a:txBody>
                  <a:tcPr marL="68580" marR="68580" marT="9525" marB="0"/>
                </a:tc>
                <a:tc>
                  <a:txBody>
                    <a:bodyPr/>
                    <a:lstStyle/>
                    <a:p>
                      <a:endParaRPr lang="zh-CN" altLang="en-US" sz="1600" b="0">
                        <a:solidFill>
                          <a:schemeClr val="tx1"/>
                        </a:solidFill>
                      </a:endParaRPr>
                    </a:p>
                  </a:txBody>
                  <a:tcPr marL="68580" marR="68580" marT="9525" marB="0"/>
                </a:tc>
              </a:tr>
              <a:tr h="0">
                <a:tc>
                  <a:txBody>
                    <a:bodyPr/>
                    <a:lstStyle/>
                    <a:p>
                      <a:pPr algn="l">
                        <a:spcAft>
                          <a:spcPts val="0"/>
                        </a:spcAft>
                      </a:pPr>
                      <a:r>
                        <a:rPr lang="en-US" sz="1600" kern="1200"/>
                        <a:t>1000 </a:t>
                      </a:r>
                      <a:endParaRPr lang="zh-CN" sz="1600" b="0" kern="100">
                        <a:solidFill>
                          <a:schemeClr val="tx1"/>
                        </a:solidFill>
                        <a:latin typeface="Calibri" panose="020F0502020204030204"/>
                        <a:ea typeface="宋体" panose="02010600030101010101" pitchFamily="2" charset="-122"/>
                        <a:cs typeface="Times New Roman" panose="02020603050405020304"/>
                      </a:endParaRPr>
                    </a:p>
                  </a:txBody>
                  <a:tcPr marL="68580" marR="68580" marT="9525" marB="0"/>
                </a:tc>
                <a:tc>
                  <a:txBody>
                    <a:bodyPr/>
                    <a:lstStyle/>
                    <a:p>
                      <a:pPr algn="l">
                        <a:spcAft>
                          <a:spcPts val="0"/>
                        </a:spcAft>
                      </a:pPr>
                      <a:r>
                        <a:rPr lang="en-US" sz="1600" kern="1200"/>
                        <a:t>8 </a:t>
                      </a:r>
                      <a:endParaRPr lang="zh-CN" sz="1600" b="0" kern="100">
                        <a:solidFill>
                          <a:schemeClr val="tx1"/>
                        </a:solidFill>
                        <a:latin typeface="Calibri" panose="020F0502020204030204"/>
                        <a:ea typeface="宋体" panose="02010600030101010101" pitchFamily="2" charset="-122"/>
                        <a:cs typeface="Times New Roman" panose="02020603050405020304"/>
                      </a:endParaRPr>
                    </a:p>
                  </a:txBody>
                  <a:tcPr marL="68580" marR="68580" marT="9525" marB="0"/>
                </a:tc>
                <a:tc>
                  <a:txBody>
                    <a:bodyPr/>
                    <a:lstStyle/>
                    <a:p>
                      <a:endParaRPr lang="zh-CN" altLang="en-US" sz="1600" b="0">
                        <a:solidFill>
                          <a:schemeClr val="tx1"/>
                        </a:solidFill>
                      </a:endParaRPr>
                    </a:p>
                  </a:txBody>
                  <a:tcPr marL="68580" marR="68580" marT="9525" marB="0"/>
                </a:tc>
                <a:tc>
                  <a:txBody>
                    <a:bodyPr/>
                    <a:lstStyle/>
                    <a:p>
                      <a:endParaRPr lang="zh-CN" altLang="en-US" sz="1600" b="0" dirty="0">
                        <a:solidFill>
                          <a:schemeClr val="tx1"/>
                        </a:solidFill>
                      </a:endParaRPr>
                    </a:p>
                  </a:txBody>
                  <a:tcPr marL="68580" marR="68580" marT="9525" marB="0"/>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a:t>
            </a:r>
            <a:r>
              <a:rPr lang="zh-CN" altLang="en-US" dirty="0" smtClean="0"/>
              <a:t>、进制与转换</a:t>
            </a:r>
            <a:endParaRPr lang="en-US" altLang="zh-CN" dirty="0" smtClean="0"/>
          </a:p>
        </p:txBody>
      </p:sp>
      <p:sp>
        <p:nvSpPr>
          <p:cNvPr id="3" name="内容占位符 2"/>
          <p:cNvSpPr>
            <a:spLocks noGrp="1"/>
          </p:cNvSpPr>
          <p:nvPr>
            <p:ph idx="1"/>
          </p:nvPr>
        </p:nvSpPr>
        <p:spPr/>
        <p:txBody>
          <a:bodyPr>
            <a:normAutofit lnSpcReduction="10000"/>
          </a:bodyPr>
          <a:lstStyle/>
          <a:p>
            <a:r>
              <a:rPr lang="zh-CN" altLang="en-US" b="1" dirty="0" smtClean="0"/>
              <a:t>补码：</a:t>
            </a:r>
            <a:endParaRPr lang="en-US" altLang="zh-CN" b="1" dirty="0" smtClean="0"/>
          </a:p>
          <a:p>
            <a:r>
              <a:rPr lang="zh-CN" altLang="en-US" dirty="0" smtClean="0"/>
              <a:t>事实上，计算机内的二进制数值是以补码形式表示的。 </a:t>
            </a:r>
            <a:endParaRPr lang="en-US" altLang="zh-CN" dirty="0" smtClean="0"/>
          </a:p>
          <a:p>
            <a:r>
              <a:rPr lang="zh-CN" altLang="en-US" dirty="0" smtClean="0"/>
              <a:t>补码： 一个正数的补码和其原码的形式是相同的。</a:t>
            </a:r>
            <a:endParaRPr lang="en-US" altLang="zh-CN" dirty="0" smtClean="0"/>
          </a:p>
          <a:p>
            <a:r>
              <a:rPr lang="zh-CN" altLang="en-US" dirty="0" smtClean="0"/>
              <a:t>负数的补码是：将该数的绝对值的二进制形式，按位取反再加</a:t>
            </a:r>
            <a:r>
              <a:rPr lang="en-US" altLang="zh-CN" dirty="0" smtClean="0"/>
              <a:t>1</a:t>
            </a:r>
            <a:r>
              <a:rPr lang="zh-CN" altLang="en-US" dirty="0" smtClean="0"/>
              <a:t>。</a:t>
            </a:r>
            <a:endParaRPr lang="en-US" altLang="zh-CN" dirty="0" smtClean="0"/>
          </a:p>
          <a:p>
            <a:r>
              <a:rPr lang="zh-CN" altLang="en-US" dirty="0" smtClean="0"/>
              <a:t> 由此可知，二进制补码数值的最高位</a:t>
            </a:r>
            <a:r>
              <a:rPr lang="en-US" altLang="zh-CN" dirty="0" smtClean="0"/>
              <a:t>(</a:t>
            </a:r>
            <a:r>
              <a:rPr lang="zh-CN" altLang="en-US" dirty="0" smtClean="0"/>
              <a:t>最左位</a:t>
            </a:r>
            <a:r>
              <a:rPr lang="en-US" altLang="zh-CN" dirty="0" smtClean="0"/>
              <a:t>)</a:t>
            </a:r>
            <a:r>
              <a:rPr lang="zh-CN" altLang="en-US" dirty="0" smtClean="0"/>
              <a:t>是符号位：该位为</a:t>
            </a:r>
            <a:r>
              <a:rPr lang="en-US" altLang="zh-CN" dirty="0" smtClean="0"/>
              <a:t>0</a:t>
            </a:r>
            <a:r>
              <a:rPr lang="zh-CN" altLang="en-US" dirty="0" smtClean="0"/>
              <a:t>，表示数值为正数；该位为</a:t>
            </a:r>
            <a:r>
              <a:rPr lang="en-US" altLang="zh-CN" dirty="0" smtClean="0"/>
              <a:t>1</a:t>
            </a:r>
            <a:r>
              <a:rPr lang="zh-CN" altLang="en-US" dirty="0" smtClean="0"/>
              <a:t>，表示数值为负数。</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sz="1800" dirty="0" smtClean="0"/>
          </a:p>
          <a:p>
            <a:r>
              <a:rPr lang="zh-CN" altLang="en-US" sz="1800" dirty="0" smtClean="0"/>
              <a:t>主要原因：使用补码，可以将符号位和其它位统一处理；</a:t>
            </a:r>
            <a:endParaRPr lang="en-US" altLang="zh-CN" sz="1800" dirty="0" smtClean="0"/>
          </a:p>
          <a:p>
            <a:r>
              <a:rPr lang="zh-CN" altLang="en-US" sz="1800" dirty="0" smtClean="0"/>
              <a:t>同时，减法也可按加法来处理。</a:t>
            </a:r>
            <a:endParaRPr lang="en-US" altLang="zh-CN" sz="1800" dirty="0" smtClean="0"/>
          </a:p>
          <a:p>
            <a:r>
              <a:rPr lang="zh-CN" altLang="en-US" sz="1800" dirty="0" smtClean="0"/>
              <a:t>另外，两个用补码表示的数相加时，</a:t>
            </a:r>
            <a:endParaRPr lang="en-US" altLang="zh-CN" sz="1800" dirty="0" smtClean="0"/>
          </a:p>
          <a:p>
            <a:r>
              <a:rPr lang="zh-CN" altLang="en-US" sz="1800" dirty="0" smtClean="0"/>
              <a:t>如果最高位（符号位）有进位，</a:t>
            </a:r>
            <a:endParaRPr lang="en-US" altLang="zh-CN" sz="1800" dirty="0" smtClean="0"/>
          </a:p>
          <a:p>
            <a:r>
              <a:rPr lang="zh-CN" altLang="en-US" sz="1800" dirty="0" smtClean="0"/>
              <a:t>则进位被舍弃。</a:t>
            </a:r>
            <a:endParaRPr lang="en-US" altLang="zh-CN" sz="1800" dirty="0" smtClean="0"/>
          </a:p>
        </p:txBody>
      </p:sp>
      <p:graphicFrame>
        <p:nvGraphicFramePr>
          <p:cNvPr id="6" name="表格 5"/>
          <p:cNvGraphicFramePr>
            <a:graphicFrameLocks noGrp="1"/>
          </p:cNvGraphicFramePr>
          <p:nvPr/>
        </p:nvGraphicFramePr>
        <p:xfrm>
          <a:off x="831815" y="3028946"/>
          <a:ext cx="5786478" cy="1249680"/>
        </p:xfrm>
        <a:graphic>
          <a:graphicData uri="http://schemas.openxmlformats.org/drawingml/2006/table">
            <a:tbl>
              <a:tblPr firstRow="1" bandRow="1">
                <a:tableStyleId>{35758FB7-9AC5-4552-8A53-C91805E547FA}</a:tableStyleId>
              </a:tblPr>
              <a:tblGrid>
                <a:gridCol w="1078835"/>
                <a:gridCol w="4707643"/>
              </a:tblGrid>
              <a:tr h="467676">
                <a:tc>
                  <a:txBody>
                    <a:bodyPr/>
                    <a:lstStyle/>
                    <a:p>
                      <a:r>
                        <a:rPr lang="zh-CN" altLang="en-US" sz="1600" dirty="0" smtClean="0"/>
                        <a:t>十进制</a:t>
                      </a:r>
                      <a:r>
                        <a:rPr lang="en-US" altLang="zh-CN" sz="1600" dirty="0" smtClean="0"/>
                        <a:t>	</a:t>
                      </a:r>
                      <a:endParaRPr lang="zh-CN" altLang="en-US" sz="1600" dirty="0"/>
                    </a:p>
                  </a:txBody>
                  <a:tcPr/>
                </a:tc>
                <a:tc>
                  <a:txBody>
                    <a:bodyPr/>
                    <a:lstStyle/>
                    <a:p>
                      <a:r>
                        <a:rPr lang="zh-CN" altLang="en-US" sz="1600" dirty="0" smtClean="0"/>
                        <a:t>二进制</a:t>
                      </a:r>
                      <a:endParaRPr lang="zh-CN" altLang="en-US" sz="1600" dirty="0"/>
                    </a:p>
                  </a:txBody>
                  <a:tcPr/>
                </a:tc>
              </a:tr>
              <a:tr h="275104">
                <a:tc>
                  <a:txBody>
                    <a:bodyPr/>
                    <a:lstStyle/>
                    <a:p>
                      <a:r>
                        <a:rPr lang="en-US" altLang="zh-CN" sz="1600" smtClean="0"/>
                        <a:t>10</a:t>
                      </a:r>
                      <a:endParaRPr lang="zh-CN" altLang="en-US" sz="1600"/>
                    </a:p>
                  </a:txBody>
                  <a:tcPr/>
                </a:tc>
                <a:tc>
                  <a:txBody>
                    <a:bodyPr/>
                    <a:lstStyle/>
                    <a:p>
                      <a:r>
                        <a:rPr lang="en-US" altLang="zh-CN" sz="1600" dirty="0" smtClean="0"/>
                        <a:t>00000000  00000000 00000000 00001010</a:t>
                      </a:r>
                      <a:endParaRPr lang="zh-CN" altLang="en-US" sz="1600" dirty="0"/>
                    </a:p>
                  </a:txBody>
                  <a:tcPr/>
                </a:tc>
              </a:tr>
              <a:tr h="328790">
                <a:tc>
                  <a:txBody>
                    <a:bodyPr/>
                    <a:lstStyle/>
                    <a:p>
                      <a:r>
                        <a:rPr lang="en-US" altLang="zh-CN" sz="1600" smtClean="0"/>
                        <a:t>-10</a:t>
                      </a:r>
                      <a:endParaRPr lang="zh-CN" altLang="en-US" sz="1600"/>
                    </a:p>
                  </a:txBody>
                  <a:tcPr/>
                </a:tc>
                <a:tc>
                  <a:txBody>
                    <a:bodyPr/>
                    <a:lstStyle/>
                    <a:p>
                      <a:r>
                        <a:rPr lang="en-US" altLang="zh-CN" sz="1600" dirty="0" smtClean="0"/>
                        <a:t>11111111  11111111  11111111  11110110</a:t>
                      </a:r>
                      <a:endParaRPr lang="zh-CN" altLang="en-US" sz="1600"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a:t>
            </a:r>
            <a:r>
              <a:rPr lang="zh-CN" altLang="en-US" dirty="0" smtClean="0"/>
              <a:t>、进制与转换</a:t>
            </a:r>
            <a:endParaRPr lang="en-US" altLang="zh-CN" dirty="0" smtClean="0"/>
          </a:p>
        </p:txBody>
      </p:sp>
      <p:sp>
        <p:nvSpPr>
          <p:cNvPr id="3" name="内容占位符 2"/>
          <p:cNvSpPr>
            <a:spLocks noGrp="1"/>
          </p:cNvSpPr>
          <p:nvPr>
            <p:ph idx="1"/>
          </p:nvPr>
        </p:nvSpPr>
        <p:spPr/>
        <p:txBody>
          <a:bodyPr>
            <a:normAutofit/>
          </a:bodyPr>
          <a:lstStyle/>
          <a:p>
            <a:r>
              <a:rPr lang="zh-CN" altLang="en-US" sz="1800" b="1" dirty="0" smtClean="0"/>
              <a:t>二进制数转换成十进制数</a:t>
            </a:r>
            <a:r>
              <a:rPr lang="en-US" sz="1800" b="1" dirty="0" smtClean="0"/>
              <a:t> </a:t>
            </a:r>
            <a:r>
              <a:rPr lang="zh-CN" altLang="en-US" sz="1800" b="1" dirty="0" smtClean="0"/>
              <a:t>：</a:t>
            </a:r>
            <a:endParaRPr lang="zh-CN" altLang="en-US" sz="1800" b="1" dirty="0" smtClean="0"/>
          </a:p>
          <a:p>
            <a:r>
              <a:rPr lang="zh-CN" altLang="en-US" sz="1800" dirty="0" smtClean="0"/>
              <a:t>按权相加：把二进制数首先写成加权系数展开式，然后按十进制加法规则求和。</a:t>
            </a:r>
            <a:endParaRPr lang="zh-CN" altLang="en-US" sz="1800" dirty="0" smtClean="0"/>
          </a:p>
          <a:p>
            <a:r>
              <a:rPr lang="zh-CN" altLang="en-US" sz="1800" dirty="0" smtClean="0"/>
              <a:t>例：原码</a:t>
            </a:r>
            <a:r>
              <a:rPr lang="en-US" altLang="zh-CN" sz="1800" dirty="0" smtClean="0"/>
              <a:t>1011.01 = 1</a:t>
            </a:r>
            <a:r>
              <a:rPr lang="zh-CN" altLang="zh-CN" sz="1800" dirty="0" smtClean="0"/>
              <a:t>×</a:t>
            </a:r>
            <a:r>
              <a:rPr lang="en-US" altLang="zh-CN" sz="1800" dirty="0" smtClean="0"/>
              <a:t>2</a:t>
            </a:r>
            <a:r>
              <a:rPr lang="en-US" altLang="zh-CN" sz="1800" baseline="30000" dirty="0" smtClean="0"/>
              <a:t>3</a:t>
            </a:r>
            <a:r>
              <a:rPr lang="zh-CN" altLang="en-US" sz="1800" dirty="0" smtClean="0"/>
              <a:t>＋</a:t>
            </a:r>
            <a:r>
              <a:rPr lang="en-US" altLang="zh-CN" sz="1800" dirty="0" smtClean="0"/>
              <a:t>0</a:t>
            </a:r>
            <a:r>
              <a:rPr lang="zh-CN" altLang="zh-CN" sz="1800" dirty="0" smtClean="0"/>
              <a:t>×</a:t>
            </a:r>
            <a:r>
              <a:rPr lang="en-US" altLang="zh-CN" sz="1800" dirty="0" smtClean="0"/>
              <a:t>2</a:t>
            </a:r>
            <a:r>
              <a:rPr lang="en-US" altLang="zh-CN" sz="1800" baseline="30000" dirty="0" smtClean="0"/>
              <a:t>2</a:t>
            </a:r>
            <a:r>
              <a:rPr lang="zh-CN" altLang="en-US" sz="1800" dirty="0" smtClean="0"/>
              <a:t>＋</a:t>
            </a:r>
            <a:r>
              <a:rPr lang="en-US" altLang="zh-CN" sz="1800" dirty="0" smtClean="0"/>
              <a:t>1</a:t>
            </a:r>
            <a:r>
              <a:rPr lang="zh-CN" altLang="zh-CN" sz="1800" dirty="0" smtClean="0"/>
              <a:t>×</a:t>
            </a:r>
            <a:r>
              <a:rPr lang="en-US" altLang="zh-CN" sz="1800" dirty="0" smtClean="0"/>
              <a:t>2</a:t>
            </a:r>
            <a:r>
              <a:rPr lang="en-US" altLang="zh-CN" sz="1800" baseline="30000" dirty="0" smtClean="0"/>
              <a:t>1</a:t>
            </a:r>
            <a:r>
              <a:rPr lang="zh-CN" altLang="en-US" sz="1800" dirty="0" smtClean="0"/>
              <a:t>＋</a:t>
            </a:r>
            <a:r>
              <a:rPr lang="en-US" altLang="zh-CN" sz="1800" dirty="0" smtClean="0"/>
              <a:t>1</a:t>
            </a:r>
            <a:r>
              <a:rPr lang="zh-CN" altLang="zh-CN" sz="1800" dirty="0" smtClean="0"/>
              <a:t>×</a:t>
            </a:r>
            <a:r>
              <a:rPr lang="en-US" altLang="zh-CN" sz="1800" dirty="0" smtClean="0"/>
              <a:t>2</a:t>
            </a:r>
            <a:r>
              <a:rPr lang="en-US" altLang="zh-CN" sz="1800" baseline="30000" dirty="0" smtClean="0"/>
              <a:t>0</a:t>
            </a:r>
            <a:r>
              <a:rPr lang="zh-CN" altLang="en-US" sz="1800" dirty="0" smtClean="0"/>
              <a:t>＋</a:t>
            </a:r>
            <a:r>
              <a:rPr lang="en-US" altLang="zh-CN" sz="1800" dirty="0" smtClean="0"/>
              <a:t>0</a:t>
            </a:r>
            <a:r>
              <a:rPr lang="zh-CN" altLang="zh-CN" sz="1800" dirty="0" smtClean="0"/>
              <a:t>×</a:t>
            </a:r>
            <a:r>
              <a:rPr lang="en-US" altLang="zh-CN" sz="1800" dirty="0" smtClean="0"/>
              <a:t>2</a:t>
            </a:r>
            <a:r>
              <a:rPr lang="en-US" altLang="zh-CN" sz="1800" baseline="30000" dirty="0" smtClean="0"/>
              <a:t>-1</a:t>
            </a:r>
            <a:r>
              <a:rPr lang="zh-CN" altLang="en-US" sz="1800" dirty="0" smtClean="0"/>
              <a:t>＋</a:t>
            </a:r>
            <a:r>
              <a:rPr lang="en-US" altLang="zh-CN" sz="1800" dirty="0" smtClean="0"/>
              <a:t>1</a:t>
            </a:r>
            <a:r>
              <a:rPr lang="zh-CN" altLang="zh-CN" sz="1800" dirty="0" smtClean="0"/>
              <a:t>×</a:t>
            </a:r>
            <a:r>
              <a:rPr lang="en-US" altLang="zh-CN" sz="1800" dirty="0" smtClean="0"/>
              <a:t>2</a:t>
            </a:r>
            <a:r>
              <a:rPr lang="en-US" altLang="zh-CN" sz="1800" baseline="30000" dirty="0" smtClean="0"/>
              <a:t>-2</a:t>
            </a:r>
            <a:br>
              <a:rPr lang="en-US" altLang="zh-CN" sz="1800" baseline="30000" dirty="0" smtClean="0"/>
            </a:br>
            <a:r>
              <a:rPr lang="en-US" altLang="zh-CN" sz="1800" dirty="0" smtClean="0"/>
              <a:t>              </a:t>
            </a:r>
            <a:r>
              <a:rPr lang="zh-CN" altLang="en-US" sz="1800" dirty="0" smtClean="0"/>
              <a:t>　　　　</a:t>
            </a:r>
            <a:r>
              <a:rPr lang="en-US" altLang="zh-CN" sz="1800" dirty="0" smtClean="0"/>
              <a:t>= 8</a:t>
            </a:r>
            <a:r>
              <a:rPr lang="zh-CN" altLang="en-US" sz="1800" dirty="0" smtClean="0"/>
              <a:t>＋</a:t>
            </a:r>
            <a:r>
              <a:rPr lang="en-US" altLang="zh-CN" sz="1800" dirty="0" smtClean="0"/>
              <a:t>0</a:t>
            </a:r>
            <a:r>
              <a:rPr lang="zh-CN" altLang="en-US" sz="1800" dirty="0" smtClean="0"/>
              <a:t>＋</a:t>
            </a:r>
            <a:r>
              <a:rPr lang="en-US" altLang="zh-CN" sz="1800" dirty="0" smtClean="0"/>
              <a:t>2</a:t>
            </a:r>
            <a:r>
              <a:rPr lang="zh-CN" altLang="en-US" sz="1800" dirty="0" smtClean="0"/>
              <a:t>＋</a:t>
            </a:r>
            <a:r>
              <a:rPr lang="en-US" altLang="zh-CN" sz="1800" dirty="0" smtClean="0"/>
              <a:t>1</a:t>
            </a:r>
            <a:r>
              <a:rPr lang="zh-CN" altLang="en-US" sz="1800" dirty="0" smtClean="0"/>
              <a:t>＋</a:t>
            </a:r>
            <a:r>
              <a:rPr lang="en-US" altLang="zh-CN" sz="1800" dirty="0" smtClean="0"/>
              <a:t>0</a:t>
            </a:r>
            <a:r>
              <a:rPr lang="zh-CN" altLang="en-US" sz="1800" dirty="0" smtClean="0"/>
              <a:t>＋</a:t>
            </a:r>
            <a:r>
              <a:rPr lang="en-US" altLang="zh-CN" sz="1800" dirty="0" smtClean="0"/>
              <a:t>0.25</a:t>
            </a:r>
            <a:br>
              <a:rPr lang="en-US" altLang="zh-CN" sz="1800" dirty="0" smtClean="0"/>
            </a:br>
            <a:r>
              <a:rPr lang="en-US" altLang="zh-CN" sz="1800" dirty="0" smtClean="0"/>
              <a:t>              </a:t>
            </a:r>
            <a:r>
              <a:rPr lang="zh-CN" altLang="en-US" sz="1800" dirty="0" smtClean="0"/>
              <a:t>　　　　</a:t>
            </a:r>
            <a:r>
              <a:rPr lang="en-US" altLang="zh-CN" sz="1800" dirty="0" smtClean="0"/>
              <a:t>=11.25</a:t>
            </a:r>
            <a:endParaRPr lang="zh-CN" altLang="zh-CN" sz="1800" dirty="0" smtClean="0"/>
          </a:p>
          <a:p>
            <a:r>
              <a:rPr lang="zh-CN" altLang="en-US" sz="1800" dirty="0" smtClean="0"/>
              <a:t>十进制转换成二进制</a:t>
            </a:r>
            <a:endParaRPr lang="zh-CN" altLang="en-US" sz="1800" dirty="0" smtClean="0"/>
          </a:p>
          <a:p>
            <a:r>
              <a:rPr lang="zh-CN" altLang="en-US" sz="1800" dirty="0" smtClean="0"/>
              <a:t>整数部分：</a:t>
            </a:r>
            <a:r>
              <a:rPr lang="en-US" altLang="zh-CN" sz="1800" dirty="0" smtClean="0"/>
              <a:t>"</a:t>
            </a:r>
            <a:r>
              <a:rPr lang="zh-CN" altLang="en-US" sz="1800" dirty="0" smtClean="0"/>
              <a:t>除</a:t>
            </a:r>
            <a:r>
              <a:rPr lang="en-US" altLang="zh-CN" sz="1800" dirty="0" smtClean="0"/>
              <a:t>2</a:t>
            </a:r>
            <a:r>
              <a:rPr lang="zh-CN" altLang="en-US" sz="1800" dirty="0" smtClean="0"/>
              <a:t>取余，逆序排列</a:t>
            </a:r>
            <a:r>
              <a:rPr lang="en-US" altLang="zh-CN" sz="1800" dirty="0" smtClean="0"/>
              <a:t>"</a:t>
            </a:r>
            <a:r>
              <a:rPr lang="zh-CN" altLang="en-US" sz="1800" dirty="0" smtClean="0"/>
              <a:t>法</a:t>
            </a:r>
            <a:endParaRPr lang="zh-CN" altLang="en-US" sz="1800" dirty="0" smtClean="0"/>
          </a:p>
          <a:p>
            <a:r>
              <a:rPr lang="zh-CN" altLang="en-US" sz="1800" dirty="0" smtClean="0"/>
              <a:t>小数部分：</a:t>
            </a:r>
            <a:r>
              <a:rPr lang="en-US" altLang="zh-CN" sz="1800" dirty="0" smtClean="0"/>
              <a:t>"</a:t>
            </a:r>
            <a:r>
              <a:rPr lang="zh-CN" altLang="en-US" sz="1800" dirty="0" smtClean="0"/>
              <a:t>乘</a:t>
            </a:r>
            <a:r>
              <a:rPr lang="en-US" altLang="zh-CN" sz="1800" dirty="0" smtClean="0"/>
              <a:t>2</a:t>
            </a:r>
            <a:r>
              <a:rPr lang="zh-CN" altLang="en-US" sz="1800" dirty="0" smtClean="0"/>
              <a:t>取整，顺序排列</a:t>
            </a:r>
            <a:r>
              <a:rPr lang="en-US" altLang="zh-CN" sz="1800" dirty="0" smtClean="0"/>
              <a:t>"</a:t>
            </a:r>
            <a:r>
              <a:rPr lang="zh-CN" altLang="en-US" sz="1800" dirty="0" smtClean="0"/>
              <a:t>法</a:t>
            </a:r>
            <a:endParaRPr lang="en-US" altLang="zh-CN" sz="1800" dirty="0" smtClean="0"/>
          </a:p>
        </p:txBody>
      </p:sp>
      <p:graphicFrame>
        <p:nvGraphicFramePr>
          <p:cNvPr id="5" name="表格 4"/>
          <p:cNvGraphicFramePr>
            <a:graphicFrameLocks noGrp="1"/>
          </p:cNvGraphicFramePr>
          <p:nvPr/>
        </p:nvGraphicFramePr>
        <p:xfrm>
          <a:off x="1117593" y="4029078"/>
          <a:ext cx="3428998" cy="2225040"/>
        </p:xfrm>
        <a:graphic>
          <a:graphicData uri="http://schemas.openxmlformats.org/drawingml/2006/table">
            <a:tbl>
              <a:tblPr firstRow="1" bandRow="1">
                <a:tableStyleId>{327F97BB-C833-4FB7-BDE5-3F7075034690}</a:tableStyleId>
              </a:tblPr>
              <a:tblGrid>
                <a:gridCol w="1742595"/>
                <a:gridCol w="1686403"/>
              </a:tblGrid>
              <a:tr h="2214578">
                <a:tc>
                  <a:txBody>
                    <a:bodyPr/>
                    <a:lstStyle/>
                    <a:p>
                      <a:r>
                        <a:rPr lang="en-US" sz="1400" kern="1200" dirty="0" smtClean="0"/>
                        <a:t>2  89 </a:t>
                      </a:r>
                      <a:br>
                        <a:rPr lang="en-US" sz="1400" kern="1200" dirty="0" smtClean="0"/>
                      </a:br>
                      <a:r>
                        <a:rPr lang="en-US" sz="1400" kern="1200" dirty="0" smtClean="0"/>
                        <a:t>2  44 … 1 </a:t>
                      </a:r>
                      <a:br>
                        <a:rPr lang="en-US" sz="1400" kern="1200" dirty="0" smtClean="0"/>
                      </a:br>
                      <a:r>
                        <a:rPr lang="en-US" sz="1400" kern="1200" dirty="0" smtClean="0"/>
                        <a:t>2  22 … 0 </a:t>
                      </a:r>
                      <a:br>
                        <a:rPr lang="en-US" sz="1400" kern="1200" dirty="0" smtClean="0"/>
                      </a:br>
                      <a:r>
                        <a:rPr lang="en-US" sz="1400" kern="1200" dirty="0" smtClean="0"/>
                        <a:t>2  11 … 0 </a:t>
                      </a:r>
                      <a:br>
                        <a:rPr lang="en-US" sz="1400" kern="1200" dirty="0" smtClean="0"/>
                      </a:br>
                      <a:r>
                        <a:rPr lang="en-US" sz="1400" kern="1200" dirty="0" smtClean="0"/>
                        <a:t>2  5   … 1 </a:t>
                      </a:r>
                      <a:br>
                        <a:rPr lang="en-US" sz="1400" kern="1200" dirty="0" smtClean="0"/>
                      </a:br>
                      <a:r>
                        <a:rPr lang="en-US" sz="1400" kern="1200" dirty="0" smtClean="0"/>
                        <a:t>2  2   … 1 </a:t>
                      </a:r>
                      <a:br>
                        <a:rPr lang="en-US" sz="1400" kern="1200" dirty="0" smtClean="0"/>
                      </a:br>
                      <a:r>
                        <a:rPr lang="en-US" sz="1400" kern="1200" dirty="0" smtClean="0"/>
                        <a:t>2  1   … 0 </a:t>
                      </a:r>
                      <a:br>
                        <a:rPr lang="en-US" sz="1400" kern="1200" dirty="0" smtClean="0"/>
                      </a:br>
                      <a:r>
                        <a:rPr lang="en-US" sz="1400" kern="1200" dirty="0" smtClean="0"/>
                        <a:t>0      … 1</a:t>
                      </a:r>
                      <a:endParaRPr lang="zh-CN" altLang="en-US" sz="1400" kern="1200" dirty="0" smtClean="0"/>
                    </a:p>
                    <a:p>
                      <a:r>
                        <a:rPr lang="en-US" sz="1400" kern="1200" dirty="0" smtClean="0"/>
                        <a:t> </a:t>
                      </a:r>
                      <a:endParaRPr lang="zh-CN" altLang="en-US" sz="1400" kern="1200" dirty="0" smtClean="0"/>
                    </a:p>
                    <a:p>
                      <a:r>
                        <a:rPr lang="en-US" sz="1400" kern="1200" dirty="0" smtClean="0"/>
                        <a:t>89    1011001</a:t>
                      </a:r>
                      <a:endParaRPr lang="zh-CN" altLang="en-US" sz="1400" b="0" dirty="0"/>
                    </a:p>
                  </a:txBody>
                  <a:tcPr/>
                </a:tc>
                <a:tc>
                  <a:txBody>
                    <a:bodyPr/>
                    <a:lstStyle/>
                    <a:p>
                      <a:r>
                        <a:rPr lang="en-US" sz="1400" kern="1200" dirty="0" smtClean="0"/>
                        <a:t>0.625 </a:t>
                      </a:r>
                      <a:br>
                        <a:rPr lang="en-US" sz="1400" kern="1200" dirty="0" smtClean="0"/>
                      </a:br>
                      <a:r>
                        <a:rPr lang="en-US" sz="1400" kern="1200" dirty="0" smtClean="0"/>
                        <a:t>   X 2 </a:t>
                      </a:r>
                      <a:br>
                        <a:rPr lang="en-US" sz="1400" kern="1200" dirty="0" smtClean="0"/>
                      </a:br>
                      <a:r>
                        <a:rPr lang="en-US" sz="1400" kern="1200" dirty="0" smtClean="0"/>
                        <a:t>1.25 </a:t>
                      </a:r>
                      <a:br>
                        <a:rPr lang="en-US" sz="1400" kern="1200" dirty="0" smtClean="0"/>
                      </a:br>
                      <a:r>
                        <a:rPr lang="en-US" sz="1400" kern="1200" dirty="0" smtClean="0"/>
                        <a:t>   X 2 </a:t>
                      </a:r>
                      <a:br>
                        <a:rPr lang="en-US" sz="1400" kern="1200" dirty="0" smtClean="0"/>
                      </a:br>
                      <a:r>
                        <a:rPr lang="en-US" sz="1400" kern="1200" dirty="0" smtClean="0"/>
                        <a:t>0.5 </a:t>
                      </a:r>
                      <a:br>
                        <a:rPr lang="en-US" sz="1400" kern="1200" dirty="0" smtClean="0"/>
                      </a:br>
                      <a:r>
                        <a:rPr lang="en-US" sz="1400" kern="1200" dirty="0" smtClean="0"/>
                        <a:t>   X 2 </a:t>
                      </a:r>
                      <a:br>
                        <a:rPr lang="en-US" sz="1400" kern="1200" dirty="0" smtClean="0"/>
                      </a:br>
                      <a:r>
                        <a:rPr lang="en-US" sz="1400" kern="1200" dirty="0" smtClean="0"/>
                        <a:t>1.0 </a:t>
                      </a:r>
                      <a:br>
                        <a:rPr lang="en-US" sz="1400" kern="1200" dirty="0" smtClean="0"/>
                      </a:br>
                      <a:r>
                        <a:rPr lang="en-US" sz="1400" kern="1200" dirty="0" smtClean="0"/>
                        <a:t> </a:t>
                      </a:r>
                      <a:br>
                        <a:rPr lang="en-US" sz="1400" kern="1200" dirty="0" smtClean="0"/>
                      </a:br>
                      <a:r>
                        <a:rPr lang="en-US" sz="1400" kern="1200" dirty="0" smtClean="0"/>
                        <a:t>0.625    0.101</a:t>
                      </a:r>
                      <a:endParaRPr lang="zh-CN" altLang="en-US" sz="1400" b="0"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6</a:t>
            </a:r>
            <a:r>
              <a:rPr lang="zh-CN" altLang="en-US" dirty="0" smtClean="0"/>
              <a:t>、基本数据类型转换</a:t>
            </a:r>
            <a:endParaRPr lang="en-US" altLang="zh-CN" dirty="0" smtClean="0"/>
          </a:p>
        </p:txBody>
      </p:sp>
      <p:sp>
        <p:nvSpPr>
          <p:cNvPr id="3" name="内容占位符 2"/>
          <p:cNvSpPr>
            <a:spLocks noGrp="1"/>
          </p:cNvSpPr>
          <p:nvPr>
            <p:ph idx="1"/>
          </p:nvPr>
        </p:nvSpPr>
        <p:spPr/>
        <p:txBody>
          <a:bodyPr/>
          <a:lstStyle/>
          <a:p>
            <a:r>
              <a:rPr lang="zh-CN" altLang="en-US" b="1" dirty="0" smtClean="0"/>
              <a:t>自动类型转换：</a:t>
            </a:r>
            <a:endParaRPr lang="en-US" altLang="zh-CN" b="1" dirty="0" smtClean="0"/>
          </a:p>
          <a:p>
            <a:r>
              <a:rPr lang="zh-CN" altLang="en-US" dirty="0" smtClean="0"/>
              <a:t>容量小的类型自动转换成容量大的数据类型</a:t>
            </a:r>
            <a:endParaRPr lang="zh-CN" altLang="en-US"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en-US" altLang="zh-CN" dirty="0" err="1" smtClean="0"/>
              <a:t>byte,short,int</a:t>
            </a:r>
            <a:r>
              <a:rPr lang="zh-CN" altLang="en-US" dirty="0" smtClean="0"/>
              <a:t>，它们三者在计算时会转换成</a:t>
            </a:r>
            <a:r>
              <a:rPr lang="en-US" altLang="zh-CN" dirty="0" err="1" smtClean="0"/>
              <a:t>int</a:t>
            </a:r>
            <a:r>
              <a:rPr lang="zh-CN" altLang="en-US" dirty="0" smtClean="0"/>
              <a:t>类型</a:t>
            </a:r>
            <a:endParaRPr lang="en-US" altLang="zh-CN" dirty="0" smtClean="0"/>
          </a:p>
          <a:p>
            <a:r>
              <a:rPr lang="zh-CN" altLang="en-US" dirty="0"/>
              <a:t>如果把</a:t>
            </a:r>
            <a:r>
              <a:rPr lang="en-US" altLang="zh-CN" dirty="0" err="1"/>
              <a:t>int</a:t>
            </a:r>
            <a:r>
              <a:rPr lang="zh-CN" altLang="en-US" dirty="0"/>
              <a:t>值转换为</a:t>
            </a:r>
            <a:r>
              <a:rPr lang="en-US" altLang="zh-CN" dirty="0"/>
              <a:t>float</a:t>
            </a:r>
            <a:r>
              <a:rPr lang="zh-CN" altLang="en-US" dirty="0"/>
              <a:t>值，或者</a:t>
            </a:r>
            <a:r>
              <a:rPr lang="en-US" altLang="zh-CN" dirty="0"/>
              <a:t>long</a:t>
            </a:r>
            <a:r>
              <a:rPr lang="zh-CN" altLang="en-US" dirty="0"/>
              <a:t>转换为</a:t>
            </a:r>
            <a:r>
              <a:rPr lang="en-US" altLang="zh-CN" dirty="0"/>
              <a:t>double</a:t>
            </a:r>
            <a:r>
              <a:rPr lang="zh-CN" altLang="en-US" dirty="0"/>
              <a:t>值，不需要强制转换，但可能丢失精度</a:t>
            </a:r>
            <a:r>
              <a:rPr lang="en-US" altLang="zh-CN" dirty="0"/>
              <a:t>.</a:t>
            </a:r>
            <a:endParaRPr lang="en-US" altLang="zh-CN" dirty="0"/>
          </a:p>
          <a:p>
            <a:endParaRPr lang="zh-CN" altLang="en-US" dirty="0" smtClean="0"/>
          </a:p>
        </p:txBody>
      </p:sp>
      <p:pic>
        <p:nvPicPr>
          <p:cNvPr id="4" name="图片 3" descr="071659197217304.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40562" y="1837968"/>
            <a:ext cx="6777578" cy="394822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6</a:t>
            </a:r>
            <a:r>
              <a:rPr lang="zh-CN" altLang="en-US" dirty="0" smtClean="0"/>
              <a:t>、基本数据类型转换</a:t>
            </a:r>
            <a:endParaRPr lang="en-US" altLang="zh-CN" dirty="0" smtClean="0"/>
          </a:p>
        </p:txBody>
      </p:sp>
      <p:sp>
        <p:nvSpPr>
          <p:cNvPr id="3" name="内容占位符 2"/>
          <p:cNvSpPr>
            <a:spLocks noGrp="1"/>
          </p:cNvSpPr>
          <p:nvPr>
            <p:ph idx="1"/>
          </p:nvPr>
        </p:nvSpPr>
        <p:spPr/>
        <p:txBody>
          <a:bodyPr/>
          <a:lstStyle/>
          <a:p>
            <a:r>
              <a:rPr lang="zh-CN" altLang="en-US" b="1" dirty="0" smtClean="0"/>
              <a:t>强制类型转换：</a:t>
            </a:r>
            <a:endParaRPr lang="en-US" altLang="zh-CN" b="1" dirty="0" smtClean="0"/>
          </a:p>
          <a:p>
            <a:r>
              <a:rPr lang="zh-CN" altLang="en-US" dirty="0" smtClean="0"/>
              <a:t>容量大的类型转换成容量小的数据类型时，要加上强制转换符</a:t>
            </a:r>
            <a:r>
              <a:rPr lang="en-US" altLang="zh-CN" dirty="0"/>
              <a:t>。</a:t>
            </a:r>
            <a:endParaRPr lang="zh-CN" altLang="en-US" dirty="0" smtClean="0"/>
          </a:p>
          <a:p>
            <a:r>
              <a:rPr lang="en-US" altLang="zh-CN" dirty="0" smtClean="0"/>
              <a:t>long n = 100L;</a:t>
            </a:r>
            <a:endParaRPr lang="zh-CN" altLang="zh-CN" dirty="0" smtClean="0"/>
          </a:p>
          <a:p>
            <a:r>
              <a:rPr lang="en-US" altLang="zh-CN" dirty="0" smtClean="0"/>
              <a:t>int </a:t>
            </a:r>
            <a:r>
              <a:rPr lang="en-US" altLang="zh-CN" dirty="0" err="1" smtClean="0"/>
              <a:t>i</a:t>
            </a:r>
            <a:r>
              <a:rPr lang="en-US" altLang="zh-CN" dirty="0" smtClean="0"/>
              <a:t> = (int)n;</a:t>
            </a:r>
            <a:endParaRPr lang="zh-CN" altLang="zh-CN" dirty="0" smtClean="0"/>
          </a:p>
          <a:p>
            <a:r>
              <a:rPr lang="zh-CN" altLang="en-US" dirty="0" smtClean="0"/>
              <a:t>有可能造成精度降低或数据溢出，使用时要小心。</a:t>
            </a:r>
            <a:endParaRPr lang="zh-CN" altLang="en-US" dirty="0" smtClean="0"/>
          </a:p>
          <a:p>
            <a:r>
              <a:rPr lang="en-US" altLang="zh-CN" dirty="0" smtClean="0"/>
              <a:t>boolean </a:t>
            </a:r>
            <a:r>
              <a:rPr lang="zh-CN" altLang="en-US" dirty="0" smtClean="0"/>
              <a:t>类型不能转换成任何其它数据类型。</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7</a:t>
            </a:r>
            <a:r>
              <a:rPr lang="zh-CN" altLang="en-US" dirty="0" smtClean="0"/>
              <a:t>、关键字</a:t>
            </a:r>
            <a:endParaRPr lang="en-US" altLang="zh-CN" dirty="0" smtClean="0"/>
          </a:p>
        </p:txBody>
      </p:sp>
      <p:sp>
        <p:nvSpPr>
          <p:cNvPr id="3" name="内容占位符 2"/>
          <p:cNvSpPr>
            <a:spLocks noGrp="1"/>
          </p:cNvSpPr>
          <p:nvPr>
            <p:ph idx="1"/>
          </p:nvPr>
        </p:nvSpPr>
        <p:spPr/>
        <p:txBody>
          <a:bodyPr>
            <a:normAutofit/>
          </a:bodyPr>
          <a:lstStyle/>
          <a:p>
            <a:pPr>
              <a:buNone/>
            </a:pP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endParaRPr lang="en-US" altLang="zh-CN" dirty="0" smtClean="0"/>
          </a:p>
          <a:p>
            <a:r>
              <a:rPr lang="zh-CN" altLang="en-US" dirty="0" smtClean="0"/>
              <a:t>保留字：没有定义用途，但保留备用。</a:t>
            </a:r>
            <a:endParaRPr lang="zh-CN" altLang="en-US" dirty="0" smtClean="0"/>
          </a:p>
          <a:p>
            <a:r>
              <a:rPr lang="en-US" altLang="zh-CN" dirty="0" smtClean="0"/>
              <a:t>goto</a:t>
            </a:r>
            <a:r>
              <a:rPr lang="zh-CN" altLang="en-US" dirty="0" smtClean="0"/>
              <a:t>、</a:t>
            </a:r>
            <a:r>
              <a:rPr lang="en-US" altLang="zh-CN" dirty="0" smtClean="0"/>
              <a:t>const</a:t>
            </a:r>
            <a:endParaRPr lang="zh-CN" altLang="zh-CN" dirty="0" smtClean="0"/>
          </a:p>
          <a:p>
            <a:endParaRPr lang="en-US" altLang="zh-CN" dirty="0" smtClean="0"/>
          </a:p>
          <a:p>
            <a:r>
              <a:rPr lang="zh-CN" altLang="en-US" dirty="0"/>
              <a:t>保留关键字  如：</a:t>
            </a:r>
            <a:r>
              <a:rPr lang="en-US" altLang="zh-CN" dirty="0"/>
              <a:t>goto </a:t>
            </a:r>
            <a:r>
              <a:rPr lang="zh-CN" altLang="en-US" dirty="0"/>
              <a:t>和  </a:t>
            </a:r>
            <a:r>
              <a:rPr lang="en-US" altLang="zh-CN" dirty="0"/>
              <a:t>const</a:t>
            </a:r>
            <a:endParaRPr lang="zh-CN" altLang="en-US" dirty="0"/>
          </a:p>
        </p:txBody>
      </p:sp>
      <p:graphicFrame>
        <p:nvGraphicFramePr>
          <p:cNvPr id="7" name="表格 6"/>
          <p:cNvGraphicFramePr>
            <a:graphicFrameLocks noGrp="1"/>
          </p:cNvGraphicFramePr>
          <p:nvPr/>
        </p:nvGraphicFramePr>
        <p:xfrm>
          <a:off x="688939" y="1528748"/>
          <a:ext cx="5989971" cy="3498739"/>
        </p:xfrm>
        <a:graphic>
          <a:graphicData uri="http://schemas.openxmlformats.org/drawingml/2006/table">
            <a:tbl>
              <a:tblPr>
                <a:tableStyleId>{35758FB7-9AC5-4552-8A53-C91805E547FA}</a:tableStyleId>
              </a:tblPr>
              <a:tblGrid>
                <a:gridCol w="1214631"/>
                <a:gridCol w="1490412"/>
                <a:gridCol w="1059755"/>
                <a:gridCol w="1369063"/>
                <a:gridCol w="856110"/>
              </a:tblGrid>
              <a:tr h="377773">
                <a:tc>
                  <a:txBody>
                    <a:bodyPr/>
                    <a:lstStyle/>
                    <a:p>
                      <a:r>
                        <a:rPr lang="en-US" sz="2000" u="none" dirty="0"/>
                        <a:t>abstract</a:t>
                      </a:r>
                      <a:endParaRPr lang="en-US" sz="2000" u="none" dirty="0"/>
                    </a:p>
                  </a:txBody>
                  <a:tcPr marL="41975" marR="41975" marT="20987" marB="20987" anchor="ctr"/>
                </a:tc>
                <a:tc>
                  <a:txBody>
                    <a:bodyPr/>
                    <a:lstStyle/>
                    <a:p>
                      <a:r>
                        <a:rPr lang="en-US" sz="2000" u="none" dirty="0"/>
                        <a:t>assert</a:t>
                      </a:r>
                      <a:endParaRPr lang="en-US" sz="2000" u="none" dirty="0"/>
                    </a:p>
                  </a:txBody>
                  <a:tcPr marL="41975" marR="41975" marT="20987" marB="20987" anchor="ctr"/>
                </a:tc>
                <a:tc>
                  <a:txBody>
                    <a:bodyPr/>
                    <a:lstStyle/>
                    <a:p>
                      <a:r>
                        <a:rPr lang="en-US" sz="2000" u="none" dirty="0"/>
                        <a:t>boolean</a:t>
                      </a:r>
                      <a:endParaRPr lang="en-US" sz="2000" u="none" dirty="0"/>
                    </a:p>
                  </a:txBody>
                  <a:tcPr marL="41975" marR="41975" marT="20987" marB="20987" anchor="ctr"/>
                </a:tc>
                <a:tc>
                  <a:txBody>
                    <a:bodyPr/>
                    <a:lstStyle/>
                    <a:p>
                      <a:pPr algn="l"/>
                      <a:r>
                        <a:rPr lang="en-US" sz="2000" u="none" dirty="0"/>
                        <a:t>break</a:t>
                      </a:r>
                      <a:endParaRPr lang="en-US" sz="2000" u="none" dirty="0"/>
                    </a:p>
                  </a:txBody>
                  <a:tcPr marL="41975" marR="41975" marT="20987" marB="20987" anchor="ctr"/>
                </a:tc>
                <a:tc>
                  <a:txBody>
                    <a:bodyPr/>
                    <a:lstStyle/>
                    <a:p>
                      <a:pPr algn="l"/>
                      <a:r>
                        <a:rPr lang="en-US" sz="2000" u="none" dirty="0"/>
                        <a:t>byte</a:t>
                      </a:r>
                      <a:endParaRPr lang="en-US" sz="2000" u="none" dirty="0"/>
                    </a:p>
                  </a:txBody>
                  <a:tcPr marL="41975" marR="41975" marT="20987" marB="20987" anchor="ctr"/>
                </a:tc>
              </a:tr>
              <a:tr h="122293">
                <a:tc>
                  <a:txBody>
                    <a:bodyPr/>
                    <a:lstStyle/>
                    <a:p>
                      <a:r>
                        <a:rPr lang="en-US" sz="2000" u="none" dirty="0"/>
                        <a:t>case</a:t>
                      </a:r>
                      <a:endParaRPr lang="en-US" sz="2000" u="none" dirty="0"/>
                    </a:p>
                  </a:txBody>
                  <a:tcPr marL="41975" marR="41975" marT="20987" marB="20987" anchor="ctr"/>
                </a:tc>
                <a:tc>
                  <a:txBody>
                    <a:bodyPr/>
                    <a:lstStyle/>
                    <a:p>
                      <a:r>
                        <a:rPr lang="en-US" sz="2000" u="none" dirty="0"/>
                        <a:t>catch</a:t>
                      </a:r>
                      <a:endParaRPr lang="en-US" sz="2000" u="none" dirty="0"/>
                    </a:p>
                  </a:txBody>
                  <a:tcPr marL="41975" marR="41975" marT="20987" marB="20987" anchor="ctr"/>
                </a:tc>
                <a:tc>
                  <a:txBody>
                    <a:bodyPr/>
                    <a:lstStyle/>
                    <a:p>
                      <a:r>
                        <a:rPr lang="en-US" sz="2000" u="none" dirty="0"/>
                        <a:t>char</a:t>
                      </a:r>
                      <a:endParaRPr lang="en-US" sz="2000" u="none" dirty="0"/>
                    </a:p>
                  </a:txBody>
                  <a:tcPr marL="41975" marR="41975" marT="20987" marB="20987" anchor="ctr"/>
                </a:tc>
                <a:tc>
                  <a:txBody>
                    <a:bodyPr/>
                    <a:lstStyle/>
                    <a:p>
                      <a:pPr algn="l"/>
                      <a:r>
                        <a:rPr lang="en-US" sz="2000" u="none" dirty="0"/>
                        <a:t>class</a:t>
                      </a:r>
                      <a:endParaRPr lang="en-US" sz="2000" u="none" dirty="0"/>
                    </a:p>
                  </a:txBody>
                  <a:tcPr marL="41975" marR="41975" marT="20987" marB="20987" anchor="ctr"/>
                </a:tc>
                <a:tc>
                  <a:txBody>
                    <a:bodyPr/>
                    <a:lstStyle/>
                    <a:p>
                      <a:pPr algn="l"/>
                      <a:r>
                        <a:rPr lang="en-US" sz="2000" u="none" dirty="0"/>
                        <a:t>const</a:t>
                      </a:r>
                      <a:endParaRPr lang="en-US" sz="2000" u="none" dirty="0"/>
                    </a:p>
                  </a:txBody>
                  <a:tcPr marL="41975" marR="41975" marT="20987" marB="20987" anchor="ctr"/>
                </a:tc>
              </a:tr>
              <a:tr h="204147">
                <a:tc>
                  <a:txBody>
                    <a:bodyPr/>
                    <a:lstStyle/>
                    <a:p>
                      <a:r>
                        <a:rPr lang="en-US" sz="2000" u="none" dirty="0"/>
                        <a:t>continue</a:t>
                      </a:r>
                      <a:endParaRPr lang="en-US" sz="2000" u="none" dirty="0"/>
                    </a:p>
                  </a:txBody>
                  <a:tcPr marL="41975" marR="41975" marT="20987" marB="20987" anchor="ctr"/>
                </a:tc>
                <a:tc>
                  <a:txBody>
                    <a:bodyPr/>
                    <a:lstStyle/>
                    <a:p>
                      <a:r>
                        <a:rPr lang="en-US" sz="2000" u="none" dirty="0"/>
                        <a:t>default</a:t>
                      </a:r>
                      <a:endParaRPr lang="en-US" sz="2000" u="none" dirty="0"/>
                    </a:p>
                  </a:txBody>
                  <a:tcPr marL="41975" marR="41975" marT="20987" marB="20987" anchor="ctr"/>
                </a:tc>
                <a:tc>
                  <a:txBody>
                    <a:bodyPr/>
                    <a:lstStyle/>
                    <a:p>
                      <a:r>
                        <a:rPr lang="en-US" sz="2000" u="none" dirty="0"/>
                        <a:t>do</a:t>
                      </a:r>
                      <a:endParaRPr lang="en-US" sz="2000" u="none" dirty="0"/>
                    </a:p>
                  </a:txBody>
                  <a:tcPr marL="41975" marR="41975" marT="20987" marB="20987" anchor="ctr"/>
                </a:tc>
                <a:tc>
                  <a:txBody>
                    <a:bodyPr/>
                    <a:lstStyle/>
                    <a:p>
                      <a:pPr algn="l"/>
                      <a:r>
                        <a:rPr lang="en-US" sz="2000" u="none" dirty="0"/>
                        <a:t>double</a:t>
                      </a:r>
                      <a:endParaRPr lang="en-US" sz="2000" u="none" dirty="0"/>
                    </a:p>
                  </a:txBody>
                  <a:tcPr marL="41975" marR="41975" marT="20987" marB="20987" anchor="ctr"/>
                </a:tc>
                <a:tc>
                  <a:txBody>
                    <a:bodyPr/>
                    <a:lstStyle/>
                    <a:p>
                      <a:pPr algn="l"/>
                      <a:r>
                        <a:rPr lang="en-US" sz="2000" u="none" dirty="0"/>
                        <a:t>else</a:t>
                      </a:r>
                      <a:endParaRPr lang="en-US" sz="2000" u="none" dirty="0"/>
                    </a:p>
                  </a:txBody>
                  <a:tcPr marL="41975" marR="41975" marT="20987" marB="20987" anchor="ctr"/>
                </a:tc>
              </a:tr>
              <a:tr h="143125">
                <a:tc>
                  <a:txBody>
                    <a:bodyPr/>
                    <a:lstStyle/>
                    <a:p>
                      <a:r>
                        <a:rPr lang="en-US" sz="2000" u="none" dirty="0"/>
                        <a:t>enum</a:t>
                      </a:r>
                      <a:endParaRPr lang="en-US" sz="2000" u="none" dirty="0"/>
                    </a:p>
                  </a:txBody>
                  <a:tcPr marL="41975" marR="41975" marT="20987" marB="20987" anchor="ctr"/>
                </a:tc>
                <a:tc>
                  <a:txBody>
                    <a:bodyPr/>
                    <a:lstStyle/>
                    <a:p>
                      <a:r>
                        <a:rPr lang="en-US" sz="2000" u="none" dirty="0"/>
                        <a:t>extends</a:t>
                      </a:r>
                      <a:endParaRPr lang="en-US" sz="2000" u="none" dirty="0"/>
                    </a:p>
                  </a:txBody>
                  <a:tcPr marL="41975" marR="41975" marT="20987" marB="20987" anchor="ctr"/>
                </a:tc>
                <a:tc>
                  <a:txBody>
                    <a:bodyPr/>
                    <a:lstStyle/>
                    <a:p>
                      <a:r>
                        <a:rPr lang="en-US" sz="2000" u="none" dirty="0"/>
                        <a:t>final</a:t>
                      </a:r>
                      <a:endParaRPr lang="en-US" sz="2000" u="none" dirty="0"/>
                    </a:p>
                  </a:txBody>
                  <a:tcPr marL="41975" marR="41975" marT="20987" marB="20987" anchor="ctr"/>
                </a:tc>
                <a:tc>
                  <a:txBody>
                    <a:bodyPr/>
                    <a:lstStyle/>
                    <a:p>
                      <a:pPr algn="l"/>
                      <a:r>
                        <a:rPr lang="en-US" sz="2000" u="none" dirty="0"/>
                        <a:t>finally</a:t>
                      </a:r>
                      <a:endParaRPr lang="en-US" sz="2000" u="none" dirty="0"/>
                    </a:p>
                  </a:txBody>
                  <a:tcPr marL="41975" marR="41975" marT="20987" marB="20987" anchor="ctr"/>
                </a:tc>
                <a:tc>
                  <a:txBody>
                    <a:bodyPr/>
                    <a:lstStyle/>
                    <a:p>
                      <a:pPr algn="l"/>
                      <a:r>
                        <a:rPr lang="en-US" sz="2000" u="none" dirty="0"/>
                        <a:t>float</a:t>
                      </a:r>
                      <a:endParaRPr lang="en-US" sz="2000" u="none" dirty="0"/>
                    </a:p>
                  </a:txBody>
                  <a:tcPr marL="41975" marR="41975" marT="20987" marB="20987" anchor="ctr"/>
                </a:tc>
              </a:tr>
              <a:tr h="153541">
                <a:tc>
                  <a:txBody>
                    <a:bodyPr/>
                    <a:lstStyle/>
                    <a:p>
                      <a:r>
                        <a:rPr lang="en-US" sz="2000" u="none" dirty="0"/>
                        <a:t>for</a:t>
                      </a:r>
                      <a:endParaRPr lang="en-US" sz="2000" u="none" dirty="0"/>
                    </a:p>
                  </a:txBody>
                  <a:tcPr marL="41975" marR="41975" marT="20987" marB="20987" anchor="ctr"/>
                </a:tc>
                <a:tc>
                  <a:txBody>
                    <a:bodyPr/>
                    <a:lstStyle/>
                    <a:p>
                      <a:r>
                        <a:rPr lang="en-US" sz="2000" u="none" dirty="0"/>
                        <a:t>goto</a:t>
                      </a:r>
                      <a:endParaRPr lang="en-US" sz="2000" u="none" dirty="0"/>
                    </a:p>
                  </a:txBody>
                  <a:tcPr marL="41975" marR="41975" marT="20987" marB="20987" anchor="ctr"/>
                </a:tc>
                <a:tc>
                  <a:txBody>
                    <a:bodyPr/>
                    <a:lstStyle/>
                    <a:p>
                      <a:r>
                        <a:rPr lang="en-US" sz="2000" u="none" dirty="0"/>
                        <a:t>if</a:t>
                      </a:r>
                      <a:endParaRPr lang="en-US" sz="2000" u="none" dirty="0"/>
                    </a:p>
                  </a:txBody>
                  <a:tcPr marL="41975" marR="41975" marT="20987" marB="20987" anchor="ctr"/>
                </a:tc>
                <a:tc>
                  <a:txBody>
                    <a:bodyPr/>
                    <a:lstStyle/>
                    <a:p>
                      <a:pPr algn="l"/>
                      <a:r>
                        <a:rPr lang="en-US" sz="2000" u="none" dirty="0"/>
                        <a:t>implements</a:t>
                      </a:r>
                      <a:endParaRPr lang="en-US" sz="2000" u="none" dirty="0"/>
                    </a:p>
                  </a:txBody>
                  <a:tcPr marL="41975" marR="41975" marT="20987" marB="20987" anchor="ctr"/>
                </a:tc>
                <a:tc>
                  <a:txBody>
                    <a:bodyPr/>
                    <a:lstStyle/>
                    <a:p>
                      <a:pPr algn="l"/>
                      <a:r>
                        <a:rPr lang="en-US" sz="2000" u="none" dirty="0"/>
                        <a:t>import</a:t>
                      </a:r>
                      <a:endParaRPr lang="en-US" sz="2000" u="none" dirty="0"/>
                    </a:p>
                  </a:txBody>
                  <a:tcPr marL="41975" marR="41975" marT="20987" marB="20987" anchor="ctr"/>
                </a:tc>
              </a:tr>
              <a:tr h="0">
                <a:tc>
                  <a:txBody>
                    <a:bodyPr/>
                    <a:lstStyle/>
                    <a:p>
                      <a:r>
                        <a:rPr lang="en-US" sz="2000" u="none" dirty="0"/>
                        <a:t>instanceof</a:t>
                      </a:r>
                      <a:endParaRPr lang="en-US" sz="2000" u="none" dirty="0"/>
                    </a:p>
                  </a:txBody>
                  <a:tcPr marL="41975" marR="41975" marT="20987" marB="20987" anchor="ctr"/>
                </a:tc>
                <a:tc>
                  <a:txBody>
                    <a:bodyPr/>
                    <a:lstStyle/>
                    <a:p>
                      <a:r>
                        <a:rPr lang="en-US" sz="2000" u="none" dirty="0"/>
                        <a:t>int</a:t>
                      </a:r>
                      <a:endParaRPr lang="en-US" sz="2000" u="none" dirty="0"/>
                    </a:p>
                  </a:txBody>
                  <a:tcPr marL="41975" marR="41975" marT="20987" marB="20987" anchor="ctr"/>
                </a:tc>
                <a:tc>
                  <a:txBody>
                    <a:bodyPr/>
                    <a:lstStyle/>
                    <a:p>
                      <a:r>
                        <a:rPr lang="en-US" sz="2000" u="none" dirty="0"/>
                        <a:t>interface</a:t>
                      </a:r>
                      <a:endParaRPr lang="en-US" sz="2000" u="none" dirty="0"/>
                    </a:p>
                  </a:txBody>
                  <a:tcPr marL="41975" marR="41975" marT="20987" marB="20987" anchor="ctr"/>
                </a:tc>
                <a:tc>
                  <a:txBody>
                    <a:bodyPr/>
                    <a:lstStyle/>
                    <a:p>
                      <a:pPr algn="l"/>
                      <a:r>
                        <a:rPr lang="en-US" sz="2000" u="none" dirty="0"/>
                        <a:t>long</a:t>
                      </a:r>
                      <a:endParaRPr lang="en-US" sz="2000" u="none" dirty="0"/>
                    </a:p>
                  </a:txBody>
                  <a:tcPr marL="41975" marR="41975" marT="20987" marB="20987" anchor="ctr"/>
                </a:tc>
                <a:tc>
                  <a:txBody>
                    <a:bodyPr/>
                    <a:lstStyle/>
                    <a:p>
                      <a:pPr algn="l"/>
                      <a:r>
                        <a:rPr lang="en-US" sz="2000" u="none" dirty="0"/>
                        <a:t>native</a:t>
                      </a:r>
                      <a:endParaRPr lang="en-US" sz="2000" u="none" dirty="0"/>
                    </a:p>
                  </a:txBody>
                  <a:tcPr marL="41975" marR="41975" marT="20987" marB="20987" anchor="ctr"/>
                </a:tc>
              </a:tr>
              <a:tr h="174373">
                <a:tc>
                  <a:txBody>
                    <a:bodyPr/>
                    <a:lstStyle/>
                    <a:p>
                      <a:r>
                        <a:rPr lang="en-US" sz="2000" u="none" dirty="0"/>
                        <a:t>new</a:t>
                      </a:r>
                      <a:endParaRPr lang="en-US" sz="2000" u="none" dirty="0"/>
                    </a:p>
                  </a:txBody>
                  <a:tcPr marL="41975" marR="41975" marT="20987" marB="20987" anchor="ctr"/>
                </a:tc>
                <a:tc>
                  <a:txBody>
                    <a:bodyPr/>
                    <a:lstStyle/>
                    <a:p>
                      <a:r>
                        <a:rPr lang="en-US" sz="2000" u="none" dirty="0"/>
                        <a:t>package</a:t>
                      </a:r>
                      <a:endParaRPr lang="en-US" sz="2000" u="none" dirty="0"/>
                    </a:p>
                  </a:txBody>
                  <a:tcPr marL="41975" marR="41975" marT="20987" marB="20987" anchor="ctr"/>
                </a:tc>
                <a:tc>
                  <a:txBody>
                    <a:bodyPr/>
                    <a:lstStyle/>
                    <a:p>
                      <a:r>
                        <a:rPr lang="en-US" sz="2000" u="none" dirty="0"/>
                        <a:t>private</a:t>
                      </a:r>
                      <a:endParaRPr lang="en-US" sz="2000" u="none" dirty="0"/>
                    </a:p>
                  </a:txBody>
                  <a:tcPr marL="41975" marR="41975" marT="20987" marB="20987" anchor="ctr"/>
                </a:tc>
                <a:tc>
                  <a:txBody>
                    <a:bodyPr/>
                    <a:lstStyle/>
                    <a:p>
                      <a:pPr algn="l"/>
                      <a:r>
                        <a:rPr lang="en-US" sz="2000" u="none" dirty="0"/>
                        <a:t>protected</a:t>
                      </a:r>
                      <a:endParaRPr lang="en-US" sz="2000" u="none" dirty="0"/>
                    </a:p>
                  </a:txBody>
                  <a:tcPr marL="41975" marR="41975" marT="20987" marB="20987" anchor="ctr"/>
                </a:tc>
                <a:tc>
                  <a:txBody>
                    <a:bodyPr/>
                    <a:lstStyle/>
                    <a:p>
                      <a:pPr algn="l"/>
                      <a:r>
                        <a:rPr lang="en-US" sz="2000" u="none" dirty="0"/>
                        <a:t>public</a:t>
                      </a:r>
                      <a:endParaRPr lang="en-US" sz="2000" u="none" dirty="0"/>
                    </a:p>
                  </a:txBody>
                  <a:tcPr marL="41975" marR="41975" marT="20987" marB="20987" anchor="ctr"/>
                </a:tc>
              </a:tr>
              <a:tr h="0">
                <a:tc>
                  <a:txBody>
                    <a:bodyPr/>
                    <a:lstStyle/>
                    <a:p>
                      <a:r>
                        <a:rPr lang="en-US" sz="2000" u="none" dirty="0"/>
                        <a:t>return</a:t>
                      </a:r>
                      <a:endParaRPr lang="en-US" sz="2000" u="none" dirty="0"/>
                    </a:p>
                  </a:txBody>
                  <a:tcPr marL="41975" marR="41975" marT="20987" marB="20987" anchor="ctr"/>
                </a:tc>
                <a:tc>
                  <a:txBody>
                    <a:bodyPr/>
                    <a:lstStyle/>
                    <a:p>
                      <a:r>
                        <a:rPr lang="en-US" sz="2000" u="none" dirty="0"/>
                        <a:t>strictfp</a:t>
                      </a:r>
                      <a:endParaRPr lang="en-US" sz="2000" u="none" dirty="0"/>
                    </a:p>
                  </a:txBody>
                  <a:tcPr marL="41975" marR="41975" marT="20987" marB="20987" anchor="ctr"/>
                </a:tc>
                <a:tc>
                  <a:txBody>
                    <a:bodyPr/>
                    <a:lstStyle/>
                    <a:p>
                      <a:r>
                        <a:rPr lang="en-US" sz="2000" u="none" dirty="0"/>
                        <a:t>short</a:t>
                      </a:r>
                      <a:endParaRPr lang="en-US" sz="2000" u="none" dirty="0"/>
                    </a:p>
                  </a:txBody>
                  <a:tcPr marL="41975" marR="41975" marT="20987" marB="20987" anchor="ctr"/>
                </a:tc>
                <a:tc>
                  <a:txBody>
                    <a:bodyPr/>
                    <a:lstStyle/>
                    <a:p>
                      <a:pPr algn="l"/>
                      <a:r>
                        <a:rPr lang="en-US" sz="2000" u="none" dirty="0"/>
                        <a:t>static</a:t>
                      </a:r>
                      <a:endParaRPr lang="en-US" sz="2000" u="none" dirty="0"/>
                    </a:p>
                  </a:txBody>
                  <a:tcPr marL="41975" marR="41975" marT="20987" marB="20987" anchor="ctr"/>
                </a:tc>
                <a:tc>
                  <a:txBody>
                    <a:bodyPr/>
                    <a:lstStyle/>
                    <a:p>
                      <a:pPr algn="l"/>
                      <a:r>
                        <a:rPr lang="en-US" sz="2000" u="none" dirty="0"/>
                        <a:t>super</a:t>
                      </a:r>
                      <a:endParaRPr lang="en-US" sz="2000" u="none" dirty="0"/>
                    </a:p>
                  </a:txBody>
                  <a:tcPr marL="41975" marR="41975" marT="20987" marB="20987" anchor="ctr"/>
                </a:tc>
              </a:tr>
              <a:tr h="195205">
                <a:tc>
                  <a:txBody>
                    <a:bodyPr/>
                    <a:lstStyle/>
                    <a:p>
                      <a:r>
                        <a:rPr lang="en-US" sz="2000" u="none" dirty="0"/>
                        <a:t>switch</a:t>
                      </a:r>
                      <a:endParaRPr lang="en-US" sz="2000" u="none" dirty="0"/>
                    </a:p>
                  </a:txBody>
                  <a:tcPr marL="41975" marR="41975" marT="20987" marB="20987" anchor="ctr"/>
                </a:tc>
                <a:tc>
                  <a:txBody>
                    <a:bodyPr/>
                    <a:lstStyle/>
                    <a:p>
                      <a:r>
                        <a:rPr lang="en-US" sz="2000" u="none" dirty="0"/>
                        <a:t>synchronized</a:t>
                      </a:r>
                      <a:endParaRPr lang="en-US" sz="2000" u="none" dirty="0"/>
                    </a:p>
                  </a:txBody>
                  <a:tcPr marL="41975" marR="41975" marT="20987" marB="20987" anchor="ctr"/>
                </a:tc>
                <a:tc>
                  <a:txBody>
                    <a:bodyPr/>
                    <a:lstStyle/>
                    <a:p>
                      <a:r>
                        <a:rPr lang="en-US" sz="2000" u="none" dirty="0"/>
                        <a:t>this</a:t>
                      </a:r>
                      <a:endParaRPr lang="en-US" sz="2000" u="none" dirty="0"/>
                    </a:p>
                  </a:txBody>
                  <a:tcPr marL="41975" marR="41975" marT="20987" marB="20987" anchor="ctr"/>
                </a:tc>
                <a:tc>
                  <a:txBody>
                    <a:bodyPr/>
                    <a:lstStyle/>
                    <a:p>
                      <a:pPr algn="l"/>
                      <a:r>
                        <a:rPr lang="en-US" sz="2000" u="none" dirty="0"/>
                        <a:t>throw</a:t>
                      </a:r>
                      <a:endParaRPr lang="en-US" sz="2000" u="none" dirty="0"/>
                    </a:p>
                  </a:txBody>
                  <a:tcPr marL="41975" marR="41975" marT="20987" marB="20987" anchor="ctr"/>
                </a:tc>
                <a:tc>
                  <a:txBody>
                    <a:bodyPr/>
                    <a:lstStyle/>
                    <a:p>
                      <a:pPr algn="l"/>
                      <a:r>
                        <a:rPr lang="en-US" sz="2000" u="none" dirty="0"/>
                        <a:t>throws</a:t>
                      </a:r>
                      <a:endParaRPr lang="en-US" sz="2000" u="none" dirty="0"/>
                    </a:p>
                  </a:txBody>
                  <a:tcPr marL="41975" marR="41975" marT="20987" marB="20987" anchor="ctr"/>
                </a:tc>
              </a:tr>
              <a:tr h="134183">
                <a:tc>
                  <a:txBody>
                    <a:bodyPr/>
                    <a:lstStyle/>
                    <a:p>
                      <a:pPr algn="l"/>
                      <a:r>
                        <a:rPr lang="en-US" sz="2000" u="none" dirty="0"/>
                        <a:t>transient</a:t>
                      </a:r>
                      <a:endParaRPr lang="en-US" sz="2000" u="none" dirty="0"/>
                    </a:p>
                  </a:txBody>
                  <a:tcPr marL="41975" marR="41975" marT="20987" marB="20987" anchor="ctr"/>
                </a:tc>
                <a:tc>
                  <a:txBody>
                    <a:bodyPr/>
                    <a:lstStyle/>
                    <a:p>
                      <a:pPr algn="l"/>
                      <a:r>
                        <a:rPr lang="en-US" sz="2000" u="none" dirty="0"/>
                        <a:t>try</a:t>
                      </a:r>
                      <a:endParaRPr lang="en-US" sz="2000" u="none" dirty="0"/>
                    </a:p>
                  </a:txBody>
                  <a:tcPr marL="41975" marR="41975" marT="20987" marB="20987" anchor="ctr"/>
                </a:tc>
                <a:tc>
                  <a:txBody>
                    <a:bodyPr/>
                    <a:lstStyle/>
                    <a:p>
                      <a:pPr algn="l"/>
                      <a:r>
                        <a:rPr lang="en-US" sz="2000" u="none" dirty="0"/>
                        <a:t>void</a:t>
                      </a:r>
                      <a:endParaRPr lang="en-US" sz="2000" u="none" dirty="0"/>
                    </a:p>
                  </a:txBody>
                  <a:tcPr marL="41975" marR="41975" marT="20987" marB="20987" anchor="ctr"/>
                </a:tc>
                <a:tc>
                  <a:txBody>
                    <a:bodyPr/>
                    <a:lstStyle/>
                    <a:p>
                      <a:pPr algn="l"/>
                      <a:r>
                        <a:rPr lang="en-US" sz="2000" u="none" dirty="0"/>
                        <a:t>volatile</a:t>
                      </a:r>
                      <a:endParaRPr lang="en-US" sz="2000" u="none" dirty="0"/>
                    </a:p>
                  </a:txBody>
                  <a:tcPr marL="41975" marR="41975" marT="20987" marB="20987" anchor="ctr"/>
                </a:tc>
                <a:tc>
                  <a:txBody>
                    <a:bodyPr/>
                    <a:lstStyle/>
                    <a:p>
                      <a:pPr algn="l"/>
                      <a:r>
                        <a:rPr lang="en-US" sz="2000" u="none" dirty="0"/>
                        <a:t>while</a:t>
                      </a:r>
                      <a:endParaRPr lang="en-US" sz="2000" u="none" dirty="0"/>
                    </a:p>
                  </a:txBody>
                  <a:tcPr marL="41975" marR="41975" marT="20987" marB="20987" anchor="ct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8</a:t>
            </a:r>
            <a:r>
              <a:rPr lang="zh-CN" altLang="en-US" dirty="0" smtClean="0"/>
              <a:t>、转义字符</a:t>
            </a:r>
            <a:endParaRPr lang="en-US" altLang="zh-CN" dirty="0" smtClean="0"/>
          </a:p>
        </p:txBody>
      </p:sp>
      <p:graphicFrame>
        <p:nvGraphicFramePr>
          <p:cNvPr id="4" name="内容占位符 3"/>
          <p:cNvGraphicFramePr>
            <a:graphicFrameLocks noGrp="1"/>
          </p:cNvGraphicFramePr>
          <p:nvPr>
            <p:ph idx="1"/>
          </p:nvPr>
        </p:nvGraphicFramePr>
        <p:xfrm>
          <a:off x="546063" y="1743062"/>
          <a:ext cx="10358510" cy="2011680"/>
        </p:xfrm>
        <a:graphic>
          <a:graphicData uri="http://schemas.openxmlformats.org/drawingml/2006/table">
            <a:tbl>
              <a:tblPr>
                <a:tableStyleId>{35758FB7-9AC5-4552-8A53-C91805E547FA}</a:tableStyleId>
              </a:tblPr>
              <a:tblGrid>
                <a:gridCol w="1611730"/>
                <a:gridCol w="8746780"/>
              </a:tblGrid>
              <a:tr h="337820">
                <a:tc>
                  <a:txBody>
                    <a:bodyPr/>
                    <a:lstStyle/>
                    <a:p>
                      <a:r>
                        <a:rPr lang="en-US" sz="1600" dirty="0"/>
                        <a:t>\n</a:t>
                      </a:r>
                      <a:endParaRPr lang="en-US" sz="1600" dirty="0"/>
                    </a:p>
                  </a:txBody>
                  <a:tcPr anchor="ctr"/>
                </a:tc>
                <a:tc>
                  <a:txBody>
                    <a:bodyPr/>
                    <a:lstStyle/>
                    <a:p>
                      <a:r>
                        <a:rPr lang="zh-CN" altLang="en-US" sz="1600"/>
                        <a:t>换行</a:t>
                      </a:r>
                      <a:r>
                        <a:rPr lang="en-US" altLang="zh-CN" sz="1600"/>
                        <a:t>(LF) </a:t>
                      </a:r>
                      <a:r>
                        <a:rPr lang="zh-CN" altLang="en-US" sz="1600"/>
                        <a:t>，将当前位置移到下一行开头</a:t>
                      </a:r>
                      <a:endParaRPr lang="zh-CN" altLang="en-US" sz="1600"/>
                    </a:p>
                  </a:txBody>
                  <a:tcPr anchor="ctr"/>
                </a:tc>
              </a:tr>
              <a:tr h="0">
                <a:tc>
                  <a:txBody>
                    <a:bodyPr/>
                    <a:lstStyle/>
                    <a:p>
                      <a:r>
                        <a:rPr lang="en-US" sz="1600"/>
                        <a:t>\r</a:t>
                      </a:r>
                      <a:endParaRPr lang="en-US" sz="1600"/>
                    </a:p>
                  </a:txBody>
                  <a:tcPr anchor="ctr"/>
                </a:tc>
                <a:tc>
                  <a:txBody>
                    <a:bodyPr/>
                    <a:lstStyle/>
                    <a:p>
                      <a:r>
                        <a:rPr lang="zh-CN" altLang="en-US" sz="1600" dirty="0"/>
                        <a:t>回车</a:t>
                      </a:r>
                      <a:r>
                        <a:rPr lang="en-US" altLang="zh-CN" sz="1600" dirty="0"/>
                        <a:t>(CR) </a:t>
                      </a:r>
                      <a:r>
                        <a:rPr lang="zh-CN" altLang="en-US" sz="1600" dirty="0"/>
                        <a:t>，将当前位置移到本行开头</a:t>
                      </a:r>
                      <a:endParaRPr lang="zh-CN" altLang="en-US" sz="1600" dirty="0"/>
                    </a:p>
                  </a:txBody>
                  <a:tcPr anchor="ctr"/>
                </a:tc>
              </a:tr>
              <a:tr h="0">
                <a:tc>
                  <a:txBody>
                    <a:bodyPr/>
                    <a:lstStyle/>
                    <a:p>
                      <a:r>
                        <a:rPr lang="en-US" sz="1600"/>
                        <a:t>\t</a:t>
                      </a:r>
                      <a:endParaRPr lang="en-US" sz="1600"/>
                    </a:p>
                  </a:txBody>
                  <a:tcPr anchor="ctr"/>
                </a:tc>
                <a:tc>
                  <a:txBody>
                    <a:bodyPr/>
                    <a:lstStyle/>
                    <a:p>
                      <a:r>
                        <a:rPr lang="zh-CN" altLang="en-US" sz="1600" dirty="0"/>
                        <a:t>水平制表</a:t>
                      </a:r>
                      <a:r>
                        <a:rPr lang="en-US" altLang="zh-CN" sz="1600" dirty="0"/>
                        <a:t>(HT) </a:t>
                      </a:r>
                      <a:r>
                        <a:rPr lang="zh-CN" altLang="en-US" sz="1600" dirty="0"/>
                        <a:t>（跳到下一个</a:t>
                      </a:r>
                      <a:r>
                        <a:rPr lang="en-US" altLang="zh-CN" sz="1600" dirty="0"/>
                        <a:t>TAB</a:t>
                      </a:r>
                      <a:r>
                        <a:rPr lang="zh-CN" altLang="en-US" sz="1600" dirty="0"/>
                        <a:t>位置）</a:t>
                      </a:r>
                      <a:endParaRPr lang="zh-CN" altLang="en-US" sz="1600" dirty="0"/>
                    </a:p>
                  </a:txBody>
                  <a:tcPr anchor="ctr"/>
                </a:tc>
              </a:tr>
              <a:tr h="0">
                <a:tc>
                  <a:txBody>
                    <a:bodyPr/>
                    <a:lstStyle/>
                    <a:p>
                      <a:r>
                        <a:rPr lang="en-US" altLang="zh-CN" sz="1600" dirty="0"/>
                        <a:t>\\</a:t>
                      </a:r>
                      <a:endParaRPr lang="en-US" altLang="zh-CN" sz="1600" dirty="0"/>
                    </a:p>
                  </a:txBody>
                  <a:tcPr anchor="ctr"/>
                </a:tc>
                <a:tc>
                  <a:txBody>
                    <a:bodyPr/>
                    <a:lstStyle/>
                    <a:p>
                      <a:r>
                        <a:rPr lang="zh-CN" altLang="en-US" sz="1600" dirty="0"/>
                        <a:t>代表一个反斜线字符</a:t>
                      </a:r>
                      <a:r>
                        <a:rPr lang="en-US" altLang="zh-CN" sz="1600" dirty="0"/>
                        <a:t>''\'</a:t>
                      </a:r>
                      <a:endParaRPr lang="en-US" altLang="zh-CN" sz="1600" dirty="0"/>
                    </a:p>
                  </a:txBody>
                  <a:tcPr anchor="ctr"/>
                </a:tc>
              </a:tr>
              <a:tr h="0">
                <a:tc>
                  <a:txBody>
                    <a:bodyPr/>
                    <a:lstStyle/>
                    <a:p>
                      <a:r>
                        <a:rPr lang="en-US" altLang="zh-CN" sz="1600"/>
                        <a:t>\'</a:t>
                      </a:r>
                      <a:endParaRPr lang="en-US" altLang="zh-CN" sz="1600"/>
                    </a:p>
                  </a:txBody>
                  <a:tcPr anchor="ctr"/>
                </a:tc>
                <a:tc>
                  <a:txBody>
                    <a:bodyPr/>
                    <a:lstStyle/>
                    <a:p>
                      <a:r>
                        <a:rPr lang="zh-CN" altLang="en-US" sz="1600" dirty="0"/>
                        <a:t>代表一个单引号（撇号）字符</a:t>
                      </a:r>
                      <a:endParaRPr lang="zh-CN" altLang="en-US" sz="1600" dirty="0"/>
                    </a:p>
                  </a:txBody>
                  <a:tcPr anchor="ctr"/>
                </a:tc>
              </a:tr>
              <a:tr h="0">
                <a:tc>
                  <a:txBody>
                    <a:bodyPr/>
                    <a:lstStyle/>
                    <a:p>
                      <a:r>
                        <a:rPr lang="en-US" altLang="zh-CN" sz="1600"/>
                        <a:t>\"</a:t>
                      </a:r>
                      <a:endParaRPr lang="en-US" altLang="zh-CN" sz="1600"/>
                    </a:p>
                  </a:txBody>
                  <a:tcPr anchor="ctr"/>
                </a:tc>
                <a:tc>
                  <a:txBody>
                    <a:bodyPr/>
                    <a:lstStyle/>
                    <a:p>
                      <a:r>
                        <a:rPr lang="zh-CN" altLang="en-US" sz="1600" dirty="0"/>
                        <a:t>代表一个双引号字符</a:t>
                      </a:r>
                      <a:endParaRPr lang="zh-CN" altLang="en-US" sz="1600" dirty="0"/>
                    </a:p>
                  </a:txBody>
                  <a:tcPr anchor="ct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9</a:t>
            </a:r>
            <a:r>
              <a:rPr lang="zh-CN" altLang="en-US" dirty="0" smtClean="0"/>
              <a:t>、运算符与优先级</a:t>
            </a:r>
            <a:endParaRPr lang="en-US" altLang="zh-CN" dirty="0" smtClean="0"/>
          </a:p>
        </p:txBody>
      </p:sp>
      <p:sp>
        <p:nvSpPr>
          <p:cNvPr id="3" name="内容占位符 2"/>
          <p:cNvSpPr>
            <a:spLocks noGrp="1"/>
          </p:cNvSpPr>
          <p:nvPr>
            <p:ph idx="1"/>
          </p:nvPr>
        </p:nvSpPr>
        <p:spPr/>
        <p:txBody>
          <a:bodyPr>
            <a:normAutofit/>
          </a:bodyPr>
          <a:lstStyle/>
          <a:p>
            <a:pPr>
              <a:buFontTx/>
              <a:buNone/>
            </a:pPr>
            <a:r>
              <a:rPr lang="zh-CN" altLang="en-US" dirty="0" smtClean="0"/>
              <a:t>算术运算符：</a:t>
            </a:r>
            <a:endParaRPr lang="en-US" altLang="zh-CN" dirty="0" smtClean="0"/>
          </a:p>
          <a:p>
            <a:pPr>
              <a:buFontTx/>
              <a:buNone/>
            </a:pPr>
            <a:endParaRPr lang="en-US" altLang="zh-CN" dirty="0" smtClean="0"/>
          </a:p>
          <a:p>
            <a:pPr>
              <a:buFontTx/>
              <a:buNone/>
            </a:pPr>
            <a:endParaRPr lang="en-US" altLang="zh-CN" dirty="0" smtClean="0"/>
          </a:p>
          <a:p>
            <a:r>
              <a:rPr lang="zh-CN" altLang="en-US" dirty="0" smtClean="0"/>
              <a:t>表达式</a:t>
            </a:r>
            <a:r>
              <a:rPr lang="zh-CN" altLang="en-US" dirty="0"/>
              <a:t>：由变量、常量运算符组</a:t>
            </a:r>
            <a:r>
              <a:rPr lang="zh-CN" altLang="en-US" dirty="0" smtClean="0"/>
              <a:t>成的式子。</a:t>
            </a:r>
            <a:endParaRPr lang="en-US" altLang="zh-CN" dirty="0" smtClean="0"/>
          </a:p>
          <a:p>
            <a:pPr>
              <a:buFontTx/>
              <a:buNone/>
            </a:pPr>
            <a:r>
              <a:rPr lang="en-US" altLang="zh-CN" dirty="0" smtClean="0"/>
              <a:t>++</a:t>
            </a:r>
            <a:r>
              <a:rPr lang="zh-CN" altLang="en-US" dirty="0" smtClean="0"/>
              <a:t>：如果是前缀：先对此变量加</a:t>
            </a:r>
            <a:r>
              <a:rPr lang="en-US" altLang="zh-CN" dirty="0" smtClean="0"/>
              <a:t>1</a:t>
            </a:r>
            <a:r>
              <a:rPr lang="zh-CN" altLang="en-US" dirty="0" smtClean="0"/>
              <a:t>，再执行其他的操作</a:t>
            </a:r>
            <a:endParaRPr lang="zh-CN" altLang="en-US" dirty="0" smtClean="0"/>
          </a:p>
          <a:p>
            <a:pPr>
              <a:buNone/>
            </a:pPr>
            <a:r>
              <a:rPr lang="zh-CN" altLang="en-US" dirty="0" smtClean="0"/>
              <a:t>如果是后缀：先执行其他的操作，再对此变量加</a:t>
            </a:r>
            <a:r>
              <a:rPr lang="en-US" altLang="zh-CN" dirty="0" smtClean="0"/>
              <a:t>1</a:t>
            </a:r>
            <a:endParaRPr lang="zh-CN" altLang="zh-CN" dirty="0" smtClean="0"/>
          </a:p>
          <a:p>
            <a:pPr>
              <a:buFontTx/>
              <a:buNone/>
            </a:pPr>
            <a:r>
              <a:rPr lang="en-US" altLang="zh-CN" dirty="0" smtClean="0"/>
              <a:t>--</a:t>
            </a:r>
            <a:r>
              <a:rPr lang="zh-CN" altLang="en-US" dirty="0" smtClean="0"/>
              <a:t>：同理</a:t>
            </a:r>
            <a:endParaRPr lang="en-US" altLang="zh-CN" dirty="0" smtClean="0"/>
          </a:p>
          <a:p>
            <a:pPr>
              <a:buNone/>
            </a:pPr>
            <a:r>
              <a:rPr lang="zh-CN" altLang="en-US" dirty="0" smtClean="0"/>
              <a:t>键盘输入：</a:t>
            </a:r>
            <a:r>
              <a:rPr lang="en-US" altLang="zh-CN" dirty="0" smtClean="0"/>
              <a:t>Scanner input=new Scanner(System.in);</a:t>
            </a:r>
            <a:endParaRPr lang="zh-CN" altLang="zh-CN" dirty="0" smtClean="0"/>
          </a:p>
          <a:p>
            <a:pPr>
              <a:buFontTx/>
              <a:buNone/>
            </a:pPr>
            <a:endParaRPr lang="en-US" altLang="zh-CN" dirty="0" smtClean="0"/>
          </a:p>
          <a:p>
            <a:pPr>
              <a:buFontTx/>
              <a:buNone/>
            </a:pPr>
            <a:endParaRPr lang="zh-CN" altLang="en-US" dirty="0" smtClean="0"/>
          </a:p>
          <a:p>
            <a:endParaRPr lang="zh-CN" altLang="en-US" dirty="0"/>
          </a:p>
        </p:txBody>
      </p:sp>
      <p:graphicFrame>
        <p:nvGraphicFramePr>
          <p:cNvPr id="4" name="表格 3"/>
          <p:cNvGraphicFramePr>
            <a:graphicFrameLocks noGrp="1"/>
          </p:cNvGraphicFramePr>
          <p:nvPr/>
        </p:nvGraphicFramePr>
        <p:xfrm>
          <a:off x="5833045" y="1512218"/>
          <a:ext cx="4928082" cy="2717800"/>
        </p:xfrm>
        <a:graphic>
          <a:graphicData uri="http://schemas.openxmlformats.org/drawingml/2006/table">
            <a:tbl>
              <a:tblPr firstRow="1" bandRow="1">
                <a:tableStyleId>{35758FB7-9AC5-4552-8A53-C91805E547FA}</a:tableStyleId>
              </a:tblPr>
              <a:tblGrid>
                <a:gridCol w="1120234"/>
                <a:gridCol w="1575600"/>
                <a:gridCol w="1296144"/>
                <a:gridCol w="936104"/>
              </a:tblGrid>
              <a:tr h="370840">
                <a:tc>
                  <a:txBody>
                    <a:bodyPr/>
                    <a:lstStyle/>
                    <a:p>
                      <a:pPr algn="ctr"/>
                      <a:r>
                        <a:rPr lang="zh-CN" altLang="en-US" sz="1600" dirty="0" smtClean="0"/>
                        <a:t>运算符</a:t>
                      </a:r>
                      <a:endParaRPr lang="zh-CN" altLang="en-US" sz="1600" dirty="0"/>
                    </a:p>
                  </a:txBody>
                  <a:tcPr/>
                </a:tc>
                <a:tc>
                  <a:txBody>
                    <a:bodyPr/>
                    <a:lstStyle/>
                    <a:p>
                      <a:pPr algn="ctr"/>
                      <a:r>
                        <a:rPr lang="zh-CN" altLang="en-US" sz="1600" dirty="0" smtClean="0"/>
                        <a:t>描述</a:t>
                      </a:r>
                      <a:endParaRPr lang="zh-CN" altLang="en-US" sz="1600" dirty="0"/>
                    </a:p>
                  </a:txBody>
                  <a:tcPr/>
                </a:tc>
                <a:tc>
                  <a:txBody>
                    <a:bodyPr/>
                    <a:lstStyle/>
                    <a:p>
                      <a:pPr algn="ctr"/>
                      <a:r>
                        <a:rPr lang="zh-CN" altLang="en-US" sz="1600" dirty="0" smtClean="0"/>
                        <a:t>示例</a:t>
                      </a:r>
                      <a:endParaRPr lang="zh-CN" altLang="en-US" sz="1600" dirty="0"/>
                    </a:p>
                  </a:txBody>
                  <a:tcPr/>
                </a:tc>
                <a:tc>
                  <a:txBody>
                    <a:bodyPr/>
                    <a:lstStyle/>
                    <a:p>
                      <a:pPr algn="ctr"/>
                      <a:r>
                        <a:rPr lang="zh-CN" altLang="en-US" sz="1600" dirty="0" smtClean="0"/>
                        <a:t>结果</a:t>
                      </a:r>
                      <a:endParaRPr lang="zh-CN" altLang="en-US" sz="1600" dirty="0"/>
                    </a:p>
                  </a:txBody>
                  <a:tcPr/>
                </a:tc>
              </a:tr>
              <a:tr h="309864">
                <a:tc>
                  <a:txBody>
                    <a:bodyPr/>
                    <a:lstStyle/>
                    <a:p>
                      <a:r>
                        <a:rPr lang="en-US" altLang="zh-CN" sz="1600" dirty="0" smtClean="0"/>
                        <a:t>+</a:t>
                      </a:r>
                      <a:endParaRPr lang="zh-CN" altLang="en-US" sz="1600" dirty="0"/>
                    </a:p>
                  </a:txBody>
                  <a:tcPr/>
                </a:tc>
                <a:tc>
                  <a:txBody>
                    <a:bodyPr/>
                    <a:lstStyle/>
                    <a:p>
                      <a:r>
                        <a:rPr lang="zh-CN" altLang="en-US" sz="1600" dirty="0" smtClean="0"/>
                        <a:t>加法</a:t>
                      </a:r>
                      <a:endParaRPr lang="zh-CN" altLang="en-US" sz="1600" dirty="0"/>
                    </a:p>
                  </a:txBody>
                  <a:tcPr/>
                </a:tc>
                <a:tc>
                  <a:txBody>
                    <a:bodyPr/>
                    <a:lstStyle/>
                    <a:p>
                      <a:r>
                        <a:rPr lang="en-US" altLang="zh-CN" sz="1600" dirty="0" smtClean="0"/>
                        <a:t>5+5</a:t>
                      </a:r>
                      <a:endParaRPr lang="zh-CN" altLang="en-US" sz="1600" dirty="0"/>
                    </a:p>
                  </a:txBody>
                  <a:tcPr/>
                </a:tc>
                <a:tc>
                  <a:txBody>
                    <a:bodyPr/>
                    <a:lstStyle/>
                    <a:p>
                      <a:r>
                        <a:rPr lang="en-US" altLang="zh-CN" sz="1600" dirty="0" smtClean="0"/>
                        <a:t>10</a:t>
                      </a:r>
                      <a:endParaRPr lang="zh-CN" altLang="en-US" sz="1600" dirty="0"/>
                    </a:p>
                  </a:txBody>
                  <a:tcPr/>
                </a:tc>
              </a:tr>
              <a:tr h="260336">
                <a:tc>
                  <a:txBody>
                    <a:bodyPr/>
                    <a:lstStyle/>
                    <a:p>
                      <a:r>
                        <a:rPr lang="en-US" altLang="zh-CN" sz="1600" dirty="0" smtClean="0"/>
                        <a:t>-</a:t>
                      </a:r>
                      <a:endParaRPr lang="zh-CN" altLang="en-US" sz="1600" dirty="0"/>
                    </a:p>
                  </a:txBody>
                  <a:tcPr/>
                </a:tc>
                <a:tc>
                  <a:txBody>
                    <a:bodyPr/>
                    <a:lstStyle/>
                    <a:p>
                      <a:r>
                        <a:rPr lang="zh-CN" altLang="en-US" sz="1600" dirty="0" smtClean="0"/>
                        <a:t>减法</a:t>
                      </a:r>
                      <a:endParaRPr lang="zh-CN" altLang="en-US" sz="1600" dirty="0"/>
                    </a:p>
                  </a:txBody>
                  <a:tcPr/>
                </a:tc>
                <a:tc>
                  <a:txBody>
                    <a:bodyPr/>
                    <a:lstStyle/>
                    <a:p>
                      <a:r>
                        <a:rPr lang="en-US" altLang="zh-CN" sz="1600" dirty="0" smtClean="0"/>
                        <a:t>5-3</a:t>
                      </a:r>
                      <a:endParaRPr lang="zh-CN" altLang="en-US" sz="1600" dirty="0"/>
                    </a:p>
                  </a:txBody>
                  <a:tcPr/>
                </a:tc>
                <a:tc>
                  <a:txBody>
                    <a:bodyPr/>
                    <a:lstStyle/>
                    <a:p>
                      <a:r>
                        <a:rPr lang="en-US" altLang="zh-CN" sz="1600" dirty="0" smtClean="0"/>
                        <a:t>2</a:t>
                      </a:r>
                      <a:endParaRPr lang="zh-CN" altLang="en-US" sz="1600" dirty="0"/>
                    </a:p>
                  </a:txBody>
                  <a:tcPr/>
                </a:tc>
              </a:tr>
              <a:tr h="282246">
                <a:tc>
                  <a:txBody>
                    <a:bodyPr/>
                    <a:lstStyle/>
                    <a:p>
                      <a:r>
                        <a:rPr lang="en-US" altLang="zh-CN" sz="1600" dirty="0" smtClean="0"/>
                        <a:t>*</a:t>
                      </a:r>
                      <a:endParaRPr lang="zh-CN" altLang="en-US" sz="1600" dirty="0"/>
                    </a:p>
                  </a:txBody>
                  <a:tcPr/>
                </a:tc>
                <a:tc>
                  <a:txBody>
                    <a:bodyPr/>
                    <a:lstStyle/>
                    <a:p>
                      <a:r>
                        <a:rPr lang="zh-CN" altLang="en-US" sz="1600" dirty="0" smtClean="0"/>
                        <a:t>乘法</a:t>
                      </a:r>
                      <a:endParaRPr lang="zh-CN" altLang="en-US" sz="1600" dirty="0"/>
                    </a:p>
                  </a:txBody>
                  <a:tcPr/>
                </a:tc>
                <a:tc>
                  <a:txBody>
                    <a:bodyPr/>
                    <a:lstStyle/>
                    <a:p>
                      <a:r>
                        <a:rPr lang="en-US" altLang="zh-CN" sz="1600" dirty="0" smtClean="0"/>
                        <a:t>2*3</a:t>
                      </a:r>
                      <a:endParaRPr lang="zh-CN" altLang="en-US" sz="1600" dirty="0"/>
                    </a:p>
                  </a:txBody>
                  <a:tcPr/>
                </a:tc>
                <a:tc>
                  <a:txBody>
                    <a:bodyPr/>
                    <a:lstStyle/>
                    <a:p>
                      <a:r>
                        <a:rPr lang="en-US" altLang="zh-CN" sz="1600" dirty="0" smtClean="0"/>
                        <a:t>6</a:t>
                      </a:r>
                      <a:endParaRPr lang="zh-CN" altLang="en-US" sz="1600" dirty="0"/>
                    </a:p>
                  </a:txBody>
                  <a:tcPr/>
                </a:tc>
              </a:tr>
              <a:tr h="232718">
                <a:tc>
                  <a:txBody>
                    <a:bodyPr/>
                    <a:lstStyle/>
                    <a:p>
                      <a:r>
                        <a:rPr lang="en-US" altLang="zh-CN" sz="1600" dirty="0" smtClean="0"/>
                        <a:t>/</a:t>
                      </a:r>
                      <a:endParaRPr lang="zh-CN" altLang="en-US" sz="1600" dirty="0"/>
                    </a:p>
                  </a:txBody>
                  <a:tcPr/>
                </a:tc>
                <a:tc>
                  <a:txBody>
                    <a:bodyPr/>
                    <a:lstStyle/>
                    <a:p>
                      <a:r>
                        <a:rPr lang="zh-CN" altLang="en-US" sz="1600" dirty="0" smtClean="0"/>
                        <a:t>除法</a:t>
                      </a:r>
                      <a:endParaRPr lang="zh-CN" altLang="en-US" sz="1600" dirty="0"/>
                    </a:p>
                  </a:txBody>
                  <a:tcPr/>
                </a:tc>
                <a:tc>
                  <a:txBody>
                    <a:bodyPr/>
                    <a:lstStyle/>
                    <a:p>
                      <a:r>
                        <a:rPr lang="en-US" altLang="zh-CN" sz="1600" dirty="0" smtClean="0"/>
                        <a:t>10/3</a:t>
                      </a:r>
                      <a:endParaRPr lang="zh-CN" altLang="en-US" sz="1600" dirty="0"/>
                    </a:p>
                  </a:txBody>
                  <a:tcPr/>
                </a:tc>
                <a:tc>
                  <a:txBody>
                    <a:bodyPr/>
                    <a:lstStyle/>
                    <a:p>
                      <a:r>
                        <a:rPr lang="en-US" altLang="zh-CN" sz="1600" dirty="0" smtClean="0"/>
                        <a:t>3</a:t>
                      </a:r>
                      <a:endParaRPr lang="zh-CN" altLang="en-US" sz="1600" dirty="0"/>
                    </a:p>
                  </a:txBody>
                  <a:tcPr/>
                </a:tc>
              </a:tr>
              <a:tr h="183190">
                <a:tc>
                  <a:txBody>
                    <a:bodyPr/>
                    <a:lstStyle/>
                    <a:p>
                      <a:r>
                        <a:rPr lang="en-US" altLang="zh-CN" sz="1600" dirty="0" smtClean="0"/>
                        <a:t>%</a:t>
                      </a:r>
                      <a:endParaRPr lang="zh-CN" altLang="en-US" sz="1600" dirty="0"/>
                    </a:p>
                  </a:txBody>
                  <a:tcPr/>
                </a:tc>
                <a:tc>
                  <a:txBody>
                    <a:bodyPr/>
                    <a:lstStyle/>
                    <a:p>
                      <a:r>
                        <a:rPr lang="zh-CN" altLang="en-US" sz="1600" dirty="0" smtClean="0"/>
                        <a:t>取余（取模）</a:t>
                      </a:r>
                      <a:endParaRPr lang="zh-CN" altLang="en-US" sz="1600" dirty="0"/>
                    </a:p>
                  </a:txBody>
                  <a:tcPr/>
                </a:tc>
                <a:tc>
                  <a:txBody>
                    <a:bodyPr/>
                    <a:lstStyle/>
                    <a:p>
                      <a:r>
                        <a:rPr lang="en-US" altLang="zh-CN" sz="1600" dirty="0" smtClean="0"/>
                        <a:t>10%3</a:t>
                      </a:r>
                      <a:endParaRPr lang="zh-CN" altLang="en-US" sz="1600" dirty="0"/>
                    </a:p>
                  </a:txBody>
                  <a:tcPr/>
                </a:tc>
                <a:tc>
                  <a:txBody>
                    <a:bodyPr/>
                    <a:lstStyle/>
                    <a:p>
                      <a:r>
                        <a:rPr lang="en-US" altLang="zh-CN" sz="1600" dirty="0" smtClean="0"/>
                        <a:t>1</a:t>
                      </a:r>
                      <a:endParaRPr lang="zh-CN" altLang="en-US" sz="1600" dirty="0"/>
                    </a:p>
                  </a:txBody>
                  <a:tcPr/>
                </a:tc>
              </a:tr>
              <a:tr h="205100">
                <a:tc>
                  <a:txBody>
                    <a:bodyPr/>
                    <a:lstStyle/>
                    <a:p>
                      <a:r>
                        <a:rPr lang="en-US" altLang="zh-CN" sz="1600" dirty="0" smtClean="0"/>
                        <a:t>++</a:t>
                      </a:r>
                      <a:endParaRPr lang="zh-CN" altLang="en-US" sz="1600" dirty="0"/>
                    </a:p>
                  </a:txBody>
                  <a:tcPr/>
                </a:tc>
                <a:tc>
                  <a:txBody>
                    <a:bodyPr/>
                    <a:lstStyle/>
                    <a:p>
                      <a:r>
                        <a:rPr lang="zh-CN" altLang="en-US" sz="1600" dirty="0" smtClean="0"/>
                        <a:t>自增（前，后）</a:t>
                      </a:r>
                      <a:endParaRPr lang="zh-CN" altLang="en-US" sz="1600" dirty="0"/>
                    </a:p>
                  </a:txBody>
                  <a:tcPr/>
                </a:tc>
                <a:tc>
                  <a:txBody>
                    <a:bodyPr/>
                    <a:lstStyle/>
                    <a:p>
                      <a:endParaRPr lang="zh-CN" altLang="en-US" sz="1600" dirty="0"/>
                    </a:p>
                  </a:txBody>
                  <a:tcPr/>
                </a:tc>
                <a:tc>
                  <a:txBody>
                    <a:bodyPr/>
                    <a:lstStyle/>
                    <a:p>
                      <a:endParaRPr lang="zh-CN" altLang="en-US" sz="1600" dirty="0"/>
                    </a:p>
                  </a:txBody>
                  <a:tcPr/>
                </a:tc>
              </a:tr>
              <a:tr h="192403">
                <a:tc>
                  <a:txBody>
                    <a:bodyPr/>
                    <a:lstStyle/>
                    <a:p>
                      <a:r>
                        <a:rPr lang="en-US" altLang="zh-CN" sz="1600" dirty="0" smtClean="0"/>
                        <a:t>--</a:t>
                      </a:r>
                      <a:endParaRPr lang="zh-CN" altLang="en-US" sz="1600" dirty="0"/>
                    </a:p>
                  </a:txBody>
                  <a:tcPr/>
                </a:tc>
                <a:tc>
                  <a:txBody>
                    <a:bodyPr/>
                    <a:lstStyle/>
                    <a:p>
                      <a:r>
                        <a:rPr lang="zh-CN" altLang="en-US" sz="1600" dirty="0" smtClean="0"/>
                        <a:t>自减（前，后）</a:t>
                      </a:r>
                      <a:endParaRPr lang="zh-CN" altLang="en-US" sz="1600" dirty="0"/>
                    </a:p>
                  </a:txBody>
                  <a:tcPr/>
                </a:tc>
                <a:tc>
                  <a:txBody>
                    <a:bodyPr/>
                    <a:lstStyle/>
                    <a:p>
                      <a:endParaRPr lang="zh-CN" altLang="en-US" sz="1600" dirty="0"/>
                    </a:p>
                  </a:txBody>
                  <a:tcPr/>
                </a:tc>
                <a:tc>
                  <a:txBody>
                    <a:bodyPr/>
                    <a:lstStyle/>
                    <a:p>
                      <a:endParaRPr lang="zh-CN" altLang="en-US" sz="1600" dirty="0"/>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9</a:t>
            </a:r>
            <a:r>
              <a:rPr lang="zh-CN" altLang="en-US" dirty="0" smtClean="0"/>
              <a:t>、运算符与优先级</a:t>
            </a:r>
            <a:endParaRPr lang="en-US" altLang="zh-CN" dirty="0" smtClean="0"/>
          </a:p>
        </p:txBody>
      </p:sp>
      <p:sp>
        <p:nvSpPr>
          <p:cNvPr id="3" name="内容占位符 2"/>
          <p:cNvSpPr>
            <a:spLocks noGrp="1"/>
          </p:cNvSpPr>
          <p:nvPr>
            <p:ph idx="1"/>
          </p:nvPr>
        </p:nvSpPr>
        <p:spPr/>
        <p:txBody>
          <a:bodyPr>
            <a:normAutofit/>
          </a:bodyPr>
          <a:lstStyle/>
          <a:p>
            <a:pPr>
              <a:buFontTx/>
              <a:buNone/>
            </a:pPr>
            <a:r>
              <a:rPr lang="zh-CN" altLang="en-US" dirty="0" smtClean="0"/>
              <a:t>赋值运算符：</a:t>
            </a:r>
            <a:endParaRPr lang="en-US" altLang="zh-CN" dirty="0" smtClean="0"/>
          </a:p>
          <a:p>
            <a:pPr>
              <a:buFontTx/>
              <a:buNone/>
            </a:pPr>
            <a:r>
              <a:rPr lang="zh-CN" altLang="en-US" dirty="0" smtClean="0"/>
              <a:t>作用是将一个值赋给一个变量，运算顺序从右到左</a:t>
            </a:r>
            <a:endParaRPr lang="zh-CN" altLang="en-US" dirty="0" smtClean="0"/>
          </a:p>
          <a:p>
            <a:pPr>
              <a:buFontTx/>
              <a:buNone/>
            </a:pPr>
            <a:endParaRPr lang="en-US" altLang="zh-CN" dirty="0" smtClean="0"/>
          </a:p>
          <a:p>
            <a:pPr>
              <a:buFontTx/>
              <a:buNone/>
            </a:pPr>
            <a:endParaRPr lang="en-US" altLang="zh-CN" dirty="0" smtClean="0"/>
          </a:p>
          <a:p>
            <a:pPr>
              <a:buFontTx/>
              <a:buNone/>
            </a:pPr>
            <a:endParaRPr lang="en-US" altLang="zh-CN" dirty="0" smtClean="0"/>
          </a:p>
          <a:p>
            <a:pPr>
              <a:buFontTx/>
              <a:buNone/>
            </a:pPr>
            <a:endParaRPr lang="en-US" altLang="zh-CN" dirty="0" smtClean="0"/>
          </a:p>
          <a:p>
            <a:pPr>
              <a:buFontTx/>
              <a:buNone/>
            </a:pPr>
            <a:endParaRPr lang="en-US" altLang="zh-CN" dirty="0" smtClean="0"/>
          </a:p>
          <a:p>
            <a:pPr>
              <a:buFontTx/>
              <a:buNone/>
            </a:pPr>
            <a:endParaRPr lang="en-US" altLang="zh-CN" dirty="0" smtClean="0"/>
          </a:p>
          <a:p>
            <a:pPr>
              <a:buFontTx/>
              <a:buNone/>
            </a:pPr>
            <a:endParaRPr lang="en-US" altLang="zh-CN" dirty="0" smtClean="0"/>
          </a:p>
          <a:p>
            <a:pPr>
              <a:buFontTx/>
              <a:buNone/>
            </a:pPr>
            <a:endParaRPr lang="en-US" altLang="zh-CN" dirty="0" smtClean="0"/>
          </a:p>
          <a:p>
            <a:pPr>
              <a:buFontTx/>
              <a:buNone/>
            </a:pPr>
            <a:endParaRPr lang="en-US" altLang="zh-CN" dirty="0" smtClean="0"/>
          </a:p>
          <a:p>
            <a:pPr>
              <a:buFontTx/>
              <a:buNone/>
            </a:pPr>
            <a:endParaRPr lang="zh-CN" altLang="en-US" dirty="0" smtClean="0"/>
          </a:p>
          <a:p>
            <a:endParaRPr lang="zh-CN" altLang="en-US" dirty="0"/>
          </a:p>
        </p:txBody>
      </p:sp>
      <p:graphicFrame>
        <p:nvGraphicFramePr>
          <p:cNvPr id="4" name="表格 3"/>
          <p:cNvGraphicFramePr>
            <a:graphicFrameLocks noGrp="1"/>
          </p:cNvGraphicFramePr>
          <p:nvPr/>
        </p:nvGraphicFramePr>
        <p:xfrm>
          <a:off x="688939" y="2314566"/>
          <a:ext cx="5286412" cy="2382520"/>
        </p:xfrm>
        <a:graphic>
          <a:graphicData uri="http://schemas.openxmlformats.org/drawingml/2006/table">
            <a:tbl>
              <a:tblPr firstRow="1" bandRow="1">
                <a:tableStyleId>{35758FB7-9AC5-4552-8A53-C91805E547FA}</a:tableStyleId>
              </a:tblPr>
              <a:tblGrid>
                <a:gridCol w="1049333"/>
                <a:gridCol w="1236683"/>
                <a:gridCol w="1528231"/>
                <a:gridCol w="1472165"/>
              </a:tblGrid>
              <a:tr h="370840">
                <a:tc>
                  <a:txBody>
                    <a:bodyPr/>
                    <a:lstStyle/>
                    <a:p>
                      <a:pPr algn="ctr"/>
                      <a:r>
                        <a:rPr lang="zh-CN" altLang="en-US" sz="1600" dirty="0" smtClean="0"/>
                        <a:t>运算符</a:t>
                      </a:r>
                      <a:endParaRPr lang="zh-CN" altLang="en-US" sz="1600" dirty="0"/>
                    </a:p>
                  </a:txBody>
                  <a:tcPr/>
                </a:tc>
                <a:tc>
                  <a:txBody>
                    <a:bodyPr/>
                    <a:lstStyle/>
                    <a:p>
                      <a:pPr algn="ctr"/>
                      <a:r>
                        <a:rPr lang="zh-CN" altLang="en-US" sz="1600" dirty="0" smtClean="0"/>
                        <a:t>描述</a:t>
                      </a:r>
                      <a:endParaRPr lang="zh-CN" altLang="en-US" sz="1600" dirty="0"/>
                    </a:p>
                  </a:txBody>
                  <a:tcPr/>
                </a:tc>
                <a:tc>
                  <a:txBody>
                    <a:bodyPr/>
                    <a:lstStyle/>
                    <a:p>
                      <a:pPr algn="ctr"/>
                      <a:r>
                        <a:rPr lang="zh-CN" altLang="en-US" sz="1600" dirty="0" smtClean="0"/>
                        <a:t>示例</a:t>
                      </a:r>
                      <a:endParaRPr lang="zh-CN" altLang="en-US" sz="1600" dirty="0"/>
                    </a:p>
                  </a:txBody>
                  <a:tcPr/>
                </a:tc>
                <a:tc>
                  <a:txBody>
                    <a:bodyPr/>
                    <a:lstStyle/>
                    <a:p>
                      <a:pPr algn="ctr"/>
                      <a:r>
                        <a:rPr lang="zh-CN" altLang="en-US" sz="1600" dirty="0" smtClean="0"/>
                        <a:t>结果</a:t>
                      </a:r>
                      <a:endParaRPr lang="zh-CN" altLang="en-US" sz="1600" dirty="0"/>
                    </a:p>
                  </a:txBody>
                  <a:tcPr/>
                </a:tc>
              </a:tr>
              <a:tr h="225730">
                <a:tc>
                  <a:txBody>
                    <a:bodyPr/>
                    <a:lstStyle/>
                    <a:p>
                      <a:r>
                        <a:rPr lang="en-US" altLang="zh-CN" sz="1600" dirty="0" smtClean="0"/>
                        <a:t>=</a:t>
                      </a:r>
                      <a:endParaRPr lang="zh-CN" altLang="en-US" sz="1600" dirty="0"/>
                    </a:p>
                  </a:txBody>
                  <a:tcPr/>
                </a:tc>
                <a:tc>
                  <a:txBody>
                    <a:bodyPr/>
                    <a:lstStyle/>
                    <a:p>
                      <a:r>
                        <a:rPr lang="zh-CN" altLang="en-US" sz="1600" dirty="0" smtClean="0"/>
                        <a:t>赋值</a:t>
                      </a:r>
                      <a:endParaRPr lang="zh-CN" altLang="en-US" sz="1600" dirty="0"/>
                    </a:p>
                  </a:txBody>
                  <a:tcPr/>
                </a:tc>
                <a:tc>
                  <a:txBody>
                    <a:bodyPr/>
                    <a:lstStyle/>
                    <a:p>
                      <a:r>
                        <a:rPr lang="en-US" altLang="zh-CN" sz="1600" dirty="0" smtClean="0"/>
                        <a:t>a=10</a:t>
                      </a:r>
                      <a:endParaRPr lang="zh-CN" altLang="en-US" sz="1600" dirty="0"/>
                    </a:p>
                  </a:txBody>
                  <a:tcPr/>
                </a:tc>
                <a:tc>
                  <a:txBody>
                    <a:bodyPr/>
                    <a:lstStyle/>
                    <a:p>
                      <a:r>
                        <a:rPr lang="en-US" altLang="zh-CN" sz="1600" dirty="0" smtClean="0"/>
                        <a:t>a=10</a:t>
                      </a:r>
                      <a:endParaRPr lang="zh-CN" altLang="en-US" sz="1600" dirty="0"/>
                    </a:p>
                  </a:txBody>
                  <a:tcPr/>
                </a:tc>
              </a:tr>
              <a:tr h="309864">
                <a:tc>
                  <a:txBody>
                    <a:bodyPr/>
                    <a:lstStyle/>
                    <a:p>
                      <a:r>
                        <a:rPr lang="en-US" altLang="zh-CN" sz="1600" dirty="0" smtClean="0"/>
                        <a:t>+=</a:t>
                      </a:r>
                      <a:endParaRPr lang="zh-CN" altLang="en-US" sz="1600" dirty="0"/>
                    </a:p>
                  </a:txBody>
                  <a:tcPr/>
                </a:tc>
                <a:tc>
                  <a:txBody>
                    <a:bodyPr/>
                    <a:lstStyle/>
                    <a:p>
                      <a:r>
                        <a:rPr lang="zh-CN" altLang="en-US" sz="1600" dirty="0" smtClean="0"/>
                        <a:t>加等于</a:t>
                      </a:r>
                      <a:endParaRPr lang="zh-CN" altLang="en-US" sz="1600" dirty="0"/>
                    </a:p>
                  </a:txBody>
                  <a:tcPr/>
                </a:tc>
                <a:tc>
                  <a:txBody>
                    <a:bodyPr/>
                    <a:lstStyle/>
                    <a:p>
                      <a:r>
                        <a:rPr lang="en-US" altLang="zh-CN" sz="1600" dirty="0" smtClean="0"/>
                        <a:t>a=1,</a:t>
                      </a:r>
                      <a:r>
                        <a:rPr lang="en-US" altLang="zh-CN" sz="1600" baseline="0" dirty="0" smtClean="0"/>
                        <a:t> a+=3</a:t>
                      </a:r>
                      <a:endParaRPr lang="zh-CN" altLang="en-US" sz="1600" dirty="0"/>
                    </a:p>
                  </a:txBody>
                  <a:tcPr/>
                </a:tc>
                <a:tc>
                  <a:txBody>
                    <a:bodyPr/>
                    <a:lstStyle/>
                    <a:p>
                      <a:r>
                        <a:rPr lang="en-US" altLang="zh-CN" sz="1600" dirty="0" smtClean="0"/>
                        <a:t>a=4</a:t>
                      </a:r>
                      <a:endParaRPr lang="zh-CN" altLang="en-US" sz="1600" dirty="0"/>
                    </a:p>
                  </a:txBody>
                  <a:tcPr/>
                </a:tc>
              </a:tr>
              <a:tr h="260336">
                <a:tc>
                  <a:txBody>
                    <a:bodyPr/>
                    <a:lstStyle/>
                    <a:p>
                      <a:r>
                        <a:rPr lang="en-US" altLang="zh-CN" sz="1600" dirty="0" smtClean="0"/>
                        <a:t>-=</a:t>
                      </a:r>
                      <a:endParaRPr lang="zh-CN" altLang="en-US" sz="1600" dirty="0"/>
                    </a:p>
                  </a:txBody>
                  <a:tcPr/>
                </a:tc>
                <a:tc>
                  <a:txBody>
                    <a:bodyPr/>
                    <a:lstStyle/>
                    <a:p>
                      <a:r>
                        <a:rPr lang="zh-CN" altLang="en-US" sz="1600" dirty="0" smtClean="0"/>
                        <a:t>减等于</a:t>
                      </a:r>
                      <a:endParaRPr lang="zh-CN" altLang="en-US" sz="1600" dirty="0"/>
                    </a:p>
                  </a:txBody>
                  <a:tcPr/>
                </a:tc>
                <a:tc>
                  <a:txBody>
                    <a:bodyPr/>
                    <a:lstStyle/>
                    <a:p>
                      <a:r>
                        <a:rPr lang="en-US" altLang="zh-CN" sz="1600" dirty="0" smtClean="0"/>
                        <a:t>a=1,</a:t>
                      </a:r>
                      <a:r>
                        <a:rPr lang="en-US" altLang="zh-CN" sz="1600" baseline="0" dirty="0" smtClean="0"/>
                        <a:t> a-=3</a:t>
                      </a:r>
                      <a:endParaRPr lang="zh-CN" altLang="en-US" sz="1600" dirty="0"/>
                    </a:p>
                  </a:txBody>
                  <a:tcPr/>
                </a:tc>
                <a:tc>
                  <a:txBody>
                    <a:bodyPr/>
                    <a:lstStyle/>
                    <a:p>
                      <a:r>
                        <a:rPr lang="en-US" altLang="zh-CN" sz="1600" dirty="0" smtClean="0"/>
                        <a:t>a=-2</a:t>
                      </a:r>
                      <a:endParaRPr lang="zh-CN" altLang="en-US" sz="1600" dirty="0"/>
                    </a:p>
                  </a:txBody>
                  <a:tcPr/>
                </a:tc>
              </a:tr>
              <a:tr h="282246">
                <a:tc>
                  <a:txBody>
                    <a:bodyPr/>
                    <a:lstStyle/>
                    <a:p>
                      <a:r>
                        <a:rPr lang="en-US" altLang="zh-CN" sz="1600" dirty="0" smtClean="0"/>
                        <a:t>*=</a:t>
                      </a:r>
                      <a:endParaRPr lang="zh-CN" altLang="en-US" sz="1600" dirty="0"/>
                    </a:p>
                  </a:txBody>
                  <a:tcPr/>
                </a:tc>
                <a:tc>
                  <a:txBody>
                    <a:bodyPr/>
                    <a:lstStyle/>
                    <a:p>
                      <a:r>
                        <a:rPr lang="zh-CN" altLang="en-US" sz="1600" dirty="0" smtClean="0"/>
                        <a:t>乘等于</a:t>
                      </a:r>
                      <a:endParaRPr lang="zh-CN" altLang="en-US" sz="1600" dirty="0"/>
                    </a:p>
                  </a:txBody>
                  <a:tcPr/>
                </a:tc>
                <a:tc>
                  <a:txBody>
                    <a:bodyPr/>
                    <a:lstStyle/>
                    <a:p>
                      <a:r>
                        <a:rPr lang="en-US" altLang="zh-CN" sz="1600" dirty="0" smtClean="0"/>
                        <a:t>a=1,</a:t>
                      </a:r>
                      <a:r>
                        <a:rPr lang="en-US" altLang="zh-CN" sz="1600" baseline="0" dirty="0" smtClean="0"/>
                        <a:t> a*=3</a:t>
                      </a:r>
                      <a:endParaRPr lang="zh-CN" altLang="en-US" sz="1600" dirty="0"/>
                    </a:p>
                  </a:txBody>
                  <a:tcPr/>
                </a:tc>
                <a:tc>
                  <a:txBody>
                    <a:bodyPr/>
                    <a:lstStyle/>
                    <a:p>
                      <a:r>
                        <a:rPr lang="en-US" altLang="zh-CN" sz="1600" dirty="0" smtClean="0"/>
                        <a:t>a=3</a:t>
                      </a:r>
                      <a:endParaRPr lang="zh-CN" altLang="en-US" sz="1600" dirty="0"/>
                    </a:p>
                  </a:txBody>
                  <a:tcPr/>
                </a:tc>
              </a:tr>
              <a:tr h="232718">
                <a:tc>
                  <a:txBody>
                    <a:bodyPr/>
                    <a:lstStyle/>
                    <a:p>
                      <a:r>
                        <a:rPr lang="en-US" altLang="zh-CN" sz="1600" dirty="0" smtClean="0"/>
                        <a:t>/=</a:t>
                      </a:r>
                      <a:endParaRPr lang="zh-CN" altLang="en-US" sz="1600" dirty="0"/>
                    </a:p>
                  </a:txBody>
                  <a:tcPr/>
                </a:tc>
                <a:tc>
                  <a:txBody>
                    <a:bodyPr/>
                    <a:lstStyle/>
                    <a:p>
                      <a:r>
                        <a:rPr lang="zh-CN" altLang="en-US" sz="1600" dirty="0" smtClean="0"/>
                        <a:t>除等于</a:t>
                      </a:r>
                      <a:endParaRPr lang="zh-CN" altLang="en-US" sz="1600" dirty="0"/>
                    </a:p>
                  </a:txBody>
                  <a:tcPr/>
                </a:tc>
                <a:tc>
                  <a:txBody>
                    <a:bodyPr/>
                    <a:lstStyle/>
                    <a:p>
                      <a:r>
                        <a:rPr lang="en-US" altLang="zh-CN" sz="1600" dirty="0" smtClean="0"/>
                        <a:t>a=10,</a:t>
                      </a:r>
                      <a:r>
                        <a:rPr lang="en-US" altLang="zh-CN" sz="1600" baseline="0" dirty="0" smtClean="0"/>
                        <a:t> a/=3</a:t>
                      </a:r>
                      <a:endParaRPr lang="zh-CN" altLang="en-US" sz="1600" dirty="0"/>
                    </a:p>
                  </a:txBody>
                  <a:tcPr/>
                </a:tc>
                <a:tc>
                  <a:txBody>
                    <a:bodyPr/>
                    <a:lstStyle/>
                    <a:p>
                      <a:r>
                        <a:rPr lang="en-US" altLang="zh-CN" sz="1600" dirty="0" smtClean="0"/>
                        <a:t>a=3</a:t>
                      </a:r>
                      <a:endParaRPr lang="zh-CN" altLang="en-US" sz="1600" dirty="0"/>
                    </a:p>
                  </a:txBody>
                  <a:tcPr/>
                </a:tc>
              </a:tr>
              <a:tr h="0">
                <a:tc>
                  <a:txBody>
                    <a:bodyPr/>
                    <a:lstStyle/>
                    <a:p>
                      <a:r>
                        <a:rPr lang="en-US" altLang="zh-CN" sz="1600" dirty="0" smtClean="0"/>
                        <a:t>%=</a:t>
                      </a:r>
                      <a:endParaRPr lang="zh-CN" altLang="en-US" sz="1600" dirty="0"/>
                    </a:p>
                  </a:txBody>
                  <a:tcPr/>
                </a:tc>
                <a:tc>
                  <a:txBody>
                    <a:bodyPr/>
                    <a:lstStyle/>
                    <a:p>
                      <a:r>
                        <a:rPr lang="zh-CN" altLang="en-US" sz="1600" dirty="0" smtClean="0"/>
                        <a:t>模等于</a:t>
                      </a:r>
                      <a:endParaRPr lang="zh-CN" altLang="en-US" sz="1600" dirty="0"/>
                    </a:p>
                  </a:txBody>
                  <a:tcPr/>
                </a:tc>
                <a:tc>
                  <a:txBody>
                    <a:bodyPr/>
                    <a:lstStyle/>
                    <a:p>
                      <a:r>
                        <a:rPr lang="en-US" altLang="zh-CN" sz="1600" dirty="0" smtClean="0"/>
                        <a:t>a=10,</a:t>
                      </a:r>
                      <a:r>
                        <a:rPr lang="en-US" altLang="zh-CN" sz="1600" baseline="0" dirty="0" smtClean="0"/>
                        <a:t> a%=3</a:t>
                      </a:r>
                      <a:endParaRPr lang="zh-CN" altLang="en-US" sz="1600" dirty="0"/>
                    </a:p>
                  </a:txBody>
                  <a:tcPr/>
                </a:tc>
                <a:tc>
                  <a:txBody>
                    <a:bodyPr/>
                    <a:lstStyle/>
                    <a:p>
                      <a:r>
                        <a:rPr lang="en-US" altLang="zh-CN" sz="1600" dirty="0" smtClean="0"/>
                        <a:t>a=1</a:t>
                      </a:r>
                      <a:endParaRPr lang="zh-CN" altLang="en-US" sz="1600"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课程大纲</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1</a:t>
            </a:r>
            <a:r>
              <a:rPr lang="zh-CN" altLang="en-US" sz="2400" dirty="0" smtClean="0"/>
              <a:t>、变量与标识</a:t>
            </a:r>
            <a:r>
              <a:rPr lang="zh-CN" altLang="en-US" sz="2400" dirty="0"/>
              <a:t>符</a:t>
            </a:r>
            <a:endParaRPr lang="en-US" altLang="zh-CN" sz="2400" dirty="0" smtClean="0"/>
          </a:p>
          <a:p>
            <a:pPr>
              <a:buNone/>
            </a:pPr>
            <a:r>
              <a:rPr lang="en-US" altLang="zh-CN" sz="2400" dirty="0" smtClean="0"/>
              <a:t>2</a:t>
            </a:r>
            <a:r>
              <a:rPr lang="zh-CN" altLang="en-US" sz="2400" dirty="0" smtClean="0"/>
              <a:t>、八种基本数据类型</a:t>
            </a:r>
            <a:endParaRPr lang="en-US" altLang="zh-CN" sz="2400" dirty="0" smtClean="0"/>
          </a:p>
          <a:p>
            <a:pPr>
              <a:buNone/>
            </a:pPr>
            <a:r>
              <a:rPr lang="en-US" altLang="zh-CN" sz="2400" dirty="0" smtClean="0"/>
              <a:t>3</a:t>
            </a:r>
            <a:r>
              <a:rPr lang="zh-CN" altLang="en-US" sz="2400" dirty="0" smtClean="0"/>
              <a:t>、基本数据类型的声明</a:t>
            </a:r>
            <a:endParaRPr lang="en-US" altLang="zh-CN" sz="2400" dirty="0" smtClean="0"/>
          </a:p>
          <a:p>
            <a:pPr>
              <a:buNone/>
            </a:pPr>
            <a:r>
              <a:rPr lang="en-US" altLang="zh-CN" sz="2400" dirty="0" smtClean="0"/>
              <a:t>4</a:t>
            </a:r>
            <a:r>
              <a:rPr lang="zh-CN" altLang="en-US" sz="2400" dirty="0" smtClean="0"/>
              <a:t>、进制与转换</a:t>
            </a:r>
            <a:endParaRPr lang="en-US" altLang="zh-CN" sz="2400" dirty="0" smtClean="0"/>
          </a:p>
          <a:p>
            <a:pPr>
              <a:buNone/>
            </a:pPr>
            <a:r>
              <a:rPr lang="en-US" altLang="zh-CN" sz="2400" dirty="0" smtClean="0"/>
              <a:t>5</a:t>
            </a:r>
            <a:r>
              <a:rPr lang="zh-CN" altLang="en-US" sz="2400" dirty="0" smtClean="0"/>
              <a:t>、基本数据类型转换</a:t>
            </a:r>
            <a:endParaRPr lang="en-US" altLang="zh-CN" sz="2400" dirty="0" smtClean="0"/>
          </a:p>
          <a:p>
            <a:pPr>
              <a:buNone/>
            </a:pPr>
            <a:r>
              <a:rPr lang="en-US" altLang="zh-CN" sz="2400" dirty="0" smtClean="0"/>
              <a:t>6</a:t>
            </a:r>
            <a:r>
              <a:rPr lang="zh-CN" altLang="en-US" sz="2400" dirty="0" smtClean="0"/>
              <a:t>、关键字</a:t>
            </a:r>
            <a:endParaRPr lang="en-US" altLang="zh-CN" sz="2400" dirty="0" smtClean="0"/>
          </a:p>
          <a:p>
            <a:pPr>
              <a:buNone/>
            </a:pPr>
            <a:r>
              <a:rPr lang="en-US" altLang="zh-CN" sz="2400" dirty="0" smtClean="0"/>
              <a:t>7</a:t>
            </a:r>
            <a:r>
              <a:rPr lang="zh-CN" altLang="en-US" sz="2400" dirty="0" smtClean="0"/>
              <a:t>、转义字符</a:t>
            </a:r>
            <a:endParaRPr lang="en-US" altLang="zh-CN" sz="2400" dirty="0" smtClean="0"/>
          </a:p>
          <a:p>
            <a:pPr>
              <a:buNone/>
            </a:pPr>
            <a:r>
              <a:rPr lang="en-US" altLang="zh-CN" sz="2400" dirty="0" smtClean="0"/>
              <a:t>8</a:t>
            </a:r>
            <a:r>
              <a:rPr lang="zh-CN" altLang="en-US" sz="2400" dirty="0" smtClean="0"/>
              <a:t>、运算符与优先级</a:t>
            </a:r>
            <a:endParaRPr lang="en-US" altLang="zh-CN" sz="2400" dirty="0" smtClean="0"/>
          </a:p>
          <a:p>
            <a:pPr>
              <a:buNone/>
            </a:pPr>
            <a:r>
              <a:rPr lang="en-US" altLang="zh-CN" sz="2400" dirty="0" smtClean="0"/>
              <a:t>9</a:t>
            </a:r>
            <a:r>
              <a:rPr lang="zh-CN" altLang="en-US" sz="2400" dirty="0" smtClean="0"/>
              <a:t>、分支语句</a:t>
            </a:r>
            <a:endParaRPr lang="en-US" altLang="zh-CN" sz="2400" dirty="0" smtClean="0"/>
          </a:p>
          <a:p>
            <a:pPr>
              <a:buNone/>
            </a:pPr>
            <a:r>
              <a:rPr lang="en-US" altLang="zh-CN" sz="2400" dirty="0" smtClean="0"/>
              <a:t>10</a:t>
            </a:r>
            <a:r>
              <a:rPr lang="zh-CN" altLang="en-US" sz="2400" dirty="0" smtClean="0"/>
              <a:t>、循环语句</a:t>
            </a:r>
            <a:endParaRPr lang="en-US" altLang="zh-CN" sz="2400" dirty="0" smtClean="0"/>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9</a:t>
            </a:r>
            <a:r>
              <a:rPr lang="zh-CN" altLang="en-US" dirty="0" smtClean="0"/>
              <a:t>、运算符与优先级</a:t>
            </a:r>
            <a:endParaRPr lang="en-US" altLang="zh-CN" dirty="0" smtClean="0"/>
          </a:p>
        </p:txBody>
      </p:sp>
      <p:sp>
        <p:nvSpPr>
          <p:cNvPr id="3" name="内容占位符 2"/>
          <p:cNvSpPr>
            <a:spLocks noGrp="1"/>
          </p:cNvSpPr>
          <p:nvPr>
            <p:ph idx="1"/>
          </p:nvPr>
        </p:nvSpPr>
        <p:spPr/>
        <p:txBody>
          <a:bodyPr>
            <a:normAutofit/>
          </a:bodyPr>
          <a:lstStyle/>
          <a:p>
            <a:pPr>
              <a:buNone/>
            </a:pPr>
            <a:r>
              <a:rPr lang="zh-CN" altLang="en-US" dirty="0" smtClean="0"/>
              <a:t>关系运算符：</a:t>
            </a:r>
            <a:endParaRPr lang="en-US" altLang="zh-CN" dirty="0" smtClean="0"/>
          </a:p>
          <a:p>
            <a:pPr>
              <a:buNone/>
            </a:pPr>
            <a:r>
              <a:rPr lang="zh-CN" altLang="en-US" dirty="0" smtClean="0"/>
              <a:t>作用是比较两边的操作数，结果总是</a:t>
            </a:r>
            <a:r>
              <a:rPr lang="en-US" altLang="zh-CN" dirty="0" smtClean="0"/>
              <a:t>boolean</a:t>
            </a:r>
            <a:r>
              <a:rPr lang="zh-CN" altLang="en-US" dirty="0" smtClean="0"/>
              <a:t>型的。</a:t>
            </a:r>
            <a:endParaRPr lang="zh-CN" altLang="en-US" dirty="0" smtClean="0"/>
          </a:p>
          <a:p>
            <a:pPr>
              <a:buFontTx/>
              <a:buNone/>
            </a:pPr>
            <a:endParaRPr lang="en-US" altLang="zh-CN" dirty="0" smtClean="0"/>
          </a:p>
          <a:p>
            <a:pPr>
              <a:buFontTx/>
              <a:buNone/>
            </a:pPr>
            <a:endParaRPr lang="en-US" altLang="zh-CN" dirty="0" smtClean="0"/>
          </a:p>
          <a:p>
            <a:pPr>
              <a:buFontTx/>
              <a:buNone/>
            </a:pPr>
            <a:endParaRPr lang="en-US" altLang="zh-CN" dirty="0" smtClean="0"/>
          </a:p>
          <a:p>
            <a:pPr>
              <a:buFontTx/>
              <a:buNone/>
            </a:pPr>
            <a:endParaRPr lang="en-US" altLang="zh-CN" dirty="0" smtClean="0"/>
          </a:p>
          <a:p>
            <a:pPr>
              <a:buFontTx/>
              <a:buNone/>
            </a:pPr>
            <a:endParaRPr lang="en-US" altLang="zh-CN" dirty="0" smtClean="0"/>
          </a:p>
          <a:p>
            <a:pPr>
              <a:buFontTx/>
              <a:buNone/>
            </a:pPr>
            <a:endParaRPr lang="en-US" altLang="zh-CN" dirty="0" smtClean="0"/>
          </a:p>
          <a:p>
            <a:pPr>
              <a:buFontTx/>
              <a:buNone/>
            </a:pPr>
            <a:endParaRPr lang="en-US" altLang="zh-CN" dirty="0" smtClean="0"/>
          </a:p>
          <a:p>
            <a:pPr>
              <a:buFontTx/>
              <a:buNone/>
            </a:pPr>
            <a:endParaRPr lang="en-US" altLang="zh-CN" dirty="0" smtClean="0"/>
          </a:p>
          <a:p>
            <a:pPr>
              <a:buFontTx/>
              <a:buNone/>
            </a:pPr>
            <a:endParaRPr lang="en-US" altLang="zh-CN" dirty="0" smtClean="0"/>
          </a:p>
          <a:p>
            <a:pPr>
              <a:buFontTx/>
              <a:buNone/>
            </a:pPr>
            <a:endParaRPr lang="zh-CN" altLang="en-US" dirty="0" smtClean="0"/>
          </a:p>
          <a:p>
            <a:endParaRPr lang="zh-CN" altLang="en-US" dirty="0"/>
          </a:p>
        </p:txBody>
      </p:sp>
      <p:graphicFrame>
        <p:nvGraphicFramePr>
          <p:cNvPr id="4" name="表格 3"/>
          <p:cNvGraphicFramePr>
            <a:graphicFrameLocks noGrp="1"/>
          </p:cNvGraphicFramePr>
          <p:nvPr/>
        </p:nvGraphicFramePr>
        <p:xfrm>
          <a:off x="760377" y="2314566"/>
          <a:ext cx="5643602" cy="2382520"/>
        </p:xfrm>
        <a:graphic>
          <a:graphicData uri="http://schemas.openxmlformats.org/drawingml/2006/table">
            <a:tbl>
              <a:tblPr firstRow="1" bandRow="1">
                <a:tableStyleId>{35758FB7-9AC5-4552-8A53-C91805E547FA}</a:tableStyleId>
              </a:tblPr>
              <a:tblGrid>
                <a:gridCol w="1120234"/>
                <a:gridCol w="2245414"/>
                <a:gridCol w="1244618"/>
                <a:gridCol w="1033336"/>
              </a:tblGrid>
              <a:tr h="370840">
                <a:tc>
                  <a:txBody>
                    <a:bodyPr/>
                    <a:lstStyle/>
                    <a:p>
                      <a:pPr algn="ctr"/>
                      <a:r>
                        <a:rPr lang="zh-CN" altLang="en-US" sz="1600" dirty="0" smtClean="0"/>
                        <a:t>运算符</a:t>
                      </a:r>
                      <a:endParaRPr lang="zh-CN" altLang="en-US" sz="1600" dirty="0"/>
                    </a:p>
                  </a:txBody>
                  <a:tcPr/>
                </a:tc>
                <a:tc>
                  <a:txBody>
                    <a:bodyPr/>
                    <a:lstStyle/>
                    <a:p>
                      <a:pPr algn="ctr"/>
                      <a:r>
                        <a:rPr lang="zh-CN" altLang="en-US" sz="1600" dirty="0" smtClean="0"/>
                        <a:t>描述</a:t>
                      </a:r>
                      <a:endParaRPr lang="zh-CN" altLang="en-US" sz="1600" dirty="0"/>
                    </a:p>
                  </a:txBody>
                  <a:tcPr/>
                </a:tc>
                <a:tc>
                  <a:txBody>
                    <a:bodyPr/>
                    <a:lstStyle/>
                    <a:p>
                      <a:pPr algn="ctr"/>
                      <a:r>
                        <a:rPr lang="zh-CN" altLang="en-US" sz="1600" dirty="0" smtClean="0"/>
                        <a:t>示例</a:t>
                      </a:r>
                      <a:endParaRPr lang="zh-CN" altLang="en-US" sz="1600" dirty="0"/>
                    </a:p>
                  </a:txBody>
                  <a:tcPr/>
                </a:tc>
                <a:tc>
                  <a:txBody>
                    <a:bodyPr/>
                    <a:lstStyle/>
                    <a:p>
                      <a:pPr algn="ctr"/>
                      <a:r>
                        <a:rPr lang="zh-CN" altLang="en-US" sz="1600" dirty="0" smtClean="0"/>
                        <a:t>结果</a:t>
                      </a:r>
                      <a:endParaRPr lang="zh-CN" altLang="en-US" sz="1600" dirty="0"/>
                    </a:p>
                  </a:txBody>
                  <a:tcPr/>
                </a:tc>
              </a:tr>
              <a:tr h="225730">
                <a:tc>
                  <a:txBody>
                    <a:bodyPr/>
                    <a:lstStyle/>
                    <a:p>
                      <a:r>
                        <a:rPr lang="en-US" altLang="zh-CN" sz="1600" dirty="0" smtClean="0"/>
                        <a:t>==</a:t>
                      </a:r>
                      <a:endParaRPr lang="zh-CN" altLang="en-US" sz="1600" dirty="0"/>
                    </a:p>
                  </a:txBody>
                  <a:tcPr/>
                </a:tc>
                <a:tc>
                  <a:txBody>
                    <a:bodyPr/>
                    <a:lstStyle/>
                    <a:p>
                      <a:r>
                        <a:rPr lang="zh-CN" altLang="en-US" sz="1600" dirty="0" smtClean="0"/>
                        <a:t>相等于</a:t>
                      </a:r>
                      <a:endParaRPr lang="zh-CN" altLang="en-US" sz="1600" dirty="0"/>
                    </a:p>
                  </a:txBody>
                  <a:tcPr/>
                </a:tc>
                <a:tc>
                  <a:txBody>
                    <a:bodyPr/>
                    <a:lstStyle/>
                    <a:p>
                      <a:r>
                        <a:rPr lang="en-US" altLang="zh-CN" sz="1600" dirty="0" smtClean="0"/>
                        <a:t>a=1,a==10</a:t>
                      </a:r>
                      <a:endParaRPr lang="zh-CN" altLang="en-US" sz="1600" dirty="0"/>
                    </a:p>
                  </a:txBody>
                  <a:tcPr/>
                </a:tc>
                <a:tc>
                  <a:txBody>
                    <a:bodyPr/>
                    <a:lstStyle/>
                    <a:p>
                      <a:r>
                        <a:rPr lang="en-US" altLang="zh-CN" sz="1600" dirty="0" smtClean="0"/>
                        <a:t>false</a:t>
                      </a:r>
                      <a:endParaRPr lang="zh-CN" altLang="en-US" sz="1600" dirty="0"/>
                    </a:p>
                  </a:txBody>
                  <a:tcPr/>
                </a:tc>
              </a:tr>
              <a:tr h="309864">
                <a:tc>
                  <a:txBody>
                    <a:bodyPr/>
                    <a:lstStyle/>
                    <a:p>
                      <a:r>
                        <a:rPr lang="en-US" altLang="zh-CN" sz="1600" dirty="0" smtClean="0"/>
                        <a:t>!=</a:t>
                      </a:r>
                      <a:endParaRPr lang="zh-CN" altLang="en-US" sz="1600" dirty="0"/>
                    </a:p>
                  </a:txBody>
                  <a:tcPr/>
                </a:tc>
                <a:tc>
                  <a:txBody>
                    <a:bodyPr/>
                    <a:lstStyle/>
                    <a:p>
                      <a:r>
                        <a:rPr lang="zh-CN" altLang="en-US" sz="1600" dirty="0" smtClean="0"/>
                        <a:t>不等于</a:t>
                      </a:r>
                      <a:endParaRPr lang="zh-CN" altLang="en-US" sz="1600" dirty="0"/>
                    </a:p>
                  </a:txBody>
                  <a:tcPr/>
                </a:tc>
                <a:tc>
                  <a:txBody>
                    <a:bodyPr/>
                    <a:lstStyle/>
                    <a:p>
                      <a:r>
                        <a:rPr lang="en-US" altLang="zh-CN" sz="1600" dirty="0" smtClean="0"/>
                        <a:t>a=1,</a:t>
                      </a:r>
                      <a:r>
                        <a:rPr lang="en-US" altLang="zh-CN" sz="1600" baseline="0" dirty="0" smtClean="0"/>
                        <a:t> a!=3</a:t>
                      </a:r>
                      <a:endParaRPr lang="zh-CN" altLang="en-US" sz="1600" dirty="0"/>
                    </a:p>
                  </a:txBody>
                  <a:tcPr/>
                </a:tc>
                <a:tc>
                  <a:txBody>
                    <a:bodyPr/>
                    <a:lstStyle/>
                    <a:p>
                      <a:r>
                        <a:rPr lang="en-US" altLang="zh-CN" sz="1600" dirty="0" smtClean="0"/>
                        <a:t>true</a:t>
                      </a:r>
                      <a:endParaRPr lang="zh-CN" altLang="en-US" sz="1600" dirty="0"/>
                    </a:p>
                  </a:txBody>
                  <a:tcPr/>
                </a:tc>
              </a:tr>
              <a:tr h="260336">
                <a:tc>
                  <a:txBody>
                    <a:bodyPr/>
                    <a:lstStyle/>
                    <a:p>
                      <a:r>
                        <a:rPr lang="en-US" altLang="zh-CN" sz="1600" dirty="0" smtClean="0"/>
                        <a:t>&lt;</a:t>
                      </a:r>
                      <a:endParaRPr lang="zh-CN" altLang="en-US" sz="1600" dirty="0"/>
                    </a:p>
                  </a:txBody>
                  <a:tcPr/>
                </a:tc>
                <a:tc>
                  <a:txBody>
                    <a:bodyPr/>
                    <a:lstStyle/>
                    <a:p>
                      <a:r>
                        <a:rPr lang="zh-CN" altLang="en-US" sz="1600" dirty="0" smtClean="0"/>
                        <a:t>小于</a:t>
                      </a:r>
                      <a:endParaRPr lang="zh-CN" altLang="en-US" sz="1600" dirty="0"/>
                    </a:p>
                  </a:txBody>
                  <a:tcPr/>
                </a:tc>
                <a:tc>
                  <a:txBody>
                    <a:bodyPr/>
                    <a:lstStyle/>
                    <a:p>
                      <a:r>
                        <a:rPr lang="en-US" altLang="zh-CN" sz="1600" dirty="0" smtClean="0"/>
                        <a:t>a=1,</a:t>
                      </a:r>
                      <a:r>
                        <a:rPr lang="en-US" altLang="zh-CN" sz="1600" baseline="0" dirty="0" smtClean="0"/>
                        <a:t> a&lt;3</a:t>
                      </a:r>
                      <a:endParaRPr lang="zh-CN" altLang="en-US" sz="1600" dirty="0"/>
                    </a:p>
                  </a:txBody>
                  <a:tcPr/>
                </a:tc>
                <a:tc>
                  <a:txBody>
                    <a:bodyPr/>
                    <a:lstStyle/>
                    <a:p>
                      <a:r>
                        <a:rPr lang="en-US" altLang="zh-CN" sz="1600" dirty="0" smtClean="0"/>
                        <a:t>true</a:t>
                      </a:r>
                      <a:endParaRPr lang="zh-CN" altLang="en-US" sz="1600" dirty="0"/>
                    </a:p>
                  </a:txBody>
                  <a:tcPr/>
                </a:tc>
              </a:tr>
              <a:tr h="282246">
                <a:tc>
                  <a:txBody>
                    <a:bodyPr/>
                    <a:lstStyle/>
                    <a:p>
                      <a:r>
                        <a:rPr lang="en-US" altLang="zh-CN" sz="1600" dirty="0" smtClean="0"/>
                        <a:t>&gt;</a:t>
                      </a:r>
                      <a:endParaRPr lang="zh-CN" altLang="en-US" sz="1600" dirty="0"/>
                    </a:p>
                  </a:txBody>
                  <a:tcPr/>
                </a:tc>
                <a:tc>
                  <a:txBody>
                    <a:bodyPr/>
                    <a:lstStyle/>
                    <a:p>
                      <a:r>
                        <a:rPr lang="zh-CN" altLang="en-US" sz="1600" dirty="0" smtClean="0"/>
                        <a:t>大于</a:t>
                      </a:r>
                      <a:endParaRPr lang="zh-CN" altLang="en-US" sz="1600" dirty="0"/>
                    </a:p>
                  </a:txBody>
                  <a:tcPr/>
                </a:tc>
                <a:tc>
                  <a:txBody>
                    <a:bodyPr/>
                    <a:lstStyle/>
                    <a:p>
                      <a:r>
                        <a:rPr lang="en-US" altLang="zh-CN" sz="1600" dirty="0" smtClean="0"/>
                        <a:t>a=1,</a:t>
                      </a:r>
                      <a:r>
                        <a:rPr lang="en-US" altLang="zh-CN" sz="1600" baseline="0" dirty="0" smtClean="0"/>
                        <a:t> a&gt;3</a:t>
                      </a:r>
                      <a:endParaRPr lang="zh-CN" altLang="en-US" sz="1600" dirty="0"/>
                    </a:p>
                  </a:txBody>
                  <a:tcPr/>
                </a:tc>
                <a:tc>
                  <a:txBody>
                    <a:bodyPr/>
                    <a:lstStyle/>
                    <a:p>
                      <a:r>
                        <a:rPr lang="en-US" altLang="zh-CN" sz="1600" dirty="0" smtClean="0"/>
                        <a:t>false</a:t>
                      </a:r>
                      <a:endParaRPr lang="zh-CN" altLang="en-US" sz="1600" dirty="0"/>
                    </a:p>
                  </a:txBody>
                  <a:tcPr/>
                </a:tc>
              </a:tr>
              <a:tr h="232718">
                <a:tc>
                  <a:txBody>
                    <a:bodyPr/>
                    <a:lstStyle/>
                    <a:p>
                      <a:r>
                        <a:rPr lang="en-US" altLang="zh-CN" sz="1600" dirty="0" smtClean="0"/>
                        <a:t>&lt;=</a:t>
                      </a:r>
                      <a:endParaRPr lang="zh-CN" altLang="en-US" sz="1600" dirty="0"/>
                    </a:p>
                  </a:txBody>
                  <a:tcPr/>
                </a:tc>
                <a:tc>
                  <a:txBody>
                    <a:bodyPr/>
                    <a:lstStyle/>
                    <a:p>
                      <a:r>
                        <a:rPr lang="zh-CN" altLang="en-US" sz="1600" dirty="0" smtClean="0"/>
                        <a:t>小于等于</a:t>
                      </a:r>
                      <a:endParaRPr lang="zh-CN" altLang="en-US" sz="1600" dirty="0"/>
                    </a:p>
                  </a:txBody>
                  <a:tcPr/>
                </a:tc>
                <a:tc>
                  <a:txBody>
                    <a:bodyPr/>
                    <a:lstStyle/>
                    <a:p>
                      <a:r>
                        <a:rPr lang="en-US" altLang="zh-CN" sz="1600" dirty="0" smtClean="0"/>
                        <a:t>a=10,</a:t>
                      </a:r>
                      <a:r>
                        <a:rPr lang="en-US" altLang="zh-CN" sz="1600" baseline="0" dirty="0" smtClean="0"/>
                        <a:t> a&lt;=3</a:t>
                      </a:r>
                      <a:endParaRPr lang="zh-CN" altLang="en-US" sz="1600" dirty="0"/>
                    </a:p>
                  </a:txBody>
                  <a:tcPr/>
                </a:tc>
                <a:tc>
                  <a:txBody>
                    <a:bodyPr/>
                    <a:lstStyle/>
                    <a:p>
                      <a:r>
                        <a:rPr lang="en-US" altLang="zh-CN" sz="1600" dirty="0" smtClean="0"/>
                        <a:t>false</a:t>
                      </a:r>
                      <a:endParaRPr lang="zh-CN" altLang="en-US" sz="1600" dirty="0"/>
                    </a:p>
                  </a:txBody>
                  <a:tcPr/>
                </a:tc>
              </a:tr>
              <a:tr h="0">
                <a:tc>
                  <a:txBody>
                    <a:bodyPr/>
                    <a:lstStyle/>
                    <a:p>
                      <a:r>
                        <a:rPr lang="en-US" altLang="zh-CN" sz="1600" dirty="0" smtClean="0"/>
                        <a:t>&gt;=</a:t>
                      </a:r>
                      <a:endParaRPr lang="zh-CN" altLang="en-US" sz="1600" dirty="0"/>
                    </a:p>
                  </a:txBody>
                  <a:tcPr/>
                </a:tc>
                <a:tc>
                  <a:txBody>
                    <a:bodyPr/>
                    <a:lstStyle/>
                    <a:p>
                      <a:r>
                        <a:rPr lang="zh-CN" altLang="en-US" sz="1600" dirty="0" smtClean="0"/>
                        <a:t>大于等于</a:t>
                      </a:r>
                      <a:endParaRPr lang="zh-CN" altLang="en-US" sz="1600" dirty="0"/>
                    </a:p>
                  </a:txBody>
                  <a:tcPr/>
                </a:tc>
                <a:tc>
                  <a:txBody>
                    <a:bodyPr/>
                    <a:lstStyle/>
                    <a:p>
                      <a:r>
                        <a:rPr lang="en-US" altLang="zh-CN" sz="1600" dirty="0" smtClean="0"/>
                        <a:t>a=10,</a:t>
                      </a:r>
                      <a:r>
                        <a:rPr lang="en-US" altLang="zh-CN" sz="1600" baseline="0" dirty="0" smtClean="0"/>
                        <a:t> a&gt;=3</a:t>
                      </a:r>
                      <a:endParaRPr lang="zh-CN" altLang="en-US" sz="1600" dirty="0"/>
                    </a:p>
                  </a:txBody>
                  <a:tcPr/>
                </a:tc>
                <a:tc>
                  <a:txBody>
                    <a:bodyPr/>
                    <a:lstStyle/>
                    <a:p>
                      <a:r>
                        <a:rPr lang="en-US" altLang="zh-CN" sz="1600" dirty="0" smtClean="0"/>
                        <a:t>true</a:t>
                      </a:r>
                      <a:endParaRPr lang="zh-CN" altLang="en-US" sz="1600" dirty="0"/>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9</a:t>
            </a:r>
            <a:r>
              <a:rPr lang="zh-CN" altLang="en-US" dirty="0" smtClean="0"/>
              <a:t>、运算符与优先级</a:t>
            </a:r>
            <a:endParaRPr lang="en-US" altLang="zh-CN" dirty="0" smtClean="0"/>
          </a:p>
        </p:txBody>
      </p:sp>
      <p:sp>
        <p:nvSpPr>
          <p:cNvPr id="3" name="内容占位符 2"/>
          <p:cNvSpPr>
            <a:spLocks noGrp="1"/>
          </p:cNvSpPr>
          <p:nvPr>
            <p:ph idx="1"/>
          </p:nvPr>
        </p:nvSpPr>
        <p:spPr/>
        <p:txBody>
          <a:bodyPr>
            <a:normAutofit/>
          </a:bodyPr>
          <a:lstStyle/>
          <a:p>
            <a:pPr>
              <a:buNone/>
            </a:pPr>
            <a:r>
              <a:rPr lang="zh-CN" altLang="en-US" dirty="0" smtClean="0"/>
              <a:t>逻辑运算符：</a:t>
            </a:r>
            <a:endParaRPr lang="en-US" altLang="zh-CN" dirty="0" smtClean="0"/>
          </a:p>
          <a:p>
            <a:pPr>
              <a:buNone/>
            </a:pPr>
            <a:r>
              <a:rPr lang="zh-CN" altLang="en-US" dirty="0" smtClean="0"/>
              <a:t>用于对</a:t>
            </a:r>
            <a:r>
              <a:rPr lang="en-US" altLang="zh-CN" dirty="0" smtClean="0"/>
              <a:t>boolean</a:t>
            </a:r>
            <a:r>
              <a:rPr lang="zh-CN" altLang="en-US" dirty="0" smtClean="0"/>
              <a:t>型结果的表达式进行运算，运算结果总是</a:t>
            </a:r>
            <a:r>
              <a:rPr lang="en-US" altLang="zh-CN" dirty="0" smtClean="0"/>
              <a:t>boolean</a:t>
            </a:r>
            <a:r>
              <a:rPr lang="zh-CN" altLang="en-US" dirty="0" smtClean="0"/>
              <a:t>型，后面结合条件结构讲解。</a:t>
            </a:r>
            <a:endParaRPr lang="en-US" altLang="zh-CN" dirty="0" smtClean="0"/>
          </a:p>
          <a:p>
            <a:pPr>
              <a:buFontTx/>
              <a:buNone/>
            </a:pPr>
            <a:endParaRPr lang="en-US" altLang="zh-CN" dirty="0" smtClean="0"/>
          </a:p>
          <a:p>
            <a:pPr>
              <a:buFontTx/>
              <a:buNone/>
            </a:pPr>
            <a:endParaRPr lang="en-US" altLang="zh-CN" dirty="0" smtClean="0"/>
          </a:p>
          <a:p>
            <a:pPr>
              <a:buFontTx/>
              <a:buNone/>
            </a:pPr>
            <a:endParaRPr lang="en-US" altLang="zh-CN" dirty="0" smtClean="0"/>
          </a:p>
          <a:p>
            <a:pPr>
              <a:buFontTx/>
              <a:buNone/>
            </a:pPr>
            <a:endParaRPr lang="en-US" altLang="zh-CN" dirty="0" smtClean="0"/>
          </a:p>
          <a:p>
            <a:pPr>
              <a:buFontTx/>
              <a:buNone/>
            </a:pPr>
            <a:endParaRPr lang="en-US" altLang="zh-CN" dirty="0" smtClean="0"/>
          </a:p>
          <a:p>
            <a:pPr>
              <a:buFontTx/>
              <a:buNone/>
            </a:pPr>
            <a:endParaRPr lang="en-US" altLang="zh-CN" dirty="0" smtClean="0"/>
          </a:p>
          <a:p>
            <a:pPr>
              <a:buFontTx/>
              <a:buNone/>
            </a:pPr>
            <a:endParaRPr lang="en-US" altLang="zh-CN" dirty="0" smtClean="0"/>
          </a:p>
          <a:p>
            <a:pPr>
              <a:buFontTx/>
              <a:buNone/>
            </a:pPr>
            <a:endParaRPr lang="en-US" altLang="zh-CN" dirty="0" smtClean="0"/>
          </a:p>
          <a:p>
            <a:pPr>
              <a:buFontTx/>
              <a:buNone/>
            </a:pPr>
            <a:endParaRPr lang="en-US" altLang="zh-CN" dirty="0" smtClean="0"/>
          </a:p>
          <a:p>
            <a:pPr>
              <a:buFontTx/>
              <a:buNone/>
            </a:pPr>
            <a:r>
              <a:rPr lang="zh-CN" altLang="en-US" dirty="0" smtClean="0"/>
              <a:t>在计算机中，非</a:t>
            </a:r>
            <a:r>
              <a:rPr lang="en-US" altLang="zh-CN" dirty="0" smtClean="0"/>
              <a:t>0</a:t>
            </a:r>
            <a:r>
              <a:rPr lang="zh-CN" altLang="en-US" dirty="0" smtClean="0"/>
              <a:t>即真，</a:t>
            </a:r>
            <a:r>
              <a:rPr lang="en-US" altLang="zh-CN" dirty="0" smtClean="0"/>
              <a:t>0</a:t>
            </a:r>
            <a:r>
              <a:rPr lang="zh-CN" altLang="en-US" dirty="0" smtClean="0"/>
              <a:t>为假</a:t>
            </a:r>
            <a:endParaRPr lang="en-US" altLang="zh-CN" dirty="0" smtClean="0"/>
          </a:p>
          <a:p>
            <a:pPr>
              <a:buFontTx/>
              <a:buNone/>
            </a:pPr>
            <a:r>
              <a:rPr lang="zh-CN" altLang="en-US" dirty="0" smtClean="0"/>
              <a:t>逻辑或：或</a:t>
            </a:r>
            <a:r>
              <a:rPr lang="en-US" altLang="zh-CN" dirty="0" smtClean="0"/>
              <a:t>1</a:t>
            </a:r>
            <a:r>
              <a:rPr lang="zh-CN" altLang="en-US" dirty="0" smtClean="0"/>
              <a:t>则</a:t>
            </a:r>
            <a:r>
              <a:rPr lang="en-US" altLang="zh-CN" dirty="0" smtClean="0"/>
              <a:t>1</a:t>
            </a:r>
            <a:endParaRPr lang="en-US" altLang="zh-CN" dirty="0" smtClean="0"/>
          </a:p>
          <a:p>
            <a:pPr>
              <a:buFontTx/>
              <a:buNone/>
            </a:pPr>
            <a:r>
              <a:rPr lang="zh-CN" altLang="en-US" dirty="0" smtClean="0"/>
              <a:t>逻辑与：全</a:t>
            </a:r>
            <a:r>
              <a:rPr lang="en-US" altLang="zh-CN" dirty="0" smtClean="0"/>
              <a:t>1</a:t>
            </a:r>
            <a:r>
              <a:rPr lang="zh-CN" altLang="en-US" dirty="0" smtClean="0"/>
              <a:t>才</a:t>
            </a:r>
            <a:r>
              <a:rPr lang="en-US" altLang="zh-CN" dirty="0" smtClean="0"/>
              <a:t>1</a:t>
            </a:r>
            <a:endParaRPr lang="en-US" altLang="zh-CN" dirty="0" smtClean="0"/>
          </a:p>
          <a:p>
            <a:pPr>
              <a:buFontTx/>
              <a:buNone/>
            </a:pPr>
            <a:endParaRPr lang="zh-CN" altLang="en-US" dirty="0" smtClean="0"/>
          </a:p>
          <a:p>
            <a:endParaRPr lang="zh-CN" altLang="en-US" dirty="0"/>
          </a:p>
        </p:txBody>
      </p:sp>
      <p:graphicFrame>
        <p:nvGraphicFramePr>
          <p:cNvPr id="4" name="表格 3"/>
          <p:cNvGraphicFramePr>
            <a:graphicFrameLocks noGrp="1"/>
          </p:cNvGraphicFramePr>
          <p:nvPr/>
        </p:nvGraphicFramePr>
        <p:xfrm>
          <a:off x="760377" y="2218062"/>
          <a:ext cx="5643602" cy="2382520"/>
        </p:xfrm>
        <a:graphic>
          <a:graphicData uri="http://schemas.openxmlformats.org/drawingml/2006/table">
            <a:tbl>
              <a:tblPr firstRow="1" bandRow="1">
                <a:tableStyleId>{35758FB7-9AC5-4552-8A53-C91805E547FA}</a:tableStyleId>
              </a:tblPr>
              <a:tblGrid>
                <a:gridCol w="1120234"/>
                <a:gridCol w="1665848"/>
                <a:gridCol w="1824184"/>
                <a:gridCol w="1033336"/>
              </a:tblGrid>
              <a:tr h="370840">
                <a:tc>
                  <a:txBody>
                    <a:bodyPr/>
                    <a:lstStyle/>
                    <a:p>
                      <a:pPr algn="ctr"/>
                      <a:r>
                        <a:rPr lang="zh-CN" altLang="en-US" sz="1600" dirty="0" smtClean="0"/>
                        <a:t>运算符</a:t>
                      </a:r>
                      <a:endParaRPr lang="zh-CN" altLang="en-US" sz="1600" dirty="0"/>
                    </a:p>
                  </a:txBody>
                  <a:tcPr/>
                </a:tc>
                <a:tc>
                  <a:txBody>
                    <a:bodyPr/>
                    <a:lstStyle/>
                    <a:p>
                      <a:pPr algn="ctr"/>
                      <a:r>
                        <a:rPr lang="zh-CN" altLang="en-US" sz="1600" dirty="0" smtClean="0"/>
                        <a:t>描述</a:t>
                      </a:r>
                      <a:endParaRPr lang="zh-CN" altLang="en-US" sz="1600" dirty="0"/>
                    </a:p>
                  </a:txBody>
                  <a:tcPr/>
                </a:tc>
                <a:tc>
                  <a:txBody>
                    <a:bodyPr/>
                    <a:lstStyle/>
                    <a:p>
                      <a:pPr algn="ctr"/>
                      <a:r>
                        <a:rPr lang="zh-CN" altLang="en-US" sz="1600" dirty="0" smtClean="0"/>
                        <a:t>示例</a:t>
                      </a:r>
                      <a:endParaRPr lang="zh-CN" altLang="en-US" sz="1600" dirty="0"/>
                    </a:p>
                  </a:txBody>
                  <a:tcPr/>
                </a:tc>
                <a:tc>
                  <a:txBody>
                    <a:bodyPr/>
                    <a:lstStyle/>
                    <a:p>
                      <a:pPr algn="ctr"/>
                      <a:r>
                        <a:rPr lang="zh-CN" altLang="en-US" sz="1600" dirty="0" smtClean="0"/>
                        <a:t>结果</a:t>
                      </a:r>
                      <a:endParaRPr lang="zh-CN" altLang="en-US" sz="1600" dirty="0"/>
                    </a:p>
                  </a:txBody>
                  <a:tcPr/>
                </a:tc>
              </a:tr>
              <a:tr h="225730">
                <a:tc>
                  <a:txBody>
                    <a:bodyPr/>
                    <a:lstStyle/>
                    <a:p>
                      <a:r>
                        <a:rPr lang="en-US" altLang="zh-CN" sz="1600" dirty="0" smtClean="0"/>
                        <a:t>&amp;</a:t>
                      </a:r>
                      <a:endParaRPr lang="zh-CN" altLang="en-US" sz="1600" dirty="0"/>
                    </a:p>
                  </a:txBody>
                  <a:tcPr/>
                </a:tc>
                <a:tc>
                  <a:txBody>
                    <a:bodyPr/>
                    <a:lstStyle/>
                    <a:p>
                      <a:r>
                        <a:rPr lang="zh-CN" altLang="en-US" sz="1600" dirty="0" smtClean="0"/>
                        <a:t>与</a:t>
                      </a:r>
                      <a:endParaRPr lang="zh-CN" altLang="en-US" sz="1600" dirty="0"/>
                    </a:p>
                  </a:txBody>
                  <a:tcPr/>
                </a:tc>
                <a:tc>
                  <a:txBody>
                    <a:bodyPr/>
                    <a:lstStyle/>
                    <a:p>
                      <a:r>
                        <a:rPr lang="en-US" altLang="zh-CN" sz="1600" dirty="0" smtClean="0"/>
                        <a:t>false &amp; true</a:t>
                      </a:r>
                      <a:endParaRPr lang="zh-CN" altLang="en-US" sz="1600" dirty="0"/>
                    </a:p>
                  </a:txBody>
                  <a:tcPr/>
                </a:tc>
                <a:tc>
                  <a:txBody>
                    <a:bodyPr/>
                    <a:lstStyle/>
                    <a:p>
                      <a:r>
                        <a:rPr lang="en-US" altLang="zh-CN" sz="1600" dirty="0" smtClean="0"/>
                        <a:t>false</a:t>
                      </a:r>
                      <a:endParaRPr lang="zh-CN" altLang="en-US" sz="1600" dirty="0"/>
                    </a:p>
                  </a:txBody>
                  <a:tcPr/>
                </a:tc>
              </a:tr>
              <a:tr h="309864">
                <a:tc>
                  <a:txBody>
                    <a:bodyPr/>
                    <a:lstStyle/>
                    <a:p>
                      <a:r>
                        <a:rPr lang="en-US" altLang="zh-CN" sz="1600" dirty="0" smtClean="0"/>
                        <a:t>|</a:t>
                      </a:r>
                      <a:endParaRPr lang="zh-CN" altLang="en-US" sz="1600" dirty="0"/>
                    </a:p>
                  </a:txBody>
                  <a:tcPr/>
                </a:tc>
                <a:tc>
                  <a:txBody>
                    <a:bodyPr/>
                    <a:lstStyle/>
                    <a:p>
                      <a:r>
                        <a:rPr lang="zh-CN" altLang="en-US" sz="1600" dirty="0" smtClean="0"/>
                        <a:t>或</a:t>
                      </a:r>
                      <a:endParaRPr lang="zh-CN" altLang="en-US" sz="1600" dirty="0"/>
                    </a:p>
                  </a:txBody>
                  <a:tcPr/>
                </a:tc>
                <a:tc>
                  <a:txBody>
                    <a:bodyPr/>
                    <a:lstStyle/>
                    <a:p>
                      <a:r>
                        <a:rPr lang="en-US" altLang="zh-CN" sz="1600" dirty="0" smtClean="0"/>
                        <a:t>false &amp; true</a:t>
                      </a:r>
                      <a:endParaRPr lang="zh-CN" altLang="en-US" sz="1600" dirty="0"/>
                    </a:p>
                  </a:txBody>
                  <a:tcPr/>
                </a:tc>
                <a:tc>
                  <a:txBody>
                    <a:bodyPr/>
                    <a:lstStyle/>
                    <a:p>
                      <a:r>
                        <a:rPr lang="en-US" altLang="zh-CN" sz="1600" dirty="0" smtClean="0"/>
                        <a:t>true</a:t>
                      </a:r>
                      <a:endParaRPr lang="zh-CN" altLang="en-US" sz="1600" dirty="0"/>
                    </a:p>
                  </a:txBody>
                  <a:tcPr/>
                </a:tc>
              </a:tr>
              <a:tr h="260336">
                <a:tc>
                  <a:txBody>
                    <a:bodyPr/>
                    <a:lstStyle/>
                    <a:p>
                      <a:r>
                        <a:rPr lang="en-US" altLang="zh-CN" sz="1600" dirty="0" smtClean="0"/>
                        <a:t>^</a:t>
                      </a:r>
                      <a:endParaRPr lang="zh-CN" altLang="en-US" sz="1600" dirty="0"/>
                    </a:p>
                  </a:txBody>
                  <a:tcPr/>
                </a:tc>
                <a:tc>
                  <a:txBody>
                    <a:bodyPr/>
                    <a:lstStyle/>
                    <a:p>
                      <a:r>
                        <a:rPr lang="zh-CN" altLang="en-US" sz="1600" dirty="0" smtClean="0"/>
                        <a:t>异或</a:t>
                      </a:r>
                      <a:endParaRPr lang="zh-CN" altLang="en-US" sz="1600" dirty="0"/>
                    </a:p>
                  </a:txBody>
                  <a:tcPr/>
                </a:tc>
                <a:tc>
                  <a:txBody>
                    <a:bodyPr/>
                    <a:lstStyle/>
                    <a:p>
                      <a:r>
                        <a:rPr lang="en-US" altLang="zh-CN" sz="1600" dirty="0" smtClean="0"/>
                        <a:t>true</a:t>
                      </a:r>
                      <a:r>
                        <a:rPr lang="en-US" altLang="zh-CN" sz="1600" baseline="0" dirty="0" smtClean="0"/>
                        <a:t> </a:t>
                      </a:r>
                      <a:r>
                        <a:rPr lang="en-US" altLang="zh-CN" sz="1600" dirty="0" smtClean="0"/>
                        <a:t>^ false</a:t>
                      </a:r>
                      <a:endParaRPr lang="zh-CN" altLang="en-US" sz="1600" dirty="0"/>
                    </a:p>
                  </a:txBody>
                  <a:tcPr/>
                </a:tc>
                <a:tc>
                  <a:txBody>
                    <a:bodyPr/>
                    <a:lstStyle/>
                    <a:p>
                      <a:r>
                        <a:rPr lang="en-US" altLang="zh-CN" sz="1600" dirty="0" smtClean="0"/>
                        <a:t>true</a:t>
                      </a:r>
                      <a:endParaRPr lang="zh-CN" altLang="en-US" sz="1600" dirty="0"/>
                    </a:p>
                  </a:txBody>
                  <a:tcPr/>
                </a:tc>
              </a:tr>
              <a:tr h="282246">
                <a:tc>
                  <a:txBody>
                    <a:bodyPr/>
                    <a:lstStyle/>
                    <a:p>
                      <a:r>
                        <a:rPr lang="en-US" altLang="zh-CN" sz="1600" dirty="0" smtClean="0"/>
                        <a:t>!</a:t>
                      </a:r>
                      <a:endParaRPr lang="zh-CN" altLang="en-US" sz="1600" dirty="0"/>
                    </a:p>
                  </a:txBody>
                  <a:tcPr/>
                </a:tc>
                <a:tc>
                  <a:txBody>
                    <a:bodyPr/>
                    <a:lstStyle/>
                    <a:p>
                      <a:r>
                        <a:rPr lang="zh-CN" altLang="en-US" sz="1600" dirty="0" smtClean="0"/>
                        <a:t>非</a:t>
                      </a:r>
                      <a:endParaRPr lang="zh-CN" altLang="en-US" sz="1600" dirty="0"/>
                    </a:p>
                  </a:txBody>
                  <a:tcPr/>
                </a:tc>
                <a:tc>
                  <a:txBody>
                    <a:bodyPr/>
                    <a:lstStyle/>
                    <a:p>
                      <a:r>
                        <a:rPr lang="en-US" altLang="zh-CN" sz="1600" dirty="0" smtClean="0"/>
                        <a:t>! true</a:t>
                      </a:r>
                      <a:endParaRPr lang="zh-CN" altLang="en-US" sz="1600" dirty="0"/>
                    </a:p>
                  </a:txBody>
                  <a:tcPr/>
                </a:tc>
                <a:tc>
                  <a:txBody>
                    <a:bodyPr/>
                    <a:lstStyle/>
                    <a:p>
                      <a:r>
                        <a:rPr lang="en-US" altLang="zh-CN" sz="1600" dirty="0" smtClean="0"/>
                        <a:t>false</a:t>
                      </a:r>
                      <a:endParaRPr lang="zh-CN" altLang="en-US" sz="1600" dirty="0"/>
                    </a:p>
                  </a:txBody>
                  <a:tcPr/>
                </a:tc>
              </a:tr>
              <a:tr h="232718">
                <a:tc>
                  <a:txBody>
                    <a:bodyPr/>
                    <a:lstStyle/>
                    <a:p>
                      <a:r>
                        <a:rPr lang="en-US" altLang="zh-CN" sz="1600" dirty="0" smtClean="0"/>
                        <a:t>&amp;&amp;</a:t>
                      </a:r>
                      <a:endParaRPr lang="zh-CN" altLang="en-US" sz="1600" dirty="0"/>
                    </a:p>
                  </a:txBody>
                  <a:tcPr/>
                </a:tc>
                <a:tc>
                  <a:txBody>
                    <a:bodyPr/>
                    <a:lstStyle/>
                    <a:p>
                      <a:r>
                        <a:rPr lang="zh-CN" altLang="en-US" sz="1600" dirty="0" smtClean="0"/>
                        <a:t>短路与</a:t>
                      </a:r>
                      <a:endParaRPr lang="zh-CN" altLang="en-US" sz="1600" dirty="0"/>
                    </a:p>
                  </a:txBody>
                  <a:tcPr/>
                </a:tc>
                <a:tc>
                  <a:txBody>
                    <a:bodyPr/>
                    <a:lstStyle/>
                    <a:p>
                      <a:r>
                        <a:rPr lang="en-US" altLang="zh-CN" sz="1600" dirty="0" smtClean="0"/>
                        <a:t>false &amp;&amp; true</a:t>
                      </a:r>
                      <a:endParaRPr lang="zh-CN" altLang="en-US" sz="1600" dirty="0"/>
                    </a:p>
                  </a:txBody>
                  <a:tcPr/>
                </a:tc>
                <a:tc>
                  <a:txBody>
                    <a:bodyPr/>
                    <a:lstStyle/>
                    <a:p>
                      <a:r>
                        <a:rPr lang="en-US" altLang="zh-CN" sz="1600" dirty="0" smtClean="0"/>
                        <a:t>false</a:t>
                      </a:r>
                      <a:endParaRPr lang="zh-CN" altLang="en-US" sz="1600" dirty="0"/>
                    </a:p>
                  </a:txBody>
                  <a:tcPr/>
                </a:tc>
              </a:tr>
              <a:tr h="0">
                <a:tc>
                  <a:txBody>
                    <a:bodyPr/>
                    <a:lstStyle/>
                    <a:p>
                      <a:r>
                        <a:rPr lang="en-US" altLang="zh-CN" sz="1600" dirty="0" smtClean="0"/>
                        <a:t>||</a:t>
                      </a:r>
                      <a:endParaRPr lang="zh-CN" altLang="en-US" sz="1600" dirty="0"/>
                    </a:p>
                  </a:txBody>
                  <a:tcPr/>
                </a:tc>
                <a:tc>
                  <a:txBody>
                    <a:bodyPr/>
                    <a:lstStyle/>
                    <a:p>
                      <a:r>
                        <a:rPr lang="zh-CN" altLang="en-US" sz="1600" dirty="0" smtClean="0"/>
                        <a:t>短路或</a:t>
                      </a:r>
                      <a:endParaRPr lang="zh-CN" altLang="en-US" sz="1600" dirty="0"/>
                    </a:p>
                  </a:txBody>
                  <a:tcPr/>
                </a:tc>
                <a:tc>
                  <a:txBody>
                    <a:bodyPr/>
                    <a:lstStyle/>
                    <a:p>
                      <a:r>
                        <a:rPr lang="en-US" altLang="zh-CN" sz="1600" dirty="0" smtClean="0"/>
                        <a:t>false || true</a:t>
                      </a:r>
                      <a:endParaRPr lang="zh-CN" altLang="en-US" sz="1600" dirty="0"/>
                    </a:p>
                  </a:txBody>
                  <a:tcPr/>
                </a:tc>
                <a:tc>
                  <a:txBody>
                    <a:bodyPr/>
                    <a:lstStyle/>
                    <a:p>
                      <a:r>
                        <a:rPr lang="en-US" altLang="zh-CN" sz="1600" dirty="0" smtClean="0"/>
                        <a:t>true</a:t>
                      </a:r>
                      <a:endParaRPr lang="zh-CN" altLang="en-US" sz="1600" dirty="0"/>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9</a:t>
            </a:r>
            <a:r>
              <a:rPr lang="zh-CN" altLang="en-US" dirty="0" smtClean="0"/>
              <a:t>、运算符与优先级</a:t>
            </a:r>
            <a:endParaRPr lang="en-US" altLang="zh-CN" dirty="0" smtClean="0"/>
          </a:p>
        </p:txBody>
      </p:sp>
      <p:sp>
        <p:nvSpPr>
          <p:cNvPr id="3" name="内容占位符 2"/>
          <p:cNvSpPr>
            <a:spLocks noGrp="1"/>
          </p:cNvSpPr>
          <p:nvPr>
            <p:ph idx="1"/>
          </p:nvPr>
        </p:nvSpPr>
        <p:spPr/>
        <p:txBody>
          <a:bodyPr>
            <a:normAutofit/>
          </a:bodyPr>
          <a:lstStyle/>
          <a:p>
            <a:pPr>
              <a:buNone/>
            </a:pPr>
            <a:r>
              <a:rPr lang="zh-CN" altLang="en-US" dirty="0" smtClean="0"/>
              <a:t>运算符练习：</a:t>
            </a:r>
            <a:endParaRPr lang="en-US" altLang="zh-CN" dirty="0" smtClean="0"/>
          </a:p>
          <a:p>
            <a:r>
              <a:rPr lang="en-US" altLang="zh-CN" dirty="0"/>
              <a:t>1</a:t>
            </a:r>
            <a:r>
              <a:rPr lang="zh-CN" altLang="en-US" dirty="0"/>
              <a:t>、通过键盘输入声明初始化一个圆柱体的高和底面半径</a:t>
            </a:r>
            <a:r>
              <a:rPr lang="en-US" altLang="zh-CN" dirty="0"/>
              <a:t>,</a:t>
            </a:r>
            <a:r>
              <a:rPr lang="en-US" altLang="zh-CN" dirty="0" err="1"/>
              <a:t>pai</a:t>
            </a:r>
            <a:r>
              <a:rPr lang="zh-CN" altLang="en-US" dirty="0"/>
              <a:t>值是</a:t>
            </a:r>
            <a:r>
              <a:rPr lang="en-US" altLang="zh-CN" dirty="0"/>
              <a:t>3.14,</a:t>
            </a:r>
            <a:r>
              <a:rPr lang="zh-CN" altLang="en-US" dirty="0"/>
              <a:t>求圆柱体的体积</a:t>
            </a:r>
            <a:r>
              <a:rPr lang="en-US" altLang="zh-CN" dirty="0"/>
              <a:t>,  </a:t>
            </a:r>
            <a:r>
              <a:rPr lang="zh-CN" altLang="en-US" dirty="0"/>
              <a:t>并显示输出圆柱体的体积</a:t>
            </a:r>
            <a:r>
              <a:rPr lang="en-US" altLang="zh-CN" dirty="0"/>
              <a:t>; π(r^2)</a:t>
            </a:r>
            <a:r>
              <a:rPr lang="en-US" altLang="zh-CN" dirty="0" smtClean="0"/>
              <a:t>h</a:t>
            </a:r>
            <a:r>
              <a:rPr lang="zh-CN" altLang="en-US" dirty="0" smtClean="0"/>
              <a:t>。</a:t>
            </a:r>
            <a:endParaRPr lang="zh-CN" altLang="en-US" dirty="0"/>
          </a:p>
          <a:p>
            <a:r>
              <a:rPr lang="en-US" altLang="zh-CN" dirty="0"/>
              <a:t>2</a:t>
            </a:r>
            <a:r>
              <a:rPr lang="zh-CN" altLang="en-US" dirty="0"/>
              <a:t>、意定义一个五位整数，求各个位上的数的和。</a:t>
            </a:r>
            <a:endParaRPr lang="zh-CN" altLang="en-US" dirty="0"/>
          </a:p>
          <a:p>
            <a:r>
              <a:rPr lang="en-US" altLang="zh-CN" dirty="0"/>
              <a:t>3</a:t>
            </a:r>
            <a:r>
              <a:rPr lang="zh-CN" altLang="en-US" dirty="0"/>
              <a:t>、根据天数（</a:t>
            </a:r>
            <a:r>
              <a:rPr lang="en-US" altLang="zh-CN" dirty="0"/>
              <a:t>46</a:t>
            </a:r>
            <a:r>
              <a:rPr lang="zh-CN" altLang="en-US" dirty="0"/>
              <a:t>）计算周数和剩余的天数，天数是通过键盘输入。</a:t>
            </a:r>
            <a:endParaRPr lang="en-US" altLang="zh-CN" dirty="0" smtClean="0"/>
          </a:p>
          <a:p>
            <a:r>
              <a:rPr lang="en-US" altLang="zh-CN" dirty="0" smtClean="0"/>
              <a:t>4</a:t>
            </a:r>
            <a:r>
              <a:rPr lang="zh-CN" altLang="en-US" dirty="0" smtClean="0"/>
              <a:t>、面试题：</a:t>
            </a:r>
            <a:r>
              <a:rPr lang="en-US" altLang="zh-CN" dirty="0"/>
              <a:t>&amp;</a:t>
            </a:r>
            <a:r>
              <a:rPr lang="zh-CN" altLang="en-US" dirty="0"/>
              <a:t>和</a:t>
            </a:r>
            <a:r>
              <a:rPr lang="en-US" altLang="zh-CN" dirty="0"/>
              <a:t>&amp;&amp;</a:t>
            </a:r>
            <a:r>
              <a:rPr lang="zh-CN" altLang="en-US" dirty="0"/>
              <a:t>的区别</a:t>
            </a:r>
            <a:endParaRPr lang="en-US" altLang="zh-CN" dirty="0" smtClean="0"/>
          </a:p>
          <a:p>
            <a:pPr>
              <a:buFontTx/>
              <a:buNone/>
            </a:pP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9</a:t>
            </a:r>
            <a:r>
              <a:rPr lang="zh-CN" altLang="en-US" dirty="0" smtClean="0"/>
              <a:t>、运算符与优先级</a:t>
            </a:r>
            <a:endParaRPr lang="en-US" altLang="zh-CN" dirty="0" smtClean="0"/>
          </a:p>
        </p:txBody>
      </p:sp>
      <p:sp>
        <p:nvSpPr>
          <p:cNvPr id="3" name="内容占位符 2"/>
          <p:cNvSpPr>
            <a:spLocks noGrp="1"/>
          </p:cNvSpPr>
          <p:nvPr>
            <p:ph idx="1"/>
          </p:nvPr>
        </p:nvSpPr>
        <p:spPr/>
        <p:txBody>
          <a:bodyPr>
            <a:normAutofit/>
          </a:bodyPr>
          <a:lstStyle/>
          <a:p>
            <a:r>
              <a:rPr lang="zh-CN" altLang="en-US" dirty="0" smtClean="0"/>
              <a:t>位运算符：</a:t>
            </a:r>
            <a:endParaRPr lang="en-US" altLang="zh-CN" dirty="0" smtClean="0"/>
          </a:p>
          <a:p>
            <a:r>
              <a:rPr lang="zh-CN" altLang="en-US" dirty="0" smtClean="0"/>
              <a:t>对两个操作数中的每一个二进制位都进行运算</a:t>
            </a:r>
            <a:endParaRPr lang="zh-CN" altLang="en-US" dirty="0" smtClean="0"/>
          </a:p>
          <a:p>
            <a:r>
              <a:rPr lang="zh-CN" altLang="en-US" dirty="0" smtClean="0"/>
              <a:t>位运算符功能：</a:t>
            </a:r>
            <a:endParaRPr lang="zh-CN" altLang="en-US" dirty="0" smtClean="0"/>
          </a:p>
          <a:p>
            <a:r>
              <a:rPr lang="en-US" altLang="zh-CN" dirty="0" smtClean="0"/>
              <a:t>1</a:t>
            </a:r>
            <a:r>
              <a:rPr lang="zh-CN" altLang="en-US" dirty="0" smtClean="0"/>
              <a:t>、按位取反</a:t>
            </a:r>
            <a:r>
              <a:rPr lang="en-US" dirty="0" smtClean="0"/>
              <a:t> </a:t>
            </a:r>
            <a:r>
              <a:rPr lang="en-US" altLang="zh-CN" dirty="0" smtClean="0"/>
              <a:t>~</a:t>
            </a:r>
            <a:endParaRPr lang="zh-CN" altLang="zh-CN" dirty="0" smtClean="0"/>
          </a:p>
          <a:p>
            <a:r>
              <a:rPr lang="en-US" altLang="zh-CN" dirty="0" smtClean="0"/>
              <a:t>2</a:t>
            </a:r>
            <a:r>
              <a:rPr lang="zh-CN" altLang="en-US" dirty="0" smtClean="0"/>
              <a:t>、按位与</a:t>
            </a:r>
            <a:r>
              <a:rPr lang="en-US" dirty="0" smtClean="0"/>
              <a:t> </a:t>
            </a:r>
            <a:r>
              <a:rPr lang="en-US" altLang="zh-CN" dirty="0" smtClean="0"/>
              <a:t>&amp; </a:t>
            </a:r>
            <a:endParaRPr lang="zh-CN" altLang="zh-CN" dirty="0" smtClean="0"/>
          </a:p>
          <a:p>
            <a:r>
              <a:rPr lang="en-US" altLang="zh-CN" dirty="0" smtClean="0"/>
              <a:t>3</a:t>
            </a:r>
            <a:r>
              <a:rPr lang="zh-CN" altLang="en-US" dirty="0" smtClean="0"/>
              <a:t>、按位或</a:t>
            </a:r>
            <a:r>
              <a:rPr lang="en-US" dirty="0" smtClean="0"/>
              <a:t> </a:t>
            </a:r>
            <a:r>
              <a:rPr lang="en-US" altLang="zh-CN" dirty="0" smtClean="0"/>
              <a:t>| </a:t>
            </a:r>
            <a:endParaRPr lang="zh-CN" altLang="zh-CN" dirty="0" smtClean="0"/>
          </a:p>
          <a:p>
            <a:r>
              <a:rPr lang="en-US" altLang="zh-CN" dirty="0" smtClean="0"/>
              <a:t>4</a:t>
            </a:r>
            <a:r>
              <a:rPr lang="zh-CN" altLang="en-US" dirty="0" smtClean="0"/>
              <a:t>、按位异或</a:t>
            </a:r>
            <a:r>
              <a:rPr lang="en-US" dirty="0" smtClean="0"/>
              <a:t> </a:t>
            </a:r>
            <a:r>
              <a:rPr lang="en-US" altLang="zh-CN" dirty="0" smtClean="0"/>
              <a:t>^</a:t>
            </a:r>
            <a:endParaRPr lang="zh-CN" altLang="zh-CN" dirty="0" smtClean="0"/>
          </a:p>
          <a:p>
            <a:pPr>
              <a:buFontTx/>
              <a:buNone/>
            </a:pPr>
            <a:endParaRPr lang="zh-CN" altLang="en-US" dirty="0" smtClean="0"/>
          </a:p>
          <a:p>
            <a:endParaRPr lang="zh-CN" altLang="en-US" dirty="0"/>
          </a:p>
        </p:txBody>
      </p:sp>
      <p:pic>
        <p:nvPicPr>
          <p:cNvPr id="5" name="Picture 4"/>
          <p:cNvPicPr>
            <a:picLocks noChangeAspect="1" noChangeArrowheads="1"/>
          </p:cNvPicPr>
          <p:nvPr/>
        </p:nvPicPr>
        <p:blipFill>
          <a:blip r:embed="rId1"/>
          <a:srcRect/>
          <a:stretch>
            <a:fillRect/>
          </a:stretch>
        </p:blipFill>
        <p:spPr bwMode="auto">
          <a:xfrm>
            <a:off x="688939" y="4029078"/>
            <a:ext cx="4767263" cy="2000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9</a:t>
            </a:r>
            <a:r>
              <a:rPr lang="zh-CN" altLang="en-US" dirty="0" smtClean="0"/>
              <a:t>、运算符与优先级</a:t>
            </a:r>
            <a:endParaRPr lang="en-US" altLang="zh-CN" dirty="0" smtClean="0"/>
          </a:p>
        </p:txBody>
      </p:sp>
      <p:sp>
        <p:nvSpPr>
          <p:cNvPr id="3" name="内容占位符 2"/>
          <p:cNvSpPr>
            <a:spLocks noGrp="1"/>
          </p:cNvSpPr>
          <p:nvPr>
            <p:ph idx="1"/>
          </p:nvPr>
        </p:nvSpPr>
        <p:spPr/>
        <p:txBody>
          <a:bodyPr>
            <a:normAutofit/>
          </a:bodyPr>
          <a:lstStyle/>
          <a:p>
            <a:r>
              <a:rPr lang="zh-CN" altLang="en-US" dirty="0" smtClean="0"/>
              <a:t>位移运算符：</a:t>
            </a:r>
            <a:endParaRPr lang="en-US" altLang="zh-CN" dirty="0" smtClean="0"/>
          </a:p>
          <a:p>
            <a:r>
              <a:rPr lang="zh-CN" altLang="en-US" dirty="0" smtClean="0"/>
              <a:t>左移：</a:t>
            </a:r>
            <a:r>
              <a:rPr lang="en-US" altLang="zh-CN" dirty="0" smtClean="0"/>
              <a:t>"a&lt;&lt;b; "</a:t>
            </a:r>
            <a:r>
              <a:rPr lang="zh-CN" altLang="en-US" dirty="0" smtClean="0"/>
              <a:t>将二进制形式的</a:t>
            </a:r>
            <a:r>
              <a:rPr lang="en-US" altLang="zh-CN" dirty="0" smtClean="0"/>
              <a:t>a</a:t>
            </a:r>
            <a:r>
              <a:rPr lang="zh-CN" altLang="en-US" dirty="0" smtClean="0"/>
              <a:t>逐位左移</a:t>
            </a:r>
            <a:r>
              <a:rPr lang="en-US" altLang="zh-CN" dirty="0" smtClean="0"/>
              <a:t>b</a:t>
            </a:r>
            <a:r>
              <a:rPr lang="zh-CN" altLang="en-US" dirty="0" smtClean="0"/>
              <a:t>位，最低位空出的</a:t>
            </a:r>
            <a:r>
              <a:rPr lang="en-US" altLang="zh-CN" dirty="0" smtClean="0"/>
              <a:t>b</a:t>
            </a:r>
            <a:r>
              <a:rPr lang="zh-CN" altLang="en-US" dirty="0" smtClean="0"/>
              <a:t>位补</a:t>
            </a:r>
            <a:r>
              <a:rPr lang="en-US" altLang="zh-CN" dirty="0" smtClean="0"/>
              <a:t>0</a:t>
            </a:r>
            <a:endParaRPr lang="zh-CN" altLang="zh-CN" dirty="0" smtClean="0"/>
          </a:p>
          <a:p>
            <a:r>
              <a:rPr lang="zh-CN" altLang="en-US" dirty="0" smtClean="0"/>
              <a:t>带符号右移：</a:t>
            </a:r>
            <a:r>
              <a:rPr lang="en-US" altLang="zh-CN" dirty="0" smtClean="0"/>
              <a:t>"a&gt;&gt;b; "</a:t>
            </a:r>
            <a:r>
              <a:rPr lang="zh-CN" altLang="en-US" dirty="0" smtClean="0"/>
              <a:t>将二进制形式的</a:t>
            </a:r>
            <a:r>
              <a:rPr lang="en-US" altLang="zh-CN" dirty="0" smtClean="0"/>
              <a:t>a</a:t>
            </a:r>
            <a:r>
              <a:rPr lang="zh-CN" altLang="en-US" dirty="0" smtClean="0"/>
              <a:t>逐位右移</a:t>
            </a:r>
            <a:r>
              <a:rPr lang="en-US" altLang="zh-CN" dirty="0" smtClean="0"/>
              <a:t>b</a:t>
            </a:r>
            <a:r>
              <a:rPr lang="zh-CN" altLang="en-US" dirty="0" smtClean="0"/>
              <a:t>位，最高位空出的</a:t>
            </a:r>
            <a:r>
              <a:rPr lang="en-US" altLang="zh-CN" dirty="0" smtClean="0"/>
              <a:t>b</a:t>
            </a:r>
            <a:r>
              <a:rPr lang="zh-CN" altLang="en-US" dirty="0" smtClean="0"/>
              <a:t>位补原来的符号位</a:t>
            </a:r>
            <a:endParaRPr lang="zh-CN" altLang="en-US" dirty="0" smtClean="0"/>
          </a:p>
          <a:p>
            <a:r>
              <a:rPr lang="zh-CN" altLang="en-US" dirty="0" smtClean="0"/>
              <a:t>无符号右移：</a:t>
            </a:r>
            <a:r>
              <a:rPr lang="en-US" altLang="zh-CN" dirty="0" smtClean="0"/>
              <a:t>"a&gt;&gt;&gt;b;"</a:t>
            </a:r>
            <a:r>
              <a:rPr lang="zh-CN" altLang="en-US" dirty="0" smtClean="0"/>
              <a:t>将二进制形式的</a:t>
            </a:r>
            <a:r>
              <a:rPr lang="en-US" altLang="zh-CN" dirty="0" smtClean="0"/>
              <a:t>a</a:t>
            </a:r>
            <a:r>
              <a:rPr lang="zh-CN" altLang="en-US" dirty="0" smtClean="0"/>
              <a:t>逐位右移</a:t>
            </a:r>
            <a:r>
              <a:rPr lang="en-US" altLang="zh-CN" dirty="0" smtClean="0"/>
              <a:t>b</a:t>
            </a:r>
            <a:r>
              <a:rPr lang="zh-CN" altLang="en-US" dirty="0" smtClean="0"/>
              <a:t>位，最高位空出的</a:t>
            </a:r>
            <a:r>
              <a:rPr lang="en-US" altLang="zh-CN" dirty="0" smtClean="0"/>
              <a:t>b</a:t>
            </a:r>
            <a:r>
              <a:rPr lang="zh-CN" altLang="en-US" dirty="0" smtClean="0"/>
              <a:t>位补</a:t>
            </a:r>
            <a:r>
              <a:rPr lang="en-US" altLang="zh-CN" dirty="0" smtClean="0"/>
              <a:t>0</a:t>
            </a:r>
            <a:endParaRPr lang="zh-CN" altLang="zh-CN" dirty="0" smtClean="0"/>
          </a:p>
          <a:p>
            <a:pPr>
              <a:buFontTx/>
              <a:buNone/>
            </a:pPr>
            <a:endParaRPr lang="zh-CN" alt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9</a:t>
            </a:r>
            <a:r>
              <a:rPr lang="zh-CN" altLang="en-US" dirty="0" smtClean="0"/>
              <a:t>、运算符与优先级</a:t>
            </a:r>
            <a:endParaRPr lang="en-US" altLang="zh-CN" dirty="0" smtClean="0"/>
          </a:p>
        </p:txBody>
      </p:sp>
      <p:sp>
        <p:nvSpPr>
          <p:cNvPr id="3" name="内容占位符 2"/>
          <p:cNvSpPr>
            <a:spLocks noGrp="1"/>
          </p:cNvSpPr>
          <p:nvPr>
            <p:ph idx="1"/>
          </p:nvPr>
        </p:nvSpPr>
        <p:spPr/>
        <p:txBody>
          <a:bodyPr>
            <a:normAutofit/>
          </a:bodyPr>
          <a:lstStyle/>
          <a:p>
            <a:r>
              <a:rPr lang="zh-CN" altLang="en-US" sz="2000" dirty="0" smtClean="0"/>
              <a:t>位移运算符正数示例：</a:t>
            </a:r>
            <a:endParaRPr lang="en-US" altLang="zh-CN" sz="2000" dirty="0" smtClean="0"/>
          </a:p>
          <a:p>
            <a:r>
              <a:rPr lang="en-US" altLang="zh-CN" sz="2000" b="1" dirty="0" smtClean="0">
                <a:solidFill>
                  <a:srgbClr val="FF0000"/>
                </a:solidFill>
              </a:rPr>
              <a:t>100		00000000      00000000      00000000      01100100</a:t>
            </a:r>
            <a:endParaRPr lang="en-US" altLang="zh-CN" sz="2000" b="1" dirty="0" smtClean="0">
              <a:solidFill>
                <a:srgbClr val="FF0000"/>
              </a:solidFill>
            </a:endParaRPr>
          </a:p>
          <a:p>
            <a:r>
              <a:rPr lang="en-US" altLang="zh-CN" sz="2000" b="1" dirty="0" smtClean="0"/>
              <a:t>100&lt;&lt;3	00000000      00000000      00000011      00100000</a:t>
            </a:r>
            <a:endParaRPr lang="en-US" altLang="zh-CN" sz="2000" b="1" dirty="0" smtClean="0"/>
          </a:p>
          <a:p>
            <a:r>
              <a:rPr lang="en-US" altLang="zh-CN" sz="2000" b="1" dirty="0" smtClean="0">
                <a:solidFill>
                  <a:srgbClr val="FF0000"/>
                </a:solidFill>
              </a:rPr>
              <a:t>100&gt;&gt;3	00000000      00000000      00000000      00001100</a:t>
            </a:r>
            <a:endParaRPr lang="en-US" altLang="zh-CN" sz="2000" b="1" dirty="0" smtClean="0">
              <a:solidFill>
                <a:srgbClr val="FF0000"/>
              </a:solidFill>
            </a:endParaRPr>
          </a:p>
          <a:p>
            <a:r>
              <a:rPr lang="en-US" altLang="zh-CN" sz="2000" b="1" dirty="0" smtClean="0"/>
              <a:t>100&gt;&gt;&gt;3	00000000      00000000      00000000      00001100</a:t>
            </a:r>
            <a:endParaRPr lang="en-US" altLang="zh-CN" sz="2000" b="1" dirty="0" smtClean="0"/>
          </a:p>
          <a:p>
            <a:pPr>
              <a:buFontTx/>
              <a:buNone/>
            </a:pPr>
            <a:endParaRPr lang="en-US" altLang="zh-CN" sz="2000" dirty="0" smtClean="0"/>
          </a:p>
          <a:p>
            <a:r>
              <a:rPr lang="zh-CN" altLang="en-US" sz="2000" dirty="0" smtClean="0"/>
              <a:t>位移运算符负数示例</a:t>
            </a:r>
            <a:r>
              <a:rPr lang="zh-CN" altLang="en-US" sz="2000" dirty="0"/>
              <a:t>：</a:t>
            </a:r>
            <a:endParaRPr lang="en-US" altLang="zh-CN" sz="2000" dirty="0"/>
          </a:p>
          <a:p>
            <a:r>
              <a:rPr lang="en-US" altLang="zh-CN" sz="2000" b="1" dirty="0">
                <a:solidFill>
                  <a:srgbClr val="FF0000"/>
                </a:solidFill>
              </a:rPr>
              <a:t>-100	11111111      11111111      11111111      10011100</a:t>
            </a:r>
            <a:endParaRPr lang="en-US" altLang="zh-CN" sz="2000" b="1" dirty="0">
              <a:solidFill>
                <a:srgbClr val="FF0000"/>
              </a:solidFill>
            </a:endParaRPr>
          </a:p>
          <a:p>
            <a:r>
              <a:rPr lang="en-US" altLang="zh-CN" sz="2000" b="1" dirty="0"/>
              <a:t>-100&lt;&lt;3	11111111      11111111      11111100      11100000</a:t>
            </a:r>
            <a:endParaRPr lang="en-US" altLang="zh-CN" sz="2000" b="1" dirty="0"/>
          </a:p>
          <a:p>
            <a:r>
              <a:rPr lang="en-US" altLang="zh-CN" sz="2000" b="1" dirty="0">
                <a:solidFill>
                  <a:srgbClr val="FF0000"/>
                </a:solidFill>
              </a:rPr>
              <a:t>-100&gt;&gt;3	11111111      11111111      11111111      11110011</a:t>
            </a:r>
            <a:endParaRPr lang="en-US" altLang="zh-CN" sz="2000" b="1" dirty="0">
              <a:solidFill>
                <a:srgbClr val="FF0000"/>
              </a:solidFill>
            </a:endParaRPr>
          </a:p>
          <a:p>
            <a:r>
              <a:rPr lang="en-US" altLang="zh-CN" sz="2000" b="1" dirty="0"/>
              <a:t>-100&gt;&gt;&gt;3	00011111      11111111      11111111      </a:t>
            </a:r>
            <a:r>
              <a:rPr lang="en-US" altLang="zh-CN" sz="2000" b="1" dirty="0" smtClean="0"/>
              <a:t>11110011</a:t>
            </a:r>
            <a:endParaRPr lang="zh-CN" altLang="en-US" sz="2000"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9</a:t>
            </a:r>
            <a:r>
              <a:rPr lang="zh-CN" altLang="en-US" dirty="0" smtClean="0"/>
              <a:t>、运算符与优先级</a:t>
            </a:r>
            <a:endParaRPr lang="en-US" altLang="zh-CN" dirty="0" smtClean="0"/>
          </a:p>
        </p:txBody>
      </p:sp>
      <p:sp>
        <p:nvSpPr>
          <p:cNvPr id="3" name="内容占位符 2"/>
          <p:cNvSpPr>
            <a:spLocks noGrp="1"/>
          </p:cNvSpPr>
          <p:nvPr>
            <p:ph idx="1"/>
          </p:nvPr>
        </p:nvSpPr>
        <p:spPr/>
        <p:txBody>
          <a:bodyPr>
            <a:normAutofit/>
          </a:bodyPr>
          <a:lstStyle/>
          <a:p>
            <a:r>
              <a:rPr lang="zh-CN" altLang="fr-FR" sz="2000" dirty="0"/>
              <a:t>面试题：以最快的速度计算</a:t>
            </a:r>
            <a:r>
              <a:rPr lang="fr-FR" altLang="zh-CN" sz="2000" dirty="0"/>
              <a:t>8*4</a:t>
            </a:r>
            <a:r>
              <a:rPr lang="zh-CN" altLang="fr-FR" sz="2000" dirty="0"/>
              <a:t>结果？</a:t>
            </a:r>
            <a:endParaRPr lang="zh-CN" altLang="fr-FR" sz="2000" dirty="0"/>
          </a:p>
          <a:p>
            <a:r>
              <a:rPr lang="fr-FR" altLang="zh-CN" sz="2000" dirty="0"/>
              <a:t>00000000 00000000 00000000 00001000  8</a:t>
            </a:r>
            <a:endParaRPr lang="fr-FR" altLang="zh-CN" sz="2000" dirty="0"/>
          </a:p>
          <a:p>
            <a:r>
              <a:rPr lang="fr-FR" altLang="zh-CN" sz="2000" dirty="0"/>
              <a:t>10000000 00000000 00000000 00100000  32</a:t>
            </a:r>
            <a:endParaRPr lang="fr-FR" altLang="zh-CN" sz="2000" dirty="0"/>
          </a:p>
          <a:p>
            <a:endParaRPr lang="fr-FR" altLang="zh-CN" sz="2000" dirty="0"/>
          </a:p>
          <a:p>
            <a:r>
              <a:rPr lang="zh-CN" altLang="fr-FR" sz="2000" dirty="0"/>
              <a:t>使用位移的方法是最快的。</a:t>
            </a:r>
            <a:endParaRPr lang="zh-CN" altLang="fr-FR" sz="2000" dirty="0"/>
          </a:p>
          <a:p>
            <a:r>
              <a:rPr lang="fr-FR" altLang="zh-CN" sz="2000" dirty="0"/>
              <a:t>int result = 8&lt;&lt;2;</a:t>
            </a:r>
            <a:endParaRPr lang="fr-FR" altLang="zh-CN" sz="2000" dirty="0"/>
          </a:p>
          <a:p>
            <a:r>
              <a:rPr lang="zh-CN" altLang="fr-FR" sz="2000" dirty="0"/>
              <a:t>左移算法：位移数作为</a:t>
            </a:r>
            <a:r>
              <a:rPr lang="fr-FR" altLang="zh-CN" sz="2000" dirty="0"/>
              <a:t>2</a:t>
            </a:r>
            <a:r>
              <a:rPr lang="zh-CN" altLang="fr-FR" sz="2000" dirty="0"/>
              <a:t>的次幂与操作数相乘</a:t>
            </a:r>
            <a:endParaRPr lang="zh-CN" altLang="fr-FR" sz="2000" dirty="0"/>
          </a:p>
          <a:p>
            <a:r>
              <a:rPr lang="fr-FR" altLang="zh-CN" sz="2000" dirty="0"/>
              <a:t>10&lt;&lt;2=</a:t>
            </a:r>
            <a:r>
              <a:rPr lang="fr-FR" altLang="zh-CN" sz="2000" dirty="0" smtClean="0"/>
              <a:t>40</a:t>
            </a:r>
            <a:endParaRPr lang="fr-FR" altLang="zh-CN" sz="2000" dirty="0" smtClean="0"/>
          </a:p>
          <a:p>
            <a:r>
              <a:rPr lang="zh-CN" altLang="fr-FR" sz="2000" dirty="0" smtClean="0"/>
              <a:t>右</a:t>
            </a:r>
            <a:r>
              <a:rPr lang="zh-CN" altLang="en-US" sz="2000" dirty="0" smtClean="0"/>
              <a:t>移算法：</a:t>
            </a:r>
            <a:r>
              <a:rPr lang="zh-CN" altLang="fr-FR" sz="2000" dirty="0" smtClean="0"/>
              <a:t>操作数</a:t>
            </a:r>
            <a:r>
              <a:rPr lang="zh-CN" altLang="en-US" sz="2000" dirty="0" smtClean="0"/>
              <a:t>除以</a:t>
            </a:r>
            <a:r>
              <a:rPr lang="zh-CN" altLang="fr-FR" sz="2000" dirty="0" smtClean="0"/>
              <a:t>位移数</a:t>
            </a:r>
            <a:r>
              <a:rPr lang="zh-CN" altLang="en-US" sz="2000" dirty="0" smtClean="0"/>
              <a:t>的</a:t>
            </a:r>
            <a:r>
              <a:rPr lang="fr-FR" altLang="zh-CN" sz="2000" dirty="0" smtClean="0"/>
              <a:t>2</a:t>
            </a:r>
            <a:r>
              <a:rPr lang="zh-CN" altLang="fr-FR" sz="2000" dirty="0" smtClean="0"/>
              <a:t>次幂</a:t>
            </a:r>
            <a:endParaRPr lang="zh-CN" altLang="fr-FR" sz="2000" dirty="0" smtClean="0"/>
          </a:p>
          <a:p>
            <a:endParaRPr lang="zh-CN" altLang="fr-FR" sz="2000" dirty="0" smtClean="0"/>
          </a:p>
          <a:p>
            <a:r>
              <a:rPr lang="zh-CN" altLang="en-US" sz="2000" dirty="0">
                <a:sym typeface="+mn-ea"/>
              </a:rPr>
              <a:t>通过键盘输入，初始化两个数将这两个数据交换位置后，输出显示交换后的数据。</a:t>
            </a:r>
            <a:endParaRPr lang="en-US" altLang="zh-CN" sz="2000" dirty="0" smtClean="0"/>
          </a:p>
          <a:p>
            <a:endParaRPr lang="zh-CN" altLang="en-US" sz="20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9</a:t>
            </a:r>
            <a:r>
              <a:rPr lang="zh-CN" altLang="en-US" dirty="0" smtClean="0"/>
              <a:t>、运算符与优先级</a:t>
            </a:r>
            <a:endParaRPr lang="en-US" altLang="zh-CN" dirty="0" smtClean="0"/>
          </a:p>
        </p:txBody>
      </p:sp>
      <p:sp>
        <p:nvSpPr>
          <p:cNvPr id="3" name="内容占位符 2"/>
          <p:cNvSpPr>
            <a:spLocks noGrp="1"/>
          </p:cNvSpPr>
          <p:nvPr>
            <p:ph idx="1"/>
          </p:nvPr>
        </p:nvSpPr>
        <p:spPr/>
        <p:txBody>
          <a:bodyPr>
            <a:normAutofit/>
          </a:bodyPr>
          <a:lstStyle/>
          <a:p>
            <a:r>
              <a:rPr lang="zh-CN" altLang="en-US" b="1" dirty="0" smtClean="0"/>
              <a:t>三目运算符：</a:t>
            </a:r>
            <a:endParaRPr lang="en-US" altLang="zh-CN" b="1" dirty="0" smtClean="0"/>
          </a:p>
          <a:p>
            <a:r>
              <a:rPr lang="en-US" altLang="zh-CN" dirty="0" smtClean="0"/>
              <a:t>X ? Y : Z</a:t>
            </a:r>
            <a:endParaRPr lang="zh-CN" altLang="zh-CN" dirty="0" smtClean="0"/>
          </a:p>
          <a:p>
            <a:r>
              <a:rPr lang="en-US" altLang="zh-CN" dirty="0" smtClean="0"/>
              <a:t>X</a:t>
            </a:r>
            <a:r>
              <a:rPr lang="zh-CN" altLang="en-US" dirty="0" smtClean="0"/>
              <a:t>为</a:t>
            </a:r>
            <a:r>
              <a:rPr lang="en-US" altLang="zh-CN" dirty="0" smtClean="0"/>
              <a:t>boolean</a:t>
            </a:r>
            <a:r>
              <a:rPr lang="zh-CN" altLang="en-US" dirty="0" smtClean="0"/>
              <a:t>类型表达式，先计算</a:t>
            </a:r>
            <a:r>
              <a:rPr lang="en-US" altLang="zh-CN" dirty="0" smtClean="0"/>
              <a:t>x</a:t>
            </a:r>
            <a:r>
              <a:rPr lang="zh-CN" altLang="en-US" dirty="0" smtClean="0"/>
              <a:t>的值，若为</a:t>
            </a:r>
            <a:r>
              <a:rPr lang="en-US" altLang="zh-CN" dirty="0" smtClean="0"/>
              <a:t>true</a:t>
            </a:r>
            <a:r>
              <a:rPr lang="zh-CN" altLang="en-US" dirty="0" smtClean="0"/>
              <a:t>，整个三目运算的结果为表达式</a:t>
            </a:r>
            <a:r>
              <a:rPr lang="en-US" altLang="zh-CN" dirty="0" smtClean="0"/>
              <a:t>y</a:t>
            </a:r>
            <a:r>
              <a:rPr lang="zh-CN" altLang="en-US" dirty="0" smtClean="0"/>
              <a:t>的值，否则整个运算结果为表达式</a:t>
            </a:r>
            <a:r>
              <a:rPr lang="en-US" altLang="zh-CN" dirty="0" smtClean="0"/>
              <a:t>z</a:t>
            </a:r>
            <a:r>
              <a:rPr lang="zh-CN" altLang="en-US" dirty="0" smtClean="0"/>
              <a:t>的值。</a:t>
            </a:r>
            <a:endParaRPr lang="zh-CN" altLang="en-US" dirty="0" smtClean="0"/>
          </a:p>
          <a:p>
            <a:r>
              <a:rPr lang="zh-CN" altLang="en-US" dirty="0" smtClean="0"/>
              <a:t>从键盘输入一个成绩，判断该分数是否及格。</a:t>
            </a:r>
            <a:endParaRPr lang="zh-CN" alt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9</a:t>
            </a:r>
            <a:r>
              <a:rPr lang="zh-CN" altLang="en-US" dirty="0" smtClean="0"/>
              <a:t>、运算符与优先级</a:t>
            </a:r>
            <a:endParaRPr lang="en-US" altLang="zh-CN" dirty="0" smtClean="0"/>
          </a:p>
        </p:txBody>
      </p:sp>
      <p:sp>
        <p:nvSpPr>
          <p:cNvPr id="3" name="内容占位符 2"/>
          <p:cNvSpPr>
            <a:spLocks noGrp="1"/>
          </p:cNvSpPr>
          <p:nvPr>
            <p:ph idx="1"/>
          </p:nvPr>
        </p:nvSpPr>
        <p:spPr/>
        <p:txBody>
          <a:bodyPr>
            <a:normAutofit/>
          </a:bodyPr>
          <a:lstStyle/>
          <a:p>
            <a:endParaRPr lang="en-US" altLang="zh-CN" dirty="0" smtClean="0"/>
          </a:p>
          <a:p>
            <a:endParaRPr lang="zh-CN" altLang="en-US" dirty="0" smtClean="0"/>
          </a:p>
        </p:txBody>
      </p:sp>
      <p:pic>
        <p:nvPicPr>
          <p:cNvPr id="5" name="图片 4" descr="1"/>
          <p:cNvPicPr>
            <a:picLocks noChangeAspect="1"/>
          </p:cNvPicPr>
          <p:nvPr/>
        </p:nvPicPr>
        <p:blipFill>
          <a:blip r:embed="rId1"/>
          <a:stretch>
            <a:fillRect/>
          </a:stretch>
        </p:blipFill>
        <p:spPr>
          <a:xfrm>
            <a:off x="893445" y="1362710"/>
            <a:ext cx="5076190" cy="4952365"/>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10</a:t>
            </a:r>
            <a:r>
              <a:rPr lang="zh-CN" altLang="en-US" dirty="0" smtClean="0"/>
              <a:t>、分支语句</a:t>
            </a:r>
            <a:endParaRPr lang="en-US" altLang="zh-CN" dirty="0" smtClean="0"/>
          </a:p>
        </p:txBody>
      </p:sp>
      <p:sp>
        <p:nvSpPr>
          <p:cNvPr id="3" name="内容占位符 2"/>
          <p:cNvSpPr>
            <a:spLocks noGrp="1"/>
          </p:cNvSpPr>
          <p:nvPr>
            <p:ph idx="1"/>
          </p:nvPr>
        </p:nvSpPr>
        <p:spPr/>
        <p:txBody>
          <a:bodyPr>
            <a:normAutofit/>
          </a:bodyPr>
          <a:lstStyle/>
          <a:p>
            <a:r>
              <a:rPr lang="en-US" altLang="zh-CN" b="1" dirty="0" smtClean="0"/>
              <a:t>if</a:t>
            </a:r>
            <a:r>
              <a:rPr lang="zh-CN" altLang="en-US" b="1" dirty="0" smtClean="0"/>
              <a:t>条件结构是根据条件判断之后再做处理</a:t>
            </a:r>
            <a:endParaRPr lang="zh-CN" altLang="en-US" dirty="0" smtClean="0"/>
          </a:p>
          <a:p>
            <a:r>
              <a:rPr lang="zh-CN" altLang="en-US" b="1" dirty="0" smtClean="0"/>
              <a:t>简单判断语句：</a:t>
            </a:r>
            <a:endParaRPr lang="en-US" altLang="zh-CN" b="1" dirty="0" smtClean="0"/>
          </a:p>
          <a:p>
            <a:r>
              <a:rPr lang="en-US" altLang="zh-CN" dirty="0"/>
              <a:t> if(</a:t>
            </a:r>
            <a:r>
              <a:rPr lang="zh-CN" altLang="en-US" dirty="0"/>
              <a:t>表达式</a:t>
            </a:r>
            <a:r>
              <a:rPr lang="en-US" altLang="zh-CN" dirty="0"/>
              <a:t>){</a:t>
            </a:r>
            <a:endParaRPr lang="en-US" altLang="zh-CN" dirty="0"/>
          </a:p>
          <a:p>
            <a:r>
              <a:rPr lang="en-US" altLang="zh-CN" dirty="0"/>
              <a:t>         </a:t>
            </a:r>
            <a:r>
              <a:rPr lang="zh-CN" altLang="en-US" dirty="0"/>
              <a:t>执行语句</a:t>
            </a:r>
            <a:r>
              <a:rPr lang="en-US" altLang="zh-CN" dirty="0"/>
              <a:t>;</a:t>
            </a:r>
            <a:endParaRPr lang="en-US" altLang="zh-CN" dirty="0"/>
          </a:p>
          <a:p>
            <a:r>
              <a:rPr lang="en-US" altLang="zh-CN" dirty="0"/>
              <a:t>      }else{</a:t>
            </a:r>
            <a:endParaRPr lang="en-US" altLang="zh-CN" dirty="0"/>
          </a:p>
          <a:p>
            <a:r>
              <a:rPr lang="en-US" altLang="zh-CN" dirty="0"/>
              <a:t>         </a:t>
            </a:r>
            <a:r>
              <a:rPr lang="zh-CN" altLang="en-US" dirty="0"/>
              <a:t>执行语句</a:t>
            </a:r>
            <a:r>
              <a:rPr lang="en-US" altLang="zh-CN" dirty="0"/>
              <a:t>;</a:t>
            </a:r>
            <a:endParaRPr lang="en-US" altLang="zh-CN" dirty="0"/>
          </a:p>
          <a:p>
            <a:r>
              <a:rPr lang="en-US" altLang="zh-CN" dirty="0"/>
              <a:t>      }</a:t>
            </a:r>
            <a:endParaRPr lang="en-US" altLang="zh-CN" dirty="0"/>
          </a:p>
          <a:p>
            <a:r>
              <a:rPr lang="en-US" altLang="zh-CN" dirty="0"/>
              <a:t>     </a:t>
            </a:r>
            <a:r>
              <a:rPr lang="zh-CN" altLang="en-US" dirty="0"/>
              <a:t>如果</a:t>
            </a:r>
            <a:r>
              <a:rPr lang="en-US" altLang="zh-CN" dirty="0"/>
              <a:t>...</a:t>
            </a:r>
            <a:r>
              <a:rPr lang="zh-CN" altLang="en-US" dirty="0"/>
              <a:t>那么</a:t>
            </a:r>
            <a:endParaRPr lang="zh-CN" altLang="en-US" dirty="0"/>
          </a:p>
          <a:p>
            <a:endParaRPr lang="zh-CN" altLang="en-US" dirty="0"/>
          </a:p>
          <a:p>
            <a:r>
              <a:rPr lang="zh-CN" altLang="en-US" dirty="0"/>
              <a:t>  </a:t>
            </a:r>
            <a:r>
              <a:rPr lang="zh-CN" altLang="en-US" dirty="0" smtClean="0"/>
              <a:t>执行过程：当程序执</a:t>
            </a:r>
            <a:r>
              <a:rPr lang="zh-CN" altLang="en-US" dirty="0"/>
              <a:t>行到</a:t>
            </a:r>
            <a:r>
              <a:rPr lang="en-US" altLang="zh-CN" dirty="0"/>
              <a:t>if</a:t>
            </a:r>
            <a:r>
              <a:rPr lang="zh-CN" altLang="en-US" dirty="0" smtClean="0"/>
              <a:t>时，首先会</a:t>
            </a:r>
            <a:r>
              <a:rPr lang="zh-CN" altLang="en-US" dirty="0"/>
              <a:t>判断</a:t>
            </a:r>
            <a:r>
              <a:rPr lang="en-US" altLang="zh-CN" dirty="0"/>
              <a:t>( )</a:t>
            </a:r>
            <a:r>
              <a:rPr lang="zh-CN" altLang="en-US" dirty="0"/>
              <a:t>里面表达</a:t>
            </a:r>
            <a:r>
              <a:rPr lang="zh-CN" altLang="en-US" dirty="0" smtClean="0"/>
              <a:t>式的值，</a:t>
            </a:r>
            <a:endParaRPr lang="en-US" altLang="zh-CN" dirty="0"/>
          </a:p>
          <a:p>
            <a:r>
              <a:rPr lang="en-US" altLang="zh-CN" dirty="0"/>
              <a:t>     </a:t>
            </a:r>
            <a:r>
              <a:rPr lang="zh-CN" altLang="en-US" dirty="0"/>
              <a:t>如果表达</a:t>
            </a:r>
            <a:r>
              <a:rPr lang="zh-CN" altLang="en-US" dirty="0" smtClean="0"/>
              <a:t>式的值为真，那么就执</a:t>
            </a:r>
            <a:r>
              <a:rPr lang="zh-CN" altLang="en-US" dirty="0"/>
              <a:t>行</a:t>
            </a:r>
            <a:r>
              <a:rPr lang="en-US" altLang="zh-CN" dirty="0"/>
              <a:t>( )</a:t>
            </a:r>
            <a:r>
              <a:rPr lang="zh-CN" altLang="en-US" dirty="0"/>
              <a:t>后</a:t>
            </a:r>
            <a:r>
              <a:rPr lang="en-US" altLang="zh-CN" dirty="0"/>
              <a:t>{ }</a:t>
            </a:r>
            <a:r>
              <a:rPr lang="zh-CN" altLang="en-US" dirty="0" smtClean="0"/>
              <a:t>里的执行语句</a:t>
            </a:r>
            <a:r>
              <a:rPr lang="zh-CN" altLang="zh-CN" dirty="0" smtClean="0"/>
              <a:t>，</a:t>
            </a:r>
            <a:endParaRPr lang="en-US" altLang="zh-CN" dirty="0"/>
          </a:p>
          <a:p>
            <a:r>
              <a:rPr lang="en-US" altLang="zh-CN" dirty="0"/>
              <a:t>     </a:t>
            </a:r>
            <a:r>
              <a:rPr lang="zh-CN" altLang="en-US" dirty="0" smtClean="0"/>
              <a:t>如果为假，那么就执</a:t>
            </a:r>
            <a:r>
              <a:rPr lang="zh-CN" altLang="en-US" dirty="0"/>
              <a:t>行</a:t>
            </a:r>
            <a:r>
              <a:rPr lang="en-US" altLang="zh-CN" dirty="0"/>
              <a:t>else</a:t>
            </a:r>
            <a:r>
              <a:rPr lang="zh-CN" altLang="en-US" dirty="0"/>
              <a:t>后面</a:t>
            </a:r>
            <a:r>
              <a:rPr lang="en-US" altLang="zh-CN" dirty="0"/>
              <a:t>{ }</a:t>
            </a:r>
            <a:r>
              <a:rPr lang="zh-CN" altLang="en-US" dirty="0" smtClean="0"/>
              <a:t>里的执行语句</a:t>
            </a:r>
            <a:endParaRPr lang="en-US" altLang="zh-CN" dirty="0" smtClean="0"/>
          </a:p>
          <a:p>
            <a:endParaRPr lang="en-US" altLang="zh-CN" dirty="0" smtClean="0"/>
          </a:p>
          <a:p>
            <a:r>
              <a:rPr lang="en-US" altLang="zh-CN" dirty="0" smtClean="0"/>
              <a:t>&amp; ,| ,^ ,&amp;&amp; ,|| , !</a:t>
            </a:r>
            <a:r>
              <a:rPr lang="zh-CN" altLang="en-US" dirty="0" smtClean="0"/>
              <a:t> </a:t>
            </a:r>
            <a:r>
              <a:rPr lang="en-US" altLang="zh-CN" dirty="0" smtClean="0"/>
              <a:t>,==</a:t>
            </a:r>
            <a:endParaRPr lang="zh-CN" altLang="zh-C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1</a:t>
            </a:r>
            <a:r>
              <a:rPr lang="zh-CN" altLang="en-US" dirty="0" smtClean="0"/>
              <a:t>、变量与标识符</a:t>
            </a:r>
            <a:endParaRPr lang="en-US" altLang="zh-CN" dirty="0" smtClean="0"/>
          </a:p>
        </p:txBody>
      </p:sp>
      <p:sp>
        <p:nvSpPr>
          <p:cNvPr id="3" name="内容占位符 2"/>
          <p:cNvSpPr>
            <a:spLocks noGrp="1"/>
          </p:cNvSpPr>
          <p:nvPr>
            <p:ph idx="1"/>
          </p:nvPr>
        </p:nvSpPr>
        <p:spPr/>
        <p:txBody>
          <a:bodyPr>
            <a:normAutofit/>
          </a:bodyPr>
          <a:lstStyle/>
          <a:p>
            <a:r>
              <a:rPr lang="zh-CN" altLang="en-US" sz="2000" b="1" dirty="0" smtClean="0"/>
              <a:t>数学名词：</a:t>
            </a:r>
            <a:endParaRPr lang="en-US" altLang="zh-CN" sz="2000" b="1" dirty="0" smtClean="0"/>
          </a:p>
          <a:p>
            <a:r>
              <a:rPr lang="zh-CN" altLang="en-US" sz="2000" dirty="0" smtClean="0">
                <a:solidFill>
                  <a:srgbClr val="FF0000"/>
                </a:solidFill>
              </a:rPr>
              <a:t>变数或变量，</a:t>
            </a:r>
            <a:r>
              <a:rPr lang="zh-CN" altLang="en-US" sz="2000" dirty="0" smtClean="0"/>
              <a:t>是指没有固定的值，可以改变的数。变量以非数字的符号来表达，一般用拉丁字母。变量是常数的相反。变量的用处在于能一般化描述指令的方式。</a:t>
            </a:r>
            <a:endParaRPr lang="en-US" altLang="zh-CN" sz="2000" dirty="0" smtClean="0"/>
          </a:p>
          <a:p>
            <a:r>
              <a:rPr lang="zh-CN" altLang="en-US" sz="2000" b="1" dirty="0" smtClean="0"/>
              <a:t>计算机解释：</a:t>
            </a:r>
            <a:endParaRPr lang="en-US" altLang="zh-CN" sz="2000" b="1" dirty="0" smtClean="0"/>
          </a:p>
          <a:p>
            <a:r>
              <a:rPr lang="zh-CN" altLang="en-US" sz="2000" dirty="0" smtClean="0"/>
              <a:t>变量就是系统为程序分配的一块内存单元，用来存储各种类型的数据。根据所存储的数据类型的不同，有各种不同类型的变量。变量名代表这块内存中的数据 。</a:t>
            </a:r>
            <a:endParaRPr lang="en-US" altLang="zh-CN" sz="2000" dirty="0" smtClean="0"/>
          </a:p>
          <a:p>
            <a:endParaRPr lang="en-US" altLang="zh-CN" dirty="0" smtClean="0"/>
          </a:p>
          <a:p>
            <a:r>
              <a:rPr lang="zh-CN" altLang="en-US" dirty="0" smtClean="0"/>
              <a:t>变量分类： </a:t>
            </a:r>
            <a:endParaRPr lang="zh-CN" altLang="en-US" dirty="0" smtClean="0"/>
          </a:p>
          <a:p>
            <a:r>
              <a:rPr lang="zh-CN" altLang="en-US" dirty="0" smtClean="0"/>
              <a:t>按所属的数据类型划分： </a:t>
            </a:r>
            <a:endParaRPr lang="zh-CN" altLang="en-US" dirty="0" smtClean="0"/>
          </a:p>
          <a:p>
            <a:pPr>
              <a:buFontTx/>
              <a:buNone/>
            </a:pPr>
            <a:r>
              <a:rPr lang="en-US" altLang="zh-CN" dirty="0" smtClean="0"/>
              <a:t>		</a:t>
            </a:r>
            <a:r>
              <a:rPr lang="zh-CN" altLang="en-US" dirty="0" smtClean="0"/>
              <a:t>基本数据类型变量 引用数据类型变量 </a:t>
            </a:r>
            <a:endParaRPr lang="zh-CN" altLang="en-US" dirty="0" smtClean="0"/>
          </a:p>
          <a:p>
            <a:r>
              <a:rPr lang="zh-CN" altLang="en-US" dirty="0" smtClean="0"/>
              <a:t>按被声明的位置划分： </a:t>
            </a:r>
            <a:endParaRPr lang="zh-CN" altLang="en-US" dirty="0" smtClean="0"/>
          </a:p>
          <a:p>
            <a:pPr>
              <a:buFontTx/>
              <a:buNone/>
            </a:pPr>
            <a:r>
              <a:rPr lang="en-US" altLang="zh-CN" dirty="0" smtClean="0"/>
              <a:t>	</a:t>
            </a:r>
            <a:r>
              <a:rPr lang="zh-CN" altLang="en-US" dirty="0" smtClean="0"/>
              <a:t>局部变量：方法或语句块内部定义的变量</a:t>
            </a:r>
            <a:endParaRPr lang="en-US" altLang="zh-CN" dirty="0" smtClean="0"/>
          </a:p>
          <a:p>
            <a:pPr>
              <a:buFontTx/>
              <a:buNone/>
            </a:pPr>
            <a:r>
              <a:rPr lang="en-US" altLang="zh-CN" dirty="0" smtClean="0"/>
              <a:t>	</a:t>
            </a:r>
            <a:r>
              <a:rPr lang="zh-CN" altLang="en-US" dirty="0" smtClean="0"/>
              <a:t>成员变量：方法外部、类的内部定义的变量 </a:t>
            </a:r>
            <a:endParaRPr lang="zh-CN" altLang="en-US" dirty="0" smtClean="0"/>
          </a:p>
          <a:p>
            <a:endParaRPr lang="zh-CN" altLang="en-US"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10</a:t>
            </a:r>
            <a:r>
              <a:rPr lang="zh-CN" altLang="en-US" dirty="0" smtClean="0"/>
              <a:t>、分支语句</a:t>
            </a:r>
            <a:endParaRPr lang="en-US" altLang="zh-CN" dirty="0" smtClean="0"/>
          </a:p>
        </p:txBody>
      </p:sp>
      <p:sp>
        <p:nvSpPr>
          <p:cNvPr id="3" name="内容占位符 2"/>
          <p:cNvSpPr>
            <a:spLocks noGrp="1"/>
          </p:cNvSpPr>
          <p:nvPr>
            <p:ph idx="1"/>
          </p:nvPr>
        </p:nvSpPr>
        <p:spPr/>
        <p:txBody>
          <a:bodyPr>
            <a:normAutofit/>
          </a:bodyPr>
          <a:lstStyle/>
          <a:p>
            <a:r>
              <a:rPr lang="zh-CN" altLang="en-US" dirty="0" smtClean="0"/>
              <a:t>案例练习：</a:t>
            </a:r>
            <a:endParaRPr lang="en-US" altLang="zh-CN" dirty="0" smtClean="0"/>
          </a:p>
          <a:p>
            <a:r>
              <a:rPr lang="zh-CN" altLang="zh-CN" dirty="0" smtClean="0"/>
              <a:t>1</a:t>
            </a:r>
            <a:r>
              <a:rPr lang="zh-CN" altLang="en-US" dirty="0" smtClean="0"/>
              <a:t>、</a:t>
            </a:r>
            <a:r>
              <a:rPr lang="zh-CN" altLang="zh-CN" dirty="0"/>
              <a:t>输入一个字符，判断</a:t>
            </a:r>
            <a:r>
              <a:rPr lang="zh-CN" altLang="zh-CN" dirty="0" smtClean="0"/>
              <a:t>是大写字母</a:t>
            </a:r>
            <a:r>
              <a:rPr lang="zh-CN" altLang="en-US" dirty="0" smtClean="0"/>
              <a:t>还是小写字母，输出提示信息。</a:t>
            </a:r>
            <a:endParaRPr lang="en-US" altLang="zh-CN" dirty="0" smtClean="0"/>
          </a:p>
          <a:p>
            <a:r>
              <a:rPr lang="zh-CN" altLang="zh-CN" dirty="0" smtClean="0"/>
              <a:t>2</a:t>
            </a:r>
            <a:r>
              <a:rPr lang="zh-CN" altLang="en-US" dirty="0" smtClean="0"/>
              <a:t>、</a:t>
            </a:r>
            <a:r>
              <a:rPr lang="zh-CN" altLang="zh-CN" dirty="0"/>
              <a:t>写一个程序，判断某一年是否为闰年（被</a:t>
            </a:r>
            <a:r>
              <a:rPr lang="en-US" altLang="zh-CN" dirty="0"/>
              <a:t>4</a:t>
            </a:r>
            <a:r>
              <a:rPr lang="zh-CN" altLang="zh-CN" dirty="0"/>
              <a:t>整除但不能被</a:t>
            </a:r>
            <a:r>
              <a:rPr lang="en-US" altLang="zh-CN" dirty="0"/>
              <a:t>100</a:t>
            </a:r>
            <a:r>
              <a:rPr lang="zh-CN" altLang="zh-CN" dirty="0"/>
              <a:t>整除能被</a:t>
            </a:r>
            <a:r>
              <a:rPr lang="en-US" altLang="zh-CN" dirty="0"/>
              <a:t>400</a:t>
            </a:r>
            <a:r>
              <a:rPr lang="zh-CN" altLang="zh-CN" dirty="0"/>
              <a:t>整除</a:t>
            </a:r>
            <a:r>
              <a:rPr lang="en-US" altLang="zh-CN" dirty="0"/>
              <a:t>)</a:t>
            </a:r>
            <a:r>
              <a:rPr lang="zh-CN" altLang="zh-CN" dirty="0"/>
              <a:t>是闰</a:t>
            </a:r>
            <a:r>
              <a:rPr lang="zh-CN" altLang="zh-CN" dirty="0" smtClean="0"/>
              <a:t>年</a:t>
            </a:r>
            <a:r>
              <a:rPr lang="zh-CN" altLang="en-US" dirty="0" smtClean="0"/>
              <a:t>否则是</a:t>
            </a:r>
            <a:r>
              <a:rPr lang="zh-CN" altLang="zh-CN" dirty="0" smtClean="0"/>
              <a:t>平年</a:t>
            </a:r>
            <a:endParaRPr lang="en-US" altLang="zh-CN" dirty="0" smtClean="0"/>
          </a:p>
          <a:p>
            <a:endParaRPr lang="zh-CN" altLang="zh-CN" dirty="0"/>
          </a:p>
          <a:p>
            <a:endParaRPr lang="zh-CN" altLang="zh-CN"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10</a:t>
            </a:r>
            <a:r>
              <a:rPr lang="zh-CN" altLang="en-US" dirty="0" smtClean="0"/>
              <a:t>、分支语句</a:t>
            </a:r>
            <a:endParaRPr lang="en-US" altLang="zh-CN" dirty="0" smtClean="0"/>
          </a:p>
        </p:txBody>
      </p:sp>
      <p:sp>
        <p:nvSpPr>
          <p:cNvPr id="3" name="内容占位符 2"/>
          <p:cNvSpPr>
            <a:spLocks noGrp="1"/>
          </p:cNvSpPr>
          <p:nvPr>
            <p:ph idx="1"/>
          </p:nvPr>
        </p:nvSpPr>
        <p:spPr/>
        <p:txBody>
          <a:bodyPr>
            <a:normAutofit/>
          </a:bodyPr>
          <a:lstStyle/>
          <a:p>
            <a:r>
              <a:rPr lang="zh-CN" altLang="en-US" b="1" dirty="0" smtClean="0"/>
              <a:t>分支嵌套：</a:t>
            </a:r>
            <a:endParaRPr lang="zh-CN" altLang="zh-CN" b="1" dirty="0" smtClean="0"/>
          </a:p>
          <a:p>
            <a:r>
              <a:rPr lang="zh-CN" altLang="en-US" dirty="0"/>
              <a:t> </a:t>
            </a:r>
            <a:r>
              <a:rPr lang="en-US" altLang="zh-CN" dirty="0"/>
              <a:t>if(</a:t>
            </a:r>
            <a:r>
              <a:rPr lang="zh-CN" altLang="en-US" dirty="0"/>
              <a:t>表达式</a:t>
            </a:r>
            <a:r>
              <a:rPr lang="en-US" altLang="zh-CN" dirty="0"/>
              <a:t>1){</a:t>
            </a:r>
            <a:endParaRPr lang="en-US" altLang="zh-CN" dirty="0"/>
          </a:p>
          <a:p>
            <a:r>
              <a:rPr lang="en-US" altLang="zh-CN" dirty="0"/>
              <a:t>         </a:t>
            </a:r>
            <a:r>
              <a:rPr lang="zh-CN" altLang="en-US" dirty="0"/>
              <a:t>执行语句</a:t>
            </a:r>
            <a:r>
              <a:rPr lang="en-US" altLang="zh-CN" dirty="0"/>
              <a:t>1;</a:t>
            </a:r>
            <a:endParaRPr lang="en-US" altLang="zh-CN" dirty="0"/>
          </a:p>
          <a:p>
            <a:r>
              <a:rPr lang="en-US" altLang="zh-CN" dirty="0"/>
              <a:t>      }else if(</a:t>
            </a:r>
            <a:r>
              <a:rPr lang="zh-CN" altLang="en-US" dirty="0"/>
              <a:t>表达式</a:t>
            </a:r>
            <a:r>
              <a:rPr lang="en-US" altLang="zh-CN" dirty="0"/>
              <a:t>2){</a:t>
            </a:r>
            <a:endParaRPr lang="en-US" altLang="zh-CN" dirty="0"/>
          </a:p>
          <a:p>
            <a:r>
              <a:rPr lang="en-US" altLang="zh-CN" dirty="0"/>
              <a:t>         </a:t>
            </a:r>
            <a:r>
              <a:rPr lang="zh-CN" altLang="en-US" dirty="0"/>
              <a:t>执行语句</a:t>
            </a:r>
            <a:r>
              <a:rPr lang="en-US" altLang="zh-CN" dirty="0"/>
              <a:t>2;</a:t>
            </a:r>
            <a:endParaRPr lang="en-US" altLang="zh-CN" dirty="0"/>
          </a:p>
          <a:p>
            <a:r>
              <a:rPr lang="en-US" altLang="zh-CN" dirty="0"/>
              <a:t>      }else if(</a:t>
            </a:r>
            <a:r>
              <a:rPr lang="zh-CN" altLang="en-US" dirty="0"/>
              <a:t>表达式</a:t>
            </a:r>
            <a:r>
              <a:rPr lang="en-US" altLang="zh-CN" dirty="0"/>
              <a:t>3){</a:t>
            </a:r>
            <a:endParaRPr lang="en-US" altLang="zh-CN" dirty="0"/>
          </a:p>
          <a:p>
            <a:r>
              <a:rPr lang="en-US" altLang="zh-CN" dirty="0"/>
              <a:t>         </a:t>
            </a:r>
            <a:r>
              <a:rPr lang="zh-CN" altLang="en-US" dirty="0"/>
              <a:t>执行语句</a:t>
            </a:r>
            <a:r>
              <a:rPr lang="en-US" altLang="zh-CN" dirty="0"/>
              <a:t>3;</a:t>
            </a:r>
            <a:endParaRPr lang="en-US" altLang="zh-CN" dirty="0"/>
          </a:p>
          <a:p>
            <a:r>
              <a:rPr lang="en-US" altLang="zh-CN" dirty="0"/>
              <a:t>      }else{//</a:t>
            </a:r>
            <a:r>
              <a:rPr lang="zh-CN" altLang="en-US" dirty="0"/>
              <a:t>可有可无</a:t>
            </a:r>
            <a:endParaRPr lang="zh-CN" altLang="en-US" dirty="0"/>
          </a:p>
          <a:p>
            <a:r>
              <a:rPr lang="zh-CN" altLang="en-US" dirty="0"/>
              <a:t>         执行语句</a:t>
            </a:r>
            <a:r>
              <a:rPr lang="en-US" altLang="zh-CN" dirty="0"/>
              <a:t>4;</a:t>
            </a:r>
            <a:endParaRPr lang="en-US" altLang="zh-CN" dirty="0"/>
          </a:p>
          <a:p>
            <a:r>
              <a:rPr lang="en-US" altLang="zh-CN" dirty="0"/>
              <a:t>     }</a:t>
            </a:r>
            <a:endParaRPr lang="en-US" altLang="zh-CN" dirty="0"/>
          </a:p>
          <a:p>
            <a:r>
              <a:rPr lang="zh-CN" altLang="en-US" dirty="0"/>
              <a:t>执行过程</a:t>
            </a:r>
            <a:r>
              <a:rPr lang="en-US" altLang="zh-CN" dirty="0"/>
              <a:t>:</a:t>
            </a:r>
            <a:r>
              <a:rPr lang="zh-CN" altLang="en-US" dirty="0"/>
              <a:t>当程序执行到</a:t>
            </a:r>
            <a:r>
              <a:rPr lang="en-US" altLang="zh-CN" dirty="0"/>
              <a:t>if</a:t>
            </a:r>
            <a:r>
              <a:rPr lang="zh-CN" altLang="en-US" dirty="0"/>
              <a:t>时</a:t>
            </a:r>
            <a:r>
              <a:rPr lang="en-US" altLang="zh-CN" dirty="0"/>
              <a:t>,</a:t>
            </a:r>
            <a:r>
              <a:rPr lang="zh-CN" altLang="en-US" dirty="0"/>
              <a:t>首先会判断</a:t>
            </a:r>
            <a:r>
              <a:rPr lang="en-US" altLang="zh-CN" dirty="0"/>
              <a:t>( )</a:t>
            </a:r>
            <a:r>
              <a:rPr lang="zh-CN" altLang="en-US" dirty="0"/>
              <a:t>表达式</a:t>
            </a:r>
            <a:r>
              <a:rPr lang="en-US" altLang="zh-CN" dirty="0"/>
              <a:t>1</a:t>
            </a:r>
            <a:r>
              <a:rPr lang="zh-CN" altLang="en-US" dirty="0"/>
              <a:t>的值</a:t>
            </a:r>
            <a:r>
              <a:rPr lang="en-US" altLang="zh-CN" dirty="0"/>
              <a:t>,</a:t>
            </a:r>
            <a:r>
              <a:rPr lang="zh-CN" altLang="en-US" dirty="0"/>
              <a:t>如果为真</a:t>
            </a:r>
            <a:r>
              <a:rPr lang="en-US" altLang="zh-CN" dirty="0"/>
              <a:t>,</a:t>
            </a:r>
            <a:r>
              <a:rPr lang="zh-CN" altLang="en-US" dirty="0"/>
              <a:t>那么就执行</a:t>
            </a:r>
            <a:r>
              <a:rPr lang="en-US" altLang="zh-CN" dirty="0"/>
              <a:t>{ }</a:t>
            </a:r>
            <a:r>
              <a:rPr lang="zh-CN" altLang="en-US" dirty="0"/>
              <a:t>里面的执行语句</a:t>
            </a:r>
            <a:r>
              <a:rPr lang="en-US" altLang="zh-CN" dirty="0"/>
              <a:t>1;</a:t>
            </a:r>
            <a:r>
              <a:rPr lang="zh-CN" altLang="en-US" dirty="0"/>
              <a:t>然后这个</a:t>
            </a:r>
            <a:r>
              <a:rPr lang="en-US" altLang="zh-CN" dirty="0"/>
              <a:t>if-else if</a:t>
            </a:r>
            <a:r>
              <a:rPr lang="zh-CN" altLang="en-US" dirty="0" smtClean="0"/>
              <a:t>结</a:t>
            </a:r>
            <a:endParaRPr lang="en-US" altLang="zh-CN" dirty="0" smtClean="0"/>
          </a:p>
          <a:p>
            <a:r>
              <a:rPr lang="zh-CN" altLang="en-US" dirty="0" smtClean="0"/>
              <a:t>束</a:t>
            </a:r>
            <a:r>
              <a:rPr lang="en-US" altLang="zh-CN" dirty="0"/>
              <a:t>,</a:t>
            </a:r>
            <a:r>
              <a:rPr lang="zh-CN" altLang="en-US" dirty="0"/>
              <a:t>如果表达式</a:t>
            </a:r>
            <a:r>
              <a:rPr lang="en-US" altLang="zh-CN" dirty="0"/>
              <a:t>1</a:t>
            </a:r>
            <a:r>
              <a:rPr lang="zh-CN" altLang="en-US" dirty="0"/>
              <a:t>的值为假</a:t>
            </a:r>
            <a:r>
              <a:rPr lang="en-US" altLang="zh-CN" dirty="0"/>
              <a:t>,</a:t>
            </a:r>
            <a:r>
              <a:rPr lang="zh-CN" altLang="en-US" dirty="0"/>
              <a:t>那么就会继续向下执行</a:t>
            </a:r>
            <a:r>
              <a:rPr lang="en-US" altLang="zh-CN" dirty="0"/>
              <a:t>,else if</a:t>
            </a:r>
            <a:r>
              <a:rPr lang="zh-CN" altLang="en-US" dirty="0"/>
              <a:t>后面的表达式</a:t>
            </a:r>
            <a:r>
              <a:rPr lang="en-US" altLang="zh-CN" dirty="0"/>
              <a:t>2,</a:t>
            </a:r>
            <a:r>
              <a:rPr lang="zh-CN" altLang="en-US" dirty="0"/>
              <a:t>为真</a:t>
            </a:r>
            <a:r>
              <a:rPr lang="en-US" altLang="zh-CN" dirty="0"/>
              <a:t>,</a:t>
            </a:r>
            <a:r>
              <a:rPr lang="zh-CN" altLang="en-US" dirty="0"/>
              <a:t>就执行语句</a:t>
            </a:r>
            <a:r>
              <a:rPr lang="en-US" altLang="zh-CN" dirty="0"/>
              <a:t>2,</a:t>
            </a:r>
            <a:r>
              <a:rPr lang="zh-CN" altLang="en-US" dirty="0"/>
              <a:t>为假</a:t>
            </a:r>
            <a:r>
              <a:rPr lang="en-US" altLang="zh-CN" dirty="0"/>
              <a:t>,</a:t>
            </a:r>
            <a:r>
              <a:rPr lang="zh-CN" altLang="en-US" dirty="0"/>
              <a:t>就继续向下执行</a:t>
            </a:r>
            <a:r>
              <a:rPr lang="en-US" altLang="zh-CN" dirty="0"/>
              <a:t>,</a:t>
            </a:r>
            <a:r>
              <a:rPr lang="zh-CN" altLang="en-US" dirty="0" smtClean="0"/>
              <a:t>直</a:t>
            </a:r>
            <a:endParaRPr lang="en-US" altLang="zh-CN" dirty="0" smtClean="0"/>
          </a:p>
          <a:p>
            <a:r>
              <a:rPr lang="zh-CN" altLang="en-US" dirty="0" smtClean="0"/>
              <a:t>到为</a:t>
            </a:r>
            <a:r>
              <a:rPr lang="zh-CN" altLang="en-US" dirty="0"/>
              <a:t>真</a:t>
            </a:r>
            <a:r>
              <a:rPr lang="en-US" altLang="zh-CN" dirty="0"/>
              <a:t>,</a:t>
            </a:r>
            <a:r>
              <a:rPr lang="zh-CN" altLang="en-US" dirty="0"/>
              <a:t>如果所有表达式的值都不为真</a:t>
            </a:r>
            <a:r>
              <a:rPr lang="en-US" altLang="zh-CN" dirty="0"/>
              <a:t>,</a:t>
            </a:r>
            <a:r>
              <a:rPr lang="zh-CN" altLang="en-US" dirty="0"/>
              <a:t>那么就会执行</a:t>
            </a:r>
            <a:r>
              <a:rPr lang="en-US" altLang="zh-CN" dirty="0"/>
              <a:t>else</a:t>
            </a:r>
            <a:r>
              <a:rPr lang="zh-CN" altLang="en-US" dirty="0"/>
              <a:t>后面</a:t>
            </a:r>
            <a:r>
              <a:rPr lang="en-US" altLang="zh-CN" dirty="0"/>
              <a:t>{ }</a:t>
            </a:r>
            <a:r>
              <a:rPr lang="zh-CN" altLang="en-US" dirty="0"/>
              <a:t>里的执行语句</a:t>
            </a:r>
            <a:r>
              <a:rPr lang="en-US" altLang="zh-CN" dirty="0"/>
              <a:t>,</a:t>
            </a:r>
            <a:r>
              <a:rPr lang="zh-CN" altLang="en-US" dirty="0"/>
              <a:t>然后真个</a:t>
            </a:r>
            <a:r>
              <a:rPr lang="en-US" altLang="zh-CN" dirty="0"/>
              <a:t>if-else if</a:t>
            </a:r>
            <a:r>
              <a:rPr lang="zh-CN" altLang="en-US" dirty="0" smtClean="0"/>
              <a:t>结束。</a:t>
            </a:r>
            <a:endParaRPr lang="en-US" altLang="zh-CN"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10</a:t>
            </a:r>
            <a:r>
              <a:rPr lang="zh-CN" altLang="en-US" dirty="0" smtClean="0"/>
              <a:t>、分支语句</a:t>
            </a:r>
            <a:endParaRPr lang="en-US" altLang="zh-CN" dirty="0" smtClean="0"/>
          </a:p>
        </p:txBody>
      </p:sp>
      <p:sp>
        <p:nvSpPr>
          <p:cNvPr id="3" name="内容占位符 2"/>
          <p:cNvSpPr>
            <a:spLocks noGrp="1"/>
          </p:cNvSpPr>
          <p:nvPr>
            <p:ph idx="1"/>
          </p:nvPr>
        </p:nvSpPr>
        <p:spPr/>
        <p:txBody>
          <a:bodyPr>
            <a:normAutofit/>
          </a:bodyPr>
          <a:lstStyle/>
          <a:p>
            <a:r>
              <a:rPr lang="zh-CN" altLang="en-US" dirty="0" smtClean="0"/>
              <a:t>案例练习：</a:t>
            </a:r>
            <a:endParaRPr lang="en-US" altLang="zh-CN" dirty="0" smtClean="0"/>
          </a:p>
          <a:p>
            <a:r>
              <a:rPr lang="zh-CN" altLang="zh-CN" dirty="0" smtClean="0"/>
              <a:t>1</a:t>
            </a:r>
            <a:r>
              <a:rPr lang="zh-CN" altLang="en-US" dirty="0" smtClean="0"/>
              <a:t>、</a:t>
            </a:r>
            <a:r>
              <a:rPr lang="zh-CN" altLang="zh-CN" dirty="0"/>
              <a:t>给出一个百分制成绩</a:t>
            </a:r>
            <a:r>
              <a:rPr lang="zh-CN" altLang="zh-CN" dirty="0" smtClean="0"/>
              <a:t>，要求输出成绩等级‘</a:t>
            </a:r>
            <a:r>
              <a:rPr lang="en-US" altLang="zh-CN" dirty="0" smtClean="0"/>
              <a:t>A</a:t>
            </a:r>
            <a:r>
              <a:rPr lang="zh-CN" altLang="zh-CN" dirty="0"/>
              <a:t>’</a:t>
            </a:r>
            <a:r>
              <a:rPr lang="zh-CN" altLang="zh-CN" dirty="0" smtClean="0"/>
              <a:t>、</a:t>
            </a:r>
            <a:r>
              <a:rPr lang="zh-CN" altLang="en-US" dirty="0" smtClean="0"/>
              <a:t>‘</a:t>
            </a:r>
            <a:r>
              <a:rPr lang="en-US" altLang="zh-CN" dirty="0" smtClean="0"/>
              <a:t>B</a:t>
            </a:r>
            <a:r>
              <a:rPr lang="zh-CN" altLang="zh-CN" dirty="0"/>
              <a:t>’</a:t>
            </a:r>
            <a:r>
              <a:rPr lang="zh-CN" altLang="zh-CN" dirty="0" smtClean="0"/>
              <a:t>、</a:t>
            </a:r>
            <a:r>
              <a:rPr lang="zh-CN" altLang="en-US" dirty="0" smtClean="0"/>
              <a:t>‘</a:t>
            </a:r>
            <a:r>
              <a:rPr lang="en-US" altLang="zh-CN" dirty="0" smtClean="0"/>
              <a:t>C</a:t>
            </a:r>
            <a:r>
              <a:rPr lang="zh-CN" altLang="zh-CN" dirty="0"/>
              <a:t>’</a:t>
            </a:r>
            <a:r>
              <a:rPr lang="zh-CN" altLang="zh-CN" dirty="0" smtClean="0"/>
              <a:t>、</a:t>
            </a:r>
            <a:r>
              <a:rPr lang="zh-CN" altLang="en-US" dirty="0" smtClean="0"/>
              <a:t>‘</a:t>
            </a:r>
            <a:r>
              <a:rPr lang="en-US" altLang="zh-CN" dirty="0" smtClean="0"/>
              <a:t>D</a:t>
            </a:r>
            <a:r>
              <a:rPr lang="zh-CN" altLang="zh-CN" dirty="0"/>
              <a:t>’</a:t>
            </a:r>
            <a:r>
              <a:rPr lang="zh-CN" altLang="zh-CN" dirty="0" smtClean="0"/>
              <a:t>、</a:t>
            </a:r>
            <a:r>
              <a:rPr lang="zh-CN" altLang="en-US" dirty="0" smtClean="0"/>
              <a:t>‘</a:t>
            </a:r>
            <a:r>
              <a:rPr lang="en-US" altLang="zh-CN" dirty="0" smtClean="0"/>
              <a:t>E</a:t>
            </a:r>
            <a:r>
              <a:rPr lang="zh-CN" altLang="zh-CN" dirty="0"/>
              <a:t>’</a:t>
            </a:r>
            <a:r>
              <a:rPr lang="zh-CN" altLang="zh-CN" dirty="0" smtClean="0"/>
              <a:t>。</a:t>
            </a:r>
            <a:r>
              <a:rPr lang="en-US" altLang="zh-CN" dirty="0" smtClean="0"/>
              <a:t>90</a:t>
            </a:r>
            <a:r>
              <a:rPr lang="zh-CN" altLang="zh-CN" dirty="0"/>
              <a:t>分以上输出’</a:t>
            </a:r>
            <a:r>
              <a:rPr lang="en-US" altLang="zh-CN" dirty="0"/>
              <a:t>A</a:t>
            </a:r>
            <a:r>
              <a:rPr lang="zh-CN" altLang="zh-CN" dirty="0"/>
              <a:t>’</a:t>
            </a:r>
            <a:r>
              <a:rPr lang="zh-CN" altLang="zh-CN" dirty="0" smtClean="0"/>
              <a:t>，</a:t>
            </a:r>
            <a:r>
              <a:rPr lang="en-US" altLang="zh-CN" dirty="0" smtClean="0"/>
              <a:t>80</a:t>
            </a:r>
            <a:r>
              <a:rPr lang="zh-CN" altLang="zh-CN" dirty="0"/>
              <a:t>～</a:t>
            </a:r>
            <a:r>
              <a:rPr lang="en-US" altLang="zh-CN" dirty="0"/>
              <a:t>89</a:t>
            </a:r>
            <a:r>
              <a:rPr lang="zh-CN" altLang="zh-CN" dirty="0"/>
              <a:t>分输出’</a:t>
            </a:r>
            <a:r>
              <a:rPr lang="en-US" altLang="zh-CN" dirty="0"/>
              <a:t>B</a:t>
            </a:r>
            <a:r>
              <a:rPr lang="zh-CN" altLang="zh-CN" dirty="0"/>
              <a:t>’</a:t>
            </a:r>
            <a:r>
              <a:rPr lang="zh-CN" altLang="zh-CN" dirty="0" smtClean="0"/>
              <a:t>，</a:t>
            </a:r>
            <a:r>
              <a:rPr lang="en-US" altLang="zh-CN" dirty="0" smtClean="0"/>
              <a:t>70</a:t>
            </a:r>
            <a:r>
              <a:rPr lang="zh-CN" altLang="zh-CN" dirty="0"/>
              <a:t>～</a:t>
            </a:r>
            <a:r>
              <a:rPr lang="en-US" altLang="zh-CN" dirty="0"/>
              <a:t>79</a:t>
            </a:r>
            <a:r>
              <a:rPr lang="zh-CN" altLang="zh-CN" dirty="0"/>
              <a:t>分输出’</a:t>
            </a:r>
            <a:r>
              <a:rPr lang="en-US" altLang="zh-CN" dirty="0"/>
              <a:t>C</a:t>
            </a:r>
            <a:r>
              <a:rPr lang="zh-CN" altLang="zh-CN" dirty="0"/>
              <a:t>’</a:t>
            </a:r>
            <a:r>
              <a:rPr lang="zh-CN" altLang="zh-CN" dirty="0" smtClean="0"/>
              <a:t>，</a:t>
            </a:r>
            <a:r>
              <a:rPr lang="en-US" altLang="zh-CN" dirty="0" smtClean="0"/>
              <a:t>60</a:t>
            </a:r>
            <a:r>
              <a:rPr lang="zh-CN" altLang="zh-CN" dirty="0"/>
              <a:t>～</a:t>
            </a:r>
            <a:r>
              <a:rPr lang="en-US" altLang="zh-CN" dirty="0"/>
              <a:t>69</a:t>
            </a:r>
            <a:r>
              <a:rPr lang="zh-CN" altLang="zh-CN" dirty="0"/>
              <a:t>分输出’</a:t>
            </a:r>
            <a:r>
              <a:rPr lang="en-US" altLang="zh-CN" dirty="0"/>
              <a:t>D</a:t>
            </a:r>
            <a:r>
              <a:rPr lang="zh-CN" altLang="zh-CN" dirty="0"/>
              <a:t>’</a:t>
            </a:r>
            <a:r>
              <a:rPr lang="zh-CN" altLang="zh-CN" dirty="0" smtClean="0"/>
              <a:t>，</a:t>
            </a:r>
            <a:r>
              <a:rPr lang="en-US" altLang="zh-CN" dirty="0" smtClean="0"/>
              <a:t>60</a:t>
            </a:r>
            <a:r>
              <a:rPr lang="zh-CN" altLang="zh-CN" dirty="0"/>
              <a:t>分</a:t>
            </a:r>
            <a:r>
              <a:rPr lang="zh-CN" altLang="zh-CN" dirty="0" smtClean="0"/>
              <a:t>以下输出</a:t>
            </a:r>
            <a:r>
              <a:rPr lang="zh-CN" altLang="en-US" dirty="0" smtClean="0"/>
              <a:t>‘</a:t>
            </a:r>
            <a:r>
              <a:rPr lang="en-US" altLang="zh-CN" dirty="0" smtClean="0"/>
              <a:t>E</a:t>
            </a:r>
            <a:r>
              <a:rPr lang="zh-CN" altLang="zh-CN" dirty="0" smtClean="0"/>
              <a:t>’</a:t>
            </a:r>
            <a:r>
              <a:rPr lang="zh-CN" altLang="en-US" dirty="0" smtClean="0"/>
              <a:t>。</a:t>
            </a:r>
            <a:endParaRPr lang="en-US" altLang="zh-CN" dirty="0" smtClean="0"/>
          </a:p>
          <a:p>
            <a:r>
              <a:rPr lang="zh-CN" altLang="zh-CN" dirty="0" smtClean="0"/>
              <a:t>2</a:t>
            </a:r>
            <a:r>
              <a:rPr lang="zh-CN" altLang="en-US" dirty="0" smtClean="0"/>
              <a:t>、</a:t>
            </a:r>
            <a:r>
              <a:rPr lang="zh-CN" altLang="zh-CN" dirty="0"/>
              <a:t>输入两个整数，打印出它们的大小关</a:t>
            </a:r>
            <a:r>
              <a:rPr lang="zh-CN" altLang="zh-CN" dirty="0" smtClean="0"/>
              <a:t>系，</a:t>
            </a:r>
            <a:r>
              <a:rPr lang="zh-CN" altLang="en-US" dirty="0" smtClean="0"/>
              <a:t>是小于、大于还是等于。</a:t>
            </a:r>
            <a:endParaRPr lang="zh-CN" altLang="en-US" dirty="0" smtClean="0"/>
          </a:p>
          <a:p>
            <a:r>
              <a:rPr lang="zh-CN" altLang="zh-CN" dirty="0" smtClean="0">
                <a:sym typeface="+mn-ea"/>
              </a:rPr>
              <a:t>3</a:t>
            </a:r>
            <a:r>
              <a:rPr lang="zh-CN" altLang="en-US" dirty="0" smtClean="0">
                <a:sym typeface="+mn-ea"/>
              </a:rPr>
              <a:t>、多条件嵌套分支，设计一个程序，根据天气情况选择外出或在家，外出是逛街还是逛公园，在家是看电影还是玩游戏。</a:t>
            </a:r>
            <a:endParaRPr lang="en-US" altLang="zh-CN"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10</a:t>
            </a:r>
            <a:r>
              <a:rPr lang="zh-CN" altLang="en-US" dirty="0" smtClean="0"/>
              <a:t>、分支语句</a:t>
            </a:r>
            <a:endParaRPr lang="en-US" altLang="zh-CN" dirty="0" smtClean="0"/>
          </a:p>
        </p:txBody>
      </p:sp>
      <p:sp>
        <p:nvSpPr>
          <p:cNvPr id="3" name="内容占位符 2"/>
          <p:cNvSpPr>
            <a:spLocks noGrp="1"/>
          </p:cNvSpPr>
          <p:nvPr>
            <p:ph idx="1"/>
          </p:nvPr>
        </p:nvSpPr>
        <p:spPr/>
        <p:txBody>
          <a:bodyPr>
            <a:normAutofit fontScale="92500" lnSpcReduction="10000"/>
          </a:bodyPr>
          <a:lstStyle/>
          <a:p>
            <a:r>
              <a:rPr lang="zh-CN" altLang="en-US" b="1" dirty="0" smtClean="0"/>
              <a:t>语法：</a:t>
            </a:r>
            <a:endParaRPr lang="en-US" b="1" dirty="0" smtClean="0"/>
          </a:p>
          <a:p>
            <a:r>
              <a:rPr lang="en-US" altLang="zh-CN" dirty="0" smtClean="0"/>
              <a:t>switch(</a:t>
            </a:r>
            <a:r>
              <a:rPr lang="zh-CN" altLang="en-US" dirty="0" smtClean="0"/>
              <a:t>表达式</a:t>
            </a:r>
            <a:r>
              <a:rPr lang="en-US" altLang="zh-CN" dirty="0" smtClean="0"/>
              <a:t>){</a:t>
            </a:r>
            <a:endParaRPr lang="zh-CN" altLang="zh-CN" dirty="0" smtClean="0"/>
          </a:p>
          <a:p>
            <a:pPr lvl="1">
              <a:buNone/>
            </a:pPr>
            <a:r>
              <a:rPr lang="en-US" altLang="zh-CN" dirty="0" smtClean="0"/>
              <a:t>case </a:t>
            </a:r>
            <a:r>
              <a:rPr lang="zh-CN" altLang="en-US" dirty="0" smtClean="0"/>
              <a:t>取值</a:t>
            </a:r>
            <a:r>
              <a:rPr lang="en-US" altLang="zh-CN" dirty="0" smtClean="0"/>
              <a:t>1: </a:t>
            </a:r>
            <a:r>
              <a:rPr lang="zh-CN" altLang="en-US" dirty="0" smtClean="0"/>
              <a:t>语句块</a:t>
            </a:r>
            <a:r>
              <a:rPr lang="en-US" altLang="zh-CN" dirty="0" smtClean="0"/>
              <a:t>1;</a:t>
            </a:r>
            <a:endParaRPr lang="en-US" altLang="zh-CN" dirty="0" smtClean="0"/>
          </a:p>
          <a:p>
            <a:pPr lvl="1">
              <a:buNone/>
            </a:pPr>
            <a:r>
              <a:rPr lang="en-US" altLang="zh-CN" dirty="0" smtClean="0"/>
              <a:t>	break;</a:t>
            </a:r>
            <a:endParaRPr lang="zh-CN" altLang="zh-CN" dirty="0" smtClean="0"/>
          </a:p>
          <a:p>
            <a:pPr lvl="1">
              <a:buNone/>
            </a:pPr>
            <a:r>
              <a:rPr lang="en-US" altLang="zh-CN" dirty="0" smtClean="0"/>
              <a:t>case </a:t>
            </a:r>
            <a:r>
              <a:rPr lang="zh-CN" altLang="en-US" dirty="0" smtClean="0"/>
              <a:t>取值</a:t>
            </a:r>
            <a:r>
              <a:rPr lang="en-US" altLang="zh-CN" dirty="0" smtClean="0"/>
              <a:t>n: </a:t>
            </a:r>
            <a:r>
              <a:rPr lang="zh-CN" altLang="en-US" dirty="0" smtClean="0"/>
              <a:t>语句块</a:t>
            </a:r>
            <a:r>
              <a:rPr lang="en-US" altLang="zh-CN" dirty="0" smtClean="0"/>
              <a:t>n;</a:t>
            </a:r>
            <a:endParaRPr lang="en-US" altLang="zh-CN" dirty="0" smtClean="0"/>
          </a:p>
          <a:p>
            <a:pPr lvl="1">
              <a:buNone/>
            </a:pPr>
            <a:r>
              <a:rPr lang="en-US" altLang="zh-CN" dirty="0" smtClean="0"/>
              <a:t>	break;</a:t>
            </a:r>
            <a:endParaRPr lang="zh-CN" altLang="zh-CN" dirty="0" smtClean="0"/>
          </a:p>
          <a:p>
            <a:pPr lvl="1">
              <a:buNone/>
            </a:pPr>
            <a:r>
              <a:rPr lang="en-US" altLang="zh-CN" dirty="0" smtClean="0"/>
              <a:t>default: </a:t>
            </a:r>
            <a:r>
              <a:rPr lang="zh-CN" altLang="en-US" dirty="0" smtClean="0"/>
              <a:t>语句块</a:t>
            </a:r>
            <a:r>
              <a:rPr lang="en-US" altLang="zh-CN" dirty="0" smtClean="0"/>
              <a:t>n+1;</a:t>
            </a:r>
            <a:endParaRPr lang="en-US" altLang="zh-CN" dirty="0" smtClean="0"/>
          </a:p>
          <a:p>
            <a:pPr lvl="1">
              <a:buNone/>
            </a:pPr>
            <a:r>
              <a:rPr lang="en-US" altLang="zh-CN" dirty="0" smtClean="0"/>
              <a:t>	break;</a:t>
            </a:r>
            <a:endParaRPr lang="zh-CN" altLang="zh-CN" dirty="0" smtClean="0"/>
          </a:p>
          <a:p>
            <a:r>
              <a:rPr lang="en-US" altLang="zh-CN" dirty="0" smtClean="0"/>
              <a:t>}</a:t>
            </a:r>
            <a:endParaRPr lang="en-US" altLang="zh-CN" dirty="0" smtClean="0"/>
          </a:p>
          <a:p>
            <a:endParaRPr lang="en-US" altLang="zh-CN" dirty="0"/>
          </a:p>
          <a:p>
            <a:r>
              <a:rPr lang="zh-CN" altLang="zh-CN" b="1" dirty="0"/>
              <a:t>s</a:t>
            </a:r>
            <a:r>
              <a:rPr lang="en-US" altLang="zh-CN" b="1" dirty="0" smtClean="0"/>
              <a:t>witch</a:t>
            </a:r>
            <a:r>
              <a:rPr lang="zh-CN" altLang="en-US" b="1" dirty="0" smtClean="0"/>
              <a:t>与</a:t>
            </a:r>
            <a:r>
              <a:rPr lang="en-US" altLang="zh-CN" b="1" dirty="0" smtClean="0"/>
              <a:t>if</a:t>
            </a:r>
            <a:r>
              <a:rPr lang="zh-CN" altLang="en-US" b="1" dirty="0" smtClean="0"/>
              <a:t>嵌套</a:t>
            </a:r>
            <a:endParaRPr lang="en-US" altLang="zh-CN" b="1" dirty="0" smtClean="0"/>
          </a:p>
          <a:p>
            <a:r>
              <a:rPr lang="en-US" altLang="zh-CN" dirty="0"/>
              <a:t>switch(</a:t>
            </a:r>
            <a:r>
              <a:rPr lang="zh-CN" altLang="en-US" dirty="0"/>
              <a:t>表达式</a:t>
            </a:r>
            <a:r>
              <a:rPr lang="en-US" altLang="zh-CN" dirty="0"/>
              <a:t>){</a:t>
            </a:r>
            <a:endParaRPr lang="zh-CN" altLang="zh-CN" dirty="0"/>
          </a:p>
          <a:p>
            <a:pPr lvl="1"/>
            <a:r>
              <a:rPr lang="en-US" altLang="zh-CN" dirty="0" smtClean="0"/>
              <a:t>case </a:t>
            </a:r>
            <a:r>
              <a:rPr lang="zh-CN" altLang="en-US" dirty="0"/>
              <a:t>取值</a:t>
            </a:r>
            <a:r>
              <a:rPr lang="en-US" altLang="zh-CN" dirty="0"/>
              <a:t>n: </a:t>
            </a:r>
            <a:r>
              <a:rPr lang="zh-CN" altLang="en-US" dirty="0"/>
              <a:t>语句块</a:t>
            </a:r>
            <a:r>
              <a:rPr lang="en-US" altLang="zh-CN" dirty="0"/>
              <a:t>n</a:t>
            </a:r>
            <a:r>
              <a:rPr lang="en-US" altLang="zh-CN" dirty="0" smtClean="0"/>
              <a:t>;</a:t>
            </a:r>
            <a:endParaRPr lang="en-US" altLang="zh-CN" dirty="0" smtClean="0"/>
          </a:p>
          <a:p>
            <a:pPr lvl="1"/>
            <a:r>
              <a:rPr lang="en-US" altLang="zh-CN" dirty="0"/>
              <a:t>	</a:t>
            </a:r>
            <a:r>
              <a:rPr lang="en-US" altLang="zh-CN" dirty="0" smtClean="0"/>
              <a:t>if(</a:t>
            </a:r>
            <a:r>
              <a:rPr lang="zh-CN" altLang="en-US" dirty="0" smtClean="0"/>
              <a:t>表达式</a:t>
            </a:r>
            <a:r>
              <a:rPr lang="en-US" altLang="zh-CN" dirty="0" smtClean="0"/>
              <a:t>){…}</a:t>
            </a:r>
            <a:endParaRPr lang="en-US" altLang="zh-CN" dirty="0"/>
          </a:p>
          <a:p>
            <a:pPr lvl="1"/>
            <a:r>
              <a:rPr lang="en-US" altLang="zh-CN" dirty="0"/>
              <a:t>	break;</a:t>
            </a:r>
            <a:endParaRPr lang="zh-CN" altLang="zh-CN" dirty="0"/>
          </a:p>
          <a:p>
            <a:pPr lvl="1"/>
            <a:r>
              <a:rPr lang="en-US" altLang="zh-CN" dirty="0"/>
              <a:t>default: </a:t>
            </a:r>
            <a:r>
              <a:rPr lang="zh-CN" altLang="en-US" dirty="0"/>
              <a:t>语句块</a:t>
            </a:r>
            <a:r>
              <a:rPr lang="en-US" altLang="zh-CN" dirty="0"/>
              <a:t>n+1;</a:t>
            </a:r>
            <a:endParaRPr lang="en-US" altLang="zh-CN" dirty="0"/>
          </a:p>
          <a:p>
            <a:pPr lvl="1"/>
            <a:r>
              <a:rPr lang="en-US" altLang="zh-CN" dirty="0"/>
              <a:t>	break;</a:t>
            </a:r>
            <a:endParaRPr lang="zh-CN" altLang="zh-CN" dirty="0"/>
          </a:p>
          <a:p>
            <a:r>
              <a:rPr lang="en-US" altLang="zh-CN" dirty="0"/>
              <a:t>}</a:t>
            </a:r>
            <a:endParaRPr lang="en-US" altLang="zh-CN" dirty="0"/>
          </a:p>
          <a:p>
            <a:endParaRPr lang="zh-CN" altLang="zh-CN" dirty="0" smtClean="0"/>
          </a:p>
          <a:p>
            <a:endParaRPr lang="zh-CN" altLang="en-US" dirty="0"/>
          </a:p>
        </p:txBody>
      </p:sp>
      <p:sp>
        <p:nvSpPr>
          <p:cNvPr id="4" name="矩形 3"/>
          <p:cNvSpPr/>
          <p:nvPr/>
        </p:nvSpPr>
        <p:spPr>
          <a:xfrm>
            <a:off x="3546459" y="1743062"/>
            <a:ext cx="7286676" cy="2062103"/>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defRPr/>
            </a:pPr>
            <a:r>
              <a:rPr lang="en-US" sz="1600" b="1" dirty="0" smtClean="0"/>
              <a:t>switch</a:t>
            </a:r>
            <a:r>
              <a:rPr lang="zh-CN" altLang="en-US" sz="1600" b="1" dirty="0" smtClean="0"/>
              <a:t>语句有关规则</a:t>
            </a:r>
            <a:endParaRPr lang="zh-CN" altLang="en-US" sz="1600" dirty="0" smtClean="0"/>
          </a:p>
          <a:p>
            <a:pPr>
              <a:defRPr/>
            </a:pPr>
            <a:r>
              <a:rPr lang="en-US" altLang="zh-CN" sz="1600" dirty="0" smtClean="0">
                <a:latin typeface="+mn-ea"/>
              </a:rPr>
              <a:t>1</a:t>
            </a:r>
            <a:r>
              <a:rPr lang="zh-CN" altLang="en-US" sz="1600" dirty="0" smtClean="0">
                <a:latin typeface="+mn-ea"/>
              </a:rPr>
              <a:t>、表达式的返回值必须是下述几种类型之一：</a:t>
            </a:r>
            <a:r>
              <a:rPr lang="en-US" sz="1600" dirty="0" smtClean="0">
                <a:latin typeface="+mn-ea"/>
              </a:rPr>
              <a:t>int, byte, char, short,</a:t>
            </a:r>
            <a:r>
              <a:rPr lang="zh-CN" altLang="en-US" sz="1600" dirty="0" smtClean="0">
                <a:latin typeface="+mn-ea"/>
              </a:rPr>
              <a:t>确定的结果，</a:t>
            </a:r>
            <a:r>
              <a:rPr lang="en-US" altLang="zh-CN" sz="1600" dirty="0" smtClean="0">
                <a:latin typeface="+mn-ea"/>
              </a:rPr>
              <a:t>jdk1.7</a:t>
            </a:r>
            <a:r>
              <a:rPr lang="zh-CN" altLang="en-US" sz="1600" dirty="0" smtClean="0">
                <a:latin typeface="+mn-ea"/>
              </a:rPr>
              <a:t>后支持</a:t>
            </a:r>
            <a:r>
              <a:rPr lang="en-US" altLang="zh-CN" sz="1600" dirty="0" smtClean="0">
                <a:latin typeface="+mn-ea"/>
              </a:rPr>
              <a:t>String</a:t>
            </a:r>
            <a:r>
              <a:rPr lang="zh-CN" altLang="en-US" sz="1600" dirty="0" smtClean="0">
                <a:latin typeface="+mn-ea"/>
              </a:rPr>
              <a:t>；</a:t>
            </a:r>
            <a:endParaRPr lang="zh-CN" altLang="en-US" sz="1600" dirty="0" smtClean="0">
              <a:latin typeface="+mn-ea"/>
            </a:endParaRPr>
          </a:p>
          <a:p>
            <a:pPr>
              <a:defRPr/>
            </a:pPr>
            <a:r>
              <a:rPr lang="en-US" sz="1600" dirty="0" smtClean="0">
                <a:latin typeface="+mn-ea"/>
              </a:rPr>
              <a:t>2</a:t>
            </a:r>
            <a:r>
              <a:rPr lang="zh-CN" altLang="en-US" sz="1600" dirty="0" smtClean="0">
                <a:latin typeface="+mn-ea"/>
              </a:rPr>
              <a:t>、</a:t>
            </a:r>
            <a:r>
              <a:rPr lang="en-US" sz="1600" dirty="0" smtClean="0">
                <a:latin typeface="+mn-ea"/>
              </a:rPr>
              <a:t>case</a:t>
            </a:r>
            <a:r>
              <a:rPr lang="zh-CN" altLang="en-US" sz="1600" dirty="0" smtClean="0">
                <a:latin typeface="+mn-ea"/>
              </a:rPr>
              <a:t>子句中的取值必须是常量，且所有</a:t>
            </a:r>
            <a:r>
              <a:rPr lang="en-US" sz="1600" dirty="0" smtClean="0">
                <a:latin typeface="+mn-ea"/>
              </a:rPr>
              <a:t>case</a:t>
            </a:r>
            <a:r>
              <a:rPr lang="zh-CN" altLang="en-US" sz="1600" dirty="0" smtClean="0">
                <a:latin typeface="+mn-ea"/>
              </a:rPr>
              <a:t>子句中的取值应是不同的；</a:t>
            </a:r>
            <a:endParaRPr lang="zh-CN" altLang="en-US" sz="1600" dirty="0" smtClean="0">
              <a:latin typeface="+mn-ea"/>
            </a:endParaRPr>
          </a:p>
          <a:p>
            <a:pPr>
              <a:defRPr/>
            </a:pPr>
            <a:r>
              <a:rPr lang="en-US" sz="1600" dirty="0" smtClean="0">
                <a:latin typeface="+mn-ea"/>
              </a:rPr>
              <a:t>3</a:t>
            </a:r>
            <a:r>
              <a:rPr lang="zh-CN" altLang="en-US" sz="1600" dirty="0" smtClean="0">
                <a:latin typeface="+mn-ea"/>
              </a:rPr>
              <a:t>、</a:t>
            </a:r>
            <a:r>
              <a:rPr lang="en-US" sz="1600" dirty="0" smtClean="0">
                <a:latin typeface="+mn-ea"/>
              </a:rPr>
              <a:t>default</a:t>
            </a:r>
            <a:r>
              <a:rPr lang="zh-CN" altLang="en-US" sz="1600" dirty="0" smtClean="0">
                <a:latin typeface="+mn-ea"/>
              </a:rPr>
              <a:t>子句是可选的；</a:t>
            </a:r>
            <a:endParaRPr lang="zh-CN" altLang="en-US" sz="1600" dirty="0" smtClean="0">
              <a:latin typeface="+mn-ea"/>
            </a:endParaRPr>
          </a:p>
          <a:p>
            <a:pPr>
              <a:defRPr/>
            </a:pPr>
            <a:r>
              <a:rPr lang="en-US" sz="1600" dirty="0" smtClean="0">
                <a:latin typeface="+mn-ea"/>
              </a:rPr>
              <a:t>4</a:t>
            </a:r>
            <a:r>
              <a:rPr lang="zh-CN" altLang="en-US" sz="1600" dirty="0" smtClean="0">
                <a:latin typeface="+mn-ea"/>
              </a:rPr>
              <a:t>、</a:t>
            </a:r>
            <a:r>
              <a:rPr lang="en-US" sz="1600" dirty="0" smtClean="0">
                <a:latin typeface="+mn-ea"/>
              </a:rPr>
              <a:t>break</a:t>
            </a:r>
            <a:r>
              <a:rPr lang="zh-CN" altLang="en-US" sz="1600" dirty="0" smtClean="0">
                <a:latin typeface="+mn-ea"/>
              </a:rPr>
              <a:t>语句用来在执行完一个</a:t>
            </a:r>
            <a:r>
              <a:rPr lang="en-US" sz="1600" dirty="0" smtClean="0">
                <a:latin typeface="+mn-ea"/>
              </a:rPr>
              <a:t>case</a:t>
            </a:r>
            <a:r>
              <a:rPr lang="zh-CN" altLang="en-US" sz="1600" dirty="0" smtClean="0">
                <a:latin typeface="+mn-ea"/>
              </a:rPr>
              <a:t>分支后使程序跳出</a:t>
            </a:r>
            <a:r>
              <a:rPr lang="en-US" sz="1600" dirty="0" smtClean="0">
                <a:latin typeface="+mn-ea"/>
              </a:rPr>
              <a:t>switch</a:t>
            </a:r>
            <a:r>
              <a:rPr lang="zh-CN" altLang="en-US" sz="1600" dirty="0" smtClean="0">
                <a:latin typeface="+mn-ea"/>
              </a:rPr>
              <a:t>语句块；如果</a:t>
            </a:r>
            <a:r>
              <a:rPr lang="en-US" sz="1600" dirty="0" smtClean="0">
                <a:latin typeface="+mn-ea"/>
              </a:rPr>
              <a:t>case</a:t>
            </a:r>
            <a:r>
              <a:rPr lang="zh-CN" altLang="en-US" sz="1600" dirty="0" smtClean="0">
                <a:latin typeface="+mn-ea"/>
              </a:rPr>
              <a:t>后面没有写</a:t>
            </a:r>
            <a:r>
              <a:rPr lang="en-US" sz="1600" dirty="0" smtClean="0">
                <a:latin typeface="+mn-ea"/>
              </a:rPr>
              <a:t>break</a:t>
            </a:r>
            <a:r>
              <a:rPr lang="zh-CN" altLang="en-US" sz="1600" dirty="0" smtClean="0">
                <a:latin typeface="+mn-ea"/>
              </a:rPr>
              <a:t>则直接往下面执行！</a:t>
            </a:r>
            <a:endParaRPr lang="zh-CN" altLang="en-US" sz="1600" dirty="0" smtClean="0">
              <a:latin typeface="+mn-ea"/>
            </a:endParaRPr>
          </a:p>
          <a:p>
            <a:pPr>
              <a:defRPr/>
            </a:pPr>
            <a:r>
              <a:rPr lang="en-US" sz="1600" dirty="0" smtClean="0">
                <a:latin typeface="+mn-ea"/>
              </a:rPr>
              <a:t>5</a:t>
            </a:r>
            <a:r>
              <a:rPr lang="zh-CN" altLang="en-US" sz="1600" dirty="0" smtClean="0">
                <a:latin typeface="+mn-ea"/>
              </a:rPr>
              <a:t>、</a:t>
            </a:r>
            <a:r>
              <a:rPr lang="en-US" sz="1600" dirty="0" smtClean="0">
                <a:latin typeface="+mn-ea"/>
              </a:rPr>
              <a:t>case</a:t>
            </a:r>
            <a:r>
              <a:rPr lang="zh-CN" altLang="en-US" sz="1600" dirty="0" smtClean="0">
                <a:latin typeface="+mn-ea"/>
              </a:rPr>
              <a:t>后面的执行体可写</a:t>
            </a:r>
            <a:r>
              <a:rPr lang="en-US" sz="1600" dirty="0" smtClean="0">
                <a:latin typeface="+mn-ea"/>
              </a:rPr>
              <a:t>{ }</a:t>
            </a:r>
            <a:r>
              <a:rPr lang="zh-CN" altLang="en-US" sz="1600" dirty="0" smtClean="0">
                <a:latin typeface="+mn-ea"/>
              </a:rPr>
              <a:t>也可以不写</a:t>
            </a:r>
            <a:r>
              <a:rPr lang="en-US" sz="1600" dirty="0" smtClean="0">
                <a:latin typeface="+mn-ea"/>
              </a:rPr>
              <a:t>{ }</a:t>
            </a:r>
            <a:endParaRPr lang="zh-CN" altLang="en-US" sz="1600" dirty="0" smtClean="0">
              <a:latin typeface="+mn-e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10</a:t>
            </a:r>
            <a:r>
              <a:rPr lang="zh-CN" altLang="en-US" dirty="0" smtClean="0"/>
              <a:t>、分支语句</a:t>
            </a:r>
            <a:endParaRPr lang="en-US" altLang="zh-CN" dirty="0" smtClean="0"/>
          </a:p>
        </p:txBody>
      </p:sp>
      <p:sp>
        <p:nvSpPr>
          <p:cNvPr id="3" name="内容占位符 2"/>
          <p:cNvSpPr>
            <a:spLocks noGrp="1"/>
          </p:cNvSpPr>
          <p:nvPr>
            <p:ph idx="1"/>
          </p:nvPr>
        </p:nvSpPr>
        <p:spPr/>
        <p:txBody>
          <a:bodyPr>
            <a:normAutofit/>
          </a:bodyPr>
          <a:lstStyle/>
          <a:p>
            <a:r>
              <a:rPr lang="zh-CN" altLang="en-US" dirty="0"/>
              <a:t>案例练习：</a:t>
            </a:r>
            <a:endParaRPr lang="en-US" altLang="zh-CN" dirty="0"/>
          </a:p>
          <a:p>
            <a:r>
              <a:rPr lang="en-US" altLang="zh-CN" dirty="0" smtClean="0"/>
              <a:t>1</a:t>
            </a:r>
            <a:r>
              <a:rPr lang="zh-CN" altLang="en-US" dirty="0" smtClean="0"/>
              <a:t>、</a:t>
            </a:r>
            <a:r>
              <a:rPr lang="zh-CN" altLang="zh-CN" dirty="0"/>
              <a:t>编写一程序实现如下功能：输入</a:t>
            </a:r>
            <a:r>
              <a:rPr lang="en-US" altLang="zh-CN" dirty="0"/>
              <a:t>1</a:t>
            </a:r>
            <a:r>
              <a:rPr lang="zh-CN" altLang="zh-CN" dirty="0"/>
              <a:t>、</a:t>
            </a:r>
            <a:r>
              <a:rPr lang="en-US" altLang="zh-CN" dirty="0"/>
              <a:t>2</a:t>
            </a:r>
            <a:r>
              <a:rPr lang="zh-CN" altLang="zh-CN" dirty="0"/>
              <a:t>、</a:t>
            </a:r>
            <a:r>
              <a:rPr lang="en-US" altLang="zh-CN" dirty="0"/>
              <a:t>3</a:t>
            </a:r>
            <a:r>
              <a:rPr lang="zh-CN" altLang="zh-CN" dirty="0"/>
              <a:t>、</a:t>
            </a:r>
            <a:r>
              <a:rPr lang="en-US" altLang="zh-CN" dirty="0"/>
              <a:t>4</a:t>
            </a:r>
            <a:r>
              <a:rPr lang="zh-CN" altLang="zh-CN" dirty="0"/>
              <a:t>、</a:t>
            </a:r>
            <a:r>
              <a:rPr lang="en-US" altLang="zh-CN" dirty="0"/>
              <a:t>5</a:t>
            </a:r>
            <a:r>
              <a:rPr lang="zh-CN" altLang="zh-CN" dirty="0"/>
              <a:t>、</a:t>
            </a:r>
            <a:r>
              <a:rPr lang="en-US" altLang="zh-CN" dirty="0"/>
              <a:t>6</a:t>
            </a:r>
            <a:r>
              <a:rPr lang="zh-CN" altLang="zh-CN" dirty="0"/>
              <a:t>、</a:t>
            </a:r>
            <a:r>
              <a:rPr lang="en-US" altLang="zh-CN" dirty="0"/>
              <a:t>7</a:t>
            </a:r>
            <a:r>
              <a:rPr lang="zh-CN" altLang="zh-CN" dirty="0"/>
              <a:t>（分别对应星期一至星期日）</a:t>
            </a:r>
            <a:r>
              <a:rPr lang="zh-CN" altLang="zh-CN" dirty="0" smtClean="0"/>
              <a:t>中的任何一个数</a:t>
            </a:r>
            <a:r>
              <a:rPr lang="zh-CN" altLang="en-US" dirty="0" smtClean="0"/>
              <a:t>。</a:t>
            </a:r>
            <a:endParaRPr lang="en-US" altLang="zh-CN" dirty="0" smtClean="0"/>
          </a:p>
          <a:p>
            <a:r>
              <a:rPr lang="zh-CN" altLang="zh-CN" dirty="0" smtClean="0"/>
              <a:t>2</a:t>
            </a:r>
            <a:r>
              <a:rPr lang="zh-CN" altLang="en-US" dirty="0" smtClean="0"/>
              <a:t>、</a:t>
            </a:r>
            <a:r>
              <a:rPr lang="zh-CN" altLang="zh-CN" dirty="0"/>
              <a:t>输入一个月数，然后输出对应月份有多少天（不考虑闰年），将天数输</a:t>
            </a:r>
            <a:r>
              <a:rPr lang="zh-CN" altLang="zh-CN" dirty="0" smtClean="0"/>
              <a:t>出</a:t>
            </a:r>
            <a:r>
              <a:rPr lang="zh-CN" altLang="en-US" dirty="0" smtClean="0"/>
              <a:t>。</a:t>
            </a:r>
            <a:endParaRPr lang="en-US" altLang="zh-CN" dirty="0" smtClean="0"/>
          </a:p>
          <a:p>
            <a:r>
              <a:rPr lang="zh-CN" altLang="zh-CN" dirty="0" smtClean="0"/>
              <a:t>3</a:t>
            </a:r>
            <a:r>
              <a:rPr lang="zh-CN" altLang="en-US" dirty="0" smtClean="0"/>
              <a:t>、直接用</a:t>
            </a:r>
            <a:r>
              <a:rPr lang="en-US" altLang="zh-CN" dirty="0" smtClean="0"/>
              <a:t>JDK1.7</a:t>
            </a:r>
            <a:r>
              <a:rPr lang="zh-CN" altLang="en-US" dirty="0" smtClean="0"/>
              <a:t>的字符串条件判断，确定两个数是执行加、减、乘、除操作。</a:t>
            </a:r>
            <a:endParaRPr lang="zh-CN" altLang="zh-CN" dirty="0"/>
          </a:p>
          <a:p>
            <a:endParaRPr lang="zh-CN" altLang="zh-CN" dirty="0" smtClean="0"/>
          </a:p>
          <a:p>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10</a:t>
            </a:r>
            <a:r>
              <a:rPr lang="zh-CN" altLang="en-US" dirty="0" smtClean="0"/>
              <a:t>、分支语句</a:t>
            </a:r>
            <a:endParaRPr lang="en-US" altLang="zh-CN" dirty="0" smtClean="0"/>
          </a:p>
        </p:txBody>
      </p:sp>
      <p:sp>
        <p:nvSpPr>
          <p:cNvPr id="3" name="内容占位符 2"/>
          <p:cNvSpPr>
            <a:spLocks noGrp="1"/>
          </p:cNvSpPr>
          <p:nvPr>
            <p:ph idx="1"/>
          </p:nvPr>
        </p:nvSpPr>
        <p:spPr/>
        <p:txBody>
          <a:bodyPr>
            <a:normAutofit fontScale="90000"/>
          </a:bodyPr>
          <a:lstStyle/>
          <a:p>
            <a:r>
              <a:rPr lang="en-US" altLang="zh-CN" b="1" dirty="0" smtClean="0"/>
              <a:t>if  </a:t>
            </a:r>
            <a:r>
              <a:rPr lang="en-US" altLang="zh-CN" b="1" dirty="0" err="1" smtClean="0"/>
              <a:t>vs</a:t>
            </a:r>
            <a:r>
              <a:rPr lang="en-US" altLang="zh-CN" b="1" dirty="0" smtClean="0"/>
              <a:t>  switch</a:t>
            </a:r>
            <a:endParaRPr lang="en-US" altLang="zh-CN" b="1" dirty="0" smtClean="0"/>
          </a:p>
          <a:p>
            <a:r>
              <a:rPr lang="zh-CN" altLang="en-US" dirty="0" smtClean="0"/>
              <a:t>同</a:t>
            </a:r>
            <a:r>
              <a:rPr lang="zh-CN" altLang="en-US" dirty="0"/>
              <a:t>：都是选择分支语句。</a:t>
            </a:r>
            <a:endParaRPr lang="zh-CN" altLang="en-US" dirty="0"/>
          </a:p>
          <a:p>
            <a:r>
              <a:rPr lang="zh-CN" altLang="en-US" dirty="0"/>
              <a:t>异：</a:t>
            </a:r>
            <a:r>
              <a:rPr lang="en-US" altLang="zh-CN" dirty="0"/>
              <a:t>1</a:t>
            </a:r>
            <a:r>
              <a:rPr lang="zh-CN" altLang="en-US" dirty="0"/>
              <a:t>、语法不同。</a:t>
            </a:r>
            <a:endParaRPr lang="zh-CN" altLang="en-US" dirty="0"/>
          </a:p>
          <a:p>
            <a:r>
              <a:rPr lang="zh-CN" altLang="en-US" dirty="0"/>
              <a:t>    </a:t>
            </a:r>
            <a:r>
              <a:rPr lang="en-US" altLang="zh-CN" dirty="0"/>
              <a:t>2</a:t>
            </a:r>
            <a:r>
              <a:rPr lang="zh-CN" altLang="en-US" dirty="0"/>
              <a:t>、语句后表达式值的类型不同，</a:t>
            </a:r>
            <a:r>
              <a:rPr lang="en-US" altLang="zh-CN" dirty="0"/>
              <a:t>if</a:t>
            </a:r>
            <a:r>
              <a:rPr lang="zh-CN" altLang="en-US" dirty="0"/>
              <a:t>语句表达式值的类型是</a:t>
            </a:r>
            <a:r>
              <a:rPr lang="en-US" altLang="zh-CN" dirty="0" smtClean="0"/>
              <a:t>boolean</a:t>
            </a:r>
            <a:r>
              <a:rPr lang="zh-CN" altLang="en-US" dirty="0" smtClean="0"/>
              <a:t>，</a:t>
            </a:r>
            <a:r>
              <a:rPr lang="en-US" altLang="zh-CN" dirty="0" smtClean="0"/>
              <a:t>switch</a:t>
            </a:r>
            <a:r>
              <a:rPr lang="zh-CN" altLang="en-US" dirty="0"/>
              <a:t>分支表达式值的类型是</a:t>
            </a:r>
            <a:r>
              <a:rPr lang="en-US" altLang="zh-CN" dirty="0"/>
              <a:t>byte,short,char,int,</a:t>
            </a:r>
            <a:r>
              <a:rPr lang="zh-CN" altLang="en-US" dirty="0"/>
              <a:t>枚举，</a:t>
            </a:r>
            <a:r>
              <a:rPr lang="en-US" altLang="zh-CN" dirty="0"/>
              <a:t>String</a:t>
            </a:r>
            <a:r>
              <a:rPr lang="zh-CN" altLang="en-US" dirty="0"/>
              <a:t>。</a:t>
            </a:r>
            <a:endParaRPr lang="zh-CN" altLang="en-US" dirty="0"/>
          </a:p>
          <a:p>
            <a:r>
              <a:rPr lang="zh-CN" altLang="en-US" dirty="0"/>
              <a:t>    </a:t>
            </a:r>
            <a:r>
              <a:rPr lang="en-US" altLang="zh-CN" dirty="0"/>
              <a:t>3</a:t>
            </a:r>
            <a:r>
              <a:rPr lang="zh-CN" altLang="en-US" dirty="0"/>
              <a:t>、适用场景</a:t>
            </a:r>
            <a:endParaRPr lang="zh-CN" altLang="en-US" dirty="0"/>
          </a:p>
          <a:p>
            <a:r>
              <a:rPr lang="zh-CN" altLang="en-US" dirty="0"/>
              <a:t>       </a:t>
            </a:r>
            <a:r>
              <a:rPr lang="en-US" altLang="zh-CN" dirty="0" smtClean="0"/>
              <a:t>if</a:t>
            </a:r>
            <a:r>
              <a:rPr lang="zh-CN" altLang="en-US" dirty="0" smtClean="0"/>
              <a:t>：变</a:t>
            </a:r>
            <a:r>
              <a:rPr lang="zh-CN" altLang="en-US" dirty="0"/>
              <a:t>量的值在某个区间之内。</a:t>
            </a:r>
            <a:endParaRPr lang="zh-CN" altLang="en-US" dirty="0"/>
          </a:p>
          <a:p>
            <a:r>
              <a:rPr lang="zh-CN" altLang="en-US" dirty="0"/>
              <a:t>       </a:t>
            </a:r>
            <a:r>
              <a:rPr lang="en-US" altLang="zh-CN" dirty="0" smtClean="0"/>
              <a:t>switch</a:t>
            </a:r>
            <a:r>
              <a:rPr lang="zh-CN" altLang="en-US" dirty="0" smtClean="0"/>
              <a:t>：变</a:t>
            </a:r>
            <a:r>
              <a:rPr lang="zh-CN" altLang="en-US" dirty="0"/>
              <a:t>量的值是某个定值。</a:t>
            </a:r>
            <a:endParaRPr lang="zh-CN" altLang="en-US" dirty="0"/>
          </a:p>
          <a:p>
            <a:endParaRPr lang="zh-CN" altLang="zh-CN" dirty="0" smtClean="0"/>
          </a:p>
          <a:p>
            <a:r>
              <a:rPr lang="en-US" altLang="zh-CN" b="1" dirty="0" smtClean="0">
                <a:sym typeface="+mn-ea"/>
              </a:rPr>
              <a:t>if vs </a:t>
            </a:r>
            <a:r>
              <a:rPr lang="zh-CN" altLang="zh-CN" b="1" dirty="0" smtClean="0">
                <a:sym typeface="+mn-ea"/>
              </a:rPr>
              <a:t>三目运算</a:t>
            </a:r>
            <a:endParaRPr lang="zh-CN" altLang="zh-CN" b="1" dirty="0" smtClean="0">
              <a:sym typeface="+mn-ea"/>
            </a:endParaRPr>
          </a:p>
          <a:p>
            <a:r>
              <a:rPr lang="zh-CN" altLang="en-US" dirty="0" smtClean="0">
                <a:sym typeface="+mn-ea"/>
              </a:rPr>
              <a:t>三目运算符都可以使用</a:t>
            </a:r>
            <a:r>
              <a:rPr lang="en-US" altLang="zh-CN" dirty="0" smtClean="0">
                <a:sym typeface="+mn-ea"/>
              </a:rPr>
              <a:t>if</a:t>
            </a:r>
            <a:r>
              <a:rPr lang="zh-CN" altLang="zh-CN" dirty="0" smtClean="0">
                <a:sym typeface="+mn-ea"/>
              </a:rPr>
              <a:t>语句实现，反之不成立。</a:t>
            </a:r>
            <a:endParaRPr lang="zh-CN" altLang="zh-CN" dirty="0" smtClean="0">
              <a:sym typeface="+mn-ea"/>
            </a:endParaRPr>
          </a:p>
          <a:p>
            <a:endParaRPr lang="zh-CN" altLang="zh-CN" dirty="0" smtClean="0">
              <a:sym typeface="+mn-ea"/>
            </a:endParaRPr>
          </a:p>
          <a:p>
            <a:r>
              <a:rPr lang="zh-CN" altLang="zh-CN" b="1" dirty="0" smtClean="0">
                <a:sym typeface="+mn-ea"/>
              </a:rPr>
              <a:t>Java 7 switch支持String的实现原理</a:t>
            </a:r>
            <a:r>
              <a:rPr lang="en-US" altLang="zh-CN" b="1" dirty="0" smtClean="0">
                <a:sym typeface="+mn-ea"/>
              </a:rPr>
              <a:t>:</a:t>
            </a:r>
            <a:endParaRPr lang="en-US" altLang="zh-CN" b="1" dirty="0" smtClean="0">
              <a:sym typeface="+mn-ea"/>
            </a:endParaRPr>
          </a:p>
          <a:p>
            <a:r>
              <a:rPr lang="en-US" altLang="zh-CN" dirty="0" smtClean="0">
                <a:sym typeface="+mn-ea"/>
              </a:rPr>
              <a:t>这个新特性是在编译器这个层次上实现的</a:t>
            </a:r>
            <a:endParaRPr lang="en-US" altLang="zh-CN" dirty="0" smtClean="0">
              <a:sym typeface="+mn-ea"/>
            </a:endParaRPr>
          </a:p>
          <a:p>
            <a:r>
              <a:rPr lang="en-US" altLang="zh-CN" dirty="0" smtClean="0">
                <a:sym typeface="+mn-ea"/>
              </a:rPr>
              <a:t>在编译的过程中，编译器会根据源代码的含义进行转换,不同的Java编译器可能采用不同的方式来转换</a:t>
            </a:r>
            <a:endParaRPr lang="en-US" altLang="zh-CN" dirty="0" smtClean="0">
              <a:sym typeface="+mn-ea"/>
            </a:endParaRPr>
          </a:p>
          <a:p>
            <a:r>
              <a:rPr lang="en-US" altLang="zh-CN" dirty="0" smtClean="0">
                <a:sym typeface="+mn-ea"/>
              </a:rPr>
              <a:t>比如：如果switch语句中只包含一个case语句，那么就可以简单的将其转换成一个if语句。</a:t>
            </a:r>
            <a:endParaRPr lang="en-US" altLang="zh-CN" dirty="0" smtClean="0">
              <a:sym typeface="+mn-ea"/>
            </a:endParaRPr>
          </a:p>
          <a:p>
            <a:r>
              <a:rPr lang="en-US" altLang="zh-CN" dirty="0" smtClean="0">
                <a:sym typeface="+mn-ea"/>
              </a:rPr>
              <a:t>如果包含一个case和一个default语句，就可以转换成if-else语句。而对于复杂的情况（多个case语句），</a:t>
            </a:r>
            <a:endParaRPr lang="en-US" altLang="zh-CN" dirty="0" smtClean="0">
              <a:sym typeface="+mn-ea"/>
            </a:endParaRPr>
          </a:p>
          <a:p>
            <a:r>
              <a:rPr lang="en-US" altLang="zh-CN" dirty="0" smtClean="0">
                <a:sym typeface="+mn-ea"/>
              </a:rPr>
              <a:t>也可以转换成Java 7 之前的switch语句，只不过使用字符串的哈希值</a:t>
            </a:r>
            <a:r>
              <a:rPr lang="zh-CN" altLang="zh-CN" dirty="0" smtClean="0">
                <a:sym typeface="+mn-ea"/>
              </a:rPr>
              <a:t>（整数）</a:t>
            </a:r>
            <a:r>
              <a:rPr lang="en-US" altLang="zh-CN" dirty="0" smtClean="0">
                <a:sym typeface="+mn-ea"/>
              </a:rPr>
              <a:t>作为switch语句表达式的值</a:t>
            </a:r>
            <a:endParaRPr lang="en-US" altLang="zh-CN" dirty="0" smtClean="0">
              <a:sym typeface="+mn-ea"/>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11</a:t>
            </a:r>
            <a:r>
              <a:rPr lang="zh-CN" altLang="en-US" dirty="0" smtClean="0"/>
              <a:t>、循环语句</a:t>
            </a:r>
            <a:endParaRPr lang="en-US" altLang="zh-CN" dirty="0" smtClean="0"/>
          </a:p>
        </p:txBody>
      </p:sp>
      <p:sp>
        <p:nvSpPr>
          <p:cNvPr id="3" name="内容占位符 2"/>
          <p:cNvSpPr>
            <a:spLocks noGrp="1"/>
          </p:cNvSpPr>
          <p:nvPr>
            <p:ph idx="1"/>
          </p:nvPr>
        </p:nvSpPr>
        <p:spPr/>
        <p:txBody>
          <a:bodyPr/>
          <a:lstStyle/>
          <a:p>
            <a:r>
              <a:rPr lang="zh-CN" altLang="en-US" dirty="0" smtClean="0"/>
              <a:t>循环语句分为：</a:t>
            </a:r>
            <a:r>
              <a:rPr lang="en-US" altLang="zh-CN" dirty="0" smtClean="0"/>
              <a:t>while</a:t>
            </a:r>
            <a:r>
              <a:rPr lang="zh-CN" altLang="en-US" dirty="0" smtClean="0"/>
              <a:t>，</a:t>
            </a:r>
            <a:r>
              <a:rPr lang="en-US" altLang="zh-CN" dirty="0" smtClean="0"/>
              <a:t>do while</a:t>
            </a:r>
            <a:r>
              <a:rPr lang="zh-CN" altLang="en-US" dirty="0" smtClean="0"/>
              <a:t>，</a:t>
            </a:r>
            <a:r>
              <a:rPr lang="en-US" altLang="zh-CN" dirty="0" smtClean="0"/>
              <a:t>for</a:t>
            </a:r>
            <a:endParaRPr lang="en-US" altLang="zh-CN" dirty="0" smtClean="0"/>
          </a:p>
          <a:p>
            <a:endParaRPr lang="en-US" altLang="zh-CN" b="1" dirty="0" smtClean="0"/>
          </a:p>
          <a:p>
            <a:r>
              <a:rPr lang="zh-CN" altLang="en-US" b="1" dirty="0" smtClean="0"/>
              <a:t>语法：</a:t>
            </a:r>
            <a:endParaRPr lang="en-US" b="1" dirty="0" smtClean="0"/>
          </a:p>
          <a:p>
            <a:r>
              <a:rPr lang="en-US" altLang="zh-CN" dirty="0" smtClean="0">
                <a:solidFill>
                  <a:srgbClr val="FF0000"/>
                </a:solidFill>
              </a:rPr>
              <a:t>while(</a:t>
            </a:r>
            <a:r>
              <a:rPr lang="zh-CN" altLang="en-US" dirty="0" smtClean="0">
                <a:solidFill>
                  <a:srgbClr val="FF0000"/>
                </a:solidFill>
              </a:rPr>
              <a:t>条件表达式</a:t>
            </a:r>
            <a:r>
              <a:rPr lang="en-US" altLang="zh-CN" dirty="0" smtClean="0">
                <a:solidFill>
                  <a:srgbClr val="FF0000"/>
                </a:solidFill>
              </a:rPr>
              <a:t>){</a:t>
            </a:r>
            <a:endParaRPr lang="zh-CN" altLang="zh-CN" dirty="0" smtClean="0">
              <a:solidFill>
                <a:srgbClr val="FF0000"/>
              </a:solidFill>
            </a:endParaRPr>
          </a:p>
          <a:p>
            <a:r>
              <a:rPr lang="en-US" altLang="zh-CN" dirty="0" smtClean="0">
                <a:solidFill>
                  <a:srgbClr val="FF0000"/>
                </a:solidFill>
              </a:rPr>
              <a:t>	//</a:t>
            </a:r>
            <a:r>
              <a:rPr lang="zh-CN" altLang="en-US" dirty="0" smtClean="0">
                <a:solidFill>
                  <a:srgbClr val="FF0000"/>
                </a:solidFill>
              </a:rPr>
              <a:t>语句块；</a:t>
            </a:r>
            <a:endParaRPr lang="zh-CN" altLang="en-US" dirty="0" smtClean="0">
              <a:solidFill>
                <a:srgbClr val="FF0000"/>
              </a:solidFill>
            </a:endParaRPr>
          </a:p>
          <a:p>
            <a:r>
              <a:rPr lang="en-US" altLang="zh-CN" dirty="0" smtClean="0">
                <a:solidFill>
                  <a:srgbClr val="FF0000"/>
                </a:solidFill>
              </a:rPr>
              <a:t>}</a:t>
            </a:r>
            <a:endParaRPr lang="en-US" altLang="zh-CN" dirty="0" smtClean="0">
              <a:solidFill>
                <a:srgbClr val="FF0000"/>
              </a:solidFill>
            </a:endParaRPr>
          </a:p>
          <a:p>
            <a:endParaRPr lang="en-US" altLang="zh-CN" dirty="0" smtClean="0"/>
          </a:p>
          <a:p>
            <a:r>
              <a:rPr lang="zh-CN" altLang="en-US" dirty="0" smtClean="0"/>
              <a:t>符合条件，循环继续执行；否则，循环退出</a:t>
            </a:r>
            <a:endParaRPr lang="zh-CN" altLang="en-US" dirty="0" smtClean="0"/>
          </a:p>
          <a:p>
            <a:r>
              <a:rPr lang="zh-CN" altLang="en-US" dirty="0" smtClean="0"/>
              <a:t>特点：先判断，再执行</a:t>
            </a:r>
            <a:endParaRPr lang="en-US" altLang="zh-CN" dirty="0" smtClean="0"/>
          </a:p>
          <a:p>
            <a:endParaRPr lang="en-US" altLang="zh-CN" dirty="0"/>
          </a:p>
          <a:p>
            <a:r>
              <a:rPr lang="en-US" altLang="zh-CN" dirty="0" smtClean="0"/>
              <a:t>1</a:t>
            </a:r>
            <a:r>
              <a:rPr lang="zh-CN" altLang="en-US" dirty="0" smtClean="0"/>
              <a:t>、计算</a:t>
            </a:r>
            <a:r>
              <a:rPr lang="en-US" altLang="zh-CN" dirty="0"/>
              <a:t>1-100</a:t>
            </a:r>
            <a:r>
              <a:rPr lang="zh-CN" altLang="en-US" dirty="0"/>
              <a:t>之间所有整数之和。</a:t>
            </a:r>
            <a:r>
              <a:rPr lang="en-US" altLang="zh-CN" dirty="0"/>
              <a:t>5050</a:t>
            </a:r>
            <a:endParaRPr lang="zh-CN" altLang="en-US" dirty="0" smtClean="0"/>
          </a:p>
          <a:p>
            <a:r>
              <a:rPr lang="en-US" altLang="zh-CN" dirty="0" smtClean="0"/>
              <a:t>2</a:t>
            </a:r>
            <a:r>
              <a:rPr lang="zh-CN" altLang="en-US" dirty="0" smtClean="0"/>
              <a:t>、计算</a:t>
            </a:r>
            <a:r>
              <a:rPr lang="zh-CN" altLang="zh-CN" dirty="0" smtClean="0"/>
              <a:t>1</a:t>
            </a:r>
            <a:r>
              <a:rPr lang="en-US" altLang="zh-CN" dirty="0" smtClean="0"/>
              <a:t>0</a:t>
            </a:r>
            <a:r>
              <a:rPr lang="zh-CN" altLang="en-US" dirty="0" smtClean="0"/>
              <a:t>的阶乘</a:t>
            </a:r>
            <a:endParaRPr lang="en-US" altLang="zh-CN" dirty="0" smtClean="0"/>
          </a:p>
          <a:p>
            <a:r>
              <a:rPr lang="en-US" altLang="zh-CN" dirty="0" smtClean="0"/>
              <a:t>3</a:t>
            </a:r>
            <a:r>
              <a:rPr lang="zh-CN" altLang="en-US" dirty="0" smtClean="0"/>
              <a:t>、</a:t>
            </a:r>
            <a:r>
              <a:rPr lang="zh-CN" altLang="zh-CN" dirty="0"/>
              <a:t>打印</a:t>
            </a:r>
            <a:r>
              <a:rPr lang="en-US" altLang="zh-CN" dirty="0"/>
              <a:t>100</a:t>
            </a:r>
            <a:r>
              <a:rPr lang="zh-CN" altLang="zh-CN" dirty="0"/>
              <a:t>以内所有的奇数，偶数和</a:t>
            </a:r>
            <a:r>
              <a:rPr lang="en-US" altLang="zh-CN" dirty="0"/>
              <a:t>3</a:t>
            </a:r>
            <a:r>
              <a:rPr lang="zh-CN" altLang="zh-CN" dirty="0"/>
              <a:t>的倍数（不包括</a:t>
            </a:r>
            <a:r>
              <a:rPr lang="en-US" altLang="zh-CN" dirty="0"/>
              <a:t>100</a:t>
            </a:r>
            <a:r>
              <a:rPr lang="zh-CN" altLang="zh-CN" dirty="0"/>
              <a:t>）</a:t>
            </a:r>
            <a:endParaRPr lang="zh-CN" altLang="zh-CN" dirty="0"/>
          </a:p>
          <a:p>
            <a:endParaRPr lang="zh-CN" altLang="zh-CN" dirty="0"/>
          </a:p>
          <a:p>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11</a:t>
            </a:r>
            <a:r>
              <a:rPr lang="zh-CN" altLang="en-US" dirty="0" smtClean="0"/>
              <a:t>、循环语句</a:t>
            </a:r>
            <a:endParaRPr lang="en-US" altLang="zh-CN" dirty="0" smtClean="0"/>
          </a:p>
        </p:txBody>
      </p:sp>
      <p:sp>
        <p:nvSpPr>
          <p:cNvPr id="3" name="内容占位符 2"/>
          <p:cNvSpPr>
            <a:spLocks noGrp="1"/>
          </p:cNvSpPr>
          <p:nvPr>
            <p:ph idx="1"/>
          </p:nvPr>
        </p:nvSpPr>
        <p:spPr/>
        <p:txBody>
          <a:bodyPr/>
          <a:lstStyle/>
          <a:p>
            <a:r>
              <a:rPr lang="zh-CN" altLang="en-US" b="1" dirty="0" smtClean="0"/>
              <a:t>语法：</a:t>
            </a:r>
            <a:endParaRPr lang="en-US" b="1" dirty="0" smtClean="0"/>
          </a:p>
          <a:p>
            <a:r>
              <a:rPr lang="en-US" altLang="zh-CN" dirty="0" smtClean="0">
                <a:solidFill>
                  <a:srgbClr val="FF0000"/>
                </a:solidFill>
              </a:rPr>
              <a:t>do {</a:t>
            </a:r>
            <a:endParaRPr lang="zh-CN" altLang="zh-CN" dirty="0" smtClean="0">
              <a:solidFill>
                <a:srgbClr val="FF0000"/>
              </a:solidFill>
            </a:endParaRPr>
          </a:p>
          <a:p>
            <a:r>
              <a:rPr lang="en-US" altLang="zh-CN" dirty="0" smtClean="0">
                <a:solidFill>
                  <a:srgbClr val="FF0000"/>
                </a:solidFill>
              </a:rPr>
              <a:t>	 </a:t>
            </a:r>
            <a:r>
              <a:rPr lang="zh-CN" altLang="en-US" dirty="0" smtClean="0">
                <a:solidFill>
                  <a:srgbClr val="FF0000"/>
                </a:solidFill>
              </a:rPr>
              <a:t>循环操作</a:t>
            </a:r>
            <a:endParaRPr lang="zh-CN" altLang="en-US" dirty="0" smtClean="0">
              <a:solidFill>
                <a:srgbClr val="FF0000"/>
              </a:solidFill>
            </a:endParaRPr>
          </a:p>
          <a:p>
            <a:r>
              <a:rPr lang="en-US" altLang="zh-CN" dirty="0" smtClean="0">
                <a:solidFill>
                  <a:srgbClr val="FF0000"/>
                </a:solidFill>
              </a:rPr>
              <a:t>}while ( </a:t>
            </a:r>
            <a:r>
              <a:rPr lang="zh-CN" altLang="en-US" dirty="0" smtClean="0">
                <a:solidFill>
                  <a:srgbClr val="FF0000"/>
                </a:solidFill>
              </a:rPr>
              <a:t>循环条件</a:t>
            </a:r>
            <a:r>
              <a:rPr lang="en-US" dirty="0" smtClean="0">
                <a:solidFill>
                  <a:srgbClr val="FF0000"/>
                </a:solidFill>
              </a:rPr>
              <a:t> </a:t>
            </a:r>
            <a:r>
              <a:rPr lang="en-US" altLang="zh-CN" dirty="0" smtClean="0">
                <a:solidFill>
                  <a:srgbClr val="FF0000"/>
                </a:solidFill>
              </a:rPr>
              <a:t>);</a:t>
            </a:r>
            <a:endParaRPr lang="zh-CN" altLang="zh-CN" dirty="0" smtClean="0">
              <a:solidFill>
                <a:srgbClr val="FF0000"/>
              </a:solidFill>
            </a:endParaRPr>
          </a:p>
          <a:p>
            <a:endParaRPr lang="en-US" altLang="zh-CN" dirty="0" smtClean="0"/>
          </a:p>
          <a:p>
            <a:r>
              <a:rPr lang="zh-CN" altLang="en-US" dirty="0" smtClean="0"/>
              <a:t>先执行一遍循环操作，符合条件，循环继续执行；否则，循环退出</a:t>
            </a:r>
            <a:endParaRPr lang="zh-CN" altLang="en-US" dirty="0" smtClean="0"/>
          </a:p>
          <a:p>
            <a:r>
              <a:rPr lang="zh-CN" altLang="en-US" dirty="0" smtClean="0"/>
              <a:t>特点：先执行，再判断</a:t>
            </a:r>
            <a:endParaRPr lang="en-US" altLang="zh-CN" dirty="0" smtClean="0"/>
          </a:p>
          <a:p>
            <a:endParaRPr lang="en-US" altLang="zh-CN" dirty="0"/>
          </a:p>
          <a:p>
            <a:r>
              <a:rPr lang="en-US" altLang="zh-CN" dirty="0" smtClean="0"/>
              <a:t>1</a:t>
            </a:r>
            <a:r>
              <a:rPr lang="zh-CN" altLang="en-US" dirty="0" smtClean="0"/>
              <a:t>、</a:t>
            </a:r>
            <a:r>
              <a:rPr lang="zh-CN" altLang="zh-CN" dirty="0" smtClean="0"/>
              <a:t>逆序输</a:t>
            </a:r>
            <a:r>
              <a:rPr lang="zh-CN" altLang="zh-CN" dirty="0"/>
              <a:t>出</a:t>
            </a:r>
            <a:r>
              <a:rPr lang="en-US" altLang="zh-CN" dirty="0"/>
              <a:t>10~</a:t>
            </a:r>
            <a:r>
              <a:rPr lang="en-US" altLang="zh-CN" dirty="0" smtClean="0"/>
              <a:t>0</a:t>
            </a:r>
            <a:endParaRPr lang="en-US" altLang="zh-CN" dirty="0" smtClean="0"/>
          </a:p>
          <a:p>
            <a:r>
              <a:rPr lang="zh-CN" altLang="zh-CN" dirty="0" smtClean="0"/>
              <a:t>2</a:t>
            </a:r>
            <a:r>
              <a:rPr lang="zh-CN" altLang="en-US" dirty="0" smtClean="0"/>
              <a:t>、</a:t>
            </a:r>
            <a:r>
              <a:rPr lang="en-US" altLang="zh-CN" dirty="0" smtClean="0"/>
              <a:t>Java</a:t>
            </a:r>
            <a:r>
              <a:rPr lang="zh-CN" altLang="en-US" dirty="0"/>
              <a:t>阶乘求和 </a:t>
            </a:r>
            <a:r>
              <a:rPr lang="en-US" altLang="zh-CN" dirty="0"/>
              <a:t>1!+2!+...+10!</a:t>
            </a:r>
            <a:endParaRPr lang="zh-CN" altLang="zh-CN" dirty="0"/>
          </a:p>
          <a:p>
            <a:endParaRPr lang="zh-CN" altLang="zh-CN" dirty="0"/>
          </a:p>
          <a:p>
            <a:endParaRPr lang="zh-CN" altLang="zh-CN" dirty="0" smtClean="0"/>
          </a:p>
          <a:p>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11</a:t>
            </a:r>
            <a:r>
              <a:rPr lang="zh-CN" altLang="en-US" dirty="0" smtClean="0"/>
              <a:t>、循环语句</a:t>
            </a:r>
            <a:endParaRPr lang="en-US" altLang="zh-CN" dirty="0" smtClean="0"/>
          </a:p>
        </p:txBody>
      </p:sp>
      <p:sp>
        <p:nvSpPr>
          <p:cNvPr id="3" name="内容占位符 2"/>
          <p:cNvSpPr>
            <a:spLocks noGrp="1"/>
          </p:cNvSpPr>
          <p:nvPr>
            <p:ph idx="1"/>
          </p:nvPr>
        </p:nvSpPr>
        <p:spPr/>
        <p:txBody>
          <a:bodyPr>
            <a:normAutofit lnSpcReduction="10000"/>
          </a:bodyPr>
          <a:lstStyle/>
          <a:p>
            <a:r>
              <a:rPr lang="zh-CN" altLang="en-US" b="1" dirty="0" smtClean="0"/>
              <a:t>语法：</a:t>
            </a:r>
            <a:endParaRPr lang="en-US" b="1" dirty="0" smtClean="0"/>
          </a:p>
          <a:p>
            <a:r>
              <a:rPr lang="en-US" altLang="zh-CN" dirty="0" smtClean="0">
                <a:solidFill>
                  <a:srgbClr val="FF0000"/>
                </a:solidFill>
              </a:rPr>
              <a:t>for(</a:t>
            </a:r>
            <a:r>
              <a:rPr lang="zh-CN" altLang="en-US" dirty="0" smtClean="0">
                <a:solidFill>
                  <a:srgbClr val="FF0000"/>
                </a:solidFill>
              </a:rPr>
              <a:t>初始化参数</a:t>
            </a:r>
            <a:r>
              <a:rPr lang="en-US" altLang="zh-CN" dirty="0" smtClean="0">
                <a:solidFill>
                  <a:srgbClr val="FF0000"/>
                </a:solidFill>
              </a:rPr>
              <a:t>;</a:t>
            </a:r>
            <a:r>
              <a:rPr lang="zh-CN" altLang="en-US" dirty="0" smtClean="0">
                <a:solidFill>
                  <a:srgbClr val="FF0000"/>
                </a:solidFill>
              </a:rPr>
              <a:t>判断条件</a:t>
            </a:r>
            <a:r>
              <a:rPr lang="en-US" dirty="0" smtClean="0">
                <a:solidFill>
                  <a:srgbClr val="FF0000"/>
                </a:solidFill>
              </a:rPr>
              <a:t> </a:t>
            </a:r>
            <a:r>
              <a:rPr lang="en-US" altLang="zh-CN" dirty="0" smtClean="0">
                <a:solidFill>
                  <a:srgbClr val="FF0000"/>
                </a:solidFill>
              </a:rPr>
              <a:t>;</a:t>
            </a:r>
            <a:r>
              <a:rPr lang="zh-CN" altLang="en-US" dirty="0" smtClean="0">
                <a:solidFill>
                  <a:srgbClr val="FF0000"/>
                </a:solidFill>
              </a:rPr>
              <a:t>更新循环变量</a:t>
            </a:r>
            <a:r>
              <a:rPr lang="en-US" altLang="zh-CN" dirty="0" smtClean="0">
                <a:solidFill>
                  <a:srgbClr val="FF0000"/>
                </a:solidFill>
              </a:rPr>
              <a:t>){</a:t>
            </a:r>
            <a:endParaRPr lang="zh-CN" altLang="zh-CN" dirty="0" smtClean="0">
              <a:solidFill>
                <a:srgbClr val="FF0000"/>
              </a:solidFill>
            </a:endParaRPr>
          </a:p>
          <a:p>
            <a:r>
              <a:rPr lang="en-US" altLang="zh-CN" dirty="0" smtClean="0">
                <a:solidFill>
                  <a:srgbClr val="FF0000"/>
                </a:solidFill>
              </a:rPr>
              <a:t>    </a:t>
            </a:r>
            <a:r>
              <a:rPr lang="zh-CN" altLang="en-US" dirty="0" smtClean="0">
                <a:solidFill>
                  <a:srgbClr val="FF0000"/>
                </a:solidFill>
              </a:rPr>
              <a:t>循环体</a:t>
            </a:r>
            <a:r>
              <a:rPr lang="en-US" altLang="zh-CN" dirty="0" smtClean="0">
                <a:solidFill>
                  <a:srgbClr val="FF0000"/>
                </a:solidFill>
              </a:rPr>
              <a:t>;</a:t>
            </a:r>
            <a:endParaRPr lang="zh-CN" altLang="zh-CN" dirty="0" smtClean="0">
              <a:solidFill>
                <a:srgbClr val="FF0000"/>
              </a:solidFill>
            </a:endParaRPr>
          </a:p>
          <a:p>
            <a:r>
              <a:rPr lang="en-US" altLang="zh-CN" dirty="0" smtClean="0">
                <a:solidFill>
                  <a:srgbClr val="FF0000"/>
                </a:solidFill>
              </a:rPr>
              <a:t>}</a:t>
            </a:r>
            <a:endParaRPr lang="en-US" altLang="zh-CN" dirty="0" smtClean="0">
              <a:solidFill>
                <a:srgbClr val="FF0000"/>
              </a:solidFill>
            </a:endParaRPr>
          </a:p>
          <a:p>
            <a:r>
              <a:rPr lang="zh-CN" altLang="en-US" dirty="0" smtClean="0">
                <a:sym typeface="+mn-ea"/>
              </a:rPr>
              <a:t>关键字：</a:t>
            </a:r>
            <a:r>
              <a:rPr lang="en-US" altLang="zh-CN" dirty="0" smtClean="0">
                <a:sym typeface="+mn-ea"/>
              </a:rPr>
              <a:t>continue </a:t>
            </a:r>
            <a:r>
              <a:rPr lang="zh-CN" altLang="en-US" dirty="0" smtClean="0">
                <a:sym typeface="+mn-ea"/>
              </a:rPr>
              <a:t>表示跳过当次循环，继续下次循环。</a:t>
            </a:r>
            <a:endParaRPr lang="en-US" altLang="zh-CN" dirty="0" smtClean="0">
              <a:sym typeface="+mn-ea"/>
            </a:endParaRPr>
          </a:p>
          <a:p>
            <a:endParaRPr lang="en-US" altLang="zh-CN" dirty="0" smtClean="0">
              <a:solidFill>
                <a:srgbClr val="FF0000"/>
              </a:solidFill>
              <a:sym typeface="+mn-ea"/>
            </a:endParaRPr>
          </a:p>
          <a:p>
            <a:r>
              <a:rPr lang="en-US" altLang="zh-CN" dirty="0" smtClean="0">
                <a:solidFill>
                  <a:srgbClr val="FF0000"/>
                </a:solidFill>
                <a:sym typeface="+mn-ea"/>
              </a:rPr>
              <a:t>For</a:t>
            </a:r>
            <a:r>
              <a:rPr lang="zh-CN" altLang="en-US" dirty="0" smtClean="0">
                <a:solidFill>
                  <a:srgbClr val="FF0000"/>
                </a:solidFill>
                <a:sym typeface="+mn-ea"/>
              </a:rPr>
              <a:t>循环的六种写法：</a:t>
            </a:r>
            <a:endParaRPr lang="en-US" altLang="zh-CN" dirty="0" smtClean="0">
              <a:solidFill>
                <a:srgbClr val="FF0000"/>
              </a:solidFill>
              <a:sym typeface="+mn-ea"/>
            </a:endParaRPr>
          </a:p>
          <a:p>
            <a:r>
              <a:rPr lang="en-US" altLang="zh-CN" dirty="0" smtClean="0"/>
              <a:t>1</a:t>
            </a:r>
            <a:r>
              <a:rPr lang="zh-CN" altLang="en-US" dirty="0" smtClean="0"/>
              <a:t>、</a:t>
            </a:r>
            <a:r>
              <a:rPr lang="zh-CN" altLang="zh-CN" dirty="0" smtClean="0"/>
              <a:t>标准</a:t>
            </a:r>
            <a:r>
              <a:rPr lang="zh-CN" altLang="zh-CN" dirty="0"/>
              <a:t>写法 </a:t>
            </a:r>
            <a:endParaRPr lang="en-US" altLang="zh-CN" dirty="0">
              <a:solidFill>
                <a:srgbClr val="FF0000"/>
              </a:solidFill>
              <a:sym typeface="+mn-ea"/>
            </a:endParaRPr>
          </a:p>
          <a:p>
            <a:r>
              <a:rPr lang="en-US" altLang="zh-CN" dirty="0" smtClean="0"/>
              <a:t>2</a:t>
            </a:r>
            <a:r>
              <a:rPr lang="zh-CN" altLang="en-US" dirty="0" smtClean="0"/>
              <a:t>、</a:t>
            </a:r>
            <a:r>
              <a:rPr lang="zh-CN" altLang="zh-CN" dirty="0" smtClean="0"/>
              <a:t>表达式</a:t>
            </a:r>
            <a:r>
              <a:rPr lang="en-US" altLang="zh-CN" dirty="0" smtClean="0"/>
              <a:t>1</a:t>
            </a:r>
            <a:r>
              <a:rPr lang="zh-CN" altLang="zh-CN" dirty="0" smtClean="0"/>
              <a:t>省略</a:t>
            </a:r>
            <a:r>
              <a:rPr lang="zh-CN" altLang="zh-CN" dirty="0"/>
              <a:t>，</a:t>
            </a:r>
            <a:r>
              <a:rPr lang="zh-CN" altLang="zh-CN" dirty="0" smtClean="0"/>
              <a:t>但在</a:t>
            </a:r>
            <a:r>
              <a:rPr lang="zh-CN" altLang="zh-CN" dirty="0"/>
              <a:t>外部</a:t>
            </a:r>
            <a:r>
              <a:rPr lang="zh-CN" altLang="zh-CN" dirty="0" smtClean="0"/>
              <a:t>声明</a:t>
            </a:r>
            <a:endParaRPr lang="en-US" altLang="zh-CN" dirty="0" smtClean="0"/>
          </a:p>
          <a:p>
            <a:r>
              <a:rPr lang="zh-CN" altLang="zh-CN" dirty="0">
                <a:sym typeface="+mn-ea"/>
              </a:rPr>
              <a:t>3</a:t>
            </a:r>
            <a:r>
              <a:rPr lang="zh-CN" altLang="en-US" dirty="0">
                <a:sym typeface="+mn-ea"/>
              </a:rPr>
              <a:t>、</a:t>
            </a:r>
            <a:r>
              <a:rPr lang="zh-CN" altLang="zh-CN" dirty="0"/>
              <a:t>表达式</a:t>
            </a:r>
            <a:r>
              <a:rPr lang="en-US" altLang="zh-CN" dirty="0"/>
              <a:t>2</a:t>
            </a:r>
            <a:r>
              <a:rPr lang="zh-CN" altLang="zh-CN" dirty="0"/>
              <a:t>省略，死循环 </a:t>
            </a:r>
            <a:endParaRPr lang="en-US" altLang="zh-CN" dirty="0"/>
          </a:p>
          <a:p>
            <a:r>
              <a:rPr lang="zh-CN" altLang="zh-CN" dirty="0">
                <a:sym typeface="+mn-ea"/>
              </a:rPr>
              <a:t>4</a:t>
            </a:r>
            <a:r>
              <a:rPr lang="zh-CN" altLang="en-US" dirty="0">
                <a:sym typeface="+mn-ea"/>
              </a:rPr>
              <a:t>、</a:t>
            </a:r>
            <a:r>
              <a:rPr lang="zh-CN" altLang="zh-CN" dirty="0"/>
              <a:t>表达式</a:t>
            </a:r>
            <a:r>
              <a:rPr lang="en-US" altLang="zh-CN" dirty="0"/>
              <a:t>3</a:t>
            </a:r>
            <a:r>
              <a:rPr lang="zh-CN" altLang="zh-CN" dirty="0"/>
              <a:t>省略，但是要声明在循环内部 </a:t>
            </a:r>
            <a:endParaRPr lang="en-US" altLang="zh-CN" dirty="0">
              <a:sym typeface="+mn-ea"/>
            </a:endParaRPr>
          </a:p>
          <a:p>
            <a:r>
              <a:rPr lang="en-US" altLang="zh-CN" dirty="0">
                <a:sym typeface="+mn-ea"/>
              </a:rPr>
              <a:t>5</a:t>
            </a:r>
            <a:r>
              <a:rPr lang="zh-CN" altLang="en-US" dirty="0">
                <a:sym typeface="+mn-ea"/>
              </a:rPr>
              <a:t>、</a:t>
            </a:r>
            <a:r>
              <a:rPr lang="zh-CN" altLang="zh-CN" dirty="0"/>
              <a:t>表达式</a:t>
            </a:r>
            <a:r>
              <a:rPr lang="en-US" altLang="zh-CN" dirty="0"/>
              <a:t>1,3</a:t>
            </a:r>
            <a:r>
              <a:rPr lang="zh-CN" altLang="zh-CN" dirty="0"/>
              <a:t>省略，但是要声明在循环的外部和内部</a:t>
            </a:r>
            <a:endParaRPr lang="en-US" altLang="zh-CN" dirty="0"/>
          </a:p>
          <a:p>
            <a:r>
              <a:rPr lang="zh-CN" altLang="zh-CN" dirty="0">
                <a:sym typeface="+mn-ea"/>
              </a:rPr>
              <a:t>6</a:t>
            </a:r>
            <a:r>
              <a:rPr lang="zh-CN" altLang="en-US" dirty="0">
                <a:sym typeface="+mn-ea"/>
              </a:rPr>
              <a:t>、</a:t>
            </a:r>
            <a:r>
              <a:rPr lang="zh-CN" altLang="zh-CN" dirty="0"/>
              <a:t>三个表达式都省略</a:t>
            </a:r>
            <a:r>
              <a:rPr lang="en-US" altLang="zh-CN" dirty="0"/>
              <a:t>,</a:t>
            </a:r>
            <a:r>
              <a:rPr lang="zh-CN" altLang="zh-CN" dirty="0" smtClean="0"/>
              <a:t>死循环</a:t>
            </a:r>
            <a:endParaRPr lang="en-US" altLang="zh-CN" dirty="0">
              <a:solidFill>
                <a:srgbClr val="FF0000"/>
              </a:solidFill>
              <a:sym typeface="+mn-ea"/>
            </a:endParaRPr>
          </a:p>
          <a:p>
            <a:endParaRPr lang="en-US" altLang="zh-CN" dirty="0" smtClean="0">
              <a:solidFill>
                <a:srgbClr val="FF0000"/>
              </a:solidFill>
              <a:sym typeface="+mn-ea"/>
            </a:endParaRPr>
          </a:p>
          <a:p>
            <a:endParaRPr lang="en-US" altLang="zh-CN" dirty="0" smtClean="0">
              <a:solidFill>
                <a:srgbClr val="FF0000"/>
              </a:solidFill>
              <a:sym typeface="+mn-ea"/>
            </a:endParaRPr>
          </a:p>
          <a:p>
            <a:r>
              <a:rPr lang="en-US" altLang="zh-CN" dirty="0" smtClean="0"/>
              <a:t>1</a:t>
            </a:r>
            <a:r>
              <a:rPr lang="zh-CN" altLang="en-US" dirty="0" smtClean="0"/>
              <a:t>、</a:t>
            </a:r>
            <a:r>
              <a:rPr lang="zh-CN" altLang="en-US" dirty="0"/>
              <a:t>打印输出</a:t>
            </a:r>
            <a:r>
              <a:rPr lang="en-US" altLang="zh-CN" dirty="0"/>
              <a:t>0~200</a:t>
            </a:r>
            <a:r>
              <a:rPr lang="zh-CN" altLang="en-US" dirty="0"/>
              <a:t>之间能被</a:t>
            </a:r>
            <a:r>
              <a:rPr lang="en-US" altLang="zh-CN" dirty="0"/>
              <a:t>7</a:t>
            </a:r>
            <a:r>
              <a:rPr lang="zh-CN" altLang="en-US" dirty="0"/>
              <a:t>整除但不能被</a:t>
            </a:r>
            <a:r>
              <a:rPr lang="en-US" altLang="zh-CN" dirty="0"/>
              <a:t>4</a:t>
            </a:r>
            <a:r>
              <a:rPr lang="zh-CN" altLang="en-US" dirty="0"/>
              <a:t>整除的所有整数</a:t>
            </a:r>
            <a:r>
              <a:rPr lang="zh-CN" altLang="en-US" dirty="0" smtClean="0"/>
              <a:t>；</a:t>
            </a:r>
            <a:endParaRPr lang="en-US" altLang="zh-CN" dirty="0" smtClean="0"/>
          </a:p>
          <a:p>
            <a:r>
              <a:rPr lang="zh-CN" altLang="zh-CN" dirty="0" smtClean="0"/>
              <a:t>2</a:t>
            </a:r>
            <a:r>
              <a:rPr lang="zh-CN" altLang="en-US" dirty="0" smtClean="0"/>
              <a:t>、输出</a:t>
            </a:r>
            <a:r>
              <a:rPr lang="zh-CN" altLang="zh-CN" dirty="0" smtClean="0"/>
              <a:t>1</a:t>
            </a:r>
            <a:r>
              <a:rPr lang="en-US" altLang="zh-CN" dirty="0" smtClean="0"/>
              <a:t>0</a:t>
            </a:r>
            <a:r>
              <a:rPr lang="zh-CN" altLang="en-US" dirty="0"/>
              <a:t>个斐波那</a:t>
            </a:r>
            <a:r>
              <a:rPr lang="zh-CN" altLang="en-US" dirty="0" smtClean="0"/>
              <a:t>契（</a:t>
            </a:r>
            <a:r>
              <a:rPr lang="en-US" altLang="zh-CN" dirty="0"/>
              <a:t>Fibonacci</a:t>
            </a:r>
            <a:r>
              <a:rPr lang="zh-CN" altLang="en-US" dirty="0" smtClean="0"/>
              <a:t>）数列：</a:t>
            </a:r>
            <a:r>
              <a:rPr lang="en-US" altLang="zh-CN" dirty="0" smtClean="0"/>
              <a:t>1</a:t>
            </a:r>
            <a:r>
              <a:rPr lang="zh-CN" altLang="en-US" dirty="0" smtClean="0"/>
              <a:t> </a:t>
            </a:r>
            <a:r>
              <a:rPr lang="en-US" altLang="zh-CN" dirty="0" smtClean="0"/>
              <a:t>1</a:t>
            </a:r>
            <a:r>
              <a:rPr lang="zh-CN" altLang="en-US" dirty="0" smtClean="0"/>
              <a:t> </a:t>
            </a:r>
            <a:r>
              <a:rPr lang="en-US" altLang="zh-CN" dirty="0" smtClean="0"/>
              <a:t>2</a:t>
            </a:r>
            <a:r>
              <a:rPr lang="zh-CN" altLang="en-US" dirty="0" smtClean="0"/>
              <a:t> </a:t>
            </a:r>
            <a:r>
              <a:rPr lang="en-US" altLang="zh-CN" dirty="0" smtClean="0"/>
              <a:t>3</a:t>
            </a:r>
            <a:r>
              <a:rPr lang="zh-CN" altLang="en-US" dirty="0" smtClean="0"/>
              <a:t> </a:t>
            </a:r>
            <a:r>
              <a:rPr lang="en-US" altLang="zh-CN" dirty="0" smtClean="0"/>
              <a:t>5</a:t>
            </a:r>
            <a:r>
              <a:rPr lang="zh-CN" altLang="en-US" dirty="0" smtClean="0"/>
              <a:t> </a:t>
            </a:r>
            <a:r>
              <a:rPr lang="en-US" altLang="zh-CN" dirty="0" smtClean="0"/>
              <a:t>8</a:t>
            </a:r>
            <a:r>
              <a:rPr lang="zh-CN" altLang="en-US" dirty="0" smtClean="0"/>
              <a:t> </a:t>
            </a:r>
            <a:r>
              <a:rPr lang="en-US" altLang="zh-CN" dirty="0" smtClean="0"/>
              <a:t>13</a:t>
            </a:r>
            <a:r>
              <a:rPr lang="zh-CN" altLang="en-US" dirty="0" smtClean="0"/>
              <a:t> </a:t>
            </a:r>
            <a:r>
              <a:rPr lang="en-US" altLang="zh-CN" dirty="0" smtClean="0"/>
              <a:t>21</a:t>
            </a:r>
            <a:r>
              <a:rPr lang="zh-CN" altLang="en-US" dirty="0" smtClean="0"/>
              <a:t> </a:t>
            </a:r>
            <a:r>
              <a:rPr lang="en-US" altLang="zh-CN" dirty="0" smtClean="0"/>
              <a:t>34</a:t>
            </a:r>
            <a:r>
              <a:rPr lang="zh-CN" altLang="en-US" dirty="0" smtClean="0"/>
              <a:t> </a:t>
            </a:r>
            <a:r>
              <a:rPr lang="en-US" altLang="zh-CN" dirty="0" smtClean="0"/>
              <a:t>55</a:t>
            </a:r>
            <a:r>
              <a:rPr lang="zh-CN" altLang="en-US" dirty="0"/>
              <a:t>。（特点：第</a:t>
            </a:r>
            <a:r>
              <a:rPr lang="en-US" altLang="zh-CN" dirty="0"/>
              <a:t>1,2</a:t>
            </a:r>
            <a:r>
              <a:rPr lang="zh-CN" altLang="en-US" dirty="0"/>
              <a:t>两个数值为</a:t>
            </a:r>
            <a:r>
              <a:rPr lang="en-US" altLang="zh-CN" dirty="0"/>
              <a:t>1</a:t>
            </a:r>
            <a:r>
              <a:rPr lang="zh-CN" altLang="en-US" dirty="0"/>
              <a:t>，从第三个数开始，该数是其前面两个数之和）</a:t>
            </a:r>
            <a:endParaRPr lang="zh-CN" altLang="en-US" dirty="0"/>
          </a:p>
          <a:p>
            <a:endParaRPr lang="zh-CN" altLang="en-US" dirty="0" smtClean="0">
              <a:solidFill>
                <a:srgbClr val="FF0000"/>
              </a:solidFill>
              <a:sym typeface="+mn-ea"/>
            </a:endParaRPr>
          </a:p>
          <a:p>
            <a:endParaRPr lang="en-US" altLang="zh-CN" dirty="0" smtClean="0"/>
          </a:p>
          <a:p>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11</a:t>
            </a:r>
            <a:r>
              <a:rPr lang="zh-CN" altLang="en-US" dirty="0" smtClean="0"/>
              <a:t>、循环语句</a:t>
            </a:r>
            <a:endParaRPr lang="en-US" altLang="zh-CN" dirty="0" smtClean="0"/>
          </a:p>
        </p:txBody>
      </p:sp>
      <p:sp>
        <p:nvSpPr>
          <p:cNvPr id="3" name="内容占位符 2"/>
          <p:cNvSpPr>
            <a:spLocks noGrp="1"/>
          </p:cNvSpPr>
          <p:nvPr>
            <p:ph idx="1"/>
          </p:nvPr>
        </p:nvSpPr>
        <p:spPr>
          <a:xfrm>
            <a:off x="576461" y="1512218"/>
            <a:ext cx="10369868" cy="4857784"/>
          </a:xfrm>
        </p:spPr>
        <p:txBody>
          <a:bodyPr/>
          <a:lstStyle/>
          <a:p>
            <a:r>
              <a:rPr lang="zh-CN" altLang="en-US" dirty="0" smtClean="0"/>
              <a:t>多重循环：</a:t>
            </a:r>
            <a:endParaRPr lang="en-US" altLang="zh-CN" dirty="0" smtClean="0"/>
          </a:p>
          <a:p>
            <a:r>
              <a:rPr lang="zh-CN" altLang="en-US" dirty="0" smtClean="0"/>
              <a:t>多重循环指的是循环之间的相互嵌套，被嵌套的称为内循环，嵌套内循环的称为外循环，循环可以多重循环。</a:t>
            </a:r>
            <a:endParaRPr lang="en-US" altLang="zh-CN" dirty="0" smtClean="0"/>
          </a:p>
          <a:p>
            <a:endParaRPr lang="zh-CN" altLang="en-US"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pic>
        <p:nvPicPr>
          <p:cNvPr id="4" name="图片 3" descr="@3XJK{O7NP3UNGZKG27N4WA"/>
          <p:cNvPicPr>
            <a:picLocks noChangeAspect="1"/>
          </p:cNvPicPr>
          <p:nvPr/>
        </p:nvPicPr>
        <p:blipFill>
          <a:blip r:embed="rId1"/>
          <a:stretch>
            <a:fillRect/>
          </a:stretch>
        </p:blipFill>
        <p:spPr>
          <a:xfrm>
            <a:off x="5040957" y="2448322"/>
            <a:ext cx="5877560" cy="1528445"/>
          </a:xfrm>
          <a:prstGeom prst="rect">
            <a:avLst/>
          </a:prstGeom>
        </p:spPr>
      </p:pic>
      <p:pic>
        <p:nvPicPr>
          <p:cNvPr id="7" name="图片 6"/>
          <p:cNvPicPr>
            <a:picLocks noChangeAspect="1"/>
          </p:cNvPicPr>
          <p:nvPr/>
        </p:nvPicPr>
        <p:blipFill>
          <a:blip r:embed="rId2"/>
          <a:stretch>
            <a:fillRect/>
          </a:stretch>
        </p:blipFill>
        <p:spPr>
          <a:xfrm>
            <a:off x="6011351" y="4762991"/>
            <a:ext cx="3937000" cy="1447800"/>
          </a:xfrm>
          <a:prstGeom prst="rect">
            <a:avLst/>
          </a:prstGeom>
        </p:spPr>
      </p:pic>
      <p:pic>
        <p:nvPicPr>
          <p:cNvPr id="8" name="图片 7"/>
          <p:cNvPicPr>
            <a:picLocks noChangeAspect="1"/>
          </p:cNvPicPr>
          <p:nvPr/>
        </p:nvPicPr>
        <p:blipFill>
          <a:blip r:embed="rId3"/>
          <a:stretch>
            <a:fillRect/>
          </a:stretch>
        </p:blipFill>
        <p:spPr>
          <a:xfrm>
            <a:off x="1080517" y="4680570"/>
            <a:ext cx="2133600" cy="1612900"/>
          </a:xfrm>
          <a:prstGeom prst="rect">
            <a:avLst/>
          </a:prstGeom>
        </p:spPr>
      </p:pic>
      <p:pic>
        <p:nvPicPr>
          <p:cNvPr id="95" name="图片 94"/>
          <p:cNvPicPr>
            <a:picLocks noChangeAspect="1"/>
          </p:cNvPicPr>
          <p:nvPr/>
        </p:nvPicPr>
        <p:blipFill>
          <a:blip r:embed="rId4"/>
          <a:stretch>
            <a:fillRect/>
          </a:stretch>
        </p:blipFill>
        <p:spPr>
          <a:xfrm>
            <a:off x="1008509" y="2376314"/>
            <a:ext cx="2273300" cy="15240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1</a:t>
            </a:r>
            <a:r>
              <a:rPr lang="zh-CN" altLang="en-US" dirty="0"/>
              <a:t>、变量与标识符</a:t>
            </a:r>
            <a:endParaRPr lang="en-US" altLang="zh-CN" dirty="0" smtClean="0"/>
          </a:p>
        </p:txBody>
      </p:sp>
      <p:sp>
        <p:nvSpPr>
          <p:cNvPr id="3" name="内容占位符 2"/>
          <p:cNvSpPr>
            <a:spLocks noGrp="1"/>
          </p:cNvSpPr>
          <p:nvPr>
            <p:ph idx="1"/>
          </p:nvPr>
        </p:nvSpPr>
        <p:spPr/>
        <p:txBody>
          <a:bodyPr>
            <a:normAutofit/>
          </a:bodyPr>
          <a:lstStyle/>
          <a:p>
            <a:r>
              <a:rPr lang="en-US" altLang="zh-CN" dirty="0" smtClean="0"/>
              <a:t>Java</a:t>
            </a:r>
            <a:r>
              <a:rPr lang="zh-CN" altLang="en-US" dirty="0" smtClean="0"/>
              <a:t>对包、类、方法、参数和变量等要素命名时使用的字符序列称为标识符。</a:t>
            </a:r>
            <a:endParaRPr lang="zh-CN" altLang="en-US" dirty="0" smtClean="0"/>
          </a:p>
          <a:p>
            <a:r>
              <a:rPr lang="en-US" altLang="zh-CN" b="1" dirty="0" smtClean="0"/>
              <a:t>Java</a:t>
            </a:r>
            <a:r>
              <a:rPr lang="zh-CN" altLang="en-US" b="1" dirty="0" smtClean="0"/>
              <a:t>标识符命名规则：</a:t>
            </a:r>
            <a:endParaRPr lang="zh-CN" altLang="en-US" dirty="0" smtClean="0"/>
          </a:p>
          <a:p>
            <a:r>
              <a:rPr lang="zh-CN" altLang="en-US" dirty="0" smtClean="0"/>
              <a:t>由字母、数字、下划线（</a:t>
            </a:r>
            <a:r>
              <a:rPr lang="en-US" altLang="zh-CN" dirty="0" smtClean="0"/>
              <a:t>_</a:t>
            </a:r>
            <a:r>
              <a:rPr lang="zh-CN" altLang="en-US" dirty="0" smtClean="0"/>
              <a:t>）和美元符号（</a:t>
            </a:r>
            <a:r>
              <a:rPr lang="en-US" altLang="zh-CN" dirty="0" smtClean="0"/>
              <a:t>$</a:t>
            </a:r>
            <a:r>
              <a:rPr lang="zh-CN" altLang="en-US" dirty="0" smtClean="0"/>
              <a:t>）组成。</a:t>
            </a:r>
            <a:endParaRPr lang="zh-CN" altLang="en-US" dirty="0" smtClean="0"/>
          </a:p>
          <a:p>
            <a:r>
              <a:rPr lang="zh-CN" altLang="en-US" dirty="0" smtClean="0"/>
              <a:t>不能以数字开头。</a:t>
            </a:r>
            <a:endParaRPr lang="zh-CN" altLang="en-US" dirty="0" smtClean="0"/>
          </a:p>
          <a:p>
            <a:r>
              <a:rPr lang="zh-CN" altLang="en-US" dirty="0" smtClean="0"/>
              <a:t>区分大小。</a:t>
            </a:r>
            <a:endParaRPr lang="zh-CN" altLang="en-US" dirty="0" smtClean="0"/>
          </a:p>
          <a:p>
            <a:r>
              <a:rPr lang="zh-CN" altLang="en-US" dirty="0" smtClean="0"/>
              <a:t>长度无限制。</a:t>
            </a:r>
            <a:endParaRPr lang="zh-CN" altLang="en-US" dirty="0" smtClean="0"/>
          </a:p>
          <a:p>
            <a:r>
              <a:rPr lang="zh-CN" altLang="en-US" dirty="0"/>
              <a:t>不能是</a:t>
            </a:r>
            <a:r>
              <a:rPr lang="en-US" altLang="zh-CN" dirty="0"/>
              <a:t>Java</a:t>
            </a:r>
            <a:r>
              <a:rPr lang="zh-CN" altLang="en-US" dirty="0"/>
              <a:t>中的关键字和保留关键字。</a:t>
            </a:r>
            <a:r>
              <a:rPr lang="en-US" altLang="zh-CN" dirty="0"/>
              <a:t> </a:t>
            </a:r>
            <a:endParaRPr lang="zh-CN" altLang="zh-CN" dirty="0"/>
          </a:p>
          <a:p>
            <a:r>
              <a:rPr lang="zh-CN" altLang="en-US" dirty="0">
                <a:solidFill>
                  <a:srgbClr val="FF0000"/>
                </a:solidFill>
              </a:rPr>
              <a:t>标识符命名习惯：驼峰命名法、见名知意。以单词或单词组合来命名</a:t>
            </a:r>
            <a:endParaRPr lang="en-US" altLang="zh-CN" dirty="0">
              <a:solidFill>
                <a:srgbClr val="FF0000"/>
              </a:solidFill>
            </a:endParaRPr>
          </a:p>
          <a:p>
            <a:endParaRPr lang="zh-CN" altLang="en-US" dirty="0" smtClean="0">
              <a:solidFill>
                <a:srgbClr val="FF0000"/>
              </a:solidFill>
            </a:endParaRPr>
          </a:p>
          <a:p>
            <a:r>
              <a:rPr lang="zh-CN" altLang="en-US" dirty="0" smtClean="0"/>
              <a:t>合法标识符：</a:t>
            </a:r>
            <a:endParaRPr lang="en-US" altLang="zh-CN" dirty="0" smtClean="0"/>
          </a:p>
          <a:p>
            <a:r>
              <a:rPr lang="en-US" altLang="zh-CN" dirty="0" err="1" smtClean="0"/>
              <a:t>vince</a:t>
            </a:r>
            <a:r>
              <a:rPr lang="zh-CN" altLang="en-US" dirty="0" smtClean="0"/>
              <a:t>、</a:t>
            </a:r>
            <a:r>
              <a:rPr lang="en-US" altLang="zh-CN" dirty="0" err="1" smtClean="0"/>
              <a:t>daoguo</a:t>
            </a:r>
            <a:r>
              <a:rPr lang="zh-CN" altLang="en-US" dirty="0" smtClean="0"/>
              <a:t>、</a:t>
            </a:r>
            <a:r>
              <a:rPr lang="en-US" altLang="zh-CN" dirty="0" err="1" smtClean="0"/>
              <a:t>user_name</a:t>
            </a:r>
            <a:r>
              <a:rPr lang="zh-CN" altLang="en-US" dirty="0" smtClean="0"/>
              <a:t>、</a:t>
            </a:r>
            <a:r>
              <a:rPr lang="en-US" altLang="zh-CN" dirty="0" smtClean="0"/>
              <a:t>_</a:t>
            </a:r>
            <a:r>
              <a:rPr lang="en-US" altLang="zh-CN" dirty="0" err="1" smtClean="0"/>
              <a:t>userName</a:t>
            </a:r>
            <a:r>
              <a:rPr lang="zh-CN" altLang="en-US" dirty="0" smtClean="0"/>
              <a:t>、</a:t>
            </a:r>
            <a:r>
              <a:rPr lang="en-US" altLang="zh-CN" dirty="0" smtClean="0"/>
              <a:t>$abc_123</a:t>
            </a:r>
            <a:endParaRPr lang="en-US" altLang="zh-CN" dirty="0" smtClean="0"/>
          </a:p>
          <a:p>
            <a:endParaRPr lang="zh-CN" altLang="zh-CN" dirty="0" smtClean="0"/>
          </a:p>
          <a:p>
            <a:r>
              <a:rPr lang="zh-CN" altLang="en-US" dirty="0" smtClean="0"/>
              <a:t>非法标识符：</a:t>
            </a:r>
            <a:endParaRPr lang="en-US" altLang="zh-CN" dirty="0" smtClean="0"/>
          </a:p>
          <a:p>
            <a:r>
              <a:rPr lang="en-US" altLang="zh-CN" dirty="0" smtClean="0"/>
              <a:t>2UserName</a:t>
            </a:r>
            <a:r>
              <a:rPr lang="zh-CN" altLang="en-US" dirty="0" smtClean="0"/>
              <a:t>、</a:t>
            </a:r>
            <a:r>
              <a:rPr lang="en-US" altLang="zh-CN" dirty="0" err="1" smtClean="0"/>
              <a:t>user#Name</a:t>
            </a:r>
            <a:r>
              <a:rPr lang="zh-CN" altLang="en-US" dirty="0" smtClean="0"/>
              <a:t>、</a:t>
            </a:r>
            <a:r>
              <a:rPr lang="en-US" altLang="zh-CN" dirty="0" smtClean="0"/>
              <a:t>Hello </a:t>
            </a:r>
            <a:r>
              <a:rPr lang="zh-CN" altLang="zh-CN" dirty="0" smtClean="0"/>
              <a:t>威哥</a:t>
            </a:r>
            <a:r>
              <a:rPr lang="zh-CN" altLang="en-US" dirty="0" smtClean="0"/>
              <a:t>、</a:t>
            </a:r>
            <a:r>
              <a:rPr lang="en-US" altLang="zh-CN" dirty="0" smtClean="0"/>
              <a:t>class</a:t>
            </a:r>
            <a:endParaRPr lang="zh-CN" altLang="zh-CN" dirty="0" smtClean="0"/>
          </a:p>
          <a:p>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rtl="0" eaLnBrk="1" latinLnBrk="0" hangingPunct="1"/>
            <a:r>
              <a:rPr lang="zh-CN" altLang="en-US" sz="4000" kern="1200" dirty="0" smtClean="0">
                <a:solidFill>
                  <a:schemeClr val="tx1"/>
                </a:solidFill>
                <a:latin typeface="+mj-lt"/>
                <a:ea typeface="+mj-ea"/>
                <a:cs typeface="+mj-cs"/>
              </a:rPr>
              <a:t>总结</a:t>
            </a:r>
            <a:endParaRPr lang="en-US" sz="4000" kern="1200" dirty="0">
              <a:solidFill>
                <a:schemeClr val="tx1"/>
              </a:solidFill>
              <a:latin typeface="+mj-lt"/>
              <a:ea typeface="+mj-ea"/>
              <a:cs typeface="+mj-cs"/>
            </a:endParaRPr>
          </a:p>
        </p:txBody>
      </p:sp>
      <p:sp>
        <p:nvSpPr>
          <p:cNvPr id="3" name="内容占位符 2"/>
          <p:cNvSpPr>
            <a:spLocks noGrp="1"/>
          </p:cNvSpPr>
          <p:nvPr>
            <p:ph idx="1"/>
          </p:nvPr>
        </p:nvSpPr>
        <p:spPr/>
        <p:txBody>
          <a:bodyPr/>
          <a:lstStyle/>
          <a:p>
            <a:r>
              <a:rPr lang="en-US" altLang="zh-CN" sz="2000" dirty="0"/>
              <a:t>1</a:t>
            </a:r>
            <a:r>
              <a:rPr lang="zh-CN" altLang="en-US" sz="2000" dirty="0"/>
              <a:t>、变量与标识</a:t>
            </a:r>
            <a:r>
              <a:rPr lang="zh-CN" altLang="en-US" sz="2000" dirty="0" smtClean="0"/>
              <a:t>符（重点）</a:t>
            </a:r>
            <a:endParaRPr lang="zh-CN" altLang="en-US" sz="2000" dirty="0"/>
          </a:p>
          <a:p>
            <a:r>
              <a:rPr lang="en-US" altLang="zh-CN" sz="2000" dirty="0"/>
              <a:t>2</a:t>
            </a:r>
            <a:r>
              <a:rPr lang="zh-CN" altLang="en-US" sz="2000" dirty="0"/>
              <a:t>、八种</a:t>
            </a:r>
            <a:r>
              <a:rPr lang="zh-CN" altLang="en-US" sz="2000" dirty="0" smtClean="0"/>
              <a:t>基本数据类型</a:t>
            </a:r>
            <a:r>
              <a:rPr lang="zh-CN" altLang="en-US" sz="2000" dirty="0"/>
              <a:t>（重点）</a:t>
            </a:r>
            <a:endParaRPr lang="zh-CN" altLang="en-US" sz="2000" dirty="0"/>
          </a:p>
          <a:p>
            <a:r>
              <a:rPr lang="en-US" altLang="zh-CN" sz="2000" dirty="0"/>
              <a:t>3</a:t>
            </a:r>
            <a:r>
              <a:rPr lang="zh-CN" altLang="en-US" sz="2000" dirty="0"/>
              <a:t>、基本数据类型的</a:t>
            </a:r>
            <a:r>
              <a:rPr lang="zh-CN" altLang="en-US" sz="2000" dirty="0" smtClean="0"/>
              <a:t>声明</a:t>
            </a:r>
            <a:r>
              <a:rPr lang="zh-CN" altLang="en-US" sz="2000" dirty="0"/>
              <a:t>（重点）</a:t>
            </a:r>
            <a:endParaRPr lang="zh-CN" altLang="en-US" sz="2000" dirty="0"/>
          </a:p>
          <a:p>
            <a:r>
              <a:rPr lang="en-US" altLang="zh-CN" sz="2000" dirty="0"/>
              <a:t>4</a:t>
            </a:r>
            <a:r>
              <a:rPr lang="zh-CN" altLang="en-US" sz="2000" dirty="0"/>
              <a:t>、</a:t>
            </a:r>
            <a:r>
              <a:rPr lang="zh-CN" altLang="en-US" sz="2000" dirty="0" smtClean="0"/>
              <a:t>进制与转换（了解）</a:t>
            </a:r>
            <a:endParaRPr lang="zh-CN" altLang="en-US" sz="2000" dirty="0"/>
          </a:p>
          <a:p>
            <a:r>
              <a:rPr lang="en-US" altLang="zh-CN" sz="2000" dirty="0"/>
              <a:t>5</a:t>
            </a:r>
            <a:r>
              <a:rPr lang="zh-CN" altLang="en-US" sz="2000" dirty="0"/>
              <a:t>、</a:t>
            </a:r>
            <a:r>
              <a:rPr lang="zh-CN" altLang="en-US" sz="2000" dirty="0" smtClean="0"/>
              <a:t>基本数据类型转换</a:t>
            </a:r>
            <a:r>
              <a:rPr lang="zh-CN" altLang="en-US" sz="2000" dirty="0"/>
              <a:t>（重点）</a:t>
            </a:r>
            <a:endParaRPr lang="zh-CN" altLang="en-US" sz="2000" dirty="0"/>
          </a:p>
          <a:p>
            <a:r>
              <a:rPr lang="en-US" altLang="zh-CN" sz="2000" dirty="0"/>
              <a:t>6</a:t>
            </a:r>
            <a:r>
              <a:rPr lang="zh-CN" altLang="en-US" sz="2000" dirty="0"/>
              <a:t>、关键</a:t>
            </a:r>
            <a:r>
              <a:rPr lang="zh-CN" altLang="en-US" sz="2000" dirty="0" smtClean="0"/>
              <a:t>字（了解）</a:t>
            </a:r>
            <a:endParaRPr lang="zh-CN" altLang="en-US" sz="2000" dirty="0"/>
          </a:p>
          <a:p>
            <a:r>
              <a:rPr lang="en-US" altLang="zh-CN" sz="2000" dirty="0"/>
              <a:t>7</a:t>
            </a:r>
            <a:r>
              <a:rPr lang="zh-CN" altLang="en-US" sz="2000" dirty="0"/>
              <a:t>、转义字</a:t>
            </a:r>
            <a:r>
              <a:rPr lang="zh-CN" altLang="en-US" sz="2000" dirty="0" smtClean="0"/>
              <a:t>符（了解）</a:t>
            </a:r>
            <a:endParaRPr lang="zh-CN" altLang="en-US" sz="2000" dirty="0"/>
          </a:p>
          <a:p>
            <a:r>
              <a:rPr lang="en-US" altLang="zh-CN" sz="2000" dirty="0"/>
              <a:t>8</a:t>
            </a:r>
            <a:r>
              <a:rPr lang="zh-CN" altLang="en-US" sz="2000" dirty="0"/>
              <a:t>、</a:t>
            </a:r>
            <a:r>
              <a:rPr lang="zh-CN" altLang="en-US" sz="2000" dirty="0" smtClean="0"/>
              <a:t>运算符与优先级</a:t>
            </a:r>
            <a:r>
              <a:rPr lang="zh-CN" altLang="en-US" sz="2000" dirty="0"/>
              <a:t>（重点）</a:t>
            </a:r>
            <a:endParaRPr lang="zh-CN" altLang="en-US" sz="2000" dirty="0"/>
          </a:p>
          <a:p>
            <a:r>
              <a:rPr lang="en-US" altLang="zh-CN" sz="2000" dirty="0"/>
              <a:t>9</a:t>
            </a:r>
            <a:r>
              <a:rPr lang="zh-CN" altLang="en-US" sz="2000" dirty="0"/>
              <a:t>、</a:t>
            </a:r>
            <a:r>
              <a:rPr lang="zh-CN" altLang="en-US" sz="2000" dirty="0" smtClean="0"/>
              <a:t>分支语句</a:t>
            </a:r>
            <a:r>
              <a:rPr lang="zh-CN" altLang="en-US" sz="2000" dirty="0"/>
              <a:t>（重点）</a:t>
            </a:r>
            <a:endParaRPr lang="zh-CN" altLang="en-US" sz="2000" dirty="0"/>
          </a:p>
          <a:p>
            <a:r>
              <a:rPr lang="en-US" altLang="zh-CN" sz="2000" dirty="0"/>
              <a:t>10</a:t>
            </a:r>
            <a:r>
              <a:rPr lang="zh-CN" altLang="en-US" sz="2000" dirty="0"/>
              <a:t>、</a:t>
            </a:r>
            <a:r>
              <a:rPr lang="zh-CN" altLang="en-US" sz="2000" dirty="0" smtClean="0"/>
              <a:t>循环语句</a:t>
            </a:r>
            <a:r>
              <a:rPr lang="zh-CN" altLang="en-US" sz="2000" dirty="0"/>
              <a:t>（重点）</a:t>
            </a:r>
            <a:endParaRPr lang="zh-CN" altLang="en-US" sz="20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a:t>
            </a:r>
            <a:r>
              <a:rPr lang="zh-CN" altLang="en-US" dirty="0" smtClean="0"/>
              <a:t>、八种基本数据类型</a:t>
            </a:r>
            <a:endParaRPr lang="en-US" altLang="zh-CN" dirty="0" smtClean="0"/>
          </a:p>
        </p:txBody>
      </p:sp>
      <p:sp>
        <p:nvSpPr>
          <p:cNvPr id="3" name="内容占位符 2"/>
          <p:cNvSpPr>
            <a:spLocks noGrp="1"/>
          </p:cNvSpPr>
          <p:nvPr>
            <p:ph idx="1"/>
          </p:nvPr>
        </p:nvSpPr>
        <p:spPr/>
        <p:txBody>
          <a:bodyPr/>
          <a:lstStyle/>
          <a:p>
            <a:r>
              <a:rPr lang="zh-CN" altLang="en-US" dirty="0" smtClean="0"/>
              <a:t>字节</a:t>
            </a:r>
            <a:r>
              <a:rPr lang="en-US" altLang="zh-CN" dirty="0" smtClean="0"/>
              <a:t>(Byte)</a:t>
            </a:r>
            <a:r>
              <a:rPr lang="zh-CN" altLang="en-US" dirty="0" smtClean="0"/>
              <a:t>是：计算机文件大小的基本计算单位。</a:t>
            </a:r>
            <a:br>
              <a:rPr lang="zh-CN" altLang="en-US" dirty="0" smtClean="0"/>
            </a:br>
            <a:r>
              <a:rPr lang="en-US" altLang="zh-CN" dirty="0" smtClean="0"/>
              <a:t>1</a:t>
            </a:r>
            <a:r>
              <a:rPr lang="zh-CN" altLang="en-US" dirty="0" smtClean="0"/>
              <a:t>个字节</a:t>
            </a:r>
            <a:r>
              <a:rPr lang="en-US" altLang="zh-CN" dirty="0" smtClean="0"/>
              <a:t>(Byte) = 8</a:t>
            </a:r>
            <a:r>
              <a:rPr lang="zh-CN" altLang="en-US" dirty="0" smtClean="0"/>
              <a:t>个位（</a:t>
            </a:r>
            <a:r>
              <a:rPr lang="en-US" altLang="zh-CN" dirty="0" smtClean="0"/>
              <a:t>Bit)             </a:t>
            </a:r>
            <a:br>
              <a:rPr lang="zh-CN" altLang="en-US" dirty="0" smtClean="0"/>
            </a:br>
            <a:r>
              <a:rPr lang="en-US" altLang="zh-CN" dirty="0" smtClean="0"/>
              <a:t>Bit</a:t>
            </a:r>
            <a:r>
              <a:rPr lang="zh-CN" altLang="en-US" dirty="0" smtClean="0"/>
              <a:t>意为“位”或“比特”，是计算机运算的基础； 二进制中的一位，是二进制最小信息单位</a:t>
            </a:r>
            <a:r>
              <a:rPr lang="en-US" altLang="zh-CN" dirty="0" smtClean="0"/>
              <a:t>.</a:t>
            </a:r>
            <a:r>
              <a:rPr lang="zh-CN" altLang="en-US" dirty="0" smtClean="0"/>
              <a:t>二进位可以用来表示一个简单的正</a:t>
            </a:r>
            <a:r>
              <a:rPr lang="en-US" altLang="zh-CN" dirty="0" smtClean="0"/>
              <a:t>/</a:t>
            </a:r>
            <a:r>
              <a:rPr lang="zh-CN" altLang="en-US" dirty="0" smtClean="0"/>
              <a:t>负的判断，有两种状态的开关</a:t>
            </a:r>
            <a:r>
              <a:rPr lang="en-US" altLang="zh-CN" dirty="0" smtClean="0"/>
              <a:t>(</a:t>
            </a:r>
            <a:r>
              <a:rPr lang="zh-CN" altLang="en-US" dirty="0" smtClean="0"/>
              <a:t>如电灯开关</a:t>
            </a:r>
            <a:r>
              <a:rPr lang="en-US" altLang="zh-CN" dirty="0" smtClean="0"/>
              <a:t>) .</a:t>
            </a:r>
            <a:br>
              <a:rPr lang="zh-CN" altLang="en-US" dirty="0" smtClean="0"/>
            </a:br>
            <a:r>
              <a:rPr lang="zh-CN" altLang="en-US" dirty="0" smtClean="0"/>
              <a:t>简单换算结果：</a:t>
            </a:r>
            <a:endParaRPr lang="en-US" altLang="zh-CN" dirty="0" smtClean="0"/>
          </a:p>
          <a:p>
            <a:endParaRPr lang="en-US" altLang="zh-CN" dirty="0" smtClean="0"/>
          </a:p>
          <a:p>
            <a:r>
              <a:rPr lang="en-US" altLang="zh-CN" dirty="0" smtClean="0"/>
              <a:t>1</a:t>
            </a:r>
            <a:r>
              <a:rPr lang="zh-CN" altLang="en-US" dirty="0" smtClean="0"/>
              <a:t>个字节</a:t>
            </a:r>
            <a:r>
              <a:rPr lang="en-US" altLang="zh-CN" dirty="0" smtClean="0"/>
              <a:t>(Byte) = 8</a:t>
            </a:r>
            <a:r>
              <a:rPr lang="zh-CN" altLang="en-US" dirty="0" smtClean="0"/>
              <a:t>个位（</a:t>
            </a:r>
            <a:r>
              <a:rPr lang="en-US" altLang="zh-CN" dirty="0" smtClean="0"/>
              <a:t>Bit)</a:t>
            </a:r>
            <a:endParaRPr lang="en-US" altLang="zh-CN" dirty="0" smtClean="0"/>
          </a:p>
          <a:p>
            <a:r>
              <a:rPr lang="en-US" altLang="zh-CN" dirty="0" smtClean="0"/>
              <a:t>2</a:t>
            </a:r>
            <a:r>
              <a:rPr lang="zh-CN" altLang="en-US" dirty="0" smtClean="0"/>
              <a:t>个字节</a:t>
            </a:r>
            <a:r>
              <a:rPr lang="en-US" altLang="zh-CN" dirty="0" smtClean="0"/>
              <a:t>(Byte) = 16</a:t>
            </a:r>
            <a:r>
              <a:rPr lang="zh-CN" altLang="en-US" dirty="0" smtClean="0"/>
              <a:t>个位（</a:t>
            </a:r>
            <a:r>
              <a:rPr lang="en-US" altLang="zh-CN" dirty="0" smtClean="0"/>
              <a:t>Bit)</a:t>
            </a:r>
            <a:endParaRPr lang="en-US" altLang="zh-CN" dirty="0" smtClean="0"/>
          </a:p>
          <a:p>
            <a:r>
              <a:rPr lang="en-US" altLang="zh-CN" dirty="0" smtClean="0"/>
              <a:t>4</a:t>
            </a:r>
            <a:r>
              <a:rPr lang="zh-CN" altLang="en-US" dirty="0" smtClean="0"/>
              <a:t>个字节</a:t>
            </a:r>
            <a:r>
              <a:rPr lang="en-US" altLang="zh-CN" dirty="0" smtClean="0"/>
              <a:t>(Byte) = 32</a:t>
            </a:r>
            <a:r>
              <a:rPr lang="zh-CN" altLang="en-US" dirty="0" smtClean="0"/>
              <a:t>个位（</a:t>
            </a:r>
            <a:r>
              <a:rPr lang="en-US" altLang="zh-CN" dirty="0" smtClean="0"/>
              <a:t>Bit)</a:t>
            </a:r>
            <a:endParaRPr lang="en-US" altLang="zh-CN" dirty="0" smtClean="0"/>
          </a:p>
          <a:p>
            <a:r>
              <a:rPr lang="en-US" altLang="zh-CN" dirty="0" smtClean="0"/>
              <a:t>8</a:t>
            </a:r>
            <a:r>
              <a:rPr lang="zh-CN" altLang="en-US" dirty="0" smtClean="0"/>
              <a:t>个字节</a:t>
            </a:r>
            <a:r>
              <a:rPr lang="en-US" altLang="zh-CN" dirty="0" smtClean="0"/>
              <a:t>(Byte) = 64</a:t>
            </a:r>
            <a:r>
              <a:rPr lang="zh-CN" altLang="en-US" dirty="0" smtClean="0"/>
              <a:t>个位（</a:t>
            </a:r>
            <a:r>
              <a:rPr lang="en-US" altLang="zh-CN" dirty="0" smtClean="0"/>
              <a:t>Bit) </a:t>
            </a:r>
            <a:endParaRPr lang="en-US" altLang="zh-CN" dirty="0" smtClean="0"/>
          </a:p>
          <a:p>
            <a:r>
              <a:rPr lang="zh-CN" altLang="en-US" sz="1800" b="1" dirty="0" smtClean="0">
                <a:solidFill>
                  <a:srgbClr val="FF0000"/>
                </a:solidFill>
              </a:rPr>
              <a:t>说明：</a:t>
            </a:r>
            <a:br>
              <a:rPr lang="zh-CN" altLang="en-US" sz="1800" dirty="0" smtClean="0"/>
            </a:br>
            <a:r>
              <a:rPr lang="zh-CN" altLang="en-US" sz="1800" dirty="0" smtClean="0">
                <a:solidFill>
                  <a:srgbClr val="FF0000"/>
                </a:solidFill>
              </a:rPr>
              <a:t>在内存计算过程中，</a:t>
            </a:r>
            <a:endParaRPr lang="en-US" altLang="zh-CN" sz="1800" dirty="0" smtClean="0">
              <a:solidFill>
                <a:srgbClr val="FF0000"/>
              </a:solidFill>
            </a:endParaRPr>
          </a:p>
          <a:p>
            <a:r>
              <a:rPr lang="zh-CN" altLang="en-US" sz="1800" dirty="0" smtClean="0">
                <a:solidFill>
                  <a:srgbClr val="FF0000"/>
                </a:solidFill>
              </a:rPr>
              <a:t>字节少的数据运算速度更快</a:t>
            </a:r>
            <a:r>
              <a:rPr lang="en-US" altLang="zh-CN" sz="1800" dirty="0" smtClean="0">
                <a:solidFill>
                  <a:srgbClr val="FF0000"/>
                </a:solidFill>
              </a:rPr>
              <a:t>;</a:t>
            </a:r>
            <a:endParaRPr lang="en-US" altLang="zh-CN" sz="1800" dirty="0" smtClean="0">
              <a:solidFill>
                <a:srgbClr val="FF0000"/>
              </a:solidFill>
            </a:endParaRPr>
          </a:p>
          <a:p>
            <a:r>
              <a:rPr lang="zh-CN" altLang="en-US" sz="1800" dirty="0" smtClean="0">
                <a:solidFill>
                  <a:srgbClr val="FF0000"/>
                </a:solidFill>
              </a:rPr>
              <a:t>在硬盘存储中，</a:t>
            </a:r>
            <a:endParaRPr lang="en-US" altLang="zh-CN" sz="1800" dirty="0" smtClean="0">
              <a:solidFill>
                <a:srgbClr val="FF0000"/>
              </a:solidFill>
            </a:endParaRPr>
          </a:p>
          <a:p>
            <a:r>
              <a:rPr lang="zh-CN" altLang="en-US" sz="1800" dirty="0" smtClean="0">
                <a:solidFill>
                  <a:srgbClr val="FF0000"/>
                </a:solidFill>
              </a:rPr>
              <a:t>字节少的数据类型也可充分存入更多的数据。</a:t>
            </a:r>
            <a:endParaRPr lang="zh-CN" altLang="en-US" sz="1800" dirty="0" smtClean="0">
              <a:solidFill>
                <a:srgbClr val="FF0000"/>
              </a:solidFill>
            </a:endParaRPr>
          </a:p>
          <a:p>
            <a:endParaRPr lang="zh-CN" altLang="en-US" dirty="0"/>
          </a:p>
        </p:txBody>
      </p:sp>
      <p:sp>
        <p:nvSpPr>
          <p:cNvPr id="4" name="文本框 3"/>
          <p:cNvSpPr txBox="1"/>
          <p:nvPr/>
        </p:nvSpPr>
        <p:spPr>
          <a:xfrm>
            <a:off x="6265093" y="2808362"/>
            <a:ext cx="1728192" cy="2062103"/>
          </a:xfrm>
          <a:prstGeom prst="rect">
            <a:avLst/>
          </a:prstGeom>
          <a:noFill/>
        </p:spPr>
        <p:txBody>
          <a:bodyPr wrap="square" rtlCol="0">
            <a:spAutoFit/>
          </a:bodyPr>
          <a:lstStyle/>
          <a:p>
            <a:r>
              <a:rPr kumimoji="1" lang="zh-CN" altLang="fi-FI" sz="1600" dirty="0" smtClean="0">
                <a:solidFill>
                  <a:schemeClr val="tx2">
                    <a:lumMod val="60000"/>
                    <a:lumOff val="40000"/>
                  </a:schemeClr>
                </a:solidFill>
              </a:rPr>
              <a:t>单</a:t>
            </a:r>
            <a:r>
              <a:rPr kumimoji="1" lang="zh-CN" altLang="en-US" sz="1600" dirty="0" smtClean="0">
                <a:solidFill>
                  <a:schemeClr val="tx2">
                    <a:lumMod val="60000"/>
                    <a:lumOff val="40000"/>
                  </a:schemeClr>
                </a:solidFill>
              </a:rPr>
              <a:t>位换算：</a:t>
            </a:r>
            <a:endParaRPr kumimoji="1" lang="fi-FI" altLang="zh-CN" sz="1600" dirty="0" smtClean="0">
              <a:solidFill>
                <a:schemeClr val="tx2">
                  <a:lumMod val="60000"/>
                  <a:lumOff val="40000"/>
                </a:schemeClr>
              </a:solidFill>
            </a:endParaRPr>
          </a:p>
          <a:p>
            <a:r>
              <a:rPr kumimoji="1" lang="fi-FI" altLang="zh-CN" sz="1600" dirty="0" smtClean="0">
                <a:solidFill>
                  <a:schemeClr val="tx2">
                    <a:lumMod val="60000"/>
                    <a:lumOff val="40000"/>
                  </a:schemeClr>
                </a:solidFill>
              </a:rPr>
              <a:t>1byte </a:t>
            </a:r>
            <a:r>
              <a:rPr kumimoji="1" lang="fi-FI" altLang="zh-CN" sz="1600" dirty="0">
                <a:solidFill>
                  <a:schemeClr val="tx2">
                    <a:lumMod val="60000"/>
                    <a:lumOff val="40000"/>
                  </a:schemeClr>
                </a:solidFill>
              </a:rPr>
              <a:t>= 8bit	</a:t>
            </a:r>
            <a:endParaRPr kumimoji="1" lang="fi-FI" altLang="zh-CN" sz="1600" dirty="0">
              <a:solidFill>
                <a:schemeClr val="tx2">
                  <a:lumMod val="60000"/>
                  <a:lumOff val="40000"/>
                </a:schemeClr>
              </a:solidFill>
            </a:endParaRPr>
          </a:p>
          <a:p>
            <a:r>
              <a:rPr kumimoji="1" lang="fi-FI" altLang="zh-CN" sz="1600" dirty="0" smtClean="0">
                <a:solidFill>
                  <a:schemeClr val="tx2">
                    <a:lumMod val="60000"/>
                    <a:lumOff val="40000"/>
                  </a:schemeClr>
                </a:solidFill>
              </a:rPr>
              <a:t>1KB </a:t>
            </a:r>
            <a:r>
              <a:rPr kumimoji="1" lang="fi-FI" altLang="zh-CN" sz="1600" dirty="0">
                <a:solidFill>
                  <a:schemeClr val="tx2">
                    <a:lumMod val="60000"/>
                    <a:lumOff val="40000"/>
                  </a:schemeClr>
                </a:solidFill>
              </a:rPr>
              <a:t>= 1024byte</a:t>
            </a:r>
            <a:endParaRPr kumimoji="1" lang="fi-FI" altLang="zh-CN" sz="1600" dirty="0">
              <a:solidFill>
                <a:schemeClr val="tx2">
                  <a:lumMod val="60000"/>
                  <a:lumOff val="40000"/>
                </a:schemeClr>
              </a:solidFill>
            </a:endParaRPr>
          </a:p>
          <a:p>
            <a:r>
              <a:rPr kumimoji="1" lang="fi-FI" altLang="zh-CN" sz="1600" dirty="0" smtClean="0">
                <a:solidFill>
                  <a:schemeClr val="tx2">
                    <a:lumMod val="60000"/>
                    <a:lumOff val="40000"/>
                  </a:schemeClr>
                </a:solidFill>
              </a:rPr>
              <a:t>1MB </a:t>
            </a:r>
            <a:r>
              <a:rPr kumimoji="1" lang="fi-FI" altLang="zh-CN" sz="1600" dirty="0">
                <a:solidFill>
                  <a:schemeClr val="tx2">
                    <a:lumMod val="60000"/>
                    <a:lumOff val="40000"/>
                  </a:schemeClr>
                </a:solidFill>
              </a:rPr>
              <a:t>= 1024KB</a:t>
            </a:r>
            <a:endParaRPr kumimoji="1" lang="fi-FI" altLang="zh-CN" sz="1600" dirty="0">
              <a:solidFill>
                <a:schemeClr val="tx2">
                  <a:lumMod val="60000"/>
                  <a:lumOff val="40000"/>
                </a:schemeClr>
              </a:solidFill>
            </a:endParaRPr>
          </a:p>
          <a:p>
            <a:r>
              <a:rPr kumimoji="1" lang="fi-FI" altLang="zh-CN" sz="1600" dirty="0" smtClean="0">
                <a:solidFill>
                  <a:schemeClr val="tx2">
                    <a:lumMod val="60000"/>
                    <a:lumOff val="40000"/>
                  </a:schemeClr>
                </a:solidFill>
              </a:rPr>
              <a:t>1GB </a:t>
            </a:r>
            <a:r>
              <a:rPr kumimoji="1" lang="fi-FI" altLang="zh-CN" sz="1600" dirty="0">
                <a:solidFill>
                  <a:schemeClr val="tx2">
                    <a:lumMod val="60000"/>
                    <a:lumOff val="40000"/>
                  </a:schemeClr>
                </a:solidFill>
              </a:rPr>
              <a:t>= 1024MB</a:t>
            </a:r>
            <a:endParaRPr kumimoji="1" lang="fi-FI" altLang="zh-CN" sz="1600" dirty="0">
              <a:solidFill>
                <a:schemeClr val="tx2">
                  <a:lumMod val="60000"/>
                  <a:lumOff val="40000"/>
                </a:schemeClr>
              </a:solidFill>
            </a:endParaRPr>
          </a:p>
          <a:p>
            <a:r>
              <a:rPr kumimoji="1" lang="fi-FI" altLang="zh-CN" sz="1600" dirty="0" smtClean="0">
                <a:solidFill>
                  <a:schemeClr val="tx2">
                    <a:lumMod val="60000"/>
                    <a:lumOff val="40000"/>
                  </a:schemeClr>
                </a:solidFill>
              </a:rPr>
              <a:t>1TB</a:t>
            </a:r>
            <a:r>
              <a:rPr kumimoji="1" lang="fi-FI" altLang="zh-CN" sz="1600" dirty="0">
                <a:solidFill>
                  <a:schemeClr val="tx2">
                    <a:lumMod val="60000"/>
                    <a:lumOff val="40000"/>
                  </a:schemeClr>
                </a:solidFill>
              </a:rPr>
              <a:t>=1024G</a:t>
            </a:r>
            <a:endParaRPr kumimoji="1" lang="fi-FI" altLang="zh-CN" sz="1600" dirty="0">
              <a:solidFill>
                <a:schemeClr val="tx2">
                  <a:lumMod val="60000"/>
                  <a:lumOff val="40000"/>
                </a:schemeClr>
              </a:solidFill>
            </a:endParaRPr>
          </a:p>
          <a:p>
            <a:r>
              <a:rPr kumimoji="1" lang="fi-FI" altLang="zh-CN" sz="1600" dirty="0" smtClean="0">
                <a:solidFill>
                  <a:schemeClr val="tx2">
                    <a:lumMod val="60000"/>
                    <a:lumOff val="40000"/>
                  </a:schemeClr>
                </a:solidFill>
              </a:rPr>
              <a:t>1PB</a:t>
            </a:r>
            <a:r>
              <a:rPr kumimoji="1" lang="fi-FI" altLang="zh-CN" sz="1600" dirty="0">
                <a:solidFill>
                  <a:schemeClr val="tx2">
                    <a:lumMod val="60000"/>
                    <a:lumOff val="40000"/>
                  </a:schemeClr>
                </a:solidFill>
              </a:rPr>
              <a:t>=</a:t>
            </a:r>
            <a:r>
              <a:rPr kumimoji="1" lang="fi-FI" altLang="zh-CN" sz="1600" dirty="0" smtClean="0">
                <a:solidFill>
                  <a:schemeClr val="tx2">
                    <a:lumMod val="60000"/>
                    <a:lumOff val="40000"/>
                  </a:schemeClr>
                </a:solidFill>
              </a:rPr>
              <a:t>1024TB</a:t>
            </a:r>
            <a:endParaRPr kumimoji="1" lang="fi-FI" altLang="zh-CN" sz="1600" dirty="0" smtClean="0">
              <a:solidFill>
                <a:schemeClr val="tx2">
                  <a:lumMod val="60000"/>
                  <a:lumOff val="40000"/>
                </a:schemeClr>
              </a:solidFill>
            </a:endParaRPr>
          </a:p>
          <a:p>
            <a:endParaRPr kumimoji="1" lang="fi-FI" altLang="zh-CN" sz="1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a:t>
            </a:r>
            <a:r>
              <a:rPr lang="zh-CN" altLang="en-US" dirty="0" smtClean="0"/>
              <a:t>、八种基本数据类型</a:t>
            </a:r>
            <a:endParaRPr lang="en-US" altLang="zh-CN" dirty="0" smtClean="0"/>
          </a:p>
        </p:txBody>
      </p:sp>
      <p:sp>
        <p:nvSpPr>
          <p:cNvPr id="3" name="内容占位符 2"/>
          <p:cNvSpPr>
            <a:spLocks noGrp="1"/>
          </p:cNvSpPr>
          <p:nvPr>
            <p:ph idx="1"/>
          </p:nvPr>
        </p:nvSpPr>
        <p:spPr/>
        <p:txBody>
          <a:bodyPr/>
          <a:lstStyle/>
          <a:p>
            <a:pPr>
              <a:buNone/>
            </a:pPr>
            <a:endParaRPr lang="zh-CN" altLang="en-US" dirty="0"/>
          </a:p>
        </p:txBody>
      </p:sp>
      <p:graphicFrame>
        <p:nvGraphicFramePr>
          <p:cNvPr id="4" name="内容占位符 3"/>
          <p:cNvGraphicFramePr/>
          <p:nvPr/>
        </p:nvGraphicFramePr>
        <p:xfrm>
          <a:off x="720477" y="1584226"/>
          <a:ext cx="10081120" cy="2962944"/>
        </p:xfrm>
        <a:graphic>
          <a:graphicData uri="http://schemas.openxmlformats.org/drawingml/2006/table">
            <a:tbl>
              <a:tblPr>
                <a:tableStyleId>{35758FB7-9AC5-4552-8A53-C91805E547FA}</a:tableStyleId>
              </a:tblPr>
              <a:tblGrid>
                <a:gridCol w="1656184"/>
                <a:gridCol w="1080120"/>
                <a:gridCol w="1152128"/>
                <a:gridCol w="4824536"/>
                <a:gridCol w="1368152"/>
              </a:tblGrid>
              <a:tr h="178942">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u="none" strike="noStrike" cap="none" normalizeH="0" baseline="0" dirty="0" smtClean="0">
                          <a:ln>
                            <a:noFill/>
                          </a:ln>
                          <a:effectLst/>
                          <a:latin typeface="+mn-lt"/>
                          <a:ea typeface="+mn-ea"/>
                        </a:rPr>
                        <a:t>数据类型</a:t>
                      </a:r>
                      <a:endParaRPr kumimoji="0" lang="zh-CN" altLang="en-US" sz="1800" b="0" i="0" u="none" strike="noStrike" cap="none" normalizeH="0" baseline="0" dirty="0" smtClean="0">
                        <a:ln>
                          <a:noFill/>
                        </a:ln>
                        <a:solidFill>
                          <a:schemeClr val="tx1"/>
                        </a:solidFill>
                        <a:effectLst/>
                        <a:latin typeface="+mn-lt"/>
                        <a:ea typeface="+mn-ea"/>
                      </a:endParaRPr>
                    </a:p>
                  </a:txBody>
                  <a:tcPr marL="27448" marR="27448" marT="27448" marB="27448" anchor="ctr" horzOverflow="overflow"/>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u="none" strike="noStrike" cap="none" normalizeH="0" baseline="0" dirty="0" smtClean="0">
                          <a:ln>
                            <a:noFill/>
                          </a:ln>
                          <a:effectLst/>
                          <a:latin typeface="+mn-lt"/>
                          <a:ea typeface="+mn-ea"/>
                        </a:rPr>
                        <a:t>关键字</a:t>
                      </a:r>
                      <a:endParaRPr kumimoji="0" lang="zh-CN" altLang="en-US" sz="1800" b="0" i="0" u="none" strike="noStrike" cap="none" normalizeH="0" baseline="0" dirty="0" smtClean="0">
                        <a:ln>
                          <a:noFill/>
                        </a:ln>
                        <a:solidFill>
                          <a:schemeClr val="tx1"/>
                        </a:solidFill>
                        <a:effectLst/>
                        <a:latin typeface="+mn-lt"/>
                        <a:ea typeface="+mn-ea"/>
                      </a:endParaRPr>
                    </a:p>
                  </a:txBody>
                  <a:tcPr marL="27448" marR="27448" marT="27448" marB="27448" anchor="ctr" horzOverflow="overflow"/>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u="none" strike="noStrike" cap="none" normalizeH="0" baseline="0" dirty="0" smtClean="0">
                          <a:ln>
                            <a:noFill/>
                          </a:ln>
                          <a:effectLst/>
                          <a:latin typeface="+mn-lt"/>
                          <a:ea typeface="+mn-ea"/>
                        </a:rPr>
                        <a:t>占用字节</a:t>
                      </a:r>
                      <a:endParaRPr kumimoji="0" lang="zh-CN" altLang="en-US" sz="1800" b="0" i="0" u="none" strike="noStrike" cap="none" normalizeH="0" baseline="0" dirty="0" smtClean="0">
                        <a:ln>
                          <a:noFill/>
                        </a:ln>
                        <a:solidFill>
                          <a:schemeClr val="tx1"/>
                        </a:solidFill>
                        <a:effectLst/>
                        <a:latin typeface="+mn-lt"/>
                        <a:ea typeface="+mn-ea"/>
                      </a:endParaRPr>
                    </a:p>
                  </a:txBody>
                  <a:tcPr marL="27448" marR="27448" marT="27448" marB="27448" anchor="ctr" horzOverflow="overflow"/>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u="none" strike="noStrike" cap="none" normalizeH="0" baseline="0" smtClean="0">
                          <a:ln>
                            <a:noFill/>
                          </a:ln>
                          <a:effectLst/>
                          <a:latin typeface="+mn-lt"/>
                          <a:ea typeface="+mn-ea"/>
                        </a:rPr>
                        <a:t>取值范围</a:t>
                      </a:r>
                      <a:endParaRPr kumimoji="0" lang="zh-CN" altLang="en-US" sz="1800" b="0" i="0" u="none" strike="noStrike" cap="none" normalizeH="0" baseline="0" smtClean="0">
                        <a:ln>
                          <a:noFill/>
                        </a:ln>
                        <a:solidFill>
                          <a:schemeClr val="tx1"/>
                        </a:solidFill>
                        <a:effectLst/>
                        <a:latin typeface="+mn-lt"/>
                        <a:ea typeface="+mn-ea"/>
                      </a:endParaRPr>
                    </a:p>
                  </a:txBody>
                  <a:tcPr marL="27448" marR="27448" marT="27448" marB="27448" anchor="ctr" horzOverflow="overflow"/>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u="none" strike="noStrike" cap="none" normalizeH="0" baseline="0" smtClean="0">
                          <a:ln>
                            <a:noFill/>
                          </a:ln>
                          <a:effectLst/>
                          <a:latin typeface="+mn-lt"/>
                          <a:ea typeface="+mn-ea"/>
                        </a:rPr>
                        <a:t>默认值</a:t>
                      </a:r>
                      <a:endParaRPr kumimoji="0" lang="zh-CN" altLang="en-US" sz="1800" b="0" i="0" u="none" strike="noStrike" cap="none" normalizeH="0" baseline="0" smtClean="0">
                        <a:ln>
                          <a:noFill/>
                        </a:ln>
                        <a:solidFill>
                          <a:schemeClr val="tx1"/>
                        </a:solidFill>
                        <a:effectLst/>
                        <a:latin typeface="+mn-lt"/>
                        <a:ea typeface="+mn-ea"/>
                      </a:endParaRPr>
                    </a:p>
                  </a:txBody>
                  <a:tcPr marL="27448" marR="27448" marT="27448" marB="27448" anchor="ctr" horzOverflow="overflow"/>
                </a:tc>
              </a:tr>
              <a:tr h="178942">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u="none" strike="noStrike" cap="none" normalizeH="0" baseline="0" dirty="0" smtClean="0">
                          <a:ln>
                            <a:noFill/>
                          </a:ln>
                          <a:effectLst/>
                          <a:latin typeface="+mn-lt"/>
                          <a:ea typeface="+mn-ea"/>
                        </a:rPr>
                        <a:t>布尔型</a:t>
                      </a:r>
                      <a:endParaRPr kumimoji="0" lang="zh-CN" altLang="en-US" sz="1800" b="0" i="0" u="none" strike="noStrike" cap="none" normalizeH="0" baseline="0" dirty="0" smtClean="0">
                        <a:ln>
                          <a:noFill/>
                        </a:ln>
                        <a:solidFill>
                          <a:schemeClr val="tx1"/>
                        </a:solidFill>
                        <a:effectLst/>
                        <a:latin typeface="+mn-lt"/>
                        <a:ea typeface="+mn-ea"/>
                      </a:endParaRPr>
                    </a:p>
                  </a:txBody>
                  <a:tcPr marL="27448" marR="27448" marT="27448" marB="27448" anchor="ctr" horzOverflow="overflow"/>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1800" u="none" strike="noStrike" cap="none" normalizeH="0" baseline="0" dirty="0" smtClean="0">
                          <a:ln>
                            <a:noFill/>
                          </a:ln>
                          <a:effectLst/>
                          <a:latin typeface="+mn-lt"/>
                          <a:ea typeface="+mn-ea"/>
                        </a:rPr>
                        <a:t>boolean</a:t>
                      </a:r>
                      <a:endParaRPr kumimoji="0" lang="en-US" altLang="zh-CN" sz="1800" b="0" i="0" u="none" strike="noStrike" cap="none" normalizeH="0" baseline="0" dirty="0" smtClean="0">
                        <a:ln>
                          <a:noFill/>
                        </a:ln>
                        <a:solidFill>
                          <a:schemeClr val="tx1"/>
                        </a:solidFill>
                        <a:effectLst/>
                        <a:latin typeface="+mn-lt"/>
                        <a:ea typeface="+mn-ea"/>
                      </a:endParaRPr>
                    </a:p>
                  </a:txBody>
                  <a:tcPr marL="27448" marR="27448" marT="27448" marB="27448" anchor="ctr" horzOverflow="overflow"/>
                </a:tc>
                <a:tc>
                  <a:txBody>
                    <a:bodyPr/>
                    <a:lstStyle/>
                    <a:p>
                      <a:pPr marL="0" marR="0" lvl="0" indent="0" algn="ctr" defTabSz="914400" rtl="0" eaLnBrk="1" fontAlgn="base" latinLnBrk="0" hangingPunct="1">
                        <a:spcBef>
                          <a:spcPct val="0"/>
                        </a:spcBef>
                        <a:spcAft>
                          <a:spcPct val="0"/>
                        </a:spcAft>
                        <a:buClrTx/>
                        <a:buSzTx/>
                        <a:buFontTx/>
                        <a:buNone/>
                      </a:pPr>
                      <a:r>
                        <a:rPr kumimoji="0" lang="zh-CN" altLang="zh-CN" sz="1800" b="0" i="0" u="none" strike="noStrike" cap="none" normalizeH="0" baseline="0" smtClean="0">
                          <a:ln>
                            <a:noFill/>
                          </a:ln>
                          <a:solidFill>
                            <a:schemeClr val="tx1"/>
                          </a:solidFill>
                          <a:effectLst/>
                          <a:latin typeface="+mn-lt"/>
                          <a:ea typeface="+mn-ea"/>
                        </a:rPr>
                        <a:t>不定值</a:t>
                      </a:r>
                      <a:endParaRPr kumimoji="0" lang="zh-CN" altLang="zh-CN" sz="1800" b="0" i="0" u="none" strike="noStrike" cap="none" normalizeH="0" baseline="0" smtClean="0">
                        <a:ln>
                          <a:noFill/>
                        </a:ln>
                        <a:solidFill>
                          <a:schemeClr val="tx1"/>
                        </a:solidFill>
                        <a:effectLst/>
                        <a:latin typeface="+mn-lt"/>
                        <a:ea typeface="+mn-ea"/>
                      </a:endParaRPr>
                    </a:p>
                  </a:txBody>
                  <a:tcPr marL="27448" marR="27448" marT="27448" marB="27448" anchor="ctr" horzOverflow="overflow"/>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1800" u="none" strike="noStrike" cap="none" normalizeH="0" baseline="0" dirty="0" err="1" smtClean="0">
                          <a:ln>
                            <a:noFill/>
                          </a:ln>
                          <a:effectLst/>
                          <a:latin typeface="+mn-lt"/>
                          <a:ea typeface="+mn-ea"/>
                        </a:rPr>
                        <a:t>true,false</a:t>
                      </a:r>
                      <a:endParaRPr kumimoji="0" lang="en-US" altLang="zh-CN" sz="1800" b="0" i="0" u="none" strike="noStrike" cap="none" normalizeH="0" baseline="0" dirty="0" smtClean="0">
                        <a:ln>
                          <a:noFill/>
                        </a:ln>
                        <a:solidFill>
                          <a:schemeClr val="tx1"/>
                        </a:solidFill>
                        <a:effectLst/>
                        <a:latin typeface="+mn-lt"/>
                        <a:ea typeface="+mn-ea"/>
                      </a:endParaRPr>
                    </a:p>
                  </a:txBody>
                  <a:tcPr marL="27448" marR="27448" marT="27448" marB="27448" anchor="ctr" horzOverflow="overflow"/>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1800" u="none" strike="noStrike" cap="none" normalizeH="0" baseline="0" smtClean="0">
                          <a:ln>
                            <a:noFill/>
                          </a:ln>
                          <a:effectLst/>
                          <a:latin typeface="+mn-lt"/>
                          <a:ea typeface="+mn-ea"/>
                        </a:rPr>
                        <a:t>false</a:t>
                      </a:r>
                      <a:endParaRPr kumimoji="0" lang="en-US" altLang="zh-CN" sz="1800" b="0" i="0" u="none" strike="noStrike" cap="none" normalizeH="0" baseline="0" smtClean="0">
                        <a:ln>
                          <a:noFill/>
                        </a:ln>
                        <a:solidFill>
                          <a:schemeClr val="tx1"/>
                        </a:solidFill>
                        <a:effectLst/>
                        <a:latin typeface="+mn-lt"/>
                        <a:ea typeface="+mn-ea"/>
                      </a:endParaRPr>
                    </a:p>
                  </a:txBody>
                  <a:tcPr marL="27448" marR="27448" marT="27448" marB="27448" anchor="ctr" horzOverflow="overflow"/>
                </a:tc>
              </a:tr>
              <a:tr h="178942">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u="none" strike="noStrike" cap="none" normalizeH="0" baseline="0" smtClean="0">
                          <a:ln>
                            <a:noFill/>
                          </a:ln>
                          <a:effectLst/>
                          <a:latin typeface="+mn-lt"/>
                          <a:ea typeface="+mn-ea"/>
                        </a:rPr>
                        <a:t>字节型</a:t>
                      </a:r>
                      <a:endParaRPr kumimoji="0" lang="zh-CN" altLang="en-US" sz="1800" b="0" i="0" u="none" strike="noStrike" cap="none" normalizeH="0" baseline="0" smtClean="0">
                        <a:ln>
                          <a:noFill/>
                        </a:ln>
                        <a:solidFill>
                          <a:schemeClr val="tx1"/>
                        </a:solidFill>
                        <a:effectLst/>
                        <a:latin typeface="+mn-lt"/>
                        <a:ea typeface="+mn-ea"/>
                      </a:endParaRPr>
                    </a:p>
                  </a:txBody>
                  <a:tcPr marL="27448" marR="27448" marT="27448" marB="27448" anchor="ctr" horzOverflow="overflow"/>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1800" u="none" strike="noStrike" cap="none" normalizeH="0" baseline="0" dirty="0" smtClean="0">
                          <a:ln>
                            <a:noFill/>
                          </a:ln>
                          <a:effectLst/>
                          <a:latin typeface="+mn-lt"/>
                          <a:ea typeface="+mn-ea"/>
                        </a:rPr>
                        <a:t>byte</a:t>
                      </a:r>
                      <a:endParaRPr kumimoji="0" lang="en-US" altLang="zh-CN" sz="1800" b="0" i="0" u="none" strike="noStrike" cap="none" normalizeH="0" baseline="0" dirty="0" smtClean="0">
                        <a:ln>
                          <a:noFill/>
                        </a:ln>
                        <a:solidFill>
                          <a:schemeClr val="tx1"/>
                        </a:solidFill>
                        <a:effectLst/>
                        <a:latin typeface="+mn-lt"/>
                        <a:ea typeface="+mn-ea"/>
                      </a:endParaRPr>
                    </a:p>
                  </a:txBody>
                  <a:tcPr marL="27448" marR="27448" marT="27448" marB="27448" anchor="ctr" horzOverflow="overflow"/>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1800" u="none" strike="noStrike" cap="none" normalizeH="0" baseline="0" smtClean="0">
                          <a:ln>
                            <a:noFill/>
                          </a:ln>
                          <a:effectLst/>
                          <a:latin typeface="+mn-lt"/>
                          <a:ea typeface="+mn-ea"/>
                        </a:rPr>
                        <a:t>1</a:t>
                      </a:r>
                      <a:endParaRPr kumimoji="0" lang="en-US" altLang="zh-CN" sz="1800" b="0" i="0" u="none" strike="noStrike" cap="none" normalizeH="0" baseline="0" smtClean="0">
                        <a:ln>
                          <a:noFill/>
                        </a:ln>
                        <a:solidFill>
                          <a:schemeClr val="tx1"/>
                        </a:solidFill>
                        <a:effectLst/>
                        <a:latin typeface="+mn-lt"/>
                        <a:ea typeface="+mn-ea"/>
                      </a:endParaRPr>
                    </a:p>
                  </a:txBody>
                  <a:tcPr marL="27448" marR="27448" marT="27448" marB="27448" anchor="ctr" horzOverflow="overflow"/>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1800" u="none" strike="noStrike" cap="none" normalizeH="0" baseline="0" dirty="0" smtClean="0">
                          <a:ln>
                            <a:noFill/>
                          </a:ln>
                          <a:effectLst/>
                          <a:latin typeface="+mn-lt"/>
                          <a:ea typeface="+mn-ea"/>
                        </a:rPr>
                        <a:t>-128~127</a:t>
                      </a:r>
                      <a:endParaRPr kumimoji="0" lang="en-US" altLang="zh-CN" sz="1800" b="0" i="0" u="none" strike="noStrike" cap="none" normalizeH="0" baseline="0" dirty="0" smtClean="0">
                        <a:ln>
                          <a:noFill/>
                        </a:ln>
                        <a:solidFill>
                          <a:schemeClr val="tx1"/>
                        </a:solidFill>
                        <a:effectLst/>
                        <a:latin typeface="+mn-lt"/>
                        <a:ea typeface="+mn-ea"/>
                      </a:endParaRPr>
                    </a:p>
                  </a:txBody>
                  <a:tcPr marL="27448" marR="27448" marT="27448" marB="27448" anchor="ctr" horzOverflow="overflow"/>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1800" u="none" strike="noStrike" cap="none" normalizeH="0" baseline="0" smtClean="0">
                          <a:ln>
                            <a:noFill/>
                          </a:ln>
                          <a:effectLst/>
                          <a:latin typeface="+mn-lt"/>
                          <a:ea typeface="+mn-ea"/>
                        </a:rPr>
                        <a:t>0</a:t>
                      </a:r>
                      <a:endParaRPr kumimoji="0" lang="en-US" altLang="zh-CN" sz="1800" b="0" i="0" u="none" strike="noStrike" cap="none" normalizeH="0" baseline="0" smtClean="0">
                        <a:ln>
                          <a:noFill/>
                        </a:ln>
                        <a:solidFill>
                          <a:schemeClr val="tx1"/>
                        </a:solidFill>
                        <a:effectLst/>
                        <a:latin typeface="+mn-lt"/>
                        <a:ea typeface="+mn-ea"/>
                      </a:endParaRPr>
                    </a:p>
                  </a:txBody>
                  <a:tcPr marL="27448" marR="27448" marT="27448" marB="27448" anchor="ctr" horzOverflow="overflow"/>
                </a:tc>
              </a:tr>
              <a:tr h="178942">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u="none" strike="noStrike" cap="none" normalizeH="0" baseline="0" smtClean="0">
                          <a:ln>
                            <a:noFill/>
                          </a:ln>
                          <a:effectLst/>
                          <a:latin typeface="+mn-lt"/>
                          <a:ea typeface="+mn-ea"/>
                        </a:rPr>
                        <a:t>短整型</a:t>
                      </a:r>
                      <a:endParaRPr kumimoji="0" lang="zh-CN" altLang="en-US" sz="1800" b="0" i="0" u="none" strike="noStrike" cap="none" normalizeH="0" baseline="0" smtClean="0">
                        <a:ln>
                          <a:noFill/>
                        </a:ln>
                        <a:solidFill>
                          <a:schemeClr val="tx1"/>
                        </a:solidFill>
                        <a:effectLst/>
                        <a:latin typeface="+mn-lt"/>
                        <a:ea typeface="+mn-ea"/>
                      </a:endParaRPr>
                    </a:p>
                  </a:txBody>
                  <a:tcPr marL="27448" marR="27448" marT="27448" marB="27448" anchor="ctr" horzOverflow="overflow"/>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1800" u="none" strike="noStrike" cap="none" normalizeH="0" baseline="0" dirty="0" smtClean="0">
                          <a:ln>
                            <a:noFill/>
                          </a:ln>
                          <a:effectLst/>
                          <a:latin typeface="+mn-lt"/>
                          <a:ea typeface="+mn-ea"/>
                        </a:rPr>
                        <a:t>short</a:t>
                      </a:r>
                      <a:endParaRPr kumimoji="0" lang="en-US" altLang="zh-CN" sz="1800" b="0" i="0" u="none" strike="noStrike" cap="none" normalizeH="0" baseline="0" dirty="0" smtClean="0">
                        <a:ln>
                          <a:noFill/>
                        </a:ln>
                        <a:solidFill>
                          <a:schemeClr val="tx1"/>
                        </a:solidFill>
                        <a:effectLst/>
                        <a:latin typeface="+mn-lt"/>
                        <a:ea typeface="+mn-ea"/>
                      </a:endParaRPr>
                    </a:p>
                  </a:txBody>
                  <a:tcPr marL="27448" marR="27448" marT="27448" marB="27448" anchor="ctr" horzOverflow="overflow"/>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1800" u="none" strike="noStrike" cap="none" normalizeH="0" baseline="0" dirty="0" smtClean="0">
                          <a:ln>
                            <a:noFill/>
                          </a:ln>
                          <a:effectLst/>
                          <a:latin typeface="+mn-lt"/>
                          <a:ea typeface="+mn-ea"/>
                        </a:rPr>
                        <a:t>2</a:t>
                      </a:r>
                      <a:endParaRPr kumimoji="0" lang="en-US" altLang="zh-CN" sz="1800" b="0" i="0" u="none" strike="noStrike" cap="none" normalizeH="0" baseline="0" dirty="0" smtClean="0">
                        <a:ln>
                          <a:noFill/>
                        </a:ln>
                        <a:solidFill>
                          <a:schemeClr val="tx1"/>
                        </a:solidFill>
                        <a:effectLst/>
                        <a:latin typeface="+mn-lt"/>
                        <a:ea typeface="+mn-ea"/>
                      </a:endParaRPr>
                    </a:p>
                  </a:txBody>
                  <a:tcPr marL="27448" marR="27448" marT="27448" marB="27448" anchor="ctr" horzOverflow="overflow"/>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1800" u="none" strike="noStrike" cap="none" normalizeH="0" baseline="0" dirty="0" smtClean="0">
                          <a:ln>
                            <a:noFill/>
                          </a:ln>
                          <a:effectLst/>
                          <a:latin typeface="+mn-lt"/>
                          <a:ea typeface="+mn-ea"/>
                        </a:rPr>
                        <a:t>-</a:t>
                      </a:r>
                      <a:r>
                        <a:rPr kumimoji="0" lang="en-US" altLang="zh-CN" sz="1800" u="none" strike="noStrike" kern="1200" cap="none" normalizeH="0" baseline="0" dirty="0" smtClean="0">
                          <a:ln>
                            <a:noFill/>
                          </a:ln>
                          <a:solidFill>
                            <a:schemeClr val="dk1"/>
                          </a:solidFill>
                          <a:effectLst/>
                          <a:latin typeface="+mn-lt"/>
                          <a:ea typeface="+mn-ea"/>
                          <a:cs typeface="+mn-cs"/>
                        </a:rPr>
                        <a:t>32768</a:t>
                      </a:r>
                      <a:r>
                        <a:rPr kumimoji="0" lang="en-US" altLang="zh-CN" sz="1800" u="none" strike="noStrike" cap="none" normalizeH="0" baseline="0" dirty="0" smtClean="0">
                          <a:ln>
                            <a:noFill/>
                          </a:ln>
                          <a:effectLst/>
                          <a:latin typeface="+mn-lt"/>
                          <a:ea typeface="+mn-ea"/>
                        </a:rPr>
                        <a:t>~32767</a:t>
                      </a:r>
                      <a:endParaRPr kumimoji="0" lang="en-US" altLang="zh-CN" sz="1800" b="0" i="0" u="none" strike="noStrike" cap="none" normalizeH="0" baseline="0" dirty="0" smtClean="0">
                        <a:ln>
                          <a:noFill/>
                        </a:ln>
                        <a:solidFill>
                          <a:schemeClr val="tx1"/>
                        </a:solidFill>
                        <a:effectLst/>
                        <a:latin typeface="+mn-lt"/>
                        <a:ea typeface="+mn-ea"/>
                      </a:endParaRPr>
                    </a:p>
                  </a:txBody>
                  <a:tcPr marL="27448" marR="27448" marT="27448" marB="27448" anchor="ctr" horzOverflow="overflow"/>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1800" u="none" strike="noStrike" cap="none" normalizeH="0" baseline="0" smtClean="0">
                          <a:ln>
                            <a:noFill/>
                          </a:ln>
                          <a:effectLst/>
                          <a:latin typeface="+mn-lt"/>
                          <a:ea typeface="+mn-ea"/>
                        </a:rPr>
                        <a:t>0</a:t>
                      </a:r>
                      <a:endParaRPr kumimoji="0" lang="en-US" altLang="zh-CN" sz="1800" b="0" i="0" u="none" strike="noStrike" cap="none" normalizeH="0" baseline="0" smtClean="0">
                        <a:ln>
                          <a:noFill/>
                        </a:ln>
                        <a:solidFill>
                          <a:schemeClr val="tx1"/>
                        </a:solidFill>
                        <a:effectLst/>
                        <a:latin typeface="+mn-lt"/>
                        <a:ea typeface="+mn-ea"/>
                      </a:endParaRPr>
                    </a:p>
                  </a:txBody>
                  <a:tcPr marL="27448" marR="27448" marT="27448" marB="27448" anchor="ctr" horzOverflow="overflow"/>
                </a:tc>
              </a:tr>
              <a:tr h="178942">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u="none" strike="noStrike" cap="none" normalizeH="0" baseline="0" smtClean="0">
                          <a:ln>
                            <a:noFill/>
                          </a:ln>
                          <a:effectLst/>
                          <a:latin typeface="+mn-lt"/>
                          <a:ea typeface="+mn-ea"/>
                        </a:rPr>
                        <a:t>整型</a:t>
                      </a:r>
                      <a:endParaRPr kumimoji="0" lang="zh-CN" altLang="en-US" sz="1800" b="0" i="0" u="none" strike="noStrike" cap="none" normalizeH="0" baseline="0" smtClean="0">
                        <a:ln>
                          <a:noFill/>
                        </a:ln>
                        <a:solidFill>
                          <a:schemeClr val="tx1"/>
                        </a:solidFill>
                        <a:effectLst/>
                        <a:latin typeface="+mn-lt"/>
                        <a:ea typeface="+mn-ea"/>
                      </a:endParaRPr>
                    </a:p>
                  </a:txBody>
                  <a:tcPr marL="27448" marR="27448" marT="27448" marB="27448" anchor="ctr" horzOverflow="overflow"/>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1800" u="none" strike="noStrike" cap="none" normalizeH="0" baseline="0" dirty="0" smtClean="0">
                          <a:ln>
                            <a:noFill/>
                          </a:ln>
                          <a:effectLst/>
                          <a:latin typeface="+mn-lt"/>
                          <a:ea typeface="+mn-ea"/>
                        </a:rPr>
                        <a:t>int</a:t>
                      </a:r>
                      <a:endParaRPr kumimoji="0" lang="en-US" altLang="zh-CN" sz="1800" b="0" i="0" u="none" strike="noStrike" cap="none" normalizeH="0" baseline="0" dirty="0" smtClean="0">
                        <a:ln>
                          <a:noFill/>
                        </a:ln>
                        <a:solidFill>
                          <a:schemeClr val="tx1"/>
                        </a:solidFill>
                        <a:effectLst/>
                        <a:latin typeface="+mn-lt"/>
                        <a:ea typeface="+mn-ea"/>
                      </a:endParaRPr>
                    </a:p>
                  </a:txBody>
                  <a:tcPr marL="27448" marR="27448" marT="27448" marB="27448" anchor="ctr" horzOverflow="overflow"/>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1800" u="none" strike="noStrike" cap="none" normalizeH="0" baseline="0" dirty="0" smtClean="0">
                          <a:ln>
                            <a:noFill/>
                          </a:ln>
                          <a:effectLst/>
                          <a:latin typeface="+mn-lt"/>
                          <a:ea typeface="+mn-ea"/>
                        </a:rPr>
                        <a:t>4</a:t>
                      </a:r>
                      <a:endParaRPr kumimoji="0" lang="en-US" altLang="zh-CN" sz="1800" b="0" i="0" u="none" strike="noStrike" cap="none" normalizeH="0" baseline="0" dirty="0" smtClean="0">
                        <a:ln>
                          <a:noFill/>
                        </a:ln>
                        <a:solidFill>
                          <a:schemeClr val="tx1"/>
                        </a:solidFill>
                        <a:effectLst/>
                        <a:latin typeface="+mn-lt"/>
                        <a:ea typeface="+mn-ea"/>
                      </a:endParaRPr>
                    </a:p>
                  </a:txBody>
                  <a:tcPr marL="27448" marR="27448" marT="27448" marB="27448" anchor="ctr" horzOverflow="overflow"/>
                </a:tc>
                <a:tc>
                  <a:txBody>
                    <a:bodyPr/>
                    <a:lstStyle/>
                    <a:p>
                      <a:pPr marL="0" marR="0" lvl="0" indent="0" algn="ctr" defTabSz="914400" rtl="0" eaLnBrk="1" fontAlgn="base" latinLnBrk="0" hangingPunct="1">
                        <a:spcBef>
                          <a:spcPct val="0"/>
                        </a:spcBef>
                        <a:spcAft>
                          <a:spcPct val="0"/>
                        </a:spcAft>
                        <a:buClrTx/>
                        <a:buSzTx/>
                        <a:buFontTx/>
                        <a:buNone/>
                      </a:pPr>
                      <a:r>
                        <a:rPr kumimoji="0" lang="cs-CZ" altLang="zh-CN" sz="1800" u="none" strike="noStrike" cap="none" normalizeH="0" baseline="0" dirty="0" smtClean="0">
                          <a:ln>
                            <a:noFill/>
                          </a:ln>
                          <a:effectLst/>
                          <a:latin typeface="+mn-lt"/>
                          <a:ea typeface="+mn-ea"/>
                        </a:rPr>
                        <a:t>-2147483648~2147483647</a:t>
                      </a:r>
                      <a:endParaRPr kumimoji="0" lang="en-US" altLang="zh-CN" sz="1800" b="0" i="0" u="none" strike="noStrike" cap="none" normalizeH="0" baseline="0" dirty="0" smtClean="0">
                        <a:ln>
                          <a:noFill/>
                        </a:ln>
                        <a:solidFill>
                          <a:schemeClr val="tx1"/>
                        </a:solidFill>
                        <a:effectLst/>
                        <a:latin typeface="+mn-lt"/>
                        <a:ea typeface="+mn-ea"/>
                      </a:endParaRPr>
                    </a:p>
                  </a:txBody>
                  <a:tcPr marL="27448" marR="27448" marT="27448" marB="27448" anchor="ctr" horzOverflow="overflow"/>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1800" u="none" strike="noStrike" cap="none" normalizeH="0" baseline="0" smtClean="0">
                          <a:ln>
                            <a:noFill/>
                          </a:ln>
                          <a:effectLst/>
                          <a:latin typeface="+mn-lt"/>
                          <a:ea typeface="+mn-ea"/>
                        </a:rPr>
                        <a:t>0</a:t>
                      </a:r>
                      <a:endParaRPr kumimoji="0" lang="en-US" altLang="zh-CN" sz="1800" b="0" i="0" u="none" strike="noStrike" cap="none" normalizeH="0" baseline="0" smtClean="0">
                        <a:ln>
                          <a:noFill/>
                        </a:ln>
                        <a:solidFill>
                          <a:schemeClr val="tx1"/>
                        </a:solidFill>
                        <a:effectLst/>
                        <a:latin typeface="+mn-lt"/>
                        <a:ea typeface="+mn-ea"/>
                      </a:endParaRPr>
                    </a:p>
                  </a:txBody>
                  <a:tcPr marL="27448" marR="27448" marT="27448" marB="27448" anchor="ctr" horzOverflow="overflow"/>
                </a:tc>
              </a:tr>
              <a:tr h="178942">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u="none" strike="noStrike" cap="none" normalizeH="0" baseline="0" smtClean="0">
                          <a:ln>
                            <a:noFill/>
                          </a:ln>
                          <a:effectLst/>
                          <a:latin typeface="+mn-lt"/>
                          <a:ea typeface="+mn-ea"/>
                        </a:rPr>
                        <a:t>长整型</a:t>
                      </a:r>
                      <a:endParaRPr kumimoji="0" lang="zh-CN" altLang="en-US" sz="1800" b="0" i="0" u="none" strike="noStrike" cap="none" normalizeH="0" baseline="0" smtClean="0">
                        <a:ln>
                          <a:noFill/>
                        </a:ln>
                        <a:solidFill>
                          <a:schemeClr val="tx1"/>
                        </a:solidFill>
                        <a:effectLst/>
                        <a:latin typeface="+mn-lt"/>
                        <a:ea typeface="+mn-ea"/>
                      </a:endParaRPr>
                    </a:p>
                  </a:txBody>
                  <a:tcPr marL="27448" marR="27448" marT="27448" marB="27448" anchor="ctr" horzOverflow="overflow"/>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1800" u="none" strike="noStrike" cap="none" normalizeH="0" baseline="0" smtClean="0">
                          <a:ln>
                            <a:noFill/>
                          </a:ln>
                          <a:effectLst/>
                          <a:latin typeface="+mn-lt"/>
                          <a:ea typeface="+mn-ea"/>
                        </a:rPr>
                        <a:t>long</a:t>
                      </a:r>
                      <a:endParaRPr kumimoji="0" lang="en-US" altLang="zh-CN" sz="1800" b="0" i="0" u="none" strike="noStrike" cap="none" normalizeH="0" baseline="0" smtClean="0">
                        <a:ln>
                          <a:noFill/>
                        </a:ln>
                        <a:solidFill>
                          <a:schemeClr val="tx1"/>
                        </a:solidFill>
                        <a:effectLst/>
                        <a:latin typeface="+mn-lt"/>
                        <a:ea typeface="+mn-ea"/>
                      </a:endParaRPr>
                    </a:p>
                  </a:txBody>
                  <a:tcPr marL="27448" marR="27448" marT="27448" marB="27448" anchor="ctr" horzOverflow="overflow"/>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1800" u="none" strike="noStrike" cap="none" normalizeH="0" baseline="0" dirty="0" smtClean="0">
                          <a:ln>
                            <a:noFill/>
                          </a:ln>
                          <a:effectLst/>
                          <a:latin typeface="+mn-lt"/>
                          <a:ea typeface="+mn-ea"/>
                        </a:rPr>
                        <a:t>8</a:t>
                      </a:r>
                      <a:endParaRPr kumimoji="0" lang="en-US" altLang="zh-CN" sz="1800" b="0" i="0" u="none" strike="noStrike" cap="none" normalizeH="0" baseline="0" dirty="0" smtClean="0">
                        <a:ln>
                          <a:noFill/>
                        </a:ln>
                        <a:solidFill>
                          <a:schemeClr val="tx1"/>
                        </a:solidFill>
                        <a:effectLst/>
                        <a:latin typeface="+mn-lt"/>
                        <a:ea typeface="+mn-ea"/>
                      </a:endParaRPr>
                    </a:p>
                  </a:txBody>
                  <a:tcPr marL="27448" marR="27448" marT="27448" marB="27448" anchor="ctr" horzOverflow="overflow"/>
                </a:tc>
                <a:tc>
                  <a:txBody>
                    <a:bodyPr/>
                    <a:lstStyle/>
                    <a:p>
                      <a:pPr marL="0" marR="0" lvl="0" indent="0" algn="ctr" defTabSz="914400" rtl="0" eaLnBrk="1" fontAlgn="base" latinLnBrk="0" hangingPunct="1">
                        <a:spcBef>
                          <a:spcPct val="0"/>
                        </a:spcBef>
                        <a:spcAft>
                          <a:spcPct val="0"/>
                        </a:spcAft>
                        <a:buClrTx/>
                        <a:buSzTx/>
                        <a:buFontTx/>
                        <a:buNone/>
                      </a:pPr>
                      <a:r>
                        <a:rPr kumimoji="0" lang="is-IS" altLang="zh-CN" sz="1800" u="none" strike="noStrike" cap="none" normalizeH="0" baseline="0" dirty="0" smtClean="0">
                          <a:ln>
                            <a:noFill/>
                          </a:ln>
                          <a:effectLst/>
                          <a:latin typeface="+mn-lt"/>
                          <a:ea typeface="+mn-ea"/>
                        </a:rPr>
                        <a:t>-9223372036854775808~9223372036854775807</a:t>
                      </a:r>
                      <a:endParaRPr kumimoji="0" lang="en-US" altLang="zh-CN" sz="1800" b="0" i="0" u="none" strike="noStrike" cap="none" normalizeH="0" baseline="0" dirty="0" smtClean="0">
                        <a:ln>
                          <a:noFill/>
                        </a:ln>
                        <a:solidFill>
                          <a:schemeClr val="tx1"/>
                        </a:solidFill>
                        <a:effectLst/>
                        <a:latin typeface="+mn-lt"/>
                        <a:ea typeface="+mn-ea"/>
                      </a:endParaRPr>
                    </a:p>
                  </a:txBody>
                  <a:tcPr marL="27448" marR="27448" marT="27448" marB="27448" anchor="ctr" horzOverflow="overflow"/>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1800" u="none" strike="noStrike" cap="none" normalizeH="0" baseline="0" smtClean="0">
                          <a:ln>
                            <a:noFill/>
                          </a:ln>
                          <a:effectLst/>
                          <a:latin typeface="+mn-lt"/>
                          <a:ea typeface="+mn-ea"/>
                        </a:rPr>
                        <a:t>0</a:t>
                      </a:r>
                      <a:endParaRPr kumimoji="0" lang="en-US" altLang="zh-CN" sz="1800" b="0" i="0" u="none" strike="noStrike" cap="none" normalizeH="0" baseline="0" smtClean="0">
                        <a:ln>
                          <a:noFill/>
                        </a:ln>
                        <a:solidFill>
                          <a:schemeClr val="tx1"/>
                        </a:solidFill>
                        <a:effectLst/>
                        <a:latin typeface="+mn-lt"/>
                        <a:ea typeface="+mn-ea"/>
                      </a:endParaRPr>
                    </a:p>
                  </a:txBody>
                  <a:tcPr marL="27448" marR="27448" marT="27448" marB="27448" anchor="ctr" horzOverflow="overflow"/>
                </a:tc>
              </a:tr>
              <a:tr h="178942">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u="none" strike="noStrike" cap="none" normalizeH="0" baseline="0" smtClean="0">
                          <a:ln>
                            <a:noFill/>
                          </a:ln>
                          <a:effectLst/>
                          <a:latin typeface="+mn-lt"/>
                          <a:ea typeface="+mn-ea"/>
                        </a:rPr>
                        <a:t>字符型</a:t>
                      </a:r>
                      <a:endParaRPr kumimoji="0" lang="zh-CN" altLang="en-US" sz="1800" b="0" i="0" u="none" strike="noStrike" cap="none" normalizeH="0" baseline="0" smtClean="0">
                        <a:ln>
                          <a:noFill/>
                        </a:ln>
                        <a:solidFill>
                          <a:schemeClr val="tx1"/>
                        </a:solidFill>
                        <a:effectLst/>
                        <a:latin typeface="+mn-lt"/>
                        <a:ea typeface="+mn-ea"/>
                      </a:endParaRPr>
                    </a:p>
                  </a:txBody>
                  <a:tcPr marL="27448" marR="27448" marT="27448" marB="27448" anchor="ctr" horzOverflow="overflow"/>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1800" u="none" strike="noStrike" cap="none" normalizeH="0" baseline="0" smtClean="0">
                          <a:ln>
                            <a:noFill/>
                          </a:ln>
                          <a:effectLst/>
                          <a:latin typeface="+mn-lt"/>
                          <a:ea typeface="+mn-ea"/>
                        </a:rPr>
                        <a:t>char</a:t>
                      </a:r>
                      <a:endParaRPr kumimoji="0" lang="en-US" altLang="zh-CN" sz="1800" b="0" i="0" u="none" strike="noStrike" cap="none" normalizeH="0" baseline="0" smtClean="0">
                        <a:ln>
                          <a:noFill/>
                        </a:ln>
                        <a:solidFill>
                          <a:schemeClr val="tx1"/>
                        </a:solidFill>
                        <a:effectLst/>
                        <a:latin typeface="+mn-lt"/>
                        <a:ea typeface="+mn-ea"/>
                      </a:endParaRPr>
                    </a:p>
                  </a:txBody>
                  <a:tcPr marL="27448" marR="27448" marT="27448" marB="27448" anchor="ctr" horzOverflow="overflow"/>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1800" u="none" strike="noStrike" cap="none" normalizeH="0" baseline="0" dirty="0" smtClean="0">
                          <a:ln>
                            <a:noFill/>
                          </a:ln>
                          <a:effectLst/>
                          <a:latin typeface="+mn-lt"/>
                          <a:ea typeface="+mn-ea"/>
                        </a:rPr>
                        <a:t>2</a:t>
                      </a:r>
                      <a:endParaRPr kumimoji="0" lang="en-US" altLang="zh-CN" sz="1800" b="0" i="0" u="none" strike="noStrike" cap="none" normalizeH="0" baseline="0" dirty="0" smtClean="0">
                        <a:ln>
                          <a:noFill/>
                        </a:ln>
                        <a:solidFill>
                          <a:schemeClr val="tx1"/>
                        </a:solidFill>
                        <a:effectLst/>
                        <a:latin typeface="+mn-lt"/>
                        <a:ea typeface="+mn-ea"/>
                      </a:endParaRPr>
                    </a:p>
                  </a:txBody>
                  <a:tcPr marL="27448" marR="27448" marT="27448" marB="27448" anchor="ctr" horzOverflow="overflow"/>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1800" u="none" strike="noStrike" cap="none" normalizeH="0" baseline="0" dirty="0" smtClean="0">
                          <a:ln>
                            <a:noFill/>
                          </a:ln>
                          <a:effectLst/>
                          <a:latin typeface="+mn-lt"/>
                          <a:ea typeface="+mn-ea"/>
                        </a:rPr>
                        <a:t>0~65535</a:t>
                      </a:r>
                      <a:endParaRPr kumimoji="0" lang="en-US" altLang="zh-CN" sz="1800" b="0" i="0" u="none" strike="noStrike" cap="none" normalizeH="0" baseline="0" dirty="0" smtClean="0">
                        <a:ln>
                          <a:noFill/>
                        </a:ln>
                        <a:solidFill>
                          <a:schemeClr val="tx1"/>
                        </a:solidFill>
                        <a:effectLst/>
                        <a:latin typeface="+mn-lt"/>
                        <a:ea typeface="+mn-ea"/>
                      </a:endParaRPr>
                    </a:p>
                  </a:txBody>
                  <a:tcPr marL="27448" marR="27448" marT="27448" marB="27448" anchor="ctr" horzOverflow="overflow"/>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1800" u="none" strike="noStrike" cap="none" normalizeH="0" baseline="0" smtClean="0">
                          <a:ln>
                            <a:noFill/>
                          </a:ln>
                          <a:effectLst/>
                          <a:latin typeface="+mn-lt"/>
                          <a:ea typeface="+mn-ea"/>
                        </a:rPr>
                        <a:t>‘\u0000’</a:t>
                      </a:r>
                      <a:endParaRPr kumimoji="0" lang="en-US" altLang="zh-CN" sz="1800" b="0" i="0" u="none" strike="noStrike" cap="none" normalizeH="0" baseline="0" smtClean="0">
                        <a:ln>
                          <a:noFill/>
                        </a:ln>
                        <a:solidFill>
                          <a:schemeClr val="tx1"/>
                        </a:solidFill>
                        <a:effectLst/>
                        <a:latin typeface="+mn-lt"/>
                        <a:ea typeface="+mn-ea"/>
                      </a:endParaRPr>
                    </a:p>
                  </a:txBody>
                  <a:tcPr marL="27448" marR="27448" marT="27448" marB="27448" anchor="ctr" horzOverflow="overflow"/>
                </a:tc>
              </a:tr>
              <a:tr h="319060">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u="none" strike="noStrike" cap="none" normalizeH="0" baseline="0" smtClean="0">
                          <a:ln>
                            <a:noFill/>
                          </a:ln>
                          <a:effectLst/>
                          <a:latin typeface="+mn-lt"/>
                          <a:ea typeface="+mn-ea"/>
                        </a:rPr>
                        <a:t>单精度浮点型</a:t>
                      </a:r>
                      <a:endParaRPr kumimoji="0" lang="zh-CN" altLang="en-US" sz="1800" b="0" i="0" u="none" strike="noStrike" cap="none" normalizeH="0" baseline="0" smtClean="0">
                        <a:ln>
                          <a:noFill/>
                        </a:ln>
                        <a:solidFill>
                          <a:schemeClr val="tx1"/>
                        </a:solidFill>
                        <a:effectLst/>
                        <a:latin typeface="+mn-lt"/>
                        <a:ea typeface="+mn-ea"/>
                      </a:endParaRPr>
                    </a:p>
                  </a:txBody>
                  <a:tcPr marL="27448" marR="27448" marT="27448" marB="27448" anchor="ctr" horzOverflow="overflow"/>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1800" u="none" strike="noStrike" cap="none" normalizeH="0" baseline="0" smtClean="0">
                          <a:ln>
                            <a:noFill/>
                          </a:ln>
                          <a:effectLst/>
                          <a:latin typeface="+mn-lt"/>
                          <a:ea typeface="+mn-ea"/>
                        </a:rPr>
                        <a:t>float</a:t>
                      </a:r>
                      <a:endParaRPr kumimoji="0" lang="en-US" altLang="zh-CN" sz="1800" b="0" i="0" u="none" strike="noStrike" cap="none" normalizeH="0" baseline="0" smtClean="0">
                        <a:ln>
                          <a:noFill/>
                        </a:ln>
                        <a:solidFill>
                          <a:schemeClr val="tx1"/>
                        </a:solidFill>
                        <a:effectLst/>
                        <a:latin typeface="+mn-lt"/>
                        <a:ea typeface="+mn-ea"/>
                      </a:endParaRPr>
                    </a:p>
                  </a:txBody>
                  <a:tcPr marL="27448" marR="27448" marT="27448" marB="27448" anchor="ctr" horzOverflow="overflow"/>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1800" u="none" strike="noStrike" cap="none" normalizeH="0" baseline="0" smtClean="0">
                          <a:ln>
                            <a:noFill/>
                          </a:ln>
                          <a:effectLst/>
                          <a:latin typeface="+mn-lt"/>
                          <a:ea typeface="+mn-ea"/>
                        </a:rPr>
                        <a:t>4</a:t>
                      </a:r>
                      <a:endParaRPr kumimoji="0" lang="en-US" altLang="zh-CN" sz="1800" b="0" i="0" u="none" strike="noStrike" cap="none" normalizeH="0" baseline="0" smtClean="0">
                        <a:ln>
                          <a:noFill/>
                        </a:ln>
                        <a:solidFill>
                          <a:schemeClr val="tx1"/>
                        </a:solidFill>
                        <a:effectLst/>
                        <a:latin typeface="+mn-lt"/>
                        <a:ea typeface="+mn-ea"/>
                      </a:endParaRPr>
                    </a:p>
                  </a:txBody>
                  <a:tcPr marL="27448" marR="27448" marT="27448" marB="27448" anchor="ctr" horzOverflow="overflow"/>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1800" u="none" strike="noStrike" cap="none" normalizeH="0" baseline="0" dirty="0" smtClean="0">
                          <a:ln>
                            <a:noFill/>
                          </a:ln>
                          <a:effectLst/>
                          <a:latin typeface="+mn-lt"/>
                          <a:ea typeface="+mn-ea"/>
                        </a:rPr>
                        <a:t>1.4E-45~3.4028235E38</a:t>
                      </a:r>
                      <a:endParaRPr kumimoji="0" lang="en-US" altLang="zh-CN" sz="1800" b="0" i="0" u="none" strike="noStrike" cap="none" normalizeH="0" baseline="0" dirty="0" smtClean="0">
                        <a:ln>
                          <a:noFill/>
                        </a:ln>
                        <a:solidFill>
                          <a:schemeClr val="tx1"/>
                        </a:solidFill>
                        <a:effectLst/>
                        <a:latin typeface="+mn-lt"/>
                        <a:ea typeface="+mn-ea"/>
                      </a:endParaRPr>
                    </a:p>
                  </a:txBody>
                  <a:tcPr marL="27448" marR="27448" marT="27448" marB="27448" anchor="ctr" horzOverflow="overflow"/>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1800" u="none" strike="noStrike" cap="none" normalizeH="0" baseline="0" dirty="0" smtClean="0">
                          <a:ln>
                            <a:noFill/>
                          </a:ln>
                          <a:effectLst/>
                          <a:latin typeface="+mn-lt"/>
                          <a:ea typeface="+mn-ea"/>
                        </a:rPr>
                        <a:t>0.0F</a:t>
                      </a:r>
                      <a:endParaRPr kumimoji="0" lang="en-US" altLang="zh-CN" sz="1800" b="0" i="0" u="none" strike="noStrike" cap="none" normalizeH="0" baseline="0" dirty="0" smtClean="0">
                        <a:ln>
                          <a:noFill/>
                        </a:ln>
                        <a:solidFill>
                          <a:schemeClr val="tx1"/>
                        </a:solidFill>
                        <a:effectLst/>
                        <a:latin typeface="+mn-lt"/>
                        <a:ea typeface="+mn-ea"/>
                      </a:endParaRPr>
                    </a:p>
                  </a:txBody>
                  <a:tcPr marL="27448" marR="27448" marT="27448" marB="27448" anchor="ctr" horzOverflow="overflow"/>
                </a:tc>
              </a:tr>
              <a:tr h="319060">
                <a:tc>
                  <a:txBody>
                    <a:bodyPr/>
                    <a:lstStyle/>
                    <a:p>
                      <a:pPr marL="0" marR="0" lvl="0" indent="0" algn="ctr" defTabSz="914400" rtl="0" eaLnBrk="1" fontAlgn="base" latinLnBrk="0" hangingPunct="1">
                        <a:spcBef>
                          <a:spcPct val="0"/>
                        </a:spcBef>
                        <a:spcAft>
                          <a:spcPct val="0"/>
                        </a:spcAft>
                        <a:buClrTx/>
                        <a:buSzTx/>
                        <a:buFontTx/>
                        <a:buNone/>
                      </a:pPr>
                      <a:r>
                        <a:rPr kumimoji="0" lang="zh-CN" altLang="en-US" sz="1800" u="none" strike="noStrike" cap="none" normalizeH="0" baseline="0" smtClean="0">
                          <a:ln>
                            <a:noFill/>
                          </a:ln>
                          <a:effectLst/>
                          <a:latin typeface="+mn-lt"/>
                          <a:ea typeface="+mn-ea"/>
                        </a:rPr>
                        <a:t>双精度浮点型</a:t>
                      </a:r>
                      <a:endParaRPr kumimoji="0" lang="zh-CN" altLang="en-US" sz="1800" b="0" i="0" u="none" strike="noStrike" cap="none" normalizeH="0" baseline="0" smtClean="0">
                        <a:ln>
                          <a:noFill/>
                        </a:ln>
                        <a:solidFill>
                          <a:schemeClr val="tx1"/>
                        </a:solidFill>
                        <a:effectLst/>
                        <a:latin typeface="+mn-lt"/>
                        <a:ea typeface="+mn-ea"/>
                      </a:endParaRPr>
                    </a:p>
                  </a:txBody>
                  <a:tcPr marL="27448" marR="27448" marT="27448" marB="27448" anchor="ctr" horzOverflow="overflow"/>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1800" u="none" strike="noStrike" cap="none" normalizeH="0" baseline="0" smtClean="0">
                          <a:ln>
                            <a:noFill/>
                          </a:ln>
                          <a:effectLst/>
                          <a:latin typeface="+mn-lt"/>
                          <a:ea typeface="+mn-ea"/>
                        </a:rPr>
                        <a:t>double</a:t>
                      </a:r>
                      <a:endParaRPr kumimoji="0" lang="en-US" altLang="zh-CN" sz="1800" b="0" i="0" u="none" strike="noStrike" cap="none" normalizeH="0" baseline="0" smtClean="0">
                        <a:ln>
                          <a:noFill/>
                        </a:ln>
                        <a:solidFill>
                          <a:schemeClr val="tx1"/>
                        </a:solidFill>
                        <a:effectLst/>
                        <a:latin typeface="+mn-lt"/>
                        <a:ea typeface="+mn-ea"/>
                      </a:endParaRPr>
                    </a:p>
                  </a:txBody>
                  <a:tcPr marL="27448" marR="27448" marT="27448" marB="27448" anchor="ctr" horzOverflow="overflow"/>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1800" u="none" strike="noStrike" cap="none" normalizeH="0" baseline="0" smtClean="0">
                          <a:ln>
                            <a:noFill/>
                          </a:ln>
                          <a:effectLst/>
                          <a:latin typeface="+mn-lt"/>
                          <a:ea typeface="+mn-ea"/>
                        </a:rPr>
                        <a:t>8</a:t>
                      </a:r>
                      <a:endParaRPr kumimoji="0" lang="en-US" altLang="zh-CN" sz="1800" b="0" i="0" u="none" strike="noStrike" cap="none" normalizeH="0" baseline="0" smtClean="0">
                        <a:ln>
                          <a:noFill/>
                        </a:ln>
                        <a:solidFill>
                          <a:schemeClr val="tx1"/>
                        </a:solidFill>
                        <a:effectLst/>
                        <a:latin typeface="+mn-lt"/>
                        <a:ea typeface="+mn-ea"/>
                      </a:endParaRPr>
                    </a:p>
                  </a:txBody>
                  <a:tcPr marL="27448" marR="27448" marT="27448" marB="27448" anchor="ctr" horzOverflow="overflow"/>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1800" u="none" strike="noStrike" cap="none" normalizeH="0" baseline="0" dirty="0" smtClean="0">
                          <a:ln>
                            <a:noFill/>
                          </a:ln>
                          <a:effectLst/>
                          <a:latin typeface="+mn-lt"/>
                          <a:ea typeface="+mn-ea"/>
                        </a:rPr>
                        <a:t>4.9E-324~1.7976931348623157E308</a:t>
                      </a:r>
                      <a:endParaRPr kumimoji="0" lang="en-US" altLang="zh-CN" sz="1800" b="0" i="0" u="none" strike="noStrike" cap="none" normalizeH="0" baseline="0" dirty="0" smtClean="0">
                        <a:ln>
                          <a:noFill/>
                        </a:ln>
                        <a:solidFill>
                          <a:schemeClr val="tx1"/>
                        </a:solidFill>
                        <a:effectLst/>
                        <a:latin typeface="+mn-lt"/>
                        <a:ea typeface="+mn-ea"/>
                      </a:endParaRPr>
                    </a:p>
                  </a:txBody>
                  <a:tcPr marL="27448" marR="27448" marT="27448" marB="27448" anchor="ctr" horzOverflow="overflow"/>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1800" u="none" strike="noStrike" cap="none" normalizeH="0" baseline="0" dirty="0" smtClean="0">
                          <a:ln>
                            <a:noFill/>
                          </a:ln>
                          <a:effectLst/>
                          <a:latin typeface="+mn-lt"/>
                          <a:ea typeface="+mn-ea"/>
                        </a:rPr>
                        <a:t>0.0D</a:t>
                      </a:r>
                      <a:endParaRPr kumimoji="0" lang="en-US" altLang="zh-CN" sz="1800" b="0" i="0" u="none" strike="noStrike" cap="none" normalizeH="0" baseline="0" dirty="0" smtClean="0">
                        <a:ln>
                          <a:noFill/>
                        </a:ln>
                        <a:solidFill>
                          <a:schemeClr val="tx1"/>
                        </a:solidFill>
                        <a:effectLst/>
                        <a:latin typeface="+mn-lt"/>
                        <a:ea typeface="+mn-ea"/>
                      </a:endParaRPr>
                    </a:p>
                  </a:txBody>
                  <a:tcPr marL="27448" marR="27448" marT="27448" marB="27448" anchor="ctr" horzOverflow="overflow"/>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3</a:t>
            </a:r>
            <a:r>
              <a:rPr lang="zh-CN" altLang="en-US" dirty="0" smtClean="0"/>
              <a:t>、基本数据类型的声明</a:t>
            </a:r>
            <a:endParaRPr lang="en-US" altLang="zh-CN" dirty="0" smtClean="0"/>
          </a:p>
        </p:txBody>
      </p:sp>
      <p:sp>
        <p:nvSpPr>
          <p:cNvPr id="3" name="内容占位符 2"/>
          <p:cNvSpPr>
            <a:spLocks noGrp="1"/>
          </p:cNvSpPr>
          <p:nvPr>
            <p:ph idx="1"/>
          </p:nvPr>
        </p:nvSpPr>
        <p:spPr/>
        <p:txBody>
          <a:bodyPr/>
          <a:lstStyle/>
          <a:p>
            <a:r>
              <a:rPr lang="zh-CN" altLang="en-US" b="1" dirty="0" smtClean="0"/>
              <a:t>声明变量的格式：</a:t>
            </a:r>
            <a:endParaRPr lang="en-US" altLang="zh-CN" b="1" dirty="0" smtClean="0"/>
          </a:p>
          <a:p>
            <a:r>
              <a:rPr lang="zh-CN" altLang="en-US" dirty="0" smtClean="0"/>
              <a:t>（</a:t>
            </a:r>
            <a:r>
              <a:rPr lang="en-US" altLang="zh-CN" dirty="0" smtClean="0"/>
              <a:t>1</a:t>
            </a:r>
            <a:r>
              <a:rPr lang="zh-CN" altLang="en-US" dirty="0" smtClean="0"/>
              <a:t>）声明变量</a:t>
            </a:r>
            <a:endParaRPr lang="en-US" altLang="zh-CN" dirty="0" smtClean="0"/>
          </a:p>
          <a:p>
            <a:r>
              <a:rPr lang="zh-CN" altLang="en-US" dirty="0" smtClean="0"/>
              <a:t>类型</a:t>
            </a:r>
            <a:r>
              <a:rPr lang="en-US" altLang="zh-CN" dirty="0" smtClean="0"/>
              <a:t>	</a:t>
            </a:r>
            <a:r>
              <a:rPr lang="zh-CN" altLang="en-US" dirty="0" smtClean="0"/>
              <a:t>变量名</a:t>
            </a:r>
            <a:r>
              <a:rPr lang="en-US" altLang="zh-CN" dirty="0" smtClean="0"/>
              <a:t>;</a:t>
            </a:r>
            <a:endParaRPr lang="en-US" altLang="zh-CN" dirty="0" smtClean="0"/>
          </a:p>
          <a:p>
            <a:r>
              <a:rPr lang="zh-CN" altLang="en-US" dirty="0" smtClean="0"/>
              <a:t>（</a:t>
            </a:r>
            <a:r>
              <a:rPr lang="en-US" altLang="zh-CN" dirty="0" smtClean="0"/>
              <a:t>2</a:t>
            </a:r>
            <a:r>
              <a:rPr lang="zh-CN" altLang="en-US" dirty="0" smtClean="0"/>
              <a:t>）声明的同时给变量赋值 </a:t>
            </a:r>
            <a:endParaRPr lang="en-US" altLang="zh-CN" dirty="0" smtClean="0"/>
          </a:p>
          <a:p>
            <a:r>
              <a:rPr lang="zh-CN" altLang="en-US" dirty="0" smtClean="0"/>
              <a:t>类型</a:t>
            </a:r>
            <a:r>
              <a:rPr lang="en-US" altLang="zh-CN" dirty="0" smtClean="0"/>
              <a:t>	</a:t>
            </a:r>
            <a:r>
              <a:rPr lang="zh-CN" altLang="en-US" dirty="0" smtClean="0"/>
              <a:t>变量名</a:t>
            </a:r>
            <a:r>
              <a:rPr lang="en-US" altLang="zh-CN" dirty="0" smtClean="0"/>
              <a:t> </a:t>
            </a:r>
            <a:r>
              <a:rPr lang="zh-CN" altLang="en-US" dirty="0" smtClean="0"/>
              <a:t>＝</a:t>
            </a:r>
            <a:r>
              <a:rPr lang="en-US" altLang="zh-CN" dirty="0" smtClean="0"/>
              <a:t> </a:t>
            </a:r>
            <a:r>
              <a:rPr lang="zh-CN" altLang="en-US" dirty="0" smtClean="0"/>
              <a:t>值</a:t>
            </a:r>
            <a:r>
              <a:rPr lang="en-US" altLang="zh-CN" dirty="0" smtClean="0"/>
              <a:t>;</a:t>
            </a:r>
            <a:endParaRPr lang="en-US" altLang="zh-CN" dirty="0" smtClean="0"/>
          </a:p>
          <a:p>
            <a:r>
              <a:rPr lang="zh-CN" altLang="en-US" dirty="0" smtClean="0"/>
              <a:t>（</a:t>
            </a:r>
            <a:r>
              <a:rPr lang="en-US" altLang="zh-CN" dirty="0" smtClean="0"/>
              <a:t>3</a:t>
            </a:r>
            <a:r>
              <a:rPr lang="zh-CN" altLang="en-US" dirty="0" smtClean="0"/>
              <a:t>）给已声明过的变量赋值 </a:t>
            </a:r>
            <a:endParaRPr lang="en-US" altLang="zh-CN" dirty="0" smtClean="0"/>
          </a:p>
          <a:p>
            <a:r>
              <a:rPr lang="zh-CN" altLang="en-US" dirty="0" smtClean="0"/>
              <a:t>变量名</a:t>
            </a:r>
            <a:r>
              <a:rPr lang="en-US" altLang="zh-CN" dirty="0" smtClean="0"/>
              <a:t> </a:t>
            </a:r>
            <a:r>
              <a:rPr lang="zh-CN" altLang="en-US" dirty="0" smtClean="0"/>
              <a:t>＝</a:t>
            </a:r>
            <a:r>
              <a:rPr lang="en-US" altLang="zh-CN" dirty="0" smtClean="0"/>
              <a:t> </a:t>
            </a:r>
            <a:r>
              <a:rPr lang="zh-CN" altLang="en-US" dirty="0" smtClean="0"/>
              <a:t>值</a:t>
            </a:r>
            <a:r>
              <a:rPr lang="en-US" altLang="zh-CN" dirty="0" smtClean="0"/>
              <a:t>;</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a:t>
            </a:r>
            <a:r>
              <a:rPr lang="zh-CN" altLang="en-US" dirty="0" smtClean="0"/>
              <a:t>、进制与转换</a:t>
            </a:r>
            <a:endParaRPr lang="en-US" altLang="zh-CN" dirty="0" smtClean="0"/>
          </a:p>
        </p:txBody>
      </p:sp>
      <p:sp>
        <p:nvSpPr>
          <p:cNvPr id="3" name="内容占位符 2"/>
          <p:cNvSpPr>
            <a:spLocks noGrp="1"/>
          </p:cNvSpPr>
          <p:nvPr>
            <p:ph idx="1"/>
          </p:nvPr>
        </p:nvSpPr>
        <p:spPr/>
        <p:txBody>
          <a:bodyPr/>
          <a:lstStyle/>
          <a:p>
            <a:r>
              <a:rPr lang="zh-CN" altLang="en-US" dirty="0" smtClean="0"/>
              <a:t>计算机进制通常有：十进制、二进制、八进制、十六进制</a:t>
            </a:r>
            <a:endParaRPr lang="en-US" altLang="zh-CN" dirty="0" smtClean="0"/>
          </a:p>
          <a:p>
            <a:endParaRPr lang="en-US" altLang="zh-CN" dirty="0" smtClean="0"/>
          </a:p>
          <a:p>
            <a:r>
              <a:rPr lang="zh-CN" altLang="en-US" b="1" dirty="0" smtClean="0"/>
              <a:t>十进制：</a:t>
            </a:r>
            <a:endParaRPr lang="en-US" altLang="zh-CN" b="1" dirty="0" smtClean="0"/>
          </a:p>
          <a:p>
            <a:r>
              <a:rPr lang="zh-CN" altLang="en-US" dirty="0" smtClean="0"/>
              <a:t>人类算数采用十进制，可能跟人类有十根手指有关。亚里士多德称人类普遍使用十进制，只不过是绝大多数人生来就有</a:t>
            </a:r>
            <a:r>
              <a:rPr lang="en-US" altLang="zh-CN" dirty="0" smtClean="0"/>
              <a:t>10</a:t>
            </a:r>
            <a:r>
              <a:rPr lang="zh-CN" altLang="en-US" dirty="0" smtClean="0"/>
              <a:t>根手指这样一个解剖学事实的结果。</a:t>
            </a:r>
            <a:endParaRPr lang="en-US" altLang="zh-CN" dirty="0" smtClean="0"/>
          </a:p>
          <a:p>
            <a:r>
              <a:rPr lang="en-US" altLang="zh-CN" dirty="0" smtClean="0"/>
              <a:t>10</a:t>
            </a:r>
            <a:r>
              <a:rPr lang="zh-CN" altLang="en-US" dirty="0" smtClean="0"/>
              <a:t>、</a:t>
            </a:r>
            <a:r>
              <a:rPr lang="en-US" altLang="zh-CN" dirty="0" smtClean="0"/>
              <a:t>150</a:t>
            </a:r>
            <a:r>
              <a:rPr lang="zh-CN" altLang="en-US" dirty="0" smtClean="0"/>
              <a:t>、</a:t>
            </a:r>
            <a:r>
              <a:rPr lang="en-US" altLang="zh-CN" dirty="0" smtClean="0"/>
              <a:t>1050…</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4</a:t>
            </a:r>
            <a:r>
              <a:rPr lang="zh-CN" altLang="en-US" dirty="0" smtClean="0"/>
              <a:t>、进制与转换</a:t>
            </a:r>
            <a:endParaRPr lang="en-US" altLang="zh-CN" dirty="0" smtClean="0"/>
          </a:p>
        </p:txBody>
      </p:sp>
      <p:sp>
        <p:nvSpPr>
          <p:cNvPr id="3" name="内容占位符 2"/>
          <p:cNvSpPr>
            <a:spLocks noGrp="1"/>
          </p:cNvSpPr>
          <p:nvPr>
            <p:ph idx="1"/>
          </p:nvPr>
        </p:nvSpPr>
        <p:spPr/>
        <p:txBody>
          <a:bodyPr/>
          <a:lstStyle/>
          <a:p>
            <a:r>
              <a:rPr lang="zh-CN" altLang="en-US" b="1" dirty="0" smtClean="0"/>
              <a:t>二进制：</a:t>
            </a:r>
            <a:endParaRPr lang="en-US" altLang="zh-CN" b="1" dirty="0" smtClean="0"/>
          </a:p>
          <a:p>
            <a:r>
              <a:rPr lang="zh-CN" altLang="en-US" dirty="0" smtClean="0"/>
              <a:t>计算机中的数据都以二进制数字保存。二进制：逢二进一。即只有</a:t>
            </a:r>
            <a:r>
              <a:rPr lang="en-US" altLang="zh-CN" dirty="0" smtClean="0"/>
              <a:t>0</a:t>
            </a:r>
            <a:r>
              <a:rPr lang="zh-CN" altLang="en-US" dirty="0" smtClean="0"/>
              <a:t>、</a:t>
            </a:r>
            <a:r>
              <a:rPr lang="en-US" altLang="zh-CN" dirty="0" smtClean="0"/>
              <a:t>1</a:t>
            </a:r>
            <a:r>
              <a:rPr lang="zh-CN" altLang="en-US" dirty="0" smtClean="0"/>
              <a:t>两个值。</a:t>
            </a:r>
            <a:endParaRPr lang="zh-CN" altLang="en-US" dirty="0" smtClean="0"/>
          </a:p>
          <a:p>
            <a:r>
              <a:rPr lang="zh-CN" altLang="en-US" dirty="0" smtClean="0"/>
              <a:t>如：十进制的</a:t>
            </a:r>
            <a:r>
              <a:rPr lang="en-US" altLang="zh-CN" dirty="0" smtClean="0"/>
              <a:t>10</a:t>
            </a:r>
            <a:r>
              <a:rPr lang="zh-CN" altLang="en-US" dirty="0" smtClean="0"/>
              <a:t>在计算机内保存为二进制的</a:t>
            </a:r>
            <a:r>
              <a:rPr lang="en-US" altLang="zh-CN" dirty="0" smtClean="0"/>
              <a:t>1010</a:t>
            </a:r>
            <a:endParaRPr lang="en-US" altLang="zh-CN" dirty="0" smtClean="0"/>
          </a:p>
          <a:p>
            <a:r>
              <a:rPr lang="zh-CN" altLang="en-US" dirty="0" smtClean="0"/>
              <a:t>计算机中信息的存储单位</a:t>
            </a:r>
            <a:endParaRPr lang="zh-CN" altLang="en-US" dirty="0" smtClean="0"/>
          </a:p>
          <a:p>
            <a:r>
              <a:rPr lang="zh-CN" altLang="en-US" dirty="0" smtClean="0"/>
              <a:t>位（</a:t>
            </a:r>
            <a:r>
              <a:rPr lang="en-US" altLang="zh-CN" dirty="0" smtClean="0"/>
              <a:t>Bit</a:t>
            </a:r>
            <a:r>
              <a:rPr lang="zh-CN" altLang="en-US" dirty="0" smtClean="0"/>
              <a:t>）：表示一个二进制数码</a:t>
            </a:r>
            <a:r>
              <a:rPr lang="en-US" altLang="zh-CN" dirty="0" smtClean="0"/>
              <a:t>0</a:t>
            </a:r>
            <a:r>
              <a:rPr lang="zh-CN" altLang="en-US" dirty="0" smtClean="0"/>
              <a:t>或</a:t>
            </a:r>
            <a:r>
              <a:rPr lang="en-US" altLang="zh-CN" dirty="0" smtClean="0"/>
              <a:t>1</a:t>
            </a:r>
            <a:r>
              <a:rPr lang="zh-CN" altLang="en-US" dirty="0" smtClean="0"/>
              <a:t>，是计算机存储处理信息的最基本的单位。 字节（</a:t>
            </a:r>
            <a:r>
              <a:rPr lang="en-US" altLang="zh-CN" dirty="0" smtClean="0"/>
              <a:t>Byte</a:t>
            </a:r>
            <a:r>
              <a:rPr lang="zh-CN" altLang="en-US" dirty="0" smtClean="0"/>
              <a:t>）：一个字节由</a:t>
            </a:r>
            <a:r>
              <a:rPr lang="en-US" altLang="zh-CN" dirty="0" smtClean="0"/>
              <a:t>8</a:t>
            </a:r>
            <a:r>
              <a:rPr lang="zh-CN" altLang="en-US" dirty="0" smtClean="0"/>
              <a:t>个位组成。它表示作为一个完整处理单位的</a:t>
            </a:r>
            <a:r>
              <a:rPr lang="en-US" altLang="zh-CN" dirty="0" smtClean="0"/>
              <a:t>8</a:t>
            </a:r>
            <a:r>
              <a:rPr lang="zh-CN" altLang="en-US" dirty="0" smtClean="0"/>
              <a:t>个二进制数码。</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dingk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01章 Java开发入门">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codingke</Template>
  <TotalTime>0</TotalTime>
  <Words>7823</Words>
  <Application>WPS 演示</Application>
  <PresentationFormat>自定义</PresentationFormat>
  <Paragraphs>1092</Paragraphs>
  <Slides>41</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41</vt:i4>
      </vt:variant>
    </vt:vector>
  </HeadingPairs>
  <TitlesOfParts>
    <vt:vector size="51" baseType="lpstr">
      <vt:lpstr>Arial</vt:lpstr>
      <vt:lpstr>宋体</vt:lpstr>
      <vt:lpstr>Wingdings</vt:lpstr>
      <vt:lpstr>微软雅黑</vt:lpstr>
      <vt:lpstr>黑体</vt:lpstr>
      <vt:lpstr>Calibri</vt:lpstr>
      <vt:lpstr>Times New Roman</vt:lpstr>
      <vt:lpstr>Calibri</vt:lpstr>
      <vt:lpstr>codingke</vt:lpstr>
      <vt:lpstr>第01章 Java开发入门</vt:lpstr>
      <vt:lpstr>第02章：Java编程基础</vt:lpstr>
      <vt:lpstr>课程大纲</vt:lpstr>
      <vt:lpstr>1、变量与标识符</vt:lpstr>
      <vt:lpstr>1、变量与标识符</vt:lpstr>
      <vt:lpstr>2、八种基本数据类型</vt:lpstr>
      <vt:lpstr>2、八种基本数据类型</vt:lpstr>
      <vt:lpstr>3、基本数据类型的声明</vt:lpstr>
      <vt:lpstr>4、进制与转换</vt:lpstr>
      <vt:lpstr>4、进制与转换</vt:lpstr>
      <vt:lpstr>4、进制与转换</vt:lpstr>
      <vt:lpstr>4、进制与转换</vt:lpstr>
      <vt:lpstr>4、进制与转换</vt:lpstr>
      <vt:lpstr>4、进制与转换</vt:lpstr>
      <vt:lpstr>6、基本数据类型转换</vt:lpstr>
      <vt:lpstr>6、基本数据类型转换</vt:lpstr>
      <vt:lpstr>7、关键字</vt:lpstr>
      <vt:lpstr>8、转义字符</vt:lpstr>
      <vt:lpstr>9、运算符与优先级</vt:lpstr>
      <vt:lpstr>9、运算符与优先级</vt:lpstr>
      <vt:lpstr>9、运算符与优先级</vt:lpstr>
      <vt:lpstr>9、运算符与优先级</vt:lpstr>
      <vt:lpstr>9、运算符与优先级</vt:lpstr>
      <vt:lpstr>9、运算符与优先级</vt:lpstr>
      <vt:lpstr>9、运算符与优先级</vt:lpstr>
      <vt:lpstr>9、运算符与优先级</vt:lpstr>
      <vt:lpstr>9、运算符与优先级</vt:lpstr>
      <vt:lpstr>9、运算符与优先级</vt:lpstr>
      <vt:lpstr>9、运算符与优先级</vt:lpstr>
      <vt:lpstr>10、分支语句</vt:lpstr>
      <vt:lpstr>10、分支语句</vt:lpstr>
      <vt:lpstr>10、分支语句</vt:lpstr>
      <vt:lpstr>10、分支语句</vt:lpstr>
      <vt:lpstr>10、分支语句</vt:lpstr>
      <vt:lpstr>10、分支语句</vt:lpstr>
      <vt:lpstr>10、分支语句</vt:lpstr>
      <vt:lpstr>11、循环语句</vt:lpstr>
      <vt:lpstr>11、循环语句</vt:lpstr>
      <vt:lpstr>11、循环语句</vt:lpstr>
      <vt:lpstr>11、循环语句</vt:lpstr>
      <vt:lpstr>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Windows 用户</dc:creator>
  <cp:lastModifiedBy>vince</cp:lastModifiedBy>
  <cp:revision>267</cp:revision>
  <dcterms:created xsi:type="dcterms:W3CDTF">2014-03-25T02:54:00Z</dcterms:created>
  <dcterms:modified xsi:type="dcterms:W3CDTF">2017-04-21T07:35:15Z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