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sldIdLst>
    <p:sldId id="260" r:id="rId4"/>
    <p:sldId id="261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297" r:id="rId14"/>
    <p:sldId id="298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37" r:id="rId23"/>
    <p:sldId id="259" r:id="rId24"/>
  </p:sldIdLst>
  <p:sldSz cx="11522075" cy="7200900"/>
  <p:notesSz cx="6858000" cy="9144000"/>
  <p:defaultTextStyle>
    <a:defPPr>
      <a:defRPr lang="zh-CN"/>
    </a:defPPr>
    <a:lvl1pPr marL="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880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24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05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49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29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73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54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98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0" autoAdjust="0"/>
    <p:restoredTop sz="94664" autoAdjust="0"/>
  </p:normalViewPr>
  <p:slideViewPr>
    <p:cSldViewPr>
      <p:cViewPr varScale="1">
        <p:scale>
          <a:sx n="94" d="100"/>
          <a:sy n="94" d="100"/>
        </p:scale>
        <p:origin x="-776" y="-104"/>
      </p:cViewPr>
      <p:guideLst>
        <p:guide orient="horz" pos="2268"/>
        <p:guide pos="3628"/>
      </p:guideLst>
    </p:cSldViewPr>
  </p:slideViewPr>
  <p:outlineViewPr>
    <p:cViewPr>
      <p:scale>
        <a:sx n="33" d="100"/>
        <a:sy n="33" d="100"/>
      </p:scale>
      <p:origin x="0" y="610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286702"/>
            <a:ext cx="3790683" cy="122015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86704"/>
            <a:ext cx="6441160" cy="6145769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506857"/>
            <a:ext cx="3790683" cy="492561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5040630"/>
            <a:ext cx="6913245" cy="595076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643413"/>
            <a:ext cx="6913245" cy="4320540"/>
          </a:xfrm>
        </p:spPr>
        <p:txBody>
          <a:bodyPr/>
          <a:lstStyle>
            <a:lvl1pPr marL="0" indent="0">
              <a:buNone/>
              <a:defRPr sz="4200"/>
            </a:lvl1pPr>
            <a:lvl2pPr marL="598805" indent="0">
              <a:buNone/>
              <a:defRPr sz="3700"/>
            </a:lvl2pPr>
            <a:lvl3pPr marL="1198245" indent="0">
              <a:buNone/>
              <a:defRPr sz="3100"/>
            </a:lvl3pPr>
            <a:lvl4pPr marL="1797050" indent="0">
              <a:buNone/>
              <a:defRPr sz="2600"/>
            </a:lvl4pPr>
            <a:lvl5pPr marL="2396490" indent="0">
              <a:buNone/>
              <a:defRPr sz="2600"/>
            </a:lvl5pPr>
            <a:lvl6pPr marL="2995295" indent="0">
              <a:buNone/>
              <a:defRPr sz="2600"/>
            </a:lvl6pPr>
            <a:lvl7pPr marL="3594735" indent="0">
              <a:buNone/>
              <a:defRPr sz="2600"/>
            </a:lvl7pPr>
            <a:lvl8pPr marL="4193540" indent="0">
              <a:buNone/>
              <a:defRPr sz="2600"/>
            </a:lvl8pPr>
            <a:lvl9pPr marL="4792980" indent="0">
              <a:buNone/>
              <a:defRPr sz="26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635705"/>
            <a:ext cx="6913245" cy="84510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04243" y="1100120"/>
            <a:ext cx="2592467" cy="46072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6063" y="1100120"/>
            <a:ext cx="7585366" cy="46072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671491"/>
            <a:ext cx="10369868" cy="81702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671492"/>
            <a:ext cx="10369868" cy="81702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1815" y="2842741"/>
            <a:ext cx="9793764" cy="972023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>
            <a:lvl1pPr>
              <a:defRPr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1815" y="2842741"/>
            <a:ext cx="9793764" cy="972023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>
            <a:lvl1pPr>
              <a:defRPr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627247"/>
            <a:ext cx="9793764" cy="1430178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052049"/>
            <a:ext cx="9793764" cy="1575196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880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982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7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964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952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947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935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929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557" y="216074"/>
            <a:ext cx="7776864" cy="64294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611869"/>
            <a:ext cx="5090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283619"/>
            <a:ext cx="5090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611869"/>
            <a:ext cx="5092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283619"/>
            <a:ext cx="5092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286702"/>
            <a:ext cx="3790683" cy="122015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86704"/>
            <a:ext cx="6441160" cy="6145769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506857"/>
            <a:ext cx="3790683" cy="492561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5040630"/>
            <a:ext cx="6913245" cy="595076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258407" y="643413"/>
            <a:ext cx="6913245" cy="4320540"/>
          </a:xfrm>
        </p:spPr>
        <p:txBody>
          <a:bodyPr/>
          <a:lstStyle>
            <a:lvl1pPr marL="0" indent="0">
              <a:buNone/>
              <a:defRPr sz="4200"/>
            </a:lvl1pPr>
            <a:lvl2pPr marL="598805" indent="0">
              <a:buNone/>
              <a:defRPr sz="3700"/>
            </a:lvl2pPr>
            <a:lvl3pPr marL="1198245" indent="0">
              <a:buNone/>
              <a:defRPr sz="3100"/>
            </a:lvl3pPr>
            <a:lvl4pPr marL="1797050" indent="0">
              <a:buNone/>
              <a:defRPr sz="2600"/>
            </a:lvl4pPr>
            <a:lvl5pPr marL="2396490" indent="0">
              <a:buNone/>
              <a:defRPr sz="2600"/>
            </a:lvl5pPr>
            <a:lvl6pPr marL="2995295" indent="0">
              <a:buNone/>
              <a:defRPr sz="2600"/>
            </a:lvl6pPr>
            <a:lvl7pPr marL="3594735" indent="0">
              <a:buNone/>
              <a:defRPr sz="2600"/>
            </a:lvl7pPr>
            <a:lvl8pPr marL="4193540" indent="0">
              <a:buNone/>
              <a:defRPr sz="2600"/>
            </a:lvl8pPr>
            <a:lvl9pPr marL="4792980" indent="0">
              <a:buNone/>
              <a:defRPr sz="2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635705"/>
            <a:ext cx="6913245" cy="84510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04243" y="1100120"/>
            <a:ext cx="2592467" cy="46072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6063" y="1100120"/>
            <a:ext cx="7585366" cy="46072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557" y="72058"/>
            <a:ext cx="7848872" cy="81702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89335" y="1457310"/>
            <a:ext cx="414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kern="1200" baseline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lang="en-US" altLang="zh-CN" sz="4800" kern="1200" baseline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6958" y="4536034"/>
            <a:ext cx="3949065" cy="840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119761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官网地址：</a:t>
            </a:r>
            <a: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http://www.moliying.com</a:t>
            </a:r>
            <a:b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邮箱地址：</a:t>
            </a:r>
            <a: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majianwei@moliying.com</a:t>
            </a:r>
            <a:b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新浪微博：</a:t>
            </a:r>
            <a: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http://weibo.com/jianweima</a:t>
            </a:r>
            <a:endParaRPr 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mjw-jav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304415"/>
            <a:ext cx="2158365" cy="215836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557" y="72058"/>
            <a:ext cx="7848872" cy="81702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627247"/>
            <a:ext cx="9793764" cy="1430178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052049"/>
            <a:ext cx="9793764" cy="1575196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880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982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7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964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952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947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935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929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671491"/>
            <a:ext cx="10369868" cy="64294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611869"/>
            <a:ext cx="5090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283619"/>
            <a:ext cx="5090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611869"/>
            <a:ext cx="5092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283619"/>
            <a:ext cx="5092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16" Type="http://schemas.openxmlformats.org/officeDocument/2006/relationships/image" Target="../media/image7.jpeg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711722"/>
            <a:ext cx="10369868" cy="602712"/>
          </a:xfrm>
          <a:prstGeom prst="rect">
            <a:avLst/>
          </a:prstGeom>
        </p:spPr>
        <p:txBody>
          <a:bodyPr vert="horz" lIns="119823" tIns="59911" rIns="119823" bIns="59911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7310"/>
            <a:ext cx="10369868" cy="4857784"/>
          </a:xfrm>
          <a:prstGeom prst="rect">
            <a:avLst/>
          </a:prstGeom>
        </p:spPr>
        <p:txBody>
          <a:bodyPr vert="horz" lIns="119823" tIns="59911" rIns="119823" bIns="59911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119761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55" indent="-37465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96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7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621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501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445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26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70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880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24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05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49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29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73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54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98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40557" y="288082"/>
            <a:ext cx="7920880" cy="602712"/>
          </a:xfrm>
          <a:prstGeom prst="rect">
            <a:avLst/>
          </a:prstGeom>
        </p:spPr>
        <p:txBody>
          <a:bodyPr vert="horz" lIns="119823" tIns="59911" rIns="119823" bIns="59911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7310"/>
            <a:ext cx="10369868" cy="4857784"/>
          </a:xfrm>
          <a:prstGeom prst="rect">
            <a:avLst/>
          </a:prstGeom>
        </p:spPr>
        <p:txBody>
          <a:bodyPr vert="horz" lIns="119823" tIns="59911" rIns="119823" bIns="59911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lvl1pPr algn="ctr" defTabSz="119761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55" indent="-37465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96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7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621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501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445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26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70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880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24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05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49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29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73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54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98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31815" y="2814632"/>
            <a:ext cx="9793764" cy="97202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zh-CN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章：方法与数组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、增强</a:t>
            </a:r>
            <a:r>
              <a:rPr lang="en-US" altLang="zh-CN" dirty="0"/>
              <a:t>for</a:t>
            </a:r>
            <a:r>
              <a:rPr lang="zh-CN" altLang="en-US" dirty="0"/>
              <a:t>循环与可变参数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1.5</a:t>
            </a:r>
            <a:r>
              <a:rPr kumimoji="1" lang="zh-CN" altLang="en-US" dirty="0">
                <a:sym typeface="+mn-ea"/>
              </a:rPr>
              <a:t>以后</a:t>
            </a:r>
            <a:r>
              <a:rPr kumimoji="1" lang="en-US" altLang="zh-CN" dirty="0">
                <a:sym typeface="+mn-ea"/>
              </a:rPr>
              <a:t>Java</a:t>
            </a:r>
            <a:r>
              <a:rPr kumimoji="1" lang="zh-CN" altLang="zh-CN" dirty="0">
                <a:sym typeface="+mn-ea"/>
              </a:rPr>
              <a:t>新增</a:t>
            </a:r>
            <a:r>
              <a:rPr kumimoji="1" lang="en-US" altLang="zh-CN" dirty="0">
                <a:sym typeface="+mn-ea"/>
              </a:rPr>
              <a:t>foreach</a:t>
            </a:r>
            <a:r>
              <a:rPr kumimoji="1" lang="zh-CN" altLang="zh-CN" dirty="0">
                <a:sym typeface="+mn-ea"/>
              </a:rPr>
              <a:t>循环和可变参数。</a:t>
            </a:r>
            <a:endParaRPr kumimoji="1" lang="en-US" altLang="zh-CN" dirty="0">
              <a:sym typeface="+mn-ea"/>
            </a:endParaRPr>
          </a:p>
          <a:p>
            <a:endParaRPr kumimoji="1" lang="zh-CN" altLang="en-US" dirty="0">
              <a:sym typeface="+mn-ea"/>
            </a:endParaRPr>
          </a:p>
          <a:p>
            <a:r>
              <a:rPr kumimoji="1" lang="zh-CN" altLang="en-US" dirty="0">
                <a:sym typeface="+mn-ea"/>
              </a:rPr>
              <a:t>遍历方式二：使用增强for循环【foreach循环】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        语法：for(数组中元素的类型 变量:数组名){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                  数组中元素的类型 临时变量 = 变量;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  }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结合方法的定义，可以用可变参数来代替数组作为参数。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/>
              <a:t>public static void print(int ... </a:t>
            </a:r>
            <a:r>
              <a:rPr kumimoji="1" lang="zh-CN" altLang="zh-CN" dirty="0"/>
              <a:t>变量名</a:t>
            </a:r>
            <a:r>
              <a:rPr kumimoji="1" lang="en-US" altLang="zh-CN" dirty="0"/>
              <a:t>){</a:t>
            </a:r>
            <a:endParaRPr kumimoji="1" lang="en-US" altLang="zh-CN" dirty="0"/>
          </a:p>
          <a:p>
            <a:r>
              <a:rPr kumimoji="1" lang="en-US" altLang="zh-CN" dirty="0"/>
              <a:t>	//</a:t>
            </a:r>
            <a:r>
              <a:rPr kumimoji="1" lang="zh-CN" altLang="zh-CN" dirty="0"/>
              <a:t>可变参数在使用时作为数组使用。</a:t>
            </a:r>
            <a:endParaRPr kumimoji="1" lang="zh-CN" altLang="zh-CN" dirty="0"/>
          </a:p>
          <a:p>
            <a:r>
              <a:rPr kumimoji="1" lang="en-US" altLang="zh-CN" dirty="0"/>
              <a:t>}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ym typeface="+mn-ea"/>
              </a:rPr>
              <a:t>9</a:t>
            </a:r>
            <a:r>
              <a:rPr lang="zh-CN" altLang="en-US" dirty="0" smtClean="0">
                <a:sym typeface="+mn-ea"/>
              </a:rPr>
              <a:t>、数组要注意的问题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使用数组要注意的问题：</a:t>
            </a:r>
            <a:endParaRPr lang="en-US" altLang="zh-CN" dirty="0" smtClean="0"/>
          </a:p>
          <a:p>
            <a:r>
              <a:rPr lang="zh-CN" altLang="en-US" dirty="0" smtClean="0"/>
              <a:t>空指针异常（</a:t>
            </a:r>
            <a:r>
              <a:rPr lang="en-US" altLang="zh-CN" dirty="0" smtClean="0"/>
              <a:t>NullPointerException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zh-CN" altLang="en-US" dirty="0" smtClean="0"/>
              <a:t>数组越界异常（</a:t>
            </a:r>
            <a:r>
              <a:rPr lang="en-US" altLang="zh-CN" dirty="0" smtClean="0"/>
              <a:t>ArrayIndexOutOfBoundsException 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数组内存结构分析：数组是引用类型，会存放在堆内存中。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内容占位符 7"/>
          <p:cNvGraphicFramePr/>
          <p:nvPr/>
        </p:nvGraphicFramePr>
        <p:xfrm>
          <a:off x="1260443" y="3386136"/>
          <a:ext cx="1817672" cy="149243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817672"/>
              </a:tblGrid>
              <a:tr h="3433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names</a:t>
                      </a:r>
                      <a:endParaRPr lang="zh-CN" altLang="en-US" dirty="0"/>
                    </a:p>
                  </a:txBody>
                  <a:tcPr/>
                </a:tc>
              </a:tr>
              <a:tr h="2930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780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内容占位符 7"/>
          <p:cNvGraphicFramePr/>
          <p:nvPr/>
        </p:nvGraphicFramePr>
        <p:xfrm>
          <a:off x="3546459" y="3386136"/>
          <a:ext cx="1817672" cy="22860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817672"/>
              </a:tblGrid>
              <a:tr h="2857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“备备”</a:t>
                      </a:r>
                      <a:endParaRPr lang="zh-CN" altLang="en-US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“长长”</a:t>
                      </a:r>
                      <a:endParaRPr lang="zh-CN" altLang="en-US" dirty="0"/>
                    </a:p>
                  </a:txBody>
                  <a:tcPr/>
                </a:tc>
              </a:tr>
              <a:tr h="2686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“飞飞”</a:t>
                      </a:r>
                      <a:endParaRPr lang="zh-CN" altLang="en-US" dirty="0"/>
                    </a:p>
                  </a:txBody>
                  <a:tcPr/>
                </a:tc>
              </a:tr>
              <a:tr h="18860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“董董”</a:t>
                      </a:r>
                      <a:endParaRPr lang="zh-CN" altLang="en-US" dirty="0"/>
                    </a:p>
                  </a:txBody>
                  <a:tcPr/>
                </a:tc>
              </a:tr>
              <a:tr h="25147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“布布”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260443" y="4957772"/>
            <a:ext cx="1785938" cy="28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/>
              <a:t>栈内存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546459" y="5743590"/>
            <a:ext cx="178595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/>
              <a:t>堆内存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、数组示例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数组示例</a:t>
            </a:r>
            <a:endParaRPr lang="zh-CN" altLang="en-US" dirty="0" smtClean="0"/>
          </a:p>
          <a:p>
            <a:pPr>
              <a:buFontTx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猜数游戏：从键盘中任意输入一个数据，判断数列中是否包含此数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、打印正三角形。</a:t>
            </a:r>
            <a:endParaRPr lang="en-US" altLang="zh-CN" dirty="0" smtClean="0"/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多维数组示例：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、一起来参加屌丝程序员大赛吧，有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个班级各</a:t>
            </a:r>
            <a:r>
              <a:rPr lang="en-US" altLang="zh-CN" dirty="0" smtClean="0"/>
              <a:t>3</a:t>
            </a:r>
            <a:r>
              <a:rPr lang="zh-CN" altLang="en-US" dirty="0" smtClean="0"/>
              <a:t>名学员参赛，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记录每个学员的成绩，并</a:t>
            </a:r>
            <a:r>
              <a:rPr lang="zh-CN" altLang="en-US" dirty="0" smtClean="0"/>
              <a:t>计算每个班的平均分。</a:t>
            </a:r>
            <a:endParaRPr lang="en-US" altLang="zh-CN" dirty="0" smtClean="0"/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endParaRPr lang="en-US" altLang="zh-CN" sz="2400" dirty="0" smtClean="0"/>
          </a:p>
          <a:p>
            <a:endParaRPr lang="en-US" altLang="zh-CN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3253" y="2570165"/>
            <a:ext cx="4000500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、最大最小值算法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sym typeface="+mn-ea"/>
              </a:rPr>
              <a:t>求最大值与最小值算法：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sym typeface="+mn-ea"/>
              </a:rPr>
              <a:t>最大值：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sym typeface="+mn-ea"/>
              </a:rPr>
              <a:t>在一个数列中找出最大的数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sym typeface="+mn-ea"/>
              </a:rPr>
              <a:t>最小值：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sym typeface="+mn-ea"/>
              </a:rPr>
              <a:t>在一个数列中找出最小的数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</a:t>
            </a:r>
            <a:r>
              <a:rPr lang="zh-CN" altLang="en-US" dirty="0"/>
              <a:t>、冒泡排序算法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sym typeface="+mn-ea"/>
              </a:rPr>
              <a:t>冒泡排序算法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冒泡排序算法的运作如下：（从后往前）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比较相邻的元素。如果第一个比第二个大，就交换他们两个。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对每一对相邻元素作同样的工作，从开始第一对到结尾的最后一对。在这一点，最后的元素应该会是最大的数。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针对所有的元素重复以上的步骤，除了最后一个。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持续每次对越来越少的元素重复上面的步骤，直到没有任何一对数字需要比较。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相同元素的前后顺序并没有改变，所以冒泡排序是一种稳定排序算法。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13</a:t>
            </a:r>
            <a:r>
              <a:rPr lang="zh-CN" altLang="en-US" dirty="0"/>
              <a:t>、选择排序算法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sym typeface="+mn-ea"/>
              </a:rPr>
              <a:t>选择排序算法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每一趟从待排序的数据元素中选出最小（或最大）的一个元素，顺序放在已排好序的数列的最后，直到全部待排序的数据元素排完。 选择排序是不稳定的排序方法。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14</a:t>
            </a:r>
            <a:r>
              <a:rPr lang="zh-CN" altLang="en-US" dirty="0"/>
              <a:t>、直接插入排序算法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sym typeface="+mn-ea"/>
              </a:rPr>
              <a:t>直接插入排序算法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（从后向前找到合适位置后插入）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基本思想：每步将一个待排序的记录，按其顺序码大小插入到前面已经排序的</a:t>
            </a:r>
            <a:r>
              <a:rPr lang="zh-CN" altLang="zh-CN" dirty="0" smtClean="0">
                <a:sym typeface="+mn-ea"/>
              </a:rPr>
              <a:t>子</a:t>
            </a:r>
            <a:r>
              <a:rPr lang="en-US" altLang="zh-CN" dirty="0" smtClean="0">
                <a:sym typeface="+mn-ea"/>
              </a:rPr>
              <a:t>序列的合适位置（从后向前找到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合适位置后），直到全部插入排序完为止。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15</a:t>
            </a:r>
            <a:r>
              <a:rPr lang="zh-CN" altLang="en-US" dirty="0"/>
              <a:t>、二分查找算法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二分法查找（折半查找）：前提是在已经排好序的数组中，通过将待查找的元素与中间索引值对应的元素进行比较，若大于中间索引值对应的元素，去右半部分</a:t>
            </a:r>
            <a:endParaRPr kumimoji="1" lang="zh-CN" altLang="en-US" dirty="0"/>
          </a:p>
          <a:p>
            <a:r>
              <a:rPr kumimoji="1" lang="zh-CN" altLang="en-US" dirty="0"/>
              <a:t>           查找，否则，去左半部分查找。依此类推。直到找到为止；找不到返回一个负数。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Arrays</a:t>
            </a:r>
            <a:r>
              <a:rPr lang="zh-CN" altLang="en-US" dirty="0"/>
              <a:t>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>
              <a:buNone/>
            </a:pPr>
            <a:r>
              <a:rPr lang="en-US" altLang="zh-CN" dirty="0" smtClean="0">
                <a:sym typeface="+mn-ea"/>
              </a:rPr>
              <a:t>Arrays</a:t>
            </a:r>
            <a:r>
              <a:rPr lang="zh-CN" altLang="zh-CN" dirty="0" smtClean="0">
                <a:sym typeface="+mn-ea"/>
              </a:rPr>
              <a:t>工具类：用来操作数组（比如排序和搜索）的各种方法</a:t>
            </a:r>
            <a:endParaRPr lang="zh-CN" altLang="zh-CN" dirty="0" smtClean="0">
              <a:sym typeface="+mn-ea"/>
            </a:endParaRPr>
          </a:p>
          <a:p>
            <a:endParaRPr kumimoji="1" lang="zh-CN" altLang="en-US" dirty="0"/>
          </a:p>
          <a:p>
            <a:r>
              <a:rPr kumimoji="1" lang="zh-CN" altLang="en-US" dirty="0"/>
              <a:t>常用方法：</a:t>
            </a:r>
            <a:endParaRPr kumimoji="1" lang="zh-CN" altLang="en-US" dirty="0"/>
          </a:p>
          <a:p>
            <a:r>
              <a:rPr kumimoji="1" lang="en-US" altLang="zh-CN" dirty="0">
                <a:sym typeface="+mn-ea"/>
              </a:rPr>
              <a:t>	</a:t>
            </a:r>
            <a:r>
              <a:rPr kumimoji="1" lang="zh-CN" altLang="en-US" dirty="0">
                <a:sym typeface="+mn-ea"/>
              </a:rPr>
              <a:t>使用二分法查找</a:t>
            </a:r>
            <a:endParaRPr kumimoji="1" lang="zh-CN" altLang="en-US" dirty="0"/>
          </a:p>
          <a:p>
            <a:r>
              <a:rPr kumimoji="1" lang="en-US" altLang="zh-CN" dirty="0">
                <a:sym typeface="+mn-ea"/>
              </a:rPr>
              <a:t>		</a:t>
            </a:r>
            <a:r>
              <a:rPr kumimoji="1" lang="zh-CN" altLang="en-US" dirty="0">
                <a:sym typeface="+mn-ea"/>
              </a:rPr>
              <a:t>Arrays.binarySearch(int[] array, int value);</a:t>
            </a:r>
            <a:endParaRPr kumimoji="1" lang="zh-CN" altLang="en-US" dirty="0"/>
          </a:p>
          <a:p>
            <a:r>
              <a:rPr kumimoji="1" lang="zh-CN" altLang="en-US" dirty="0"/>
              <a:t>	数组内容转成字符串的形式输出</a:t>
            </a:r>
            <a:endParaRPr kumimoji="1" lang="zh-CN" altLang="en-US" dirty="0"/>
          </a:p>
          <a:p>
            <a:r>
              <a:rPr kumimoji="1" lang="en-US" altLang="zh-CN" dirty="0"/>
              <a:t>		</a:t>
            </a:r>
            <a:r>
              <a:rPr kumimoji="1" lang="zh-CN" altLang="en-US" dirty="0"/>
              <a:t>Arrays.toString(int[] array);</a:t>
            </a:r>
            <a:endParaRPr kumimoji="1" lang="zh-CN" altLang="en-US" dirty="0"/>
          </a:p>
          <a:p>
            <a:r>
              <a:rPr kumimoji="1" lang="zh-CN" altLang="en-US" dirty="0"/>
              <a:t>	数组排序</a:t>
            </a:r>
            <a:endParaRPr kumimoji="1" lang="zh-CN" altLang="en-US" dirty="0"/>
          </a:p>
          <a:p>
            <a:r>
              <a:rPr kumimoji="1" lang="en-US" altLang="zh-CN" dirty="0"/>
              <a:t>		</a:t>
            </a:r>
            <a:r>
              <a:rPr kumimoji="1" lang="zh-CN" altLang="en-US" dirty="0"/>
              <a:t>Arrays.sort(int[] array);</a:t>
            </a:r>
            <a:endParaRPr kumimoji="1" lang="zh-CN" altLang="en-US" dirty="0"/>
          </a:p>
          <a:p>
            <a:r>
              <a:rPr kumimoji="1" lang="zh-CN" altLang="en-US" dirty="0"/>
              <a:t>	复制指定的数组</a:t>
            </a:r>
            <a:endParaRPr kumimoji="1" lang="zh-CN" altLang="en-US" dirty="0"/>
          </a:p>
          <a:p>
            <a:r>
              <a:rPr kumimoji="1" lang="zh-CN" altLang="en-US" dirty="0"/>
              <a:t>		Arrays.copyOf(int[] array, int length);</a:t>
            </a:r>
            <a:endParaRPr kumimoji="1" lang="zh-CN" altLang="en-US" dirty="0"/>
          </a:p>
          <a:p>
            <a:r>
              <a:rPr kumimoji="1" lang="zh-CN" altLang="en-US" dirty="0"/>
              <a:t>		Arrays.copyOf(int[] array, int from, int to);</a:t>
            </a:r>
            <a:endParaRPr kumimoji="1" lang="zh-CN" altLang="en-US" dirty="0"/>
          </a:p>
          <a:p>
            <a:r>
              <a:rPr kumimoji="1" lang="en-US" altLang="zh-CN" dirty="0"/>
              <a:t>		System.arraycopy(Object src, int srcPos, Object dest, int destPos, int length) </a:t>
            </a:r>
            <a:endParaRPr kumimoji="1" lang="en-US" altLang="zh-CN" dirty="0"/>
          </a:p>
          <a:p>
            <a:r>
              <a:rPr kumimoji="1" lang="zh-CN" altLang="en-US" dirty="0"/>
              <a:t>	判断两个数组是否相等</a:t>
            </a:r>
            <a:endParaRPr kumimoji="1" lang="zh-CN" altLang="en-US" dirty="0"/>
          </a:p>
          <a:p>
            <a:r>
              <a:rPr kumimoji="1" lang="zh-CN" altLang="en-US" dirty="0"/>
              <a:t>		Arrays.equels();</a:t>
            </a:r>
            <a:endParaRPr kumimoji="1" lang="zh-CN" altLang="en-US" dirty="0"/>
          </a:p>
          <a:p>
            <a:r>
              <a:rPr kumimoji="1" lang="zh-CN" altLang="en-US" dirty="0"/>
              <a:t>	使用指定元素填充数组</a:t>
            </a:r>
            <a:endParaRPr kumimoji="1" lang="zh-CN" altLang="en-US" dirty="0"/>
          </a:p>
          <a:p>
            <a:r>
              <a:rPr kumimoji="1" lang="zh-CN" altLang="en-US" dirty="0"/>
              <a:t>		Arrays.fill();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17</a:t>
            </a:r>
            <a:r>
              <a:rPr lang="zh-CN" altLang="en-US" dirty="0"/>
              <a:t>、双色球模拟综合案例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b="1" dirty="0"/>
              <a:t>一、双色球彩票玩法</a:t>
            </a:r>
            <a:endParaRPr kumimoji="1" lang="zh-CN" altLang="en-US" b="1" dirty="0"/>
          </a:p>
          <a:p>
            <a:r>
              <a:rPr kumimoji="1" lang="zh-CN" altLang="en-US" dirty="0"/>
              <a:t>玩法说明：</a:t>
            </a:r>
            <a:endParaRPr kumimoji="1" lang="zh-CN" altLang="en-US" dirty="0"/>
          </a:p>
          <a:p>
            <a:r>
              <a:rPr kumimoji="1" lang="zh-CN" altLang="en-US" dirty="0"/>
              <a:t>双色球投注区分为红球号码区和蓝球号码区，红球号码范围为01～33，蓝球号码范围为01～16。双色球每期从33个红球中开出6个号码，从16个蓝球中开出1个号码作为中奖号码，双色球玩法即是竞猜开奖号码的6个红球号码和1个蓝球号码，顺序不限。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b="1" dirty="0"/>
              <a:t>二、案例分析：</a:t>
            </a:r>
            <a:endParaRPr kumimoji="1" lang="zh-CN" altLang="en-US" b="1" dirty="0"/>
          </a:p>
          <a:p>
            <a:r>
              <a:rPr kumimoji="1" lang="zh-CN" altLang="en-US" dirty="0"/>
              <a:t>1、如何产生蓝球和红球？</a:t>
            </a:r>
            <a:endParaRPr kumimoji="1" lang="zh-CN" altLang="en-US" dirty="0"/>
          </a:p>
          <a:p>
            <a:r>
              <a:rPr kumimoji="1" lang="zh-CN" altLang="en-US" dirty="0"/>
              <a:t>2、如何接收用户选号？</a:t>
            </a:r>
            <a:endParaRPr kumimoji="1" lang="zh-CN" altLang="en-US" dirty="0"/>
          </a:p>
          <a:p>
            <a:r>
              <a:rPr kumimoji="1" lang="zh-CN" altLang="en-US" dirty="0"/>
              <a:t>3、如何验证是否中奖？</a:t>
            </a:r>
            <a:endParaRPr kumimoji="1" lang="zh-CN" altLang="en-US" dirty="0"/>
          </a:p>
          <a:p>
            <a:r>
              <a:rPr kumimoji="1" lang="zh-CN" altLang="en-US" dirty="0"/>
              <a:t>4、公布本期中奖号码？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b="1" dirty="0"/>
              <a:t>三、实现步骤：</a:t>
            </a:r>
            <a:endParaRPr kumimoji="1" lang="zh-CN" altLang="en-US" b="1" dirty="0"/>
          </a:p>
          <a:p>
            <a:r>
              <a:rPr kumimoji="1" lang="zh-CN" altLang="en-US" dirty="0"/>
              <a:t>1、整体实现思路</a:t>
            </a:r>
            <a:endParaRPr kumimoji="1" lang="zh-CN" altLang="en-US" dirty="0"/>
          </a:p>
          <a:p>
            <a:r>
              <a:rPr kumimoji="1" lang="zh-CN" altLang="en-US" dirty="0"/>
              <a:t>2、随机取值不重复算法（系统和用户）</a:t>
            </a:r>
            <a:endParaRPr kumimoji="1" lang="zh-CN" altLang="en-US" dirty="0"/>
          </a:p>
          <a:p>
            <a:r>
              <a:rPr kumimoji="1" lang="zh-CN" altLang="en-US" dirty="0"/>
              <a:t>3、判断是否中奖的逻辑</a:t>
            </a:r>
            <a:endParaRPr kumimoji="1" lang="zh-CN" altLang="en-US" dirty="0"/>
          </a:p>
          <a:p>
            <a:r>
              <a:rPr kumimoji="1" lang="zh-CN" altLang="en-US" dirty="0"/>
              <a:t>4、结果输出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6870" y="2658110"/>
            <a:ext cx="5295265" cy="36569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课程大纲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260158"/>
            <a:ext cx="5088916" cy="507659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方法的定义</a:t>
            </a:r>
            <a:endParaRPr lang="en-US" altLang="zh-CN" sz="2400" dirty="0" smtClean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方法的形参与实参</a:t>
            </a:r>
            <a:endParaRPr lang="en-US" altLang="zh-CN" sz="2400" dirty="0" smtClean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方法的返回值</a:t>
            </a:r>
            <a:endParaRPr lang="en-US" altLang="zh-CN" sz="2400" dirty="0" smtClean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方法的重载</a:t>
            </a:r>
            <a:endParaRPr lang="en-US" altLang="zh-CN" sz="2400" dirty="0" smtClean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、</a:t>
            </a:r>
            <a:r>
              <a:rPr lang="en-US" altLang="zh-CN" sz="2400" dirty="0"/>
              <a:t>Java </a:t>
            </a:r>
            <a:r>
              <a:rPr lang="zh-CN" altLang="en-US" sz="2400" dirty="0"/>
              <a:t>数组</a:t>
            </a:r>
            <a:r>
              <a:rPr lang="zh-CN" altLang="en-US" sz="2400" dirty="0" smtClean="0"/>
              <a:t>的定义</a:t>
            </a:r>
            <a:endParaRPr lang="en-US" altLang="zh-CN" sz="2400" dirty="0" smtClean="0"/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、数组的赋值</a:t>
            </a:r>
            <a:r>
              <a:rPr lang="zh-CN" altLang="en-US" sz="2400" dirty="0" smtClean="0"/>
              <a:t>方式</a:t>
            </a:r>
            <a:endParaRPr lang="en-US" altLang="zh-CN" sz="2400" dirty="0" smtClean="0"/>
          </a:p>
          <a:p>
            <a:r>
              <a:rPr lang="en-US" altLang="zh-CN" sz="2400" dirty="0"/>
              <a:t>7</a:t>
            </a:r>
            <a:r>
              <a:rPr lang="zh-CN" altLang="en-US" sz="2400" dirty="0"/>
              <a:t>、数组</a:t>
            </a:r>
            <a:r>
              <a:rPr lang="zh-CN" altLang="en-US" sz="2400" dirty="0" smtClean="0"/>
              <a:t>的遍历</a:t>
            </a:r>
            <a:endParaRPr lang="en-US" altLang="zh-CN" sz="2400" dirty="0" smtClean="0"/>
          </a:p>
          <a:p>
            <a:r>
              <a:rPr lang="en-US" altLang="zh-CN" sz="2400" dirty="0" smtClean="0"/>
              <a:t>8</a:t>
            </a:r>
            <a:r>
              <a:rPr lang="zh-CN" altLang="en-US" sz="2400" dirty="0"/>
              <a:t>、增强</a:t>
            </a:r>
            <a:r>
              <a:rPr lang="en-US" altLang="zh-CN" sz="2400" dirty="0"/>
              <a:t>for</a:t>
            </a:r>
            <a:r>
              <a:rPr lang="zh-CN" altLang="en-US" sz="2400" dirty="0" smtClean="0"/>
              <a:t>循环与可变参数</a:t>
            </a:r>
            <a:endParaRPr lang="en-US" altLang="zh-CN" sz="2400" dirty="0" smtClean="0"/>
          </a:p>
          <a:p>
            <a:r>
              <a:rPr lang="en-US" altLang="zh-CN" sz="2400" dirty="0" smtClean="0">
                <a:sym typeface="+mn-ea"/>
              </a:rPr>
              <a:t>9</a:t>
            </a:r>
            <a:r>
              <a:rPr lang="zh-CN" altLang="en-US" sz="2400" dirty="0" smtClean="0">
                <a:sym typeface="+mn-ea"/>
              </a:rPr>
              <a:t>、数组要注意的问题</a:t>
            </a:r>
            <a:endParaRPr lang="en-US" altLang="zh-CN" sz="2400" dirty="0" smtClean="0"/>
          </a:p>
          <a:p>
            <a:r>
              <a:rPr lang="en-US" altLang="zh-CN" sz="2400" dirty="0" smtClean="0">
                <a:sym typeface="+mn-ea"/>
              </a:rPr>
              <a:t>10</a:t>
            </a:r>
            <a:r>
              <a:rPr lang="zh-CN" altLang="en-US" sz="2400" dirty="0" smtClean="0">
                <a:sym typeface="+mn-ea"/>
              </a:rPr>
              <a:t>、数组示例</a:t>
            </a:r>
            <a:endParaRPr lang="zh-CN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5857055" y="1260158"/>
            <a:ext cx="5088916" cy="507659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11</a:t>
            </a:r>
            <a:r>
              <a:rPr lang="zh-CN" altLang="en-US" sz="2400" dirty="0"/>
              <a:t>、最大最小值</a:t>
            </a:r>
            <a:r>
              <a:rPr lang="zh-CN" altLang="en-US" sz="2400" dirty="0" smtClean="0"/>
              <a:t>算法</a:t>
            </a:r>
            <a:endParaRPr lang="en-US" altLang="zh-CN" sz="2400" dirty="0"/>
          </a:p>
          <a:p>
            <a:r>
              <a:rPr lang="en-US" altLang="zh-CN" sz="2400" dirty="0"/>
              <a:t>12</a:t>
            </a:r>
            <a:r>
              <a:rPr lang="zh-CN" altLang="en-US" sz="2400" dirty="0"/>
              <a:t>、冒泡排序算法</a:t>
            </a:r>
            <a:endParaRPr lang="en-US" altLang="zh-CN" sz="2400" dirty="0"/>
          </a:p>
          <a:p>
            <a:r>
              <a:rPr lang="en-US" altLang="zh-CN" sz="2400" dirty="0"/>
              <a:t>13</a:t>
            </a:r>
            <a:r>
              <a:rPr lang="zh-CN" altLang="en-US" sz="2400" dirty="0"/>
              <a:t>、选择排序算法</a:t>
            </a:r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zh-CN" altLang="en-US" sz="2400" dirty="0"/>
              <a:t>、直接插入排序算法</a:t>
            </a:r>
            <a:endParaRPr lang="en-US" altLang="zh-CN" sz="2400" dirty="0"/>
          </a:p>
          <a:p>
            <a:r>
              <a:rPr lang="en-US" altLang="zh-CN" sz="2400" dirty="0"/>
              <a:t>15</a:t>
            </a:r>
            <a:r>
              <a:rPr lang="zh-CN" altLang="en-US" sz="2400" dirty="0"/>
              <a:t>、二分查找算法</a:t>
            </a:r>
            <a:endParaRPr lang="en-US" altLang="zh-CN" sz="2400" dirty="0"/>
          </a:p>
          <a:p>
            <a:r>
              <a:rPr lang="en-US" altLang="zh-CN" sz="2400" dirty="0"/>
              <a:t>16</a:t>
            </a:r>
            <a:r>
              <a:rPr lang="zh-CN" altLang="en-US" sz="2400" dirty="0"/>
              <a:t>、</a:t>
            </a:r>
            <a:r>
              <a:rPr lang="en-US" altLang="zh-CN" sz="2400" dirty="0"/>
              <a:t>Arrays</a:t>
            </a:r>
            <a:r>
              <a:rPr lang="zh-CN" altLang="en-US" sz="2400" dirty="0"/>
              <a:t>类</a:t>
            </a:r>
            <a:endParaRPr lang="en-US" altLang="zh-CN" sz="2400" dirty="0"/>
          </a:p>
          <a:p>
            <a:r>
              <a:rPr lang="en-US" altLang="zh-CN" sz="2400" dirty="0"/>
              <a:t>17</a:t>
            </a:r>
            <a:r>
              <a:rPr lang="zh-CN" altLang="en-US" sz="2400" dirty="0"/>
              <a:t>、双色球模拟综合案例</a:t>
            </a:r>
            <a:endParaRPr lang="en-US" altLang="zh-CN" sz="2400" dirty="0"/>
          </a:p>
          <a:p>
            <a:endParaRPr kumimoji="1"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总结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260158"/>
            <a:ext cx="5088916" cy="507659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方法的定义</a:t>
            </a:r>
            <a:endParaRPr lang="en-US" altLang="zh-CN" sz="2400" dirty="0" smtClean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方法的形参与实参</a:t>
            </a:r>
            <a:endParaRPr lang="en-US" altLang="zh-CN" sz="2400" dirty="0" smtClean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方法的返回值</a:t>
            </a:r>
            <a:endParaRPr lang="en-US" altLang="zh-CN" sz="2400" dirty="0" smtClean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方法的重载</a:t>
            </a:r>
            <a:endParaRPr lang="en-US" altLang="zh-CN" sz="2400" dirty="0" smtClean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、</a:t>
            </a:r>
            <a:r>
              <a:rPr lang="en-US" altLang="zh-CN" sz="2400" dirty="0"/>
              <a:t>Java </a:t>
            </a:r>
            <a:r>
              <a:rPr lang="zh-CN" altLang="en-US" sz="2400" dirty="0"/>
              <a:t>数组</a:t>
            </a:r>
            <a:r>
              <a:rPr lang="zh-CN" altLang="en-US" sz="2400" dirty="0" smtClean="0"/>
              <a:t>的定义</a:t>
            </a:r>
            <a:endParaRPr lang="en-US" altLang="zh-CN" sz="2400" dirty="0" smtClean="0"/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、数组的赋值</a:t>
            </a:r>
            <a:r>
              <a:rPr lang="zh-CN" altLang="en-US" sz="2400" dirty="0" smtClean="0"/>
              <a:t>方式</a:t>
            </a:r>
            <a:endParaRPr lang="en-US" altLang="zh-CN" sz="2400" dirty="0" smtClean="0"/>
          </a:p>
          <a:p>
            <a:r>
              <a:rPr lang="en-US" altLang="zh-CN" sz="2400" dirty="0"/>
              <a:t>7</a:t>
            </a:r>
            <a:r>
              <a:rPr lang="zh-CN" altLang="en-US" sz="2400" dirty="0"/>
              <a:t>、数组</a:t>
            </a:r>
            <a:r>
              <a:rPr lang="zh-CN" altLang="en-US" sz="2400" dirty="0" smtClean="0"/>
              <a:t>的遍历</a:t>
            </a:r>
            <a:endParaRPr lang="en-US" altLang="zh-CN" sz="2400" dirty="0" smtClean="0"/>
          </a:p>
          <a:p>
            <a:r>
              <a:rPr lang="en-US" altLang="zh-CN" sz="2400" dirty="0" smtClean="0"/>
              <a:t>8</a:t>
            </a:r>
            <a:r>
              <a:rPr lang="zh-CN" altLang="en-US" sz="2400" dirty="0"/>
              <a:t>、增强</a:t>
            </a:r>
            <a:r>
              <a:rPr lang="en-US" altLang="zh-CN" sz="2400" dirty="0"/>
              <a:t>for</a:t>
            </a:r>
            <a:r>
              <a:rPr lang="zh-CN" altLang="en-US" sz="2400" dirty="0" smtClean="0"/>
              <a:t>循环与可变参数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5857055" y="1260158"/>
            <a:ext cx="5088916" cy="507659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9</a:t>
            </a:r>
            <a:r>
              <a:rPr lang="zh-CN" altLang="en-US" sz="2400" dirty="0"/>
              <a:t>、最大最小值</a:t>
            </a:r>
            <a:r>
              <a:rPr lang="zh-CN" altLang="en-US" sz="2400" dirty="0" smtClean="0"/>
              <a:t>算法</a:t>
            </a:r>
            <a:endParaRPr lang="en-US" altLang="zh-CN" sz="2400" dirty="0"/>
          </a:p>
          <a:p>
            <a:r>
              <a:rPr lang="en-US" altLang="zh-CN" sz="2400" dirty="0"/>
              <a:t>10</a:t>
            </a:r>
            <a:r>
              <a:rPr lang="zh-CN" altLang="en-US" sz="2400" dirty="0"/>
              <a:t>、冒泡排序算法</a:t>
            </a:r>
            <a:endParaRPr lang="en-US" altLang="zh-CN" sz="2400" dirty="0"/>
          </a:p>
          <a:p>
            <a:r>
              <a:rPr lang="en-US" altLang="zh-CN" sz="2400" dirty="0"/>
              <a:t>11</a:t>
            </a:r>
            <a:r>
              <a:rPr lang="zh-CN" altLang="en-US" sz="2400" dirty="0"/>
              <a:t>、选择排序算法</a:t>
            </a:r>
            <a:endParaRPr lang="en-US" altLang="zh-CN" sz="2400" dirty="0"/>
          </a:p>
          <a:p>
            <a:r>
              <a:rPr lang="en-US" altLang="zh-CN" sz="2400" dirty="0"/>
              <a:t>12</a:t>
            </a:r>
            <a:r>
              <a:rPr lang="zh-CN" altLang="en-US" sz="2400" dirty="0"/>
              <a:t>、直接插入排序算法</a:t>
            </a:r>
            <a:endParaRPr lang="en-US" altLang="zh-CN" sz="2400" dirty="0"/>
          </a:p>
          <a:p>
            <a:r>
              <a:rPr lang="en-US" altLang="zh-CN" sz="2400" dirty="0"/>
              <a:t>13</a:t>
            </a:r>
            <a:r>
              <a:rPr lang="zh-CN" altLang="en-US" sz="2400" dirty="0"/>
              <a:t>、二分查找算法</a:t>
            </a:r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zh-CN" altLang="en-US" sz="2400" dirty="0"/>
              <a:t>、</a:t>
            </a:r>
            <a:r>
              <a:rPr lang="en-US" altLang="zh-CN" sz="2400" dirty="0"/>
              <a:t>Arrays</a:t>
            </a:r>
            <a:r>
              <a:rPr lang="zh-CN" altLang="en-US" sz="2400" dirty="0"/>
              <a:t>类</a:t>
            </a:r>
            <a:endParaRPr lang="en-US" altLang="zh-CN" sz="2400" dirty="0"/>
          </a:p>
          <a:p>
            <a:r>
              <a:rPr lang="en-US" altLang="zh-CN" sz="2400" dirty="0"/>
              <a:t>15</a:t>
            </a:r>
            <a:r>
              <a:rPr lang="zh-CN" altLang="en-US" sz="2400" dirty="0"/>
              <a:t>、双色球模拟综合案例</a:t>
            </a:r>
            <a:endParaRPr lang="en-US" altLang="zh-CN" sz="2400" dirty="0"/>
          </a:p>
          <a:p>
            <a:endParaRPr kumimoji="1"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 smtClean="0"/>
              <a:t>方法的定义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kumimoji="1" lang="zh-CN" altLang="zh-CN" b="1" dirty="0"/>
              <a:t>为什么要有方法？</a:t>
            </a:r>
            <a:endParaRPr kumimoji="1" lang="zh-CN" altLang="zh-CN" b="1" dirty="0"/>
          </a:p>
          <a:p>
            <a:endParaRPr kumimoji="1" lang="zh-CN" altLang="en-US" dirty="0"/>
          </a:p>
          <a:p>
            <a:r>
              <a:rPr kumimoji="1" lang="zh-CN" altLang="en-US" dirty="0"/>
              <a:t>方法（又叫函数）就是一段特定功能的代码块。方法提高程序的复用性和可读性。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比如，有了方法，我们可以把要重复使用的一段代码提炼出来，然后在每个需要执行这段代码的地方去调用即可。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在一个打飞机的游戏中，飞机需要发射子弹，那么我们可以把发射子弹的这段代码写成方法，这样就可以避免每次重写相同的代码。</a:t>
            </a:r>
            <a:endParaRPr kumimoji="1" lang="zh-CN" altLang="en-US" dirty="0"/>
          </a:p>
          <a:p>
            <a:endParaRPr kumimoji="1" lang="zh-CN" altLang="en-US" sz="1400" dirty="0"/>
          </a:p>
          <a:p>
            <a:r>
              <a:rPr kumimoji="1" lang="zh-CN" altLang="en-US" sz="1400" b="1" dirty="0"/>
              <a:t>方法的格式</a:t>
            </a:r>
            <a:endParaRPr kumimoji="1" lang="zh-CN" altLang="en-US" sz="1400" b="1" dirty="0"/>
          </a:p>
          <a:p>
            <a:r>
              <a:rPr kumimoji="1" lang="zh-CN" altLang="en-US" sz="1400" dirty="0"/>
              <a:t>语法：</a:t>
            </a:r>
            <a:endParaRPr kumimoji="1" lang="zh-CN" altLang="en-US" sz="1400" dirty="0"/>
          </a:p>
          <a:p>
            <a:r>
              <a:rPr kumimoji="1" lang="zh-CN" altLang="en-US" sz="1400" dirty="0"/>
              <a:t>访问权限修饰符 [其他的修饰符 如static] 返回值类型 方法名(参数类型1 形参1,参数类型2 形参2,...){  //形参列表</a:t>
            </a:r>
            <a:endParaRPr kumimoji="1" lang="zh-CN" altLang="en-US" sz="1400" dirty="0"/>
          </a:p>
          <a:p>
            <a:r>
              <a:rPr kumimoji="1" lang="zh-CN" altLang="en-US" sz="1400" dirty="0"/>
              <a:t>         //方法体</a:t>
            </a:r>
            <a:endParaRPr kumimoji="1" lang="zh-CN" altLang="en-US" sz="1400" dirty="0"/>
          </a:p>
          <a:p>
            <a:r>
              <a:rPr kumimoji="1" lang="zh-CN" altLang="en-US" sz="1400" dirty="0"/>
              <a:t> 	return 返回值;</a:t>
            </a:r>
            <a:endParaRPr kumimoji="1" lang="zh-CN" altLang="en-US" sz="1400" dirty="0"/>
          </a:p>
          <a:p>
            <a:r>
              <a:rPr kumimoji="1" lang="zh-CN" altLang="en-US" sz="1400" dirty="0"/>
              <a:t>}</a:t>
            </a:r>
            <a:endParaRPr kumimoji="1" lang="zh-CN" altLang="en-US" sz="1400" dirty="0"/>
          </a:p>
          <a:p>
            <a:endParaRPr kumimoji="1" lang="zh-CN" altLang="en-US" dirty="0"/>
          </a:p>
          <a:p>
            <a:r>
              <a:rPr kumimoji="1" lang="zh-CN" altLang="en-US" b="1" dirty="0"/>
              <a:t>方法的格式说明:</a:t>
            </a:r>
            <a:endParaRPr kumimoji="1" lang="zh-CN" altLang="en-US" b="1" dirty="0"/>
          </a:p>
          <a:p>
            <a:endParaRPr kumimoji="1" lang="zh-CN" altLang="en-US" dirty="0"/>
          </a:p>
          <a:p>
            <a:r>
              <a:rPr kumimoji="1" lang="zh-CN" altLang="en-US" dirty="0"/>
              <a:t> 修饰符：目前就用 public static。后面我们再详细的讲解其他的修饰符。</a:t>
            </a:r>
            <a:endParaRPr kumimoji="1" lang="zh-CN" altLang="en-US" dirty="0"/>
          </a:p>
          <a:p>
            <a:r>
              <a:rPr kumimoji="1" lang="zh-CN" altLang="en-US" dirty="0"/>
              <a:t> 返回值类型：就是功能结果的数据类型。</a:t>
            </a:r>
            <a:endParaRPr kumimoji="1" lang="zh-CN" altLang="en-US" dirty="0"/>
          </a:p>
          <a:p>
            <a:r>
              <a:rPr kumimoji="1" lang="zh-CN" altLang="en-US" dirty="0"/>
              <a:t> 方法名：见名知意，首字母小写，遵守驼峰命名法。方便我们的调用。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、方法的形参与实参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b="1" dirty="0"/>
              <a:t>参数：</a:t>
            </a:r>
            <a:endParaRPr kumimoji="1" lang="zh-CN" altLang="en-US" b="1" dirty="0"/>
          </a:p>
          <a:p>
            <a:r>
              <a:rPr kumimoji="1" lang="zh-CN" altLang="en-US" dirty="0"/>
              <a:t>	实际参数：就是实际参与运算的。</a:t>
            </a:r>
            <a:endParaRPr kumimoji="1" lang="zh-CN" altLang="en-US" dirty="0"/>
          </a:p>
          <a:p>
            <a:r>
              <a:rPr kumimoji="1" lang="zh-CN" altLang="en-US" dirty="0"/>
              <a:t>	形式参数；就是方法定义上的，用于接收实际参数的。</a:t>
            </a:r>
            <a:endParaRPr kumimoji="1" lang="zh-CN" altLang="en-US" dirty="0"/>
          </a:p>
          <a:p>
            <a:r>
              <a:rPr kumimoji="1" lang="zh-CN" altLang="en-US" dirty="0"/>
              <a:t> 参数类型：就是参数的数据类型</a:t>
            </a:r>
            <a:endParaRPr kumimoji="1" lang="zh-CN" altLang="en-US" dirty="0"/>
          </a:p>
          <a:p>
            <a:r>
              <a:rPr kumimoji="1" lang="zh-CN" altLang="en-US" dirty="0"/>
              <a:t> 参数名：就是变量名</a:t>
            </a:r>
            <a:endParaRPr kumimoji="1" lang="zh-CN" altLang="en-US" dirty="0"/>
          </a:p>
          <a:p>
            <a:r>
              <a:rPr kumimoji="1" lang="zh-CN" altLang="en-US" dirty="0"/>
              <a:t> 方法体语句：就是完成功能的代码。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b="1" dirty="0"/>
              <a:t>注意：</a:t>
            </a:r>
            <a:endParaRPr kumimoji="1" lang="zh-CN" altLang="en-US" b="1" dirty="0"/>
          </a:p>
          <a:p>
            <a:r>
              <a:rPr kumimoji="1" lang="zh-CN" altLang="en-US" dirty="0"/>
              <a:t>1、若当前方法中不要使用形参，那么形参列表中可以为空</a:t>
            </a:r>
            <a:endParaRPr kumimoji="1" lang="zh-CN" altLang="en-US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、实参和形参的类型要相互兼容，且：实参的取值范围要小于或者等于形参类型的取值范围。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在调用方法中，如果我们定义的方法有参数，就必须在调用方法的同时传入这个值，即给当前方法中的参数赋值，而这个传入的值我们称为实际参数，也就是实参</a:t>
            </a:r>
            <a:endParaRPr kumimoji="1" lang="zh-CN" altLang="en-US" dirty="0"/>
          </a:p>
          <a:p>
            <a:r>
              <a:rPr kumimoji="1" lang="zh-CN" altLang="en-US" dirty="0"/>
              <a:t>   实参：传入的参数值</a:t>
            </a:r>
            <a:endParaRPr kumimoji="1" lang="zh-CN" altLang="en-US" dirty="0"/>
          </a:p>
          <a:p>
            <a:r>
              <a:rPr kumimoji="1" lang="zh-CN" altLang="en-US" dirty="0"/>
              <a:t>   形参：接收实参传过来的值。</a:t>
            </a:r>
            <a:endParaRPr kumimoji="1" lang="zh-CN" altLang="en-US" dirty="0"/>
          </a:p>
          <a:p>
            <a:r>
              <a:rPr kumimoji="1" lang="zh-CN" altLang="en-US" dirty="0"/>
              <a:t>   注意：实参名与形参名可以相同，也可以不同。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小结：形参就是一个变量，实参就是一个值，传参就是把一个值给一个形参赋值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、方法的返回值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 return：结束方法的。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 返回值：就是功能的结果，由return带给调用者。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注意：</a:t>
            </a:r>
            <a:endParaRPr kumimoji="1" lang="zh-CN" altLang="en-US" dirty="0"/>
          </a:p>
          <a:p>
            <a:r>
              <a:rPr kumimoji="1" lang="en-US" altLang="zh-CN" dirty="0">
                <a:sym typeface="+mn-ea"/>
              </a:rPr>
              <a:t>1</a:t>
            </a:r>
            <a:r>
              <a:rPr kumimoji="1" lang="zh-CN" altLang="en-US" dirty="0">
                <a:sym typeface="+mn-ea"/>
              </a:rPr>
              <a:t>、若当前方法没有返回值类型，即返回值类型是void，那么当前方法中可以不写return</a:t>
            </a:r>
            <a:endParaRPr kumimoji="1" lang="zh-CN" altLang="en-US" dirty="0"/>
          </a:p>
          <a:p>
            <a:r>
              <a:rPr kumimoji="1" lang="en-US" altLang="zh-CN" dirty="0">
                <a:sym typeface="+mn-ea"/>
              </a:rPr>
              <a:t>2</a:t>
            </a:r>
            <a:r>
              <a:rPr kumimoji="1" lang="zh-CN" altLang="en-US" dirty="0">
                <a:sym typeface="+mn-ea"/>
              </a:rPr>
              <a:t>、return即表示结束一个方法，也可以将返回值返回给调用当前方法的调用者</a:t>
            </a:r>
            <a:endParaRPr kumimoji="1" lang="zh-CN" altLang="en-US" dirty="0"/>
          </a:p>
          <a:p>
            <a:r>
              <a:rPr kumimoji="1" lang="en-US" altLang="zh-CN" dirty="0">
                <a:sym typeface="+mn-ea"/>
              </a:rPr>
              <a:t>3</a:t>
            </a:r>
            <a:r>
              <a:rPr kumimoji="1" lang="zh-CN" altLang="en-US" dirty="0">
                <a:sym typeface="+mn-ea"/>
              </a:rPr>
              <a:t>、return返回值时一次只能返回一个值，不可以返回多个值</a:t>
            </a:r>
            <a:endParaRPr kumimoji="1" lang="zh-CN" altLang="en-US" dirty="0"/>
          </a:p>
          <a:p>
            <a:r>
              <a:rPr kumimoji="1" lang="en-US" altLang="zh-CN" dirty="0">
                <a:sym typeface="+mn-ea"/>
              </a:rPr>
              <a:t>4</a:t>
            </a:r>
            <a:r>
              <a:rPr kumimoji="1" lang="zh-CN" altLang="en-US" dirty="0">
                <a:sym typeface="+mn-ea"/>
              </a:rPr>
              <a:t>、一个方法中可以有多个return，但被执行的只能有一个，所以需要判断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练习：</a:t>
            </a:r>
            <a:endParaRPr kumimoji="1" lang="zh-CN" altLang="en-US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、判断任意给定年份是否是闰年</a:t>
            </a:r>
            <a:endParaRPr kumimoji="1" lang="zh-CN" altLang="en-US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、根据传入的参数数量打印直角三角形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、方法的重载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方法重载：overloading method</a:t>
            </a:r>
            <a:endParaRPr kumimoji="1" lang="zh-CN" altLang="en-US" dirty="0"/>
          </a:p>
          <a:p>
            <a:r>
              <a:rPr kumimoji="1" lang="zh-CN" altLang="en-US" dirty="0"/>
              <a:t>在类中可以创建多个方法，它们具有相同的名字，但具有不同的参数和不同的定义；</a:t>
            </a:r>
            <a:endParaRPr kumimoji="1" lang="zh-CN" altLang="en-US" dirty="0"/>
          </a:p>
          <a:p>
            <a:r>
              <a:rPr kumimoji="1" lang="zh-CN" altLang="en-US" dirty="0"/>
              <a:t>返回值不能作为重载的条件。</a:t>
            </a:r>
            <a:endParaRPr kumimoji="1" lang="zh-CN" altLang="en-US" dirty="0"/>
          </a:p>
          <a:p>
            <a:r>
              <a:rPr kumimoji="1" lang="zh-CN" altLang="en-US" dirty="0"/>
              <a:t>如：</a:t>
            </a:r>
            <a:endParaRPr kumimoji="1" lang="zh-CN" altLang="en-US" dirty="0"/>
          </a:p>
          <a:p>
            <a:r>
              <a:rPr kumimoji="1" lang="zh-CN" altLang="en-US" dirty="0"/>
              <a:t>public void method(int a){…}</a:t>
            </a:r>
            <a:endParaRPr kumimoji="1" lang="zh-CN" altLang="en-US" dirty="0"/>
          </a:p>
          <a:p>
            <a:r>
              <a:rPr kumimoji="1" lang="zh-CN" altLang="en-US" dirty="0"/>
              <a:t>public void method(char c){…}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Java </a:t>
            </a:r>
            <a:r>
              <a:rPr lang="zh-CN" altLang="en-US" dirty="0"/>
              <a:t>数组的定义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问题：一个班里有</a:t>
            </a:r>
            <a:r>
              <a:rPr lang="en-US" altLang="zh-CN" dirty="0"/>
              <a:t>50</a:t>
            </a:r>
            <a:r>
              <a:rPr lang="zh-CN" altLang="en-US" dirty="0"/>
              <a:t>名同学，如何在程序中输出所有同学的学号？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数组：一组能够存储相同数据类型值的变量的集合。</a:t>
            </a:r>
            <a:endParaRPr lang="en-US" altLang="zh-CN" dirty="0"/>
          </a:p>
          <a:p>
            <a:r>
              <a:rPr lang="zh-CN" altLang="en-US" dirty="0"/>
              <a:t>当我们有一组相同类型的数据需要存储，如果此时使用单个变量来存储，我们将要定义若干个变量名，</a:t>
            </a:r>
            <a:r>
              <a:rPr lang="zh-CN" altLang="en-US" dirty="0" smtClean="0"/>
              <a:t>这样将会</a:t>
            </a:r>
            <a:endParaRPr lang="en-US" altLang="zh-CN" dirty="0" smtClean="0"/>
          </a:p>
          <a:p>
            <a:r>
              <a:rPr lang="zh-CN" altLang="en-US" dirty="0" smtClean="0"/>
              <a:t>非常繁琐</a:t>
            </a:r>
            <a:r>
              <a:rPr lang="zh-CN" altLang="en-US" dirty="0"/>
              <a:t>，并不利于维护。</a:t>
            </a:r>
            <a:endParaRPr lang="zh-CN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、数组的赋值方式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四种：</a:t>
            </a:r>
            <a:endParaRPr kumimoji="1" lang="zh-CN" altLang="en-US" dirty="0"/>
          </a:p>
          <a:p>
            <a:r>
              <a:rPr kumimoji="1" lang="zh-CN" altLang="en-US" dirty="0"/>
              <a:t>一、使用默认的初始值来初始化数组中的每一个元素</a:t>
            </a:r>
            <a:endParaRPr kumimoji="1" lang="zh-CN" altLang="en-US" dirty="0"/>
          </a:p>
          <a:p>
            <a:r>
              <a:rPr kumimoji="1" lang="zh-CN" altLang="en-US" dirty="0"/>
              <a:t>语法：数组元素类型 [] 数组名 = new 数组元素类型[数组中元素的个数（数组的长度）];</a:t>
            </a:r>
            <a:endParaRPr kumimoji="1" lang="zh-CN" altLang="en-US" dirty="0"/>
          </a:p>
          <a:p>
            <a:r>
              <a:rPr kumimoji="1" lang="zh-CN" altLang="en-US" dirty="0"/>
              <a:t> 如：int [] scores = new int[3];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二、先声明，然后再赋予默认的初始值。</a:t>
            </a:r>
            <a:endParaRPr kumimoji="1" lang="zh-CN" altLang="en-US" dirty="0"/>
          </a:p>
          <a:p>
            <a:r>
              <a:rPr kumimoji="1" lang="zh-CN" altLang="en-US" dirty="0"/>
              <a:t>语法：数组元素类型 [] 数组名;</a:t>
            </a:r>
            <a:endParaRPr kumimoji="1" lang="zh-CN" altLang="en-US" dirty="0"/>
          </a:p>
          <a:p>
            <a:r>
              <a:rPr kumimoji="1" lang="zh-CN" altLang="en-US" dirty="0"/>
              <a:t>      数组名= new 数组元素类型[数组中元素的个数（数组的长度）];</a:t>
            </a:r>
            <a:endParaRPr kumimoji="1" lang="zh-CN" altLang="en-US" dirty="0"/>
          </a:p>
          <a:p>
            <a:r>
              <a:rPr kumimoji="1" lang="zh-CN" altLang="en-US" dirty="0"/>
              <a:t> 如：int [] scores;</a:t>
            </a:r>
            <a:endParaRPr kumimoji="1" lang="zh-CN" altLang="en-US" dirty="0"/>
          </a:p>
          <a:p>
            <a:r>
              <a:rPr kumimoji="1" lang="zh-CN" altLang="en-US" dirty="0"/>
              <a:t>     scores = new int[3];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三、先声明，然后再使用指定的值进行初始化。</a:t>
            </a:r>
            <a:endParaRPr kumimoji="1" lang="zh-CN" altLang="en-US" dirty="0"/>
          </a:p>
          <a:p>
            <a:r>
              <a:rPr kumimoji="1" lang="zh-CN" altLang="en-US" dirty="0"/>
              <a:t>语法：数组元素类型 [] 数组名 = new 数组元素类型[]{元素1，元素2,....};</a:t>
            </a:r>
            <a:endParaRPr kumimoji="1" lang="zh-CN" altLang="en-US" dirty="0"/>
          </a:p>
          <a:p>
            <a:r>
              <a:rPr kumimoji="1" lang="zh-CN" altLang="en-US" dirty="0"/>
              <a:t> 如：int [] scores = new int[]{56,78,98};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四、将第三种写法可以简化为（使用数组常量值给数组进行赋值）</a:t>
            </a:r>
            <a:endParaRPr kumimoji="1" lang="zh-CN" altLang="en-US" dirty="0"/>
          </a:p>
          <a:p>
            <a:r>
              <a:rPr kumimoji="1" lang="zh-CN" altLang="en-US" dirty="0"/>
              <a:t>语法：数组元素类型 [] 数组名 = {元素1，元素2,....};</a:t>
            </a:r>
            <a:endParaRPr kumimoji="1" lang="zh-CN" altLang="en-US" dirty="0"/>
          </a:p>
          <a:p>
            <a:r>
              <a:rPr kumimoji="1" lang="zh-CN" altLang="en-US" dirty="0"/>
              <a:t> 如：int [] scores =  {56,78,98};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、数组的遍历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endParaRPr kumimoji="1" lang="zh-CN" altLang="en-US" dirty="0"/>
          </a:p>
          <a:p>
            <a:r>
              <a:rPr lang="zh-CN" altLang="en-US" dirty="0" smtClean="0">
                <a:sym typeface="+mn-ea"/>
              </a:rPr>
              <a:t>求数组的长度：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x.length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通过下标来访问数组中的元素。</a:t>
            </a:r>
            <a:endParaRPr kumimoji="1" lang="zh-CN" altLang="en-US" dirty="0"/>
          </a:p>
          <a:p>
            <a:r>
              <a:rPr kumimoji="1" lang="zh-CN" altLang="en-US" dirty="0"/>
              <a:t>下标：从0开始，到数组长度-1</a:t>
            </a:r>
            <a:endParaRPr kumimoji="1" lang="zh-CN" altLang="en-US" dirty="0"/>
          </a:p>
          <a:p>
            <a:r>
              <a:rPr kumimoji="1" lang="zh-CN" altLang="en-US" dirty="0"/>
              <a:t>  如：int[] scores = {89,90};</a:t>
            </a:r>
            <a:endParaRPr kumimoji="1" lang="zh-CN" altLang="en-US" dirty="0"/>
          </a:p>
          <a:p>
            <a:r>
              <a:rPr kumimoji="1" lang="zh-CN" altLang="en-US" dirty="0"/>
              <a:t>  访问最后一个元素值：int lastElement  = scores[scores.length-1];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遍历：依次取出数组中的每一个元素。</a:t>
            </a:r>
            <a:endParaRPr kumimoji="1" lang="zh-CN" altLang="en-US" dirty="0"/>
          </a:p>
          <a:p>
            <a:r>
              <a:rPr kumimoji="1" lang="zh-CN" altLang="en-US" dirty="0"/>
              <a:t>遍历方式一：普通的for循环</a:t>
            </a:r>
            <a:endParaRPr kumimoji="1" lang="zh-CN" altLang="en-US" dirty="0"/>
          </a:p>
          <a:p>
            <a:r>
              <a:rPr kumimoji="1" lang="zh-CN" altLang="en-US" dirty="0"/>
              <a:t>语法：for(int i = 0; i&lt; 数组的长度;i++){</a:t>
            </a:r>
            <a:endParaRPr kumimoji="1" lang="zh-CN" altLang="en-US" dirty="0"/>
          </a:p>
          <a:p>
            <a:r>
              <a:rPr kumimoji="1" lang="zh-CN" altLang="en-US" dirty="0"/>
              <a:t>//i:循环变量，同样：也是数组的下标（取值范围[0,数组长度)）</a:t>
            </a:r>
            <a:endParaRPr kumimoji="1" lang="zh-CN" altLang="en-US" dirty="0"/>
          </a:p>
          <a:p>
            <a:r>
              <a:rPr kumimoji="1" lang="zh-CN" altLang="en-US" dirty="0"/>
              <a:t>        数组中元素的类型 变量 = 数组名[i];</a:t>
            </a:r>
            <a:endParaRPr kumimoji="1" lang="zh-CN" altLang="en-US" dirty="0"/>
          </a:p>
          <a:p>
            <a:r>
              <a:rPr kumimoji="1" lang="zh-CN" altLang="en-US" dirty="0"/>
              <a:t>                </a:t>
            </a:r>
            <a:endParaRPr kumimoji="1" lang="zh-CN" altLang="en-US" dirty="0"/>
          </a:p>
          <a:p>
            <a:r>
              <a:rPr kumimoji="1" lang="zh-CN" altLang="en-US" dirty="0"/>
              <a:t>}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dingk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01章 Java开发入门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codingke</Template>
  <TotalTime>0</TotalTime>
  <Words>3908</Words>
  <Application>WPS 演示</Application>
  <PresentationFormat>自定义</PresentationFormat>
  <Paragraphs>298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黑体</vt:lpstr>
      <vt:lpstr>Calibri</vt:lpstr>
      <vt:lpstr>codingke</vt:lpstr>
      <vt:lpstr>第01章 Java开发入门</vt:lpstr>
      <vt:lpstr>第03章：方法与数组</vt:lpstr>
      <vt:lpstr>课程大纲</vt:lpstr>
      <vt:lpstr>1、方法的定义</vt:lpstr>
      <vt:lpstr>2、方法的形参与实参</vt:lpstr>
      <vt:lpstr>3、方法的返回值</vt:lpstr>
      <vt:lpstr>4、方法的重载</vt:lpstr>
      <vt:lpstr>5、Java 数组的定义</vt:lpstr>
      <vt:lpstr>6、数组的赋值方式</vt:lpstr>
      <vt:lpstr>7、数组的遍历</vt:lpstr>
      <vt:lpstr>8、增强for循环与可变参数</vt:lpstr>
      <vt:lpstr>9、数组要注意的问题</vt:lpstr>
      <vt:lpstr>10、数组示例</vt:lpstr>
      <vt:lpstr>11、最大最小值算法</vt:lpstr>
      <vt:lpstr>12、冒泡排序算法</vt:lpstr>
      <vt:lpstr>13、选择排序算法</vt:lpstr>
      <vt:lpstr>14、直接插入排序算法</vt:lpstr>
      <vt:lpstr>15、二分查找算法</vt:lpstr>
      <vt:lpstr>16、Arrays类</vt:lpstr>
      <vt:lpstr>17、双色球模拟综合案例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vince</cp:lastModifiedBy>
  <cp:revision>218</cp:revision>
  <dcterms:created xsi:type="dcterms:W3CDTF">2014-03-25T02:54:00Z</dcterms:created>
  <dcterms:modified xsi:type="dcterms:W3CDTF">2017-04-24T11:07:09Z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