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sldIdLst>
    <p:sldId id="260" r:id="rId4"/>
    <p:sldId id="261" r:id="rId5"/>
    <p:sldId id="262" r:id="rId6"/>
    <p:sldId id="263" r:id="rId7"/>
    <p:sldId id="280" r:id="rId8"/>
    <p:sldId id="264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328" r:id="rId20"/>
    <p:sldId id="266" r:id="rId21"/>
    <p:sldId id="291" r:id="rId22"/>
    <p:sldId id="351" r:id="rId23"/>
    <p:sldId id="267" r:id="rId24"/>
    <p:sldId id="292" r:id="rId25"/>
    <p:sldId id="329" r:id="rId26"/>
    <p:sldId id="308" r:id="rId27"/>
    <p:sldId id="303" r:id="rId28"/>
    <p:sldId id="304" r:id="rId29"/>
    <p:sldId id="305" r:id="rId30"/>
    <p:sldId id="306" r:id="rId31"/>
    <p:sldId id="307" r:id="rId32"/>
    <p:sldId id="273" r:id="rId33"/>
    <p:sldId id="309" r:id="rId34"/>
    <p:sldId id="310" r:id="rId35"/>
    <p:sldId id="311" r:id="rId36"/>
    <p:sldId id="277" r:id="rId37"/>
    <p:sldId id="313" r:id="rId38"/>
    <p:sldId id="314" r:id="rId39"/>
    <p:sldId id="315" r:id="rId40"/>
    <p:sldId id="312" r:id="rId41"/>
    <p:sldId id="326" r:id="rId42"/>
    <p:sldId id="259" r:id="rId43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4" autoAdjust="0"/>
  </p:normalViewPr>
  <p:slideViewPr>
    <p:cSldViewPr>
      <p:cViewPr varScale="1">
        <p:scale>
          <a:sx n="92" d="100"/>
          <a:sy n="92" d="100"/>
        </p:scale>
        <p:origin x="-840" y="-104"/>
      </p:cViewPr>
      <p:guideLst>
        <p:guide orient="horz" pos="2268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04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章：面向对象（上）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      </a:t>
            </a:r>
            <a:r>
              <a:rPr lang="zh-CN" altLang="en-US" sz="1900" b="1" dirty="0" smtClean="0"/>
              <a:t>给对象的属性赋值：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 horse.name = “</a:t>
            </a:r>
            <a:r>
              <a:rPr lang="zh-CN" altLang="en-US" sz="1900" dirty="0" smtClean="0"/>
              <a:t>小白</a:t>
            </a:r>
            <a:r>
              <a:rPr lang="en-US" altLang="zh-CN" sz="1900" dirty="0" smtClean="0"/>
              <a:t>”; 			</a:t>
            </a:r>
            <a:r>
              <a:rPr lang="en-US" altLang="zh-CN" sz="1900" dirty="0" err="1" smtClean="0"/>
              <a:t>horse.age</a:t>
            </a:r>
            <a:r>
              <a:rPr lang="en-US" altLang="zh-CN" sz="1900" dirty="0" smtClean="0"/>
              <a:t> = 4;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1117567" y="2386004"/>
            <a:ext cx="4128744" cy="1280160"/>
            <a:chOff x="2385" y="6465"/>
            <a:chExt cx="5160" cy="1920"/>
          </a:xfrm>
        </p:grpSpPr>
        <p:grpSp>
          <p:nvGrpSpPr>
            <p:cNvPr id="3" name="Group 27"/>
            <p:cNvGrpSpPr/>
            <p:nvPr/>
          </p:nvGrpSpPr>
          <p:grpSpPr bwMode="auto">
            <a:xfrm>
              <a:off x="2385" y="6465"/>
              <a:ext cx="2100" cy="1920"/>
              <a:chOff x="2385" y="1890"/>
              <a:chExt cx="2100" cy="1920"/>
            </a:xfrm>
          </p:grpSpPr>
          <p:sp>
            <p:nvSpPr>
              <p:cNvPr id="7190" name="AutoShape 28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7191" name="AutoShape 29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en-US" sz="1600" dirty="0" smtClean="0"/>
              </a:p>
              <a:p>
                <a:pPr algn="ctr"/>
                <a:endParaRPr lang="zh-CN" altLang="zh-CN" sz="1600" dirty="0"/>
              </a:p>
            </p:txBody>
          </p:sp>
          <p:sp>
            <p:nvSpPr>
              <p:cNvPr id="7192" name="AutoShape 30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7193" name="AutoShape 31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7185" name="AutoShape 32"/>
            <p:cNvCxnSpPr>
              <a:cxnSpLocks noChangeShapeType="1"/>
            </p:cNvCxnSpPr>
            <p:nvPr/>
          </p:nvCxnSpPr>
          <p:spPr bwMode="auto">
            <a:xfrm>
              <a:off x="4395" y="7170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grpSp>
          <p:nvGrpSpPr>
            <p:cNvPr id="4" name="Group 33"/>
            <p:cNvGrpSpPr/>
            <p:nvPr/>
          </p:nvGrpSpPr>
          <p:grpSpPr bwMode="auto">
            <a:xfrm>
              <a:off x="5445" y="6465"/>
              <a:ext cx="2100" cy="1920"/>
              <a:chOff x="5445" y="4155"/>
              <a:chExt cx="2100" cy="1920"/>
            </a:xfrm>
          </p:grpSpPr>
          <p:sp>
            <p:nvSpPr>
              <p:cNvPr id="7187" name="AutoShape 34"/>
              <p:cNvSpPr>
                <a:spLocks noChangeArrowheads="1"/>
              </p:cNvSpPr>
              <p:nvPr/>
            </p:nvSpPr>
            <p:spPr bwMode="auto">
              <a:xfrm>
                <a:off x="5445" y="4155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7188" name="AutoShape 35"/>
              <p:cNvSpPr>
                <a:spLocks noChangeArrowheads="1"/>
              </p:cNvSpPr>
              <p:nvPr/>
            </p:nvSpPr>
            <p:spPr bwMode="auto">
              <a:xfrm>
                <a:off x="5445" y="4635"/>
                <a:ext cx="2100" cy="96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name=”</a:t>
                </a:r>
                <a:r>
                  <a:rPr lang="zh-CN" altLang="en-US" sz="1600" dirty="0">
                    <a:latin typeface="Calibri" panose="020F0502020204030204" pitchFamily="34" charset="0"/>
                  </a:rPr>
                  <a:t>小白”</a:t>
                </a:r>
                <a:endParaRPr lang="zh-CN" altLang="en-US" sz="1600" dirty="0"/>
              </a:p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age=0</a:t>
                </a:r>
                <a:endParaRPr lang="zh-CN" altLang="zh-CN" sz="1600" dirty="0"/>
              </a:p>
            </p:txBody>
          </p:sp>
          <p:sp>
            <p:nvSpPr>
              <p:cNvPr id="7189" name="AutoShape 36"/>
              <p:cNvSpPr>
                <a:spLocks noChangeArrowheads="1"/>
              </p:cNvSpPr>
              <p:nvPr/>
            </p:nvSpPr>
            <p:spPr bwMode="auto">
              <a:xfrm>
                <a:off x="5445" y="5595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5" name="Group 37"/>
          <p:cNvGrpSpPr/>
          <p:nvPr/>
        </p:nvGrpSpPr>
        <p:grpSpPr bwMode="auto">
          <a:xfrm>
            <a:off x="6121102" y="2386004"/>
            <a:ext cx="4128744" cy="1280160"/>
            <a:chOff x="2385" y="8715"/>
            <a:chExt cx="5160" cy="1920"/>
          </a:xfrm>
        </p:grpSpPr>
        <p:grpSp>
          <p:nvGrpSpPr>
            <p:cNvPr id="6" name="Group 38"/>
            <p:cNvGrpSpPr/>
            <p:nvPr/>
          </p:nvGrpSpPr>
          <p:grpSpPr bwMode="auto">
            <a:xfrm>
              <a:off x="2385" y="8715"/>
              <a:ext cx="2100" cy="1920"/>
              <a:chOff x="2385" y="1890"/>
              <a:chExt cx="2100" cy="1920"/>
            </a:xfrm>
          </p:grpSpPr>
          <p:sp>
            <p:nvSpPr>
              <p:cNvPr id="7180" name="AutoShape 39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7181" name="AutoShape 40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en-US" sz="1600" dirty="0" smtClean="0"/>
              </a:p>
              <a:p>
                <a:pPr algn="ctr"/>
                <a:endParaRPr lang="zh-CN" altLang="zh-CN" sz="1600" dirty="0"/>
              </a:p>
            </p:txBody>
          </p:sp>
          <p:sp>
            <p:nvSpPr>
              <p:cNvPr id="7182" name="AutoShape 41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7183" name="AutoShape 42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7175" name="AutoShape 43"/>
            <p:cNvCxnSpPr>
              <a:cxnSpLocks noChangeShapeType="1"/>
            </p:cNvCxnSpPr>
            <p:nvPr/>
          </p:nvCxnSpPr>
          <p:spPr bwMode="auto">
            <a:xfrm>
              <a:off x="4395" y="9420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grpSp>
          <p:nvGrpSpPr>
            <p:cNvPr id="7" name="Group 44"/>
            <p:cNvGrpSpPr/>
            <p:nvPr/>
          </p:nvGrpSpPr>
          <p:grpSpPr bwMode="auto">
            <a:xfrm>
              <a:off x="5445" y="8715"/>
              <a:ext cx="2100" cy="1920"/>
              <a:chOff x="5445" y="4155"/>
              <a:chExt cx="2100" cy="1920"/>
            </a:xfrm>
          </p:grpSpPr>
          <p:sp>
            <p:nvSpPr>
              <p:cNvPr id="7177" name="AutoShape 45"/>
              <p:cNvSpPr>
                <a:spLocks noChangeArrowheads="1"/>
              </p:cNvSpPr>
              <p:nvPr/>
            </p:nvSpPr>
            <p:spPr bwMode="auto">
              <a:xfrm>
                <a:off x="5445" y="4155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7178" name="AutoShape 46"/>
              <p:cNvSpPr>
                <a:spLocks noChangeArrowheads="1"/>
              </p:cNvSpPr>
              <p:nvPr/>
            </p:nvSpPr>
            <p:spPr bwMode="auto">
              <a:xfrm>
                <a:off x="5445" y="4635"/>
                <a:ext cx="2100" cy="96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name=”</a:t>
                </a:r>
                <a:r>
                  <a:rPr lang="zh-CN" altLang="en-US" sz="1600" dirty="0">
                    <a:latin typeface="Calibri" panose="020F0502020204030204" pitchFamily="34" charset="0"/>
                  </a:rPr>
                  <a:t>小白”</a:t>
                </a:r>
                <a:endParaRPr lang="zh-CN" altLang="en-US" sz="1600" dirty="0"/>
              </a:p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age=4</a:t>
                </a:r>
                <a:endParaRPr lang="zh-CN" altLang="zh-CN" sz="1600" dirty="0"/>
              </a:p>
            </p:txBody>
          </p:sp>
          <p:sp>
            <p:nvSpPr>
              <p:cNvPr id="7179" name="AutoShape 47"/>
              <p:cNvSpPr>
                <a:spLocks noChangeArrowheads="1"/>
              </p:cNvSpPr>
              <p:nvPr/>
            </p:nvSpPr>
            <p:spPr bwMode="auto">
              <a:xfrm>
                <a:off x="5445" y="5595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	</a:t>
            </a:r>
            <a:r>
              <a:rPr lang="zh-CN" altLang="en-US" sz="1900" b="1" dirty="0" smtClean="0"/>
              <a:t>在内存中创建多个对象：</a:t>
            </a:r>
            <a:r>
              <a:rPr lang="en-US" altLang="zh-CN" sz="1900" dirty="0" smtClean="0"/>
              <a:t>	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 Horse horse1=null			      horse1 = new Horse()		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 Horse horse2=null                                             	      horse2 = new Horse()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117567" y="2671756"/>
            <a:ext cx="4128744" cy="1280160"/>
            <a:chOff x="2385" y="1890"/>
            <a:chExt cx="5160" cy="1920"/>
          </a:xfrm>
        </p:grpSpPr>
        <p:grpSp>
          <p:nvGrpSpPr>
            <p:cNvPr id="3" name="Group 18"/>
            <p:cNvGrpSpPr/>
            <p:nvPr/>
          </p:nvGrpSpPr>
          <p:grpSpPr bwMode="auto">
            <a:xfrm>
              <a:off x="2385" y="1890"/>
              <a:ext cx="2100" cy="1920"/>
              <a:chOff x="2385" y="1890"/>
              <a:chExt cx="2100" cy="1920"/>
            </a:xfrm>
          </p:grpSpPr>
          <p:sp>
            <p:nvSpPr>
              <p:cNvPr id="8220" name="AutoShape 19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8221" name="AutoShape 20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endParaRPr lang="zh-CN" altLang="en-US" sz="1600" dirty="0" smtClean="0"/>
              </a:p>
              <a:p>
                <a:pPr algn="ctr"/>
                <a:endParaRPr lang="zh-CN" altLang="zh-CN" sz="1600" dirty="0"/>
              </a:p>
            </p:txBody>
          </p:sp>
          <p:sp>
            <p:nvSpPr>
              <p:cNvPr id="8222" name="AutoShape 21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endParaRPr lang="zh-CN" altLang="en-US" sz="1600" dirty="0" smtClean="0"/>
              </a:p>
              <a:p>
                <a:pPr algn="ctr"/>
                <a:endParaRPr lang="zh-CN" altLang="zh-CN" sz="1600" dirty="0"/>
              </a:p>
            </p:txBody>
          </p:sp>
          <p:sp>
            <p:nvSpPr>
              <p:cNvPr id="8223" name="AutoShape 22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" name="Group 23"/>
            <p:cNvGrpSpPr/>
            <p:nvPr/>
          </p:nvGrpSpPr>
          <p:grpSpPr bwMode="auto">
            <a:xfrm>
              <a:off x="5445" y="1890"/>
              <a:ext cx="2100" cy="1920"/>
              <a:chOff x="2385" y="1890"/>
              <a:chExt cx="2100" cy="1920"/>
            </a:xfrm>
          </p:grpSpPr>
          <p:sp>
            <p:nvSpPr>
              <p:cNvPr id="8216" name="AutoShape 24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8217" name="AutoShape 25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8218" name="AutoShape 26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8219" name="AutoShape 27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8212" name="AutoShape 28"/>
            <p:cNvCxnSpPr>
              <a:cxnSpLocks noChangeShapeType="1"/>
            </p:cNvCxnSpPr>
            <p:nvPr/>
          </p:nvCxnSpPr>
          <p:spPr bwMode="auto">
            <a:xfrm>
              <a:off x="4395" y="259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8213" name="AutoShape 29"/>
            <p:cNvSpPr>
              <a:spLocks noChangeArrowheads="1"/>
            </p:cNvSpPr>
            <p:nvPr/>
          </p:nvSpPr>
          <p:spPr bwMode="auto">
            <a:xfrm>
              <a:off x="4590" y="210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  <p:cxnSp>
          <p:nvCxnSpPr>
            <p:cNvPr id="8214" name="AutoShape 30"/>
            <p:cNvCxnSpPr>
              <a:cxnSpLocks noChangeShapeType="1"/>
            </p:cNvCxnSpPr>
            <p:nvPr/>
          </p:nvCxnSpPr>
          <p:spPr bwMode="auto">
            <a:xfrm>
              <a:off x="4395" y="313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8215" name="AutoShape 31"/>
            <p:cNvSpPr>
              <a:spLocks noChangeArrowheads="1"/>
            </p:cNvSpPr>
            <p:nvPr/>
          </p:nvSpPr>
          <p:spPr bwMode="auto">
            <a:xfrm>
              <a:off x="4590" y="267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</p:grpSp>
      <p:grpSp>
        <p:nvGrpSpPr>
          <p:cNvPr id="5" name="Group 32"/>
          <p:cNvGrpSpPr/>
          <p:nvPr/>
        </p:nvGrpSpPr>
        <p:grpSpPr bwMode="auto">
          <a:xfrm>
            <a:off x="5618161" y="2671756"/>
            <a:ext cx="4128744" cy="1400175"/>
            <a:chOff x="2385" y="4155"/>
            <a:chExt cx="5160" cy="2100"/>
          </a:xfrm>
        </p:grpSpPr>
        <p:sp>
          <p:nvSpPr>
            <p:cNvPr id="8198" name="AutoShape 33"/>
            <p:cNvSpPr>
              <a:spLocks noChangeArrowheads="1"/>
            </p:cNvSpPr>
            <p:nvPr/>
          </p:nvSpPr>
          <p:spPr bwMode="auto">
            <a:xfrm>
              <a:off x="4620" y="501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new</a:t>
              </a:r>
              <a:endParaRPr lang="zh-CN" altLang="zh-CN" sz="1600" dirty="0"/>
            </a:p>
          </p:txBody>
        </p:sp>
        <p:grpSp>
          <p:nvGrpSpPr>
            <p:cNvPr id="6" name="Group 34"/>
            <p:cNvGrpSpPr/>
            <p:nvPr/>
          </p:nvGrpSpPr>
          <p:grpSpPr bwMode="auto">
            <a:xfrm>
              <a:off x="2385" y="4155"/>
              <a:ext cx="2100" cy="1920"/>
              <a:chOff x="2385" y="1890"/>
              <a:chExt cx="2100" cy="1920"/>
            </a:xfrm>
          </p:grpSpPr>
          <p:sp>
            <p:nvSpPr>
              <p:cNvPr id="8206" name="AutoShape 35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8207" name="AutoShape 36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en-US" sz="1600" dirty="0" smtClean="0"/>
              </a:p>
              <a:p>
                <a:pPr algn="ctr"/>
                <a:endParaRPr lang="zh-CN" altLang="zh-CN" sz="1600" dirty="0"/>
              </a:p>
            </p:txBody>
          </p:sp>
          <p:sp>
            <p:nvSpPr>
              <p:cNvPr id="8208" name="AutoShape 37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0x0022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en-US" sz="1600" dirty="0" smtClean="0"/>
              </a:p>
              <a:p>
                <a:pPr algn="ctr"/>
                <a:endParaRPr lang="zh-CN" altLang="zh-CN" sz="1600" dirty="0"/>
              </a:p>
            </p:txBody>
          </p:sp>
          <p:sp>
            <p:nvSpPr>
              <p:cNvPr id="8209" name="AutoShape 38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8200" name="AutoShape 39"/>
            <p:cNvCxnSpPr>
              <a:cxnSpLocks noChangeShapeType="1"/>
            </p:cNvCxnSpPr>
            <p:nvPr/>
          </p:nvCxnSpPr>
          <p:spPr bwMode="auto">
            <a:xfrm>
              <a:off x="4395" y="4725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8201" name="AutoShape 40"/>
            <p:cNvSpPr>
              <a:spLocks noChangeArrowheads="1"/>
            </p:cNvSpPr>
            <p:nvPr/>
          </p:nvSpPr>
          <p:spPr bwMode="auto">
            <a:xfrm>
              <a:off x="4620" y="432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new</a:t>
              </a:r>
              <a:endParaRPr lang="zh-CN" altLang="zh-CN" sz="1600" dirty="0"/>
            </a:p>
          </p:txBody>
        </p:sp>
        <p:cxnSp>
          <p:nvCxnSpPr>
            <p:cNvPr id="8202" name="AutoShape 41"/>
            <p:cNvCxnSpPr>
              <a:cxnSpLocks noChangeShapeType="1"/>
            </p:cNvCxnSpPr>
            <p:nvPr/>
          </p:nvCxnSpPr>
          <p:spPr bwMode="auto">
            <a:xfrm>
              <a:off x="4395" y="5400"/>
              <a:ext cx="1050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8203" name="AutoShape 42"/>
            <p:cNvSpPr>
              <a:spLocks noChangeArrowheads="1"/>
            </p:cNvSpPr>
            <p:nvPr/>
          </p:nvSpPr>
          <p:spPr bwMode="auto">
            <a:xfrm>
              <a:off x="5445" y="4155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8204" name="AutoShape 43"/>
            <p:cNvSpPr>
              <a:spLocks noChangeArrowheads="1"/>
            </p:cNvSpPr>
            <p:nvPr/>
          </p:nvSpPr>
          <p:spPr bwMode="auto">
            <a:xfrm>
              <a:off x="5445" y="4635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zh-CN" altLang="zh-CN" sz="1600" dirty="0"/>
            </a:p>
          </p:txBody>
        </p:sp>
        <p:sp>
          <p:nvSpPr>
            <p:cNvPr id="8205" name="AutoShape 44"/>
            <p:cNvSpPr>
              <a:spLocks noChangeArrowheads="1"/>
            </p:cNvSpPr>
            <p:nvPr/>
          </p:nvSpPr>
          <p:spPr bwMode="auto">
            <a:xfrm>
              <a:off x="5445" y="5400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en-US" altLang="zh-CN" sz="1600" dirty="0"/>
            </a:p>
            <a:p>
              <a:endParaRPr lang="zh-CN" altLang="zh-CN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	</a:t>
            </a:r>
            <a:r>
              <a:rPr lang="zh-CN" altLang="en-US" sz="1900" b="1" dirty="0" smtClean="0"/>
              <a:t>分别给两个对象的属性赋值：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horse1.name=“</a:t>
            </a:r>
            <a:r>
              <a:rPr lang="zh-CN" altLang="en-US" sz="1900" dirty="0" smtClean="0"/>
              <a:t>小白</a:t>
            </a:r>
            <a:r>
              <a:rPr lang="en-US" altLang="zh-CN" sz="1900" dirty="0" smtClean="0"/>
              <a:t>”  			horse2.name=“</a:t>
            </a:r>
            <a:r>
              <a:rPr lang="zh-CN" altLang="en-US" sz="1900" dirty="0" smtClean="0"/>
              <a:t>小黑</a:t>
            </a:r>
            <a:r>
              <a:rPr lang="en-US" altLang="zh-CN" sz="1900" dirty="0" smtClean="0"/>
              <a:t>”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horse1.age=4				horse2.age=5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1117567" y="2600318"/>
            <a:ext cx="4128744" cy="1400175"/>
            <a:chOff x="2385" y="6600"/>
            <a:chExt cx="5160" cy="210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2385" y="6600"/>
              <a:ext cx="2100" cy="1920"/>
              <a:chOff x="2385" y="1890"/>
              <a:chExt cx="2100" cy="1920"/>
            </a:xfrm>
          </p:grpSpPr>
          <p:sp>
            <p:nvSpPr>
              <p:cNvPr id="9238" name="AutoShape 4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9239" name="AutoShape 5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9240" name="AutoShape 6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0x0022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9241" name="AutoShape 7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9233" name="AutoShape 8"/>
            <p:cNvCxnSpPr>
              <a:cxnSpLocks noChangeShapeType="1"/>
            </p:cNvCxnSpPr>
            <p:nvPr/>
          </p:nvCxnSpPr>
          <p:spPr bwMode="auto">
            <a:xfrm>
              <a:off x="4395" y="7170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9234" name="AutoShape 9"/>
            <p:cNvCxnSpPr>
              <a:cxnSpLocks noChangeShapeType="1"/>
            </p:cNvCxnSpPr>
            <p:nvPr/>
          </p:nvCxnSpPr>
          <p:spPr bwMode="auto">
            <a:xfrm>
              <a:off x="4395" y="7845"/>
              <a:ext cx="1050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9235" name="AutoShape 10"/>
            <p:cNvSpPr>
              <a:spLocks noChangeArrowheads="1"/>
            </p:cNvSpPr>
            <p:nvPr/>
          </p:nvSpPr>
          <p:spPr bwMode="auto">
            <a:xfrm>
              <a:off x="5445" y="660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9236" name="AutoShape 11"/>
            <p:cNvSpPr>
              <a:spLocks noChangeArrowheads="1"/>
            </p:cNvSpPr>
            <p:nvPr/>
          </p:nvSpPr>
          <p:spPr bwMode="auto">
            <a:xfrm>
              <a:off x="5445" y="7080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name=”</a:t>
              </a:r>
              <a:r>
                <a:rPr lang="zh-CN" altLang="en-US" sz="1600" dirty="0">
                  <a:latin typeface="Calibri" panose="020F0502020204030204" pitchFamily="34" charset="0"/>
                </a:rPr>
                <a:t>小白”</a:t>
              </a:r>
              <a:endParaRPr lang="zh-CN" altLang="en-US" sz="1600" dirty="0"/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age=4</a:t>
              </a:r>
              <a:endParaRPr lang="zh-CN" altLang="zh-CN" sz="1600" dirty="0"/>
            </a:p>
          </p:txBody>
        </p:sp>
        <p:sp>
          <p:nvSpPr>
            <p:cNvPr id="9237" name="AutoShape 12"/>
            <p:cNvSpPr>
              <a:spLocks noChangeArrowheads="1"/>
            </p:cNvSpPr>
            <p:nvPr/>
          </p:nvSpPr>
          <p:spPr bwMode="auto">
            <a:xfrm>
              <a:off x="5445" y="7845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en-US" altLang="zh-CN" sz="1600" dirty="0"/>
            </a:p>
            <a:p>
              <a:endParaRPr lang="zh-CN" altLang="zh-CN" sz="1600" dirty="0"/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6046789" y="2600318"/>
            <a:ext cx="4128744" cy="1400175"/>
            <a:chOff x="2385" y="6600"/>
            <a:chExt cx="5160" cy="2100"/>
          </a:xfrm>
        </p:grpSpPr>
        <p:grpSp>
          <p:nvGrpSpPr>
            <p:cNvPr id="5" name="Group 14"/>
            <p:cNvGrpSpPr/>
            <p:nvPr/>
          </p:nvGrpSpPr>
          <p:grpSpPr bwMode="auto">
            <a:xfrm>
              <a:off x="2385" y="6600"/>
              <a:ext cx="2100" cy="1920"/>
              <a:chOff x="2385" y="1890"/>
              <a:chExt cx="2100" cy="1920"/>
            </a:xfrm>
          </p:grpSpPr>
          <p:sp>
            <p:nvSpPr>
              <p:cNvPr id="9228" name="AutoShape 15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9229" name="AutoShape 16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9230" name="AutoShape 17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0x0022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9231" name="AutoShape 18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9223" name="AutoShape 19"/>
            <p:cNvCxnSpPr>
              <a:cxnSpLocks noChangeShapeType="1"/>
            </p:cNvCxnSpPr>
            <p:nvPr/>
          </p:nvCxnSpPr>
          <p:spPr bwMode="auto">
            <a:xfrm>
              <a:off x="4395" y="7170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9224" name="AutoShape 20"/>
            <p:cNvCxnSpPr>
              <a:cxnSpLocks noChangeShapeType="1"/>
            </p:cNvCxnSpPr>
            <p:nvPr/>
          </p:nvCxnSpPr>
          <p:spPr bwMode="auto">
            <a:xfrm>
              <a:off x="4395" y="7845"/>
              <a:ext cx="1050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9225" name="AutoShape 21"/>
            <p:cNvSpPr>
              <a:spLocks noChangeArrowheads="1"/>
            </p:cNvSpPr>
            <p:nvPr/>
          </p:nvSpPr>
          <p:spPr bwMode="auto">
            <a:xfrm>
              <a:off x="5445" y="660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9226" name="AutoShape 22"/>
            <p:cNvSpPr>
              <a:spLocks noChangeArrowheads="1"/>
            </p:cNvSpPr>
            <p:nvPr/>
          </p:nvSpPr>
          <p:spPr bwMode="auto">
            <a:xfrm>
              <a:off x="5445" y="7080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name=”</a:t>
              </a:r>
              <a:r>
                <a:rPr lang="zh-CN" altLang="en-US" sz="1600" dirty="0">
                  <a:latin typeface="Calibri" panose="020F0502020204030204" pitchFamily="34" charset="0"/>
                </a:rPr>
                <a:t>小白”</a:t>
              </a:r>
              <a:endParaRPr lang="zh-CN" altLang="en-US" sz="1600" dirty="0"/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age=4</a:t>
              </a:r>
              <a:endParaRPr lang="zh-CN" altLang="zh-CN" sz="1600" dirty="0"/>
            </a:p>
          </p:txBody>
        </p:sp>
        <p:sp>
          <p:nvSpPr>
            <p:cNvPr id="9227" name="AutoShape 23"/>
            <p:cNvSpPr>
              <a:spLocks noChangeArrowheads="1"/>
            </p:cNvSpPr>
            <p:nvPr/>
          </p:nvSpPr>
          <p:spPr bwMode="auto">
            <a:xfrm>
              <a:off x="5445" y="7845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name=”</a:t>
              </a:r>
              <a:r>
                <a:rPr lang="zh-CN" altLang="en-US" sz="1600" dirty="0">
                  <a:latin typeface="Calibri" panose="020F0502020204030204" pitchFamily="34" charset="0"/>
                </a:rPr>
                <a:t>小黑”</a:t>
              </a:r>
              <a:endParaRPr lang="zh-CN" altLang="en-US" sz="1600" dirty="0"/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age=5</a:t>
              </a:r>
              <a:endParaRPr lang="en-US" altLang="zh-CN" sz="1600" dirty="0"/>
            </a:p>
            <a:p>
              <a:endParaRPr lang="zh-CN" altLang="zh-CN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b="1" dirty="0" smtClean="0"/>
              <a:t>	</a:t>
            </a:r>
            <a:r>
              <a:rPr lang="zh-CN" altLang="en-US" sz="1900" b="1" dirty="0" smtClean="0"/>
              <a:t>声明两个对象，一个实例化，一个没实例化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 horse1=null				horse1 = new Horse()		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 horse2=null                                             		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117567" y="2671756"/>
            <a:ext cx="4128744" cy="1280160"/>
            <a:chOff x="2385" y="1890"/>
            <a:chExt cx="5160" cy="1920"/>
          </a:xfrm>
        </p:grpSpPr>
        <p:grpSp>
          <p:nvGrpSpPr>
            <p:cNvPr id="3" name="Group 18"/>
            <p:cNvGrpSpPr/>
            <p:nvPr/>
          </p:nvGrpSpPr>
          <p:grpSpPr bwMode="auto">
            <a:xfrm>
              <a:off x="2385" y="1890"/>
              <a:ext cx="2100" cy="1920"/>
              <a:chOff x="2385" y="1890"/>
              <a:chExt cx="2100" cy="1920"/>
            </a:xfrm>
          </p:grpSpPr>
          <p:sp>
            <p:nvSpPr>
              <p:cNvPr id="10268" name="AutoShape 19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0269" name="AutoShape 20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horse1</a:t>
                </a:r>
                <a:endParaRPr lang="zh-CN" altLang="zh-CN" sz="1600" dirty="0"/>
              </a:p>
            </p:txBody>
          </p:sp>
          <p:sp>
            <p:nvSpPr>
              <p:cNvPr id="10270" name="AutoShape 21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horse2</a:t>
                </a:r>
                <a:endParaRPr lang="zh-CN" altLang="zh-CN" sz="1600" dirty="0"/>
              </a:p>
            </p:txBody>
          </p:sp>
          <p:sp>
            <p:nvSpPr>
              <p:cNvPr id="10271" name="AutoShape 22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" name="Group 23"/>
            <p:cNvGrpSpPr/>
            <p:nvPr/>
          </p:nvGrpSpPr>
          <p:grpSpPr bwMode="auto">
            <a:xfrm>
              <a:off x="5445" y="1890"/>
              <a:ext cx="2100" cy="1920"/>
              <a:chOff x="2385" y="1890"/>
              <a:chExt cx="2100" cy="1920"/>
            </a:xfrm>
          </p:grpSpPr>
          <p:sp>
            <p:nvSpPr>
              <p:cNvPr id="10264" name="AutoShape 24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10265" name="AutoShape 25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266" name="AutoShape 26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267" name="AutoShape 27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10260" name="AutoShape 28"/>
            <p:cNvCxnSpPr>
              <a:cxnSpLocks noChangeShapeType="1"/>
            </p:cNvCxnSpPr>
            <p:nvPr/>
          </p:nvCxnSpPr>
          <p:spPr bwMode="auto">
            <a:xfrm>
              <a:off x="4395" y="259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0261" name="AutoShape 29"/>
            <p:cNvSpPr>
              <a:spLocks noChangeArrowheads="1"/>
            </p:cNvSpPr>
            <p:nvPr/>
          </p:nvSpPr>
          <p:spPr bwMode="auto">
            <a:xfrm>
              <a:off x="4590" y="210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  <p:cxnSp>
          <p:nvCxnSpPr>
            <p:cNvPr id="10262" name="AutoShape 30"/>
            <p:cNvCxnSpPr>
              <a:cxnSpLocks noChangeShapeType="1"/>
            </p:cNvCxnSpPr>
            <p:nvPr/>
          </p:nvCxnSpPr>
          <p:spPr bwMode="auto">
            <a:xfrm>
              <a:off x="4395" y="313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0263" name="AutoShape 31"/>
            <p:cNvSpPr>
              <a:spLocks noChangeArrowheads="1"/>
            </p:cNvSpPr>
            <p:nvPr/>
          </p:nvSpPr>
          <p:spPr bwMode="auto">
            <a:xfrm>
              <a:off x="4590" y="267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6118227" y="2671756"/>
            <a:ext cx="4128744" cy="1400175"/>
            <a:chOff x="2385" y="4155"/>
            <a:chExt cx="5160" cy="2100"/>
          </a:xfrm>
        </p:grpSpPr>
        <p:sp>
          <p:nvSpPr>
            <p:cNvPr id="10246" name="AutoShape 15"/>
            <p:cNvSpPr>
              <a:spLocks noChangeArrowheads="1"/>
            </p:cNvSpPr>
            <p:nvPr/>
          </p:nvSpPr>
          <p:spPr bwMode="auto">
            <a:xfrm>
              <a:off x="4620" y="501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  <p:grpSp>
          <p:nvGrpSpPr>
            <p:cNvPr id="6" name="Group 16"/>
            <p:cNvGrpSpPr/>
            <p:nvPr/>
          </p:nvGrpSpPr>
          <p:grpSpPr bwMode="auto">
            <a:xfrm>
              <a:off x="2385" y="4155"/>
              <a:ext cx="2100" cy="1920"/>
              <a:chOff x="2385" y="1890"/>
              <a:chExt cx="2100" cy="1920"/>
            </a:xfrm>
          </p:grpSpPr>
          <p:sp>
            <p:nvSpPr>
              <p:cNvPr id="10254" name="AutoShape 17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0255" name="AutoShape 18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0256" name="AutoShape 19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horse2</a:t>
                </a:r>
                <a:endParaRPr lang="zh-CN" altLang="zh-CN" sz="1600" dirty="0"/>
              </a:p>
            </p:txBody>
          </p:sp>
          <p:sp>
            <p:nvSpPr>
              <p:cNvPr id="10257" name="AutoShape 20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10248" name="AutoShape 21"/>
            <p:cNvCxnSpPr>
              <a:cxnSpLocks noChangeShapeType="1"/>
            </p:cNvCxnSpPr>
            <p:nvPr/>
          </p:nvCxnSpPr>
          <p:spPr bwMode="auto">
            <a:xfrm>
              <a:off x="4395" y="4725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0249" name="AutoShape 22"/>
            <p:cNvSpPr>
              <a:spLocks noChangeArrowheads="1"/>
            </p:cNvSpPr>
            <p:nvPr/>
          </p:nvSpPr>
          <p:spPr bwMode="auto">
            <a:xfrm>
              <a:off x="4620" y="432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new</a:t>
              </a:r>
              <a:endParaRPr lang="zh-CN" altLang="zh-CN" sz="1600" dirty="0"/>
            </a:p>
          </p:txBody>
        </p:sp>
        <p:cxnSp>
          <p:nvCxnSpPr>
            <p:cNvPr id="10250" name="AutoShape 23"/>
            <p:cNvCxnSpPr>
              <a:cxnSpLocks noChangeShapeType="1"/>
            </p:cNvCxnSpPr>
            <p:nvPr/>
          </p:nvCxnSpPr>
          <p:spPr bwMode="auto">
            <a:xfrm>
              <a:off x="4395" y="5400"/>
              <a:ext cx="570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0251" name="AutoShape 24"/>
            <p:cNvSpPr>
              <a:spLocks noChangeArrowheads="1"/>
            </p:cNvSpPr>
            <p:nvPr/>
          </p:nvSpPr>
          <p:spPr bwMode="auto">
            <a:xfrm>
              <a:off x="5445" y="4155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10252" name="AutoShape 25"/>
            <p:cNvSpPr>
              <a:spLocks noChangeArrowheads="1"/>
            </p:cNvSpPr>
            <p:nvPr/>
          </p:nvSpPr>
          <p:spPr bwMode="auto">
            <a:xfrm>
              <a:off x="5445" y="4635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zh-CN" altLang="zh-CN" sz="1600" dirty="0"/>
            </a:p>
          </p:txBody>
        </p:sp>
        <p:sp>
          <p:nvSpPr>
            <p:cNvPr id="10253" name="AutoShape 26"/>
            <p:cNvSpPr>
              <a:spLocks noChangeArrowheads="1"/>
            </p:cNvSpPr>
            <p:nvPr/>
          </p:nvSpPr>
          <p:spPr bwMode="auto">
            <a:xfrm>
              <a:off x="5445" y="5400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	</a:t>
            </a:r>
            <a:r>
              <a:rPr lang="zh-CN" altLang="en-US" sz="1900" b="1" dirty="0" smtClean="0"/>
              <a:t>对象之间的赋值：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horse1.name=“</a:t>
            </a:r>
            <a:r>
              <a:rPr lang="zh-CN" altLang="en-US" sz="1900" dirty="0" smtClean="0"/>
              <a:t>小白</a:t>
            </a:r>
            <a:r>
              <a:rPr lang="en-US" altLang="zh-CN" sz="1900" dirty="0" smtClean="0"/>
              <a:t>”  			horse2=horse1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horse1.age=4				horse2.name=“</a:t>
            </a:r>
            <a:r>
              <a:rPr lang="zh-CN" altLang="en-US" sz="1900" dirty="0" smtClean="0"/>
              <a:t>小黑</a:t>
            </a:r>
            <a:r>
              <a:rPr lang="en-US" altLang="zh-CN" sz="1900" dirty="0" smtClean="0"/>
              <a:t>”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1117567" y="2743194"/>
            <a:ext cx="4128744" cy="1400175"/>
            <a:chOff x="2385" y="6600"/>
            <a:chExt cx="5160" cy="210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2385" y="6600"/>
              <a:ext cx="2100" cy="1920"/>
              <a:chOff x="2385" y="1890"/>
              <a:chExt cx="2100" cy="1920"/>
            </a:xfrm>
          </p:grpSpPr>
          <p:sp>
            <p:nvSpPr>
              <p:cNvPr id="11286" name="AutoShape 4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1287" name="AutoShape 5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1288" name="AutoShape 6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horse2</a:t>
                </a:r>
                <a:endParaRPr lang="zh-CN" altLang="zh-CN" sz="1600" dirty="0"/>
              </a:p>
            </p:txBody>
          </p:sp>
          <p:sp>
            <p:nvSpPr>
              <p:cNvPr id="11289" name="AutoShape 7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11280" name="AutoShape 8"/>
            <p:cNvCxnSpPr>
              <a:cxnSpLocks noChangeShapeType="1"/>
            </p:cNvCxnSpPr>
            <p:nvPr/>
          </p:nvCxnSpPr>
          <p:spPr bwMode="auto">
            <a:xfrm>
              <a:off x="4395" y="7170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1281" name="AutoShape 9"/>
            <p:cNvSpPr>
              <a:spLocks noChangeArrowheads="1"/>
            </p:cNvSpPr>
            <p:nvPr/>
          </p:nvSpPr>
          <p:spPr bwMode="auto">
            <a:xfrm>
              <a:off x="5445" y="660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11282" name="AutoShape 10"/>
            <p:cNvSpPr>
              <a:spLocks noChangeArrowheads="1"/>
            </p:cNvSpPr>
            <p:nvPr/>
          </p:nvSpPr>
          <p:spPr bwMode="auto">
            <a:xfrm>
              <a:off x="5445" y="7080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name=”</a:t>
              </a:r>
              <a:r>
                <a:rPr lang="zh-CN" altLang="en-US" sz="1600" dirty="0">
                  <a:latin typeface="Calibri" panose="020F0502020204030204" pitchFamily="34" charset="0"/>
                </a:rPr>
                <a:t>小白”</a:t>
              </a:r>
              <a:endParaRPr lang="zh-CN" altLang="en-US" sz="1600" dirty="0"/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age=4</a:t>
              </a:r>
              <a:endParaRPr lang="zh-CN" altLang="zh-CN" sz="1600" dirty="0"/>
            </a:p>
          </p:txBody>
        </p:sp>
        <p:sp>
          <p:nvSpPr>
            <p:cNvPr id="11283" name="AutoShape 11"/>
            <p:cNvSpPr>
              <a:spLocks noChangeArrowheads="1"/>
            </p:cNvSpPr>
            <p:nvPr/>
          </p:nvSpPr>
          <p:spPr bwMode="auto">
            <a:xfrm>
              <a:off x="5445" y="7845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zh-CN" sz="1600"/>
            </a:p>
          </p:txBody>
        </p:sp>
        <p:sp>
          <p:nvSpPr>
            <p:cNvPr id="11284" name="AutoShape 12"/>
            <p:cNvSpPr>
              <a:spLocks noChangeArrowheads="1"/>
            </p:cNvSpPr>
            <p:nvPr/>
          </p:nvSpPr>
          <p:spPr bwMode="auto">
            <a:xfrm>
              <a:off x="4605" y="7485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  <p:cxnSp>
          <p:nvCxnSpPr>
            <p:cNvPr id="11285" name="AutoShape 13"/>
            <p:cNvCxnSpPr>
              <a:cxnSpLocks noChangeShapeType="1"/>
            </p:cNvCxnSpPr>
            <p:nvPr/>
          </p:nvCxnSpPr>
          <p:spPr bwMode="auto">
            <a:xfrm>
              <a:off x="4380" y="7875"/>
              <a:ext cx="570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4" name="Group 14"/>
          <p:cNvGrpSpPr/>
          <p:nvPr/>
        </p:nvGrpSpPr>
        <p:grpSpPr bwMode="auto">
          <a:xfrm>
            <a:off x="6189665" y="2743194"/>
            <a:ext cx="4128744" cy="1400175"/>
            <a:chOff x="2385" y="9210"/>
            <a:chExt cx="5160" cy="2100"/>
          </a:xfrm>
        </p:grpSpPr>
        <p:cxnSp>
          <p:nvCxnSpPr>
            <p:cNvPr id="11270" name="AutoShape 15"/>
            <p:cNvCxnSpPr>
              <a:cxnSpLocks noChangeShapeType="1"/>
            </p:cNvCxnSpPr>
            <p:nvPr/>
          </p:nvCxnSpPr>
          <p:spPr bwMode="auto">
            <a:xfrm>
              <a:off x="4395" y="9780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1271" name="AutoShape 16"/>
            <p:cNvCxnSpPr>
              <a:cxnSpLocks noChangeShapeType="1"/>
            </p:cNvCxnSpPr>
            <p:nvPr/>
          </p:nvCxnSpPr>
          <p:spPr bwMode="auto">
            <a:xfrm flipV="1">
              <a:off x="4395" y="10170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1272" name="AutoShape 17"/>
            <p:cNvSpPr>
              <a:spLocks noChangeArrowheads="1"/>
            </p:cNvSpPr>
            <p:nvPr/>
          </p:nvSpPr>
          <p:spPr bwMode="auto">
            <a:xfrm>
              <a:off x="5445" y="921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11273" name="AutoShape 18"/>
            <p:cNvSpPr>
              <a:spLocks noChangeArrowheads="1"/>
            </p:cNvSpPr>
            <p:nvPr/>
          </p:nvSpPr>
          <p:spPr bwMode="auto">
            <a:xfrm>
              <a:off x="5445" y="9690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name=”</a:t>
              </a:r>
              <a:r>
                <a:rPr lang="zh-CN" altLang="en-US" sz="1600" dirty="0">
                  <a:latin typeface="Calibri" panose="020F0502020204030204" pitchFamily="34" charset="0"/>
                </a:rPr>
                <a:t>小黑”</a:t>
              </a:r>
              <a:endParaRPr lang="zh-CN" altLang="en-US" sz="1600" dirty="0"/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age=4</a:t>
              </a:r>
              <a:endParaRPr lang="zh-CN" altLang="zh-CN" sz="1600" dirty="0"/>
            </a:p>
          </p:txBody>
        </p:sp>
        <p:sp>
          <p:nvSpPr>
            <p:cNvPr id="11274" name="AutoShape 19"/>
            <p:cNvSpPr>
              <a:spLocks noChangeArrowheads="1"/>
            </p:cNvSpPr>
            <p:nvPr/>
          </p:nvSpPr>
          <p:spPr bwMode="auto">
            <a:xfrm>
              <a:off x="5445" y="10455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zh-CN" sz="1600"/>
            </a:p>
          </p:txBody>
        </p:sp>
        <p:sp>
          <p:nvSpPr>
            <p:cNvPr id="11275" name="AutoShape 20"/>
            <p:cNvSpPr>
              <a:spLocks noChangeArrowheads="1"/>
            </p:cNvSpPr>
            <p:nvPr/>
          </p:nvSpPr>
          <p:spPr bwMode="auto">
            <a:xfrm>
              <a:off x="2385" y="921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栈内存</a:t>
              </a:r>
              <a:endParaRPr lang="zh-CN" sz="1600" dirty="0"/>
            </a:p>
          </p:txBody>
        </p:sp>
        <p:sp>
          <p:nvSpPr>
            <p:cNvPr id="11276" name="AutoShape 21"/>
            <p:cNvSpPr>
              <a:spLocks noChangeArrowheads="1"/>
            </p:cNvSpPr>
            <p:nvPr/>
          </p:nvSpPr>
          <p:spPr bwMode="auto">
            <a:xfrm>
              <a:off x="2385" y="969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 smtClean="0">
                  <a:sym typeface="+mn-ea"/>
                </a:rPr>
                <a:t>horse1</a:t>
              </a:r>
              <a:r>
                <a:rPr lang="zh-CN" altLang="en-US" sz="1600" dirty="0" smtClean="0">
                  <a:sym typeface="+mn-ea"/>
                </a:rPr>
                <a:t>（</a:t>
              </a:r>
              <a:r>
                <a:rPr lang="en-US" altLang="zh-CN" sz="1600" dirty="0" smtClean="0">
                  <a:sym typeface="+mn-ea"/>
                </a:rPr>
                <a:t>0x0011</a:t>
              </a:r>
              <a:r>
                <a:rPr lang="zh-CN" altLang="en-US" sz="1600" dirty="0" smtClean="0">
                  <a:sym typeface="+mn-ea"/>
                </a:rPr>
                <a:t>）</a:t>
              </a:r>
              <a:endParaRPr lang="zh-CN" altLang="zh-CN" sz="1600" dirty="0"/>
            </a:p>
          </p:txBody>
        </p:sp>
        <p:sp>
          <p:nvSpPr>
            <p:cNvPr id="11277" name="AutoShape 22"/>
            <p:cNvSpPr>
              <a:spLocks noChangeArrowheads="1"/>
            </p:cNvSpPr>
            <p:nvPr/>
          </p:nvSpPr>
          <p:spPr bwMode="auto">
            <a:xfrm>
              <a:off x="2385" y="1017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 smtClean="0">
                  <a:sym typeface="+mn-ea"/>
                </a:rPr>
                <a:t>horse2</a:t>
              </a:r>
              <a:r>
                <a:rPr lang="zh-CN" altLang="en-US" sz="1600" dirty="0" smtClean="0">
                  <a:sym typeface="+mn-ea"/>
                </a:rPr>
                <a:t>（</a:t>
              </a:r>
              <a:r>
                <a:rPr lang="en-US" altLang="zh-CN" sz="1600" dirty="0" smtClean="0">
                  <a:sym typeface="+mn-ea"/>
                </a:rPr>
                <a:t>0x0011</a:t>
              </a:r>
              <a:r>
                <a:rPr lang="zh-CN" altLang="en-US" sz="1600" dirty="0" smtClean="0">
                  <a:sym typeface="+mn-ea"/>
                </a:rPr>
                <a:t>）</a:t>
              </a:r>
              <a:endParaRPr lang="zh-CN" altLang="zh-CN" sz="1600" dirty="0"/>
            </a:p>
          </p:txBody>
        </p:sp>
        <p:sp>
          <p:nvSpPr>
            <p:cNvPr id="11278" name="AutoShape 23"/>
            <p:cNvSpPr>
              <a:spLocks noChangeArrowheads="1"/>
            </p:cNvSpPr>
            <p:nvPr/>
          </p:nvSpPr>
          <p:spPr bwMode="auto">
            <a:xfrm>
              <a:off x="2385" y="10650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	</a:t>
            </a:r>
            <a:r>
              <a:rPr lang="zh-CN" altLang="en-US" sz="1900" b="1" dirty="0" smtClean="0"/>
              <a:t>分别实例化两个对象：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 horse1=null			         horse1 = new Horse ()		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 horse2=null                                             	         horse2 = new Horse()	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046129" y="2743194"/>
            <a:ext cx="4128744" cy="1280160"/>
            <a:chOff x="2385" y="1890"/>
            <a:chExt cx="5160" cy="1920"/>
          </a:xfrm>
        </p:grpSpPr>
        <p:grpSp>
          <p:nvGrpSpPr>
            <p:cNvPr id="3" name="Group 18"/>
            <p:cNvGrpSpPr/>
            <p:nvPr/>
          </p:nvGrpSpPr>
          <p:grpSpPr bwMode="auto">
            <a:xfrm>
              <a:off x="2385" y="1890"/>
              <a:ext cx="2100" cy="1920"/>
              <a:chOff x="2385" y="1890"/>
              <a:chExt cx="2100" cy="1920"/>
            </a:xfrm>
          </p:grpSpPr>
          <p:sp>
            <p:nvSpPr>
              <p:cNvPr id="12316" name="AutoShape 19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2317" name="AutoShape 20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horse1</a:t>
                </a:r>
                <a:endParaRPr lang="zh-CN" altLang="zh-CN" sz="1600" dirty="0"/>
              </a:p>
            </p:txBody>
          </p:sp>
          <p:sp>
            <p:nvSpPr>
              <p:cNvPr id="12318" name="AutoShape 21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horse2</a:t>
                </a:r>
                <a:endParaRPr lang="zh-CN" altLang="zh-CN" sz="1600" dirty="0"/>
              </a:p>
            </p:txBody>
          </p:sp>
          <p:sp>
            <p:nvSpPr>
              <p:cNvPr id="12319" name="AutoShape 22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" name="Group 23"/>
            <p:cNvGrpSpPr/>
            <p:nvPr/>
          </p:nvGrpSpPr>
          <p:grpSpPr bwMode="auto">
            <a:xfrm>
              <a:off x="5445" y="1890"/>
              <a:ext cx="2100" cy="1920"/>
              <a:chOff x="2385" y="1890"/>
              <a:chExt cx="2100" cy="1920"/>
            </a:xfrm>
          </p:grpSpPr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12313" name="AutoShape 25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314" name="AutoShape 26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315" name="AutoShape 27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12308" name="AutoShape 28"/>
            <p:cNvCxnSpPr>
              <a:cxnSpLocks noChangeShapeType="1"/>
            </p:cNvCxnSpPr>
            <p:nvPr/>
          </p:nvCxnSpPr>
          <p:spPr bwMode="auto">
            <a:xfrm>
              <a:off x="4395" y="259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2309" name="AutoShape 29"/>
            <p:cNvSpPr>
              <a:spLocks noChangeArrowheads="1"/>
            </p:cNvSpPr>
            <p:nvPr/>
          </p:nvSpPr>
          <p:spPr bwMode="auto">
            <a:xfrm>
              <a:off x="4590" y="210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  <p:cxnSp>
          <p:nvCxnSpPr>
            <p:cNvPr id="12310" name="AutoShape 30"/>
            <p:cNvCxnSpPr>
              <a:cxnSpLocks noChangeShapeType="1"/>
            </p:cNvCxnSpPr>
            <p:nvPr/>
          </p:nvCxnSpPr>
          <p:spPr bwMode="auto">
            <a:xfrm>
              <a:off x="4395" y="313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2311" name="AutoShape 31"/>
            <p:cNvSpPr>
              <a:spLocks noChangeArrowheads="1"/>
            </p:cNvSpPr>
            <p:nvPr/>
          </p:nvSpPr>
          <p:spPr bwMode="auto">
            <a:xfrm>
              <a:off x="4590" y="267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</p:grpSp>
      <p:grpSp>
        <p:nvGrpSpPr>
          <p:cNvPr id="5" name="Group 2"/>
          <p:cNvGrpSpPr/>
          <p:nvPr/>
        </p:nvGrpSpPr>
        <p:grpSpPr bwMode="auto">
          <a:xfrm>
            <a:off x="5975351" y="2743194"/>
            <a:ext cx="4128744" cy="1400175"/>
            <a:chOff x="2385" y="4155"/>
            <a:chExt cx="5160" cy="2100"/>
          </a:xfrm>
        </p:grpSpPr>
        <p:sp>
          <p:nvSpPr>
            <p:cNvPr id="12294" name="AutoShape 3"/>
            <p:cNvSpPr>
              <a:spLocks noChangeArrowheads="1"/>
            </p:cNvSpPr>
            <p:nvPr/>
          </p:nvSpPr>
          <p:spPr bwMode="auto">
            <a:xfrm>
              <a:off x="4620" y="501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new</a:t>
              </a:r>
              <a:endParaRPr lang="zh-CN" altLang="zh-CN" sz="1600" dirty="0"/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2385" y="4155"/>
              <a:ext cx="2100" cy="1920"/>
              <a:chOff x="2385" y="1890"/>
              <a:chExt cx="2100" cy="1920"/>
            </a:xfrm>
          </p:grpSpPr>
          <p:sp>
            <p:nvSpPr>
              <p:cNvPr id="12302" name="AutoShape 5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2303" name="AutoShape 6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2304" name="AutoShape 7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0x0022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2305" name="AutoShape 8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12296" name="AutoShape 9"/>
            <p:cNvCxnSpPr>
              <a:cxnSpLocks noChangeShapeType="1"/>
            </p:cNvCxnSpPr>
            <p:nvPr/>
          </p:nvCxnSpPr>
          <p:spPr bwMode="auto">
            <a:xfrm>
              <a:off x="4395" y="4725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2297" name="AutoShape 10"/>
            <p:cNvSpPr>
              <a:spLocks noChangeArrowheads="1"/>
            </p:cNvSpPr>
            <p:nvPr/>
          </p:nvSpPr>
          <p:spPr bwMode="auto">
            <a:xfrm>
              <a:off x="4620" y="432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new</a:t>
              </a:r>
              <a:endParaRPr lang="zh-CN" altLang="zh-CN" sz="1600" dirty="0"/>
            </a:p>
          </p:txBody>
        </p:sp>
        <p:cxnSp>
          <p:nvCxnSpPr>
            <p:cNvPr id="12298" name="AutoShape 11"/>
            <p:cNvCxnSpPr>
              <a:cxnSpLocks noChangeShapeType="1"/>
            </p:cNvCxnSpPr>
            <p:nvPr/>
          </p:nvCxnSpPr>
          <p:spPr bwMode="auto">
            <a:xfrm>
              <a:off x="4395" y="5400"/>
              <a:ext cx="105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2299" name="AutoShape 12"/>
            <p:cNvSpPr>
              <a:spLocks noChangeArrowheads="1"/>
            </p:cNvSpPr>
            <p:nvPr/>
          </p:nvSpPr>
          <p:spPr bwMode="auto">
            <a:xfrm>
              <a:off x="5445" y="4155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12300" name="AutoShape 13"/>
            <p:cNvSpPr>
              <a:spLocks noChangeArrowheads="1"/>
            </p:cNvSpPr>
            <p:nvPr/>
          </p:nvSpPr>
          <p:spPr bwMode="auto">
            <a:xfrm>
              <a:off x="5445" y="4635"/>
              <a:ext cx="2100" cy="81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zh-CN" altLang="zh-CN" sz="1600" dirty="0"/>
            </a:p>
          </p:txBody>
        </p:sp>
        <p:sp>
          <p:nvSpPr>
            <p:cNvPr id="12301" name="AutoShape 14"/>
            <p:cNvSpPr>
              <a:spLocks noChangeArrowheads="1"/>
            </p:cNvSpPr>
            <p:nvPr/>
          </p:nvSpPr>
          <p:spPr bwMode="auto">
            <a:xfrm>
              <a:off x="5445" y="5400"/>
              <a:ext cx="2100" cy="855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zh-CN" altLang="zh-CN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b="1" dirty="0" smtClean="0"/>
              <a:t>	</a:t>
            </a:r>
            <a:r>
              <a:rPr lang="zh-CN" altLang="en-US" sz="1900" b="1" dirty="0" smtClean="0"/>
              <a:t>对象之间的赋值：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horse1.name=“</a:t>
            </a:r>
            <a:r>
              <a:rPr lang="zh-CN" altLang="en-US" sz="1900" dirty="0" smtClean="0"/>
              <a:t>小白</a:t>
            </a:r>
            <a:r>
              <a:rPr lang="en-US" altLang="zh-CN" sz="1900" dirty="0" smtClean="0"/>
              <a:t>”  			horse2=horse1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horse1.age=4				horse2.name=“</a:t>
            </a:r>
            <a:r>
              <a:rPr lang="zh-CN" altLang="en-US" sz="1900" dirty="0" smtClean="0"/>
              <a:t>黑黑</a:t>
            </a:r>
            <a:r>
              <a:rPr lang="en-US" altLang="zh-CN" sz="1900" dirty="0" smtClean="0"/>
              <a:t>”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	horse2.name=“</a:t>
            </a:r>
            <a:r>
              <a:rPr lang="zh-CN" altLang="en-US" sz="1900" dirty="0" smtClean="0"/>
              <a:t>小黑</a:t>
            </a:r>
            <a:r>
              <a:rPr lang="en-US" altLang="zh-CN" sz="1900" dirty="0" smtClean="0"/>
              <a:t>”			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1046129" y="2957508"/>
            <a:ext cx="4128744" cy="1400175"/>
            <a:chOff x="2385" y="6600"/>
            <a:chExt cx="5160" cy="210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2385" y="6600"/>
              <a:ext cx="2100" cy="1920"/>
              <a:chOff x="2385" y="1890"/>
              <a:chExt cx="2100" cy="1920"/>
            </a:xfrm>
          </p:grpSpPr>
          <p:sp>
            <p:nvSpPr>
              <p:cNvPr id="13342" name="AutoShape 4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3343" name="AutoShape 5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3344" name="AutoShape 6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0x0022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3345" name="AutoShape 7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13336" name="AutoShape 8"/>
            <p:cNvCxnSpPr>
              <a:cxnSpLocks noChangeShapeType="1"/>
            </p:cNvCxnSpPr>
            <p:nvPr/>
          </p:nvCxnSpPr>
          <p:spPr bwMode="auto">
            <a:xfrm>
              <a:off x="4395" y="7170"/>
              <a:ext cx="105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grpSp>
          <p:nvGrpSpPr>
            <p:cNvPr id="4" name="Group 9"/>
            <p:cNvGrpSpPr/>
            <p:nvPr/>
          </p:nvGrpSpPr>
          <p:grpSpPr bwMode="auto">
            <a:xfrm>
              <a:off x="5445" y="6600"/>
              <a:ext cx="2100" cy="2100"/>
              <a:chOff x="5445" y="6600"/>
              <a:chExt cx="2100" cy="2100"/>
            </a:xfrm>
          </p:grpSpPr>
          <p:sp>
            <p:nvSpPr>
              <p:cNvPr id="13339" name="AutoShape 10"/>
              <p:cNvSpPr>
                <a:spLocks noChangeArrowheads="1"/>
              </p:cNvSpPr>
              <p:nvPr/>
            </p:nvSpPr>
            <p:spPr bwMode="auto">
              <a:xfrm>
                <a:off x="5445" y="660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13340" name="AutoShape 11"/>
              <p:cNvSpPr>
                <a:spLocks noChangeArrowheads="1"/>
              </p:cNvSpPr>
              <p:nvPr/>
            </p:nvSpPr>
            <p:spPr bwMode="auto">
              <a:xfrm>
                <a:off x="5445" y="7080"/>
                <a:ext cx="2100" cy="81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name=”</a:t>
                </a:r>
                <a:r>
                  <a:rPr lang="zh-CN" altLang="en-US" sz="1600" dirty="0">
                    <a:latin typeface="Calibri" panose="020F0502020204030204" pitchFamily="34" charset="0"/>
                  </a:rPr>
                  <a:t>小白”</a:t>
                </a:r>
                <a:endParaRPr lang="zh-CN" altLang="en-US" sz="1600" dirty="0"/>
              </a:p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age=4</a:t>
                </a:r>
                <a:endParaRPr lang="zh-CN" altLang="zh-CN" sz="1600" dirty="0"/>
              </a:p>
            </p:txBody>
          </p:sp>
          <p:sp>
            <p:nvSpPr>
              <p:cNvPr id="13341" name="AutoShape 12"/>
              <p:cNvSpPr>
                <a:spLocks noChangeArrowheads="1"/>
              </p:cNvSpPr>
              <p:nvPr/>
            </p:nvSpPr>
            <p:spPr bwMode="auto">
              <a:xfrm>
                <a:off x="5445" y="7845"/>
                <a:ext cx="2100" cy="855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name=”</a:t>
                </a:r>
                <a:r>
                  <a:rPr lang="zh-CN" altLang="en-US" sz="1600" dirty="0">
                    <a:latin typeface="Calibri" panose="020F0502020204030204" pitchFamily="34" charset="0"/>
                  </a:rPr>
                  <a:t>小黑”</a:t>
                </a:r>
                <a:endParaRPr lang="zh-CN" altLang="en-US" sz="1600" dirty="0"/>
              </a:p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age=0</a:t>
                </a:r>
                <a:endParaRPr lang="zh-CN" altLang="zh-CN" sz="1600" dirty="0"/>
              </a:p>
            </p:txBody>
          </p:sp>
        </p:grpSp>
        <p:cxnSp>
          <p:nvCxnSpPr>
            <p:cNvPr id="13338" name="AutoShape 13"/>
            <p:cNvCxnSpPr>
              <a:cxnSpLocks noChangeShapeType="1"/>
            </p:cNvCxnSpPr>
            <p:nvPr/>
          </p:nvCxnSpPr>
          <p:spPr bwMode="auto">
            <a:xfrm>
              <a:off x="4380" y="7875"/>
              <a:ext cx="1065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5" name="Group 14"/>
          <p:cNvGrpSpPr/>
          <p:nvPr/>
        </p:nvGrpSpPr>
        <p:grpSpPr bwMode="auto">
          <a:xfrm>
            <a:off x="5975351" y="2957508"/>
            <a:ext cx="5004901" cy="1400175"/>
            <a:chOff x="2385" y="9210"/>
            <a:chExt cx="6255" cy="2100"/>
          </a:xfrm>
        </p:grpSpPr>
        <p:grpSp>
          <p:nvGrpSpPr>
            <p:cNvPr id="6" name="Group 15"/>
            <p:cNvGrpSpPr/>
            <p:nvPr/>
          </p:nvGrpSpPr>
          <p:grpSpPr bwMode="auto">
            <a:xfrm>
              <a:off x="2385" y="9210"/>
              <a:ext cx="2100" cy="1920"/>
              <a:chOff x="2385" y="9210"/>
              <a:chExt cx="2100" cy="1920"/>
            </a:xfrm>
          </p:grpSpPr>
          <p:sp>
            <p:nvSpPr>
              <p:cNvPr id="13331" name="AutoShape 16"/>
              <p:cNvSpPr>
                <a:spLocks noChangeArrowheads="1"/>
              </p:cNvSpPr>
              <p:nvPr/>
            </p:nvSpPr>
            <p:spPr bwMode="auto">
              <a:xfrm>
                <a:off x="2385" y="921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13332" name="AutoShape 17"/>
              <p:cNvSpPr>
                <a:spLocks noChangeArrowheads="1"/>
              </p:cNvSpPr>
              <p:nvPr/>
            </p:nvSpPr>
            <p:spPr bwMode="auto">
              <a:xfrm>
                <a:off x="2385" y="96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horse1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3333" name="AutoShape 18"/>
              <p:cNvSpPr>
                <a:spLocks noChangeArrowheads="1"/>
              </p:cNvSpPr>
              <p:nvPr/>
            </p:nvSpPr>
            <p:spPr bwMode="auto">
              <a:xfrm>
                <a:off x="2385" y="101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ym typeface="+mn-ea"/>
                  </a:rPr>
                  <a:t>horse2</a:t>
                </a:r>
                <a:r>
                  <a:rPr lang="zh-CN" altLang="en-US" sz="1600" dirty="0" smtClean="0">
                    <a:sym typeface="+mn-ea"/>
                  </a:rPr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>
                    <a:sym typeface="+mn-ea"/>
                  </a:rPr>
                  <a:t>）</a:t>
                </a:r>
                <a:endParaRPr lang="zh-CN" altLang="zh-CN" sz="1600" dirty="0"/>
              </a:p>
            </p:txBody>
          </p:sp>
          <p:sp>
            <p:nvSpPr>
              <p:cNvPr id="13334" name="AutoShape 19"/>
              <p:cNvSpPr>
                <a:spLocks noChangeArrowheads="1"/>
              </p:cNvSpPr>
              <p:nvPr/>
            </p:nvSpPr>
            <p:spPr bwMode="auto">
              <a:xfrm>
                <a:off x="2385" y="106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7" name="Group 20"/>
            <p:cNvGrpSpPr/>
            <p:nvPr/>
          </p:nvGrpSpPr>
          <p:grpSpPr bwMode="auto">
            <a:xfrm>
              <a:off x="4395" y="9780"/>
              <a:ext cx="1050" cy="1005"/>
              <a:chOff x="4395" y="9780"/>
              <a:chExt cx="1050" cy="1005"/>
            </a:xfrm>
          </p:grpSpPr>
          <p:cxnSp>
            <p:nvCxnSpPr>
              <p:cNvPr id="13326" name="AutoShape 21"/>
              <p:cNvCxnSpPr>
                <a:cxnSpLocks noChangeShapeType="1"/>
              </p:cNvCxnSpPr>
              <p:nvPr/>
            </p:nvCxnSpPr>
            <p:spPr bwMode="auto">
              <a:xfrm>
                <a:off x="4395" y="9780"/>
                <a:ext cx="1050" cy="2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13327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4395" y="10170"/>
                <a:ext cx="1050" cy="2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13328" name="AutoShape 23"/>
              <p:cNvCxnSpPr>
                <a:cxnSpLocks noChangeShapeType="1"/>
              </p:cNvCxnSpPr>
              <p:nvPr/>
            </p:nvCxnSpPr>
            <p:spPr bwMode="auto">
              <a:xfrm>
                <a:off x="4395" y="10470"/>
                <a:ext cx="1050" cy="2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13329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905" y="10500"/>
                <a:ext cx="255" cy="255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</p:cxnSp>
          <p:cxnSp>
            <p:nvCxnSpPr>
              <p:cNvPr id="13330" name="AutoShape 25"/>
              <p:cNvCxnSpPr>
                <a:cxnSpLocks noChangeShapeType="1"/>
              </p:cNvCxnSpPr>
              <p:nvPr/>
            </p:nvCxnSpPr>
            <p:spPr bwMode="auto">
              <a:xfrm>
                <a:off x="4905" y="10485"/>
                <a:ext cx="255" cy="30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</p:cxnSp>
        </p:grpSp>
        <p:grpSp>
          <p:nvGrpSpPr>
            <p:cNvPr id="8" name="Group 26"/>
            <p:cNvGrpSpPr/>
            <p:nvPr/>
          </p:nvGrpSpPr>
          <p:grpSpPr bwMode="auto">
            <a:xfrm>
              <a:off x="5445" y="9210"/>
              <a:ext cx="3195" cy="2100"/>
              <a:chOff x="5445" y="9210"/>
              <a:chExt cx="3195" cy="2100"/>
            </a:xfrm>
          </p:grpSpPr>
          <p:sp>
            <p:nvSpPr>
              <p:cNvPr id="13321" name="AutoShape 27"/>
              <p:cNvSpPr>
                <a:spLocks noChangeArrowheads="1"/>
              </p:cNvSpPr>
              <p:nvPr/>
            </p:nvSpPr>
            <p:spPr bwMode="auto">
              <a:xfrm>
                <a:off x="5445" y="921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13322" name="AutoShape 28"/>
              <p:cNvSpPr>
                <a:spLocks noChangeArrowheads="1"/>
              </p:cNvSpPr>
              <p:nvPr/>
            </p:nvSpPr>
            <p:spPr bwMode="auto">
              <a:xfrm>
                <a:off x="5445" y="9690"/>
                <a:ext cx="2100" cy="81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name=”</a:t>
                </a:r>
                <a:r>
                  <a:rPr lang="zh-CN" altLang="en-US" sz="1600" dirty="0">
                    <a:latin typeface="Calibri" panose="020F0502020204030204" pitchFamily="34" charset="0"/>
                  </a:rPr>
                  <a:t>黑黑”</a:t>
                </a:r>
                <a:endParaRPr lang="zh-CN" altLang="en-US" sz="1600" dirty="0"/>
              </a:p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age=4</a:t>
                </a:r>
                <a:endParaRPr lang="zh-CN" altLang="zh-CN" sz="1600" dirty="0"/>
              </a:p>
            </p:txBody>
          </p:sp>
          <p:sp>
            <p:nvSpPr>
              <p:cNvPr id="13323" name="AutoShape 29"/>
              <p:cNvSpPr>
                <a:spLocks noChangeArrowheads="1"/>
              </p:cNvSpPr>
              <p:nvPr/>
            </p:nvSpPr>
            <p:spPr bwMode="auto">
              <a:xfrm>
                <a:off x="5445" y="10455"/>
                <a:ext cx="2100" cy="855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name=”</a:t>
                </a:r>
                <a:r>
                  <a:rPr lang="zh-CN" altLang="en-US" sz="1600" dirty="0">
                    <a:latin typeface="Calibri" panose="020F0502020204030204" pitchFamily="34" charset="0"/>
                  </a:rPr>
                  <a:t>小黑”</a:t>
                </a:r>
                <a:endParaRPr lang="zh-CN" altLang="en-US" sz="1600" dirty="0"/>
              </a:p>
              <a:p>
                <a:pPr algn="just"/>
                <a:r>
                  <a:rPr lang="en-US" altLang="zh-CN" sz="1600" dirty="0">
                    <a:latin typeface="Calibri" panose="020F0502020204030204" pitchFamily="34" charset="0"/>
                  </a:rPr>
                  <a:t>age=0</a:t>
                </a:r>
                <a:endParaRPr lang="en-US" altLang="zh-CN" sz="1600" dirty="0"/>
              </a:p>
              <a:p>
                <a:endParaRPr lang="zh-CN" altLang="zh-CN" sz="1600" dirty="0"/>
              </a:p>
            </p:txBody>
          </p:sp>
          <p:cxnSp>
            <p:nvCxnSpPr>
              <p:cNvPr id="13324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7215" y="10919"/>
                <a:ext cx="51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sp>
            <p:nvSpPr>
              <p:cNvPr id="13325" name="AutoShape 31"/>
              <p:cNvSpPr>
                <a:spLocks noChangeArrowheads="1"/>
              </p:cNvSpPr>
              <p:nvPr/>
            </p:nvSpPr>
            <p:spPr bwMode="auto">
              <a:xfrm>
                <a:off x="7845" y="10650"/>
                <a:ext cx="795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垃圾</a:t>
                </a:r>
                <a:endParaRPr lang="zh-CN" sz="1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类与对象小结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（1）new关键字：表示向内存申请空间，也表示实例化一个对象，创建一个对象。</a:t>
            </a:r>
            <a:endParaRPr lang="zh-CN" altLang="en-US"/>
          </a:p>
          <a:p>
            <a:r>
              <a:rPr lang="zh-CN" altLang="en-US"/>
              <a:t>（2）一个对象在内存中的大小，由该对象的所有属性所占的内存大小的总和。引用类型变量在32位系统上占4个字节，在64位系统上占8个字节。加上而外的对象隐性数据所占的大小。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）相同的类型才可以赋值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）不同的引用，指向同一个对象，任何一个引用改变对象的值，其它引用都会反映出来。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）编程时要注意的问题，在确定不使用对象时，要尽早释放对象：引用=null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）当一个堆中的对象没有被任何引用变量所指向时，该对象会被JVM 的 GC 程序认为是垃圾对象，从而被回收。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、封装性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一、封装性的概念</a:t>
            </a:r>
            <a:endParaRPr lang="en-US" altLang="zh-CN" b="1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、封装性是面向对象思想的三大特征之一。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、封装就是隐藏实现细节，仅对外提供访问接口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封装有：</a:t>
            </a:r>
            <a:endParaRPr lang="en-US" altLang="zh-CN" dirty="0" smtClean="0"/>
          </a:p>
          <a:p>
            <a:r>
              <a:rPr lang="zh-CN" altLang="en-US" dirty="0" smtClean="0"/>
              <a:t>属性的封装、方法的封装、类的封装、组件的封装、模块化封装、系统级封装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二、封装的好处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、模块化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、信息隐藏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、代码重用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、插件化易于调试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、具有安全性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封装缺点：</a:t>
            </a:r>
            <a:endParaRPr lang="zh-CN" altLang="en-US" dirty="0"/>
          </a:p>
          <a:p>
            <a:r>
              <a:rPr lang="zh-CN" altLang="en-US" dirty="0"/>
              <a:t>会影响执行效率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、封装性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r>
              <a:rPr lang="zh-CN" altLang="en-US" b="1" dirty="0" smtClean="0">
                <a:sym typeface="+mn-ea"/>
              </a:rPr>
              <a:t>封装之前：</a:t>
            </a:r>
            <a:endParaRPr lang="en-US" altLang="zh-CN" b="1" dirty="0" smtClean="0"/>
          </a:p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r>
              <a:rPr lang="en-US" altLang="zh-CN" dirty="0" smtClean="0">
                <a:sym typeface="+mn-ea"/>
              </a:rPr>
              <a:t>class Person{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>
                <a:sym typeface="+mn-ea"/>
              </a:rPr>
              <a:t>	String name;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>
                <a:sym typeface="+mn-ea"/>
              </a:rPr>
              <a:t>	int age;</a:t>
            </a:r>
            <a:endParaRPr lang="en-US" altLang="zh-CN" dirty="0" smtClean="0"/>
          </a:p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endParaRPr lang="zh-CN" altLang="en-US" b="1" kern="0" dirty="0" smtClean="0"/>
          </a:p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endParaRPr lang="zh-CN" altLang="en-US" b="1" kern="0" dirty="0" smtClean="0"/>
          </a:p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endParaRPr lang="zh-CN" altLang="en-US" b="1" kern="0" dirty="0" smtClean="0"/>
          </a:p>
          <a:p>
            <a:pPr marL="342900" indent="-342900" eaLnBrk="0" hangingPunct="0">
              <a:buClr>
                <a:schemeClr val="accent2"/>
              </a:buClr>
              <a:buNone/>
              <a:defRPr/>
            </a:pPr>
            <a:r>
              <a:rPr lang="zh-CN" altLang="en-US" b="1" kern="0" dirty="0" smtClean="0">
                <a:sym typeface="+mn-ea"/>
              </a:rPr>
              <a:t>封装之后：</a:t>
            </a:r>
            <a:endParaRPr lang="en-US" altLang="zh-CN" b="1" kern="0" dirty="0" smtClean="0"/>
          </a:p>
          <a:p>
            <a:pPr marL="342900" indent="-342900" eaLnBrk="0" hangingPunct="0">
              <a:buClr>
                <a:schemeClr val="accent2"/>
              </a:buClr>
              <a:buFontTx/>
              <a:buChar char="•"/>
              <a:defRPr/>
            </a:pPr>
            <a:r>
              <a:rPr lang="en-US" altLang="zh-CN" kern="0" dirty="0" smtClean="0">
                <a:sym typeface="+mn-ea"/>
              </a:rPr>
              <a:t>class Person{</a:t>
            </a:r>
            <a:endParaRPr lang="en-US" altLang="zh-CN" kern="0" dirty="0" smtClean="0"/>
          </a:p>
          <a:p>
            <a:pPr marL="342900" indent="-342900" eaLnBrk="0" hangingPunct="0">
              <a:buClr>
                <a:schemeClr val="accent2"/>
              </a:buClr>
              <a:buFontTx/>
              <a:buChar char="•"/>
              <a:defRPr/>
            </a:pPr>
            <a:r>
              <a:rPr lang="en-US" altLang="zh-CN" kern="0" dirty="0" smtClean="0">
                <a:sym typeface="+mn-ea"/>
              </a:rPr>
              <a:t>//</a:t>
            </a:r>
            <a:r>
              <a:rPr lang="zh-CN" altLang="zh-CN" kern="0" dirty="0" smtClean="0">
                <a:sym typeface="+mn-ea"/>
              </a:rPr>
              <a:t>属性是成员变量</a:t>
            </a:r>
            <a:endParaRPr lang="zh-CN" altLang="zh-CN" kern="0" dirty="0" smtClean="0"/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ym typeface="+mn-ea"/>
              </a:rPr>
              <a:t>	</a:t>
            </a: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private</a:t>
            </a:r>
            <a:r>
              <a:rPr lang="en-US" altLang="zh-CN" kern="0" dirty="0" smtClean="0">
                <a:sym typeface="+mn-ea"/>
              </a:rPr>
              <a:t> String name;</a:t>
            </a:r>
            <a:endParaRPr lang="en-US" altLang="zh-CN" kern="0" dirty="0" smtClean="0"/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ym typeface="+mn-ea"/>
              </a:rPr>
              <a:t>	</a:t>
            </a: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private</a:t>
            </a:r>
            <a:r>
              <a:rPr lang="en-US" altLang="zh-CN" kern="0" dirty="0" smtClean="0">
                <a:sym typeface="+mn-ea"/>
              </a:rPr>
              <a:t> int age;</a:t>
            </a:r>
            <a:endParaRPr lang="en-US" altLang="zh-CN" kern="0" dirty="0" smtClean="0"/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ym typeface="+mn-ea"/>
              </a:rPr>
              <a:t>	//</a:t>
            </a:r>
            <a:r>
              <a:rPr lang="zh-CN" altLang="zh-CN" kern="0" dirty="0" smtClean="0">
                <a:sym typeface="+mn-ea"/>
              </a:rPr>
              <a:t>参数</a:t>
            </a:r>
            <a:r>
              <a:rPr lang="zh-CN" altLang="en-US" kern="0" dirty="0" smtClean="0">
                <a:sym typeface="+mn-ea"/>
              </a:rPr>
              <a:t>及方法内定义的变量</a:t>
            </a:r>
            <a:r>
              <a:rPr lang="zh-CN" altLang="zh-CN" kern="0" dirty="0" smtClean="0">
                <a:sym typeface="+mn-ea"/>
              </a:rPr>
              <a:t>是局部变量</a:t>
            </a:r>
            <a:endParaRPr lang="zh-CN" altLang="zh-CN" kern="0" dirty="0" smtClean="0"/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ym typeface="+mn-ea"/>
              </a:rPr>
              <a:t>	</a:t>
            </a: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public void </a:t>
            </a:r>
            <a:r>
              <a:rPr lang="en-US" altLang="zh-CN" kern="0" dirty="0" err="1" smtClean="0">
                <a:solidFill>
                  <a:srgbClr val="FF0000"/>
                </a:solidFill>
                <a:sym typeface="+mn-ea"/>
              </a:rPr>
              <a:t>setName</a:t>
            </a: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(String name){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		this.name = name;}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	public String </a:t>
            </a:r>
            <a:r>
              <a:rPr lang="en-US" altLang="zh-CN" kern="0" dirty="0" err="1" smtClean="0">
                <a:solidFill>
                  <a:srgbClr val="FF0000"/>
                </a:solidFill>
                <a:sym typeface="+mn-ea"/>
              </a:rPr>
              <a:t>getName</a:t>
            </a: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(){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buClr>
                <a:schemeClr val="accent2"/>
              </a:buClr>
              <a:defRPr/>
            </a:pPr>
            <a:r>
              <a:rPr lang="en-US" altLang="zh-CN" kern="0" dirty="0" smtClean="0">
                <a:solidFill>
                  <a:srgbClr val="FF0000"/>
                </a:solidFill>
                <a:sym typeface="+mn-ea"/>
              </a:rPr>
              <a:t>		return name;}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pPr marL="342900" indent="-342900" eaLnBrk="0" hangingPunct="0">
              <a:buClr>
                <a:schemeClr val="accent2"/>
              </a:buClr>
              <a:buFontTx/>
              <a:buChar char="•"/>
              <a:defRPr/>
            </a:pPr>
            <a:r>
              <a:rPr lang="en-US" altLang="zh-CN" kern="0" dirty="0" smtClean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、面向对象基本概念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、类与对象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、类和对象的定义格式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、对象与内存分析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、封装性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、构造方法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7</a:t>
            </a:r>
            <a:r>
              <a:rPr lang="zh-CN" altLang="zh-CN" sz="2000" dirty="0" smtClean="0"/>
              <a:t>、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关键字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、值传递与引用传递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、对象的一对一关系</a:t>
            </a:r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关键字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方法分析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dirty="0" smtClean="0">
                <a:sym typeface="+mn-ea"/>
              </a:rPr>
              <a:t>12</a:t>
            </a:r>
            <a:r>
              <a:rPr lang="zh-CN" altLang="en-US" dirty="0" smtClean="0">
                <a:sym typeface="+mn-ea"/>
              </a:rPr>
              <a:t>、代码块</a:t>
            </a:r>
            <a:endParaRPr lang="zh-CN" altLang="en-US" dirty="0" smtClean="0">
              <a:sym typeface="+mn-ea"/>
            </a:endParaRPr>
          </a:p>
          <a:p>
            <a:pPr>
              <a:buNone/>
            </a:pPr>
            <a:r>
              <a:rPr lang="en-US" altLang="zh-CN" dirty="0" smtClean="0">
                <a:sym typeface="+mn-ea"/>
              </a:rPr>
              <a:t>13</a:t>
            </a:r>
            <a:r>
              <a:rPr lang="zh-CN" altLang="en-US" dirty="0" smtClean="0">
                <a:sym typeface="+mn-ea"/>
              </a:rPr>
              <a:t>、单例设计模式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14</a:t>
            </a:r>
            <a:r>
              <a:rPr lang="zh-CN" altLang="en-US" sz="2000" dirty="0" smtClean="0"/>
              <a:t>、对象数组与管理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、封装性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b="1"/>
              <a:t>成员变量和局部变量</a:t>
            </a:r>
            <a:endParaRPr lang="zh-CN" altLang="en-US" b="1"/>
          </a:p>
          <a:p>
            <a:r>
              <a:rPr lang="en-US" altLang="zh-CN"/>
              <a:t>1</a:t>
            </a:r>
            <a:r>
              <a:rPr lang="zh-CN" altLang="en-US"/>
              <a:t>、在类中的位置不同</a:t>
            </a:r>
            <a:endParaRPr lang="zh-CN" altLang="en-US"/>
          </a:p>
          <a:p>
            <a:r>
              <a:rPr lang="zh-CN" altLang="en-US"/>
              <a:t>	成员变量：在类中定义</a:t>
            </a:r>
            <a:endParaRPr lang="en-US" altLang="zh-CN"/>
          </a:p>
          <a:p>
            <a:r>
              <a:rPr lang="zh-CN" altLang="en-US"/>
              <a:t>	局部变量：在方法中定义或者方法的参数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、在内存中的位置不同</a:t>
            </a:r>
            <a:endParaRPr lang="zh-CN" altLang="en-US"/>
          </a:p>
          <a:p>
            <a:r>
              <a:rPr lang="zh-CN" altLang="en-US"/>
              <a:t>	成员变量：在堆内存(成员变量属于对象，对象进堆内存)</a:t>
            </a:r>
            <a:endParaRPr lang="zh-CN" altLang="en-US"/>
          </a:p>
          <a:p>
            <a:r>
              <a:rPr lang="zh-CN" altLang="en-US"/>
              <a:t>	局部变量：在栈内存(局部变量属于方法，方法进栈内存)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、生命周期不同</a:t>
            </a:r>
            <a:endParaRPr lang="zh-CN" altLang="en-US"/>
          </a:p>
          <a:p>
            <a:r>
              <a:rPr lang="zh-CN" altLang="en-US"/>
              <a:t>	成员变量：随着对象的创建而存在，随着对象的销毁而消失</a:t>
            </a:r>
            <a:endParaRPr lang="zh-CN" altLang="en-US"/>
          </a:p>
          <a:p>
            <a:r>
              <a:rPr lang="zh-CN" altLang="en-US"/>
              <a:t>	局部变量：随着方法的调用而存在，随着方法的调用完毕而消失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、初始化值不同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成员变量：有默认初始化值，引用类型默认为</a:t>
            </a:r>
            <a:r>
              <a:rPr lang="en-US" altLang="zh-CN"/>
              <a:t>null</a:t>
            </a:r>
            <a:endParaRPr lang="en-US" altLang="zh-CN"/>
          </a:p>
          <a:p>
            <a:r>
              <a:rPr lang="zh-CN" altLang="en-US"/>
              <a:t>	局部变量：没有默认初始化值，必须定义，赋值，然后才能使用</a:t>
            </a:r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/>
              <a:t>	局部变量名称可以和成员变量名称一样，在方法中使用的时候，采用的是就近原则。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、构造方法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什么是构造方法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、构造方法就是类构造对象时调用的方法，用于对象的初始化工 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、构造方法是实例化一个类的对象时，也就是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的时候，最先调用的方法。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构造方法的定义：</a:t>
            </a:r>
            <a:endParaRPr lang="en-US" altLang="zh-CN" dirty="0" smtClean="0"/>
          </a:p>
          <a:p>
            <a:r>
              <a:rPr lang="zh-CN" altLang="en-US" dirty="0" smtClean="0"/>
              <a:t>构造方法是在类中定义的，构造方法的定义格式：方法名称与类名称相同，无返回值类型的声明。</a:t>
            </a:r>
            <a:endParaRPr lang="zh-CN" altLang="en-US" dirty="0" smtClean="0"/>
          </a:p>
          <a:p>
            <a:r>
              <a:rPr lang="zh-CN" altLang="en-US" dirty="0" smtClean="0"/>
              <a:t>对象的实例化语法：</a:t>
            </a:r>
            <a:endParaRPr lang="zh-CN" altLang="en-US" dirty="0" smtClean="0"/>
          </a:p>
          <a:p>
            <a:r>
              <a:rPr lang="en-US" altLang="zh-CN" dirty="0" smtClean="0"/>
              <a:t>Dog </a:t>
            </a:r>
            <a:r>
              <a:rPr lang="en-US" altLang="zh-CN" dirty="0" err="1" smtClean="0"/>
              <a:t>dog </a:t>
            </a:r>
            <a:r>
              <a:rPr lang="en-US" altLang="zh-CN" dirty="0" smtClean="0"/>
              <a:t>= new Dog();  //new </a:t>
            </a:r>
            <a:r>
              <a:rPr lang="zh-CN" altLang="en-US" dirty="0" smtClean="0"/>
              <a:t> </a:t>
            </a:r>
            <a:r>
              <a:rPr lang="en-US" altLang="zh-CN" dirty="0" smtClean="0"/>
              <a:t>Dog</a:t>
            </a:r>
            <a:r>
              <a:rPr lang="zh-CN" altLang="en-US" dirty="0" smtClean="0"/>
              <a:t>后面有个括号，带括号表示调用了方法，此时调用的方法就是构造方法了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、构造方法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构造方法重载：</a:t>
            </a:r>
            <a:endParaRPr lang="en-US" altLang="zh-CN" dirty="0" smtClean="0"/>
          </a:p>
          <a:p>
            <a:r>
              <a:rPr lang="zh-CN" altLang="en-US" b="1" dirty="0" smtClean="0"/>
              <a:t>无参构造方法：</a:t>
            </a:r>
            <a:endParaRPr lang="en-US" altLang="zh-CN" b="1" dirty="0" smtClean="0"/>
          </a:p>
          <a:p>
            <a:r>
              <a:rPr lang="en-US" altLang="zh-CN" dirty="0" smtClean="0"/>
              <a:t>public Dog(){}</a:t>
            </a:r>
            <a:endParaRPr lang="en-US" altLang="zh-CN" dirty="0" smtClean="0"/>
          </a:p>
          <a:p>
            <a:r>
              <a:rPr lang="zh-CN" altLang="en-US" b="1" dirty="0" smtClean="0"/>
              <a:t>带一个参数的构造方法：</a:t>
            </a:r>
            <a:endParaRPr lang="en-US" altLang="zh-CN" b="1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smtClean="0">
                <a:sym typeface="+mn-ea"/>
              </a:rPr>
              <a:t>Dog</a:t>
            </a:r>
            <a:r>
              <a:rPr lang="en-US" altLang="zh-CN" dirty="0" smtClean="0"/>
              <a:t>(String name){</a:t>
            </a:r>
            <a:endParaRPr lang="en-US" altLang="zh-CN" dirty="0" smtClean="0"/>
          </a:p>
          <a:p>
            <a:r>
              <a:rPr lang="en-US" altLang="zh-CN" dirty="0" smtClean="0"/>
              <a:t>  this.name = name;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b="1" dirty="0" smtClean="0"/>
              <a:t>带多个参数的构造方法：</a:t>
            </a:r>
            <a:endParaRPr lang="en-US" altLang="zh-CN" b="1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smtClean="0">
                <a:sym typeface="+mn-ea"/>
              </a:rPr>
              <a:t>Dog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name,int</a:t>
            </a:r>
            <a:r>
              <a:rPr lang="en-US" altLang="zh-CN" dirty="0" smtClean="0"/>
              <a:t> age){</a:t>
            </a:r>
            <a:endParaRPr lang="en-US" altLang="zh-CN" dirty="0" smtClean="0"/>
          </a:p>
          <a:p>
            <a:r>
              <a:rPr lang="en-US" altLang="zh-CN" dirty="0" smtClean="0"/>
              <a:t>  this.name = name;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6</a:t>
            </a:r>
            <a:r>
              <a:rPr lang="zh-CN" altLang="zh-CN"/>
              <a:t>、构造方法小结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（1）构造方法名称与类名相同，没有返回值声明（包括 void）</a:t>
            </a:r>
            <a:endParaRPr lang="zh-CN" altLang="en-US"/>
          </a:p>
          <a:p>
            <a:r>
              <a:rPr lang="zh-CN" altLang="en-US"/>
              <a:t>（2）构造方法用于初始化数据（属性）</a:t>
            </a:r>
            <a:endParaRPr lang="zh-CN" altLang="en-US"/>
          </a:p>
          <a:p>
            <a:r>
              <a:rPr lang="zh-CN" altLang="en-US"/>
              <a:t>（3）每一个类中都会有一个默认的无参的构造方法</a:t>
            </a:r>
            <a:endParaRPr lang="zh-CN" altLang="en-US"/>
          </a:p>
          <a:p>
            <a:r>
              <a:rPr lang="zh-CN" altLang="en-US"/>
              <a:t>（4）如果类中有显示的构造方法，那么默认构造方法将无效</a:t>
            </a:r>
            <a:endParaRPr lang="zh-CN" altLang="en-US"/>
          </a:p>
          <a:p>
            <a:r>
              <a:rPr lang="zh-CN" altLang="en-US"/>
              <a:t>（5）如果有显示的构造方法，还想保留默认构造 方法，需要显示的写出来。</a:t>
            </a:r>
            <a:endParaRPr lang="zh-CN" altLang="en-US"/>
          </a:p>
          <a:p>
            <a:r>
              <a:rPr lang="zh-CN" altLang="en-US"/>
              <a:t>（6）构造方法可以有多个，但参数不一样，称为构造方法的重载</a:t>
            </a:r>
            <a:endParaRPr lang="zh-CN" altLang="en-US"/>
          </a:p>
          <a:p>
            <a:r>
              <a:rPr lang="zh-CN" altLang="en-US"/>
              <a:t>（7）在构造方法中调用另一个构造方法，使用this(...)，该句代码必须在第一句。</a:t>
            </a:r>
            <a:endParaRPr lang="zh-CN" altLang="en-US"/>
          </a:p>
          <a:p>
            <a:r>
              <a:rPr lang="zh-CN" altLang="en-US"/>
              <a:t>（8）构造方法之间的调用，必须要有出口。</a:t>
            </a:r>
            <a:endParaRPr lang="zh-CN" altLang="en-US"/>
          </a:p>
          <a:p>
            <a:r>
              <a:rPr lang="zh-CN" altLang="en-US"/>
              <a:t>（9）给对象初始化数据可以使用构造方法或setter方法，通常情况下，两者都会保留。</a:t>
            </a:r>
            <a:endParaRPr lang="zh-CN" altLang="en-US"/>
          </a:p>
          <a:p>
            <a:r>
              <a:rPr lang="zh-CN" altLang="en-US"/>
              <a:t>（10）一个好的编程习惯是要保留默认的构造方法。（为了方便一些框架代码使用反射来创建对象）</a:t>
            </a:r>
            <a:endParaRPr lang="zh-CN" altLang="en-US"/>
          </a:p>
          <a:p>
            <a:r>
              <a:rPr lang="zh-CN" altLang="en-US"/>
              <a:t>（11）private Dog(){}，构造方法私有化，当我们的需求是为了 保正该类只有一个对象时。</a:t>
            </a:r>
            <a:endParaRPr lang="zh-CN" altLang="en-US"/>
          </a:p>
          <a:p>
            <a:r>
              <a:rPr lang="zh-CN" altLang="en-US"/>
              <a:t>        什么时候一个类只需要一个对象？比如，工具类（没有属性的类，只有行为）并且该工具对象被频繁使用。权衡只用一个对象与产生多个对象的内存使用，来确定该类是否要定义为只需要一个对象。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基础中，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关键字是一个最重要的概念。使用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关键字可以完成以下的操作：</a:t>
            </a:r>
            <a:endParaRPr lang="zh-CN" altLang="en-US" sz="2000" dirty="0" smtClean="0"/>
          </a:p>
          <a:p>
            <a:r>
              <a:rPr lang="zh-CN" altLang="zh-CN" sz="2000" dirty="0" smtClean="0"/>
              <a:t>· </a:t>
            </a:r>
            <a:r>
              <a:rPr lang="zh-CN" altLang="en-US" sz="2000" dirty="0" smtClean="0"/>
              <a:t>调用类中的属性</a:t>
            </a:r>
            <a:endParaRPr lang="zh-CN" altLang="en-US" sz="2000" dirty="0" smtClean="0"/>
          </a:p>
          <a:p>
            <a:r>
              <a:rPr lang="zh-CN" altLang="zh-CN" sz="2000" dirty="0" smtClean="0"/>
              <a:t>· </a:t>
            </a:r>
            <a:r>
              <a:rPr lang="zh-CN" altLang="en-US" sz="2000" dirty="0" smtClean="0"/>
              <a:t>调用类中的方法或构造方法</a:t>
            </a:r>
            <a:endParaRPr lang="zh-CN" altLang="en-US" sz="2000" dirty="0" smtClean="0"/>
          </a:p>
          <a:p>
            <a:r>
              <a:rPr lang="zh-CN" altLang="zh-CN" sz="2000" dirty="0" smtClean="0"/>
              <a:t>· </a:t>
            </a:r>
            <a:r>
              <a:rPr lang="zh-CN" altLang="en-US" sz="2000" dirty="0" smtClean="0"/>
              <a:t>表示当前对象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、值传递与引用传递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示例一：值传递</a:t>
            </a:r>
            <a:endParaRPr lang="en-US" altLang="zh-CN" sz="2000" dirty="0" smtClean="0"/>
          </a:p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ValueDemo</a:t>
            </a:r>
            <a:r>
              <a:rPr lang="en-US" altLang="zh-CN" sz="2000" dirty="0" smtClean="0"/>
              <a:t>{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		int x = 10;</a:t>
            </a:r>
            <a:endParaRPr lang="zh-CN" altLang="zh-CN" sz="2000" dirty="0" smtClean="0"/>
          </a:p>
          <a:p>
            <a:r>
              <a:rPr lang="en-US" altLang="zh-CN" sz="2000" dirty="0" smtClean="0"/>
              <a:t>		method(x) 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(“x=”+x) 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method(int </a:t>
            </a:r>
            <a:r>
              <a:rPr lang="en-US" altLang="zh-CN" sz="2000" dirty="0" err="1" smtClean="0"/>
              <a:t>mx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mx</a:t>
            </a:r>
            <a:r>
              <a:rPr lang="en-US" altLang="zh-CN" sz="2000" dirty="0" smtClean="0"/>
              <a:t> = 20;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、值传递与引用传递</a:t>
            </a:r>
            <a:endParaRPr lang="zh-CN" altLang="en-US" sz="42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示例二：引用传递</a:t>
            </a:r>
            <a:endParaRPr lang="en-US" altLang="zh-CN" sz="2000" dirty="0" smtClean="0"/>
          </a:p>
          <a:p>
            <a:r>
              <a:rPr lang="en-US" altLang="zh-CN" sz="2000" dirty="0" smtClean="0"/>
              <a:t>public class RefDemo1{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sz="2000" dirty="0" smtClean="0">
                <a:sym typeface="+mn-ea"/>
              </a:rPr>
              <a:t>Duck </a:t>
            </a:r>
            <a:r>
              <a:rPr lang="en-US" altLang="zh-CN" sz="2000" dirty="0" smtClean="0"/>
              <a:t>d  = new </a:t>
            </a:r>
            <a:r>
              <a:rPr lang="en-US" sz="2000" dirty="0" smtClean="0">
                <a:sym typeface="+mn-ea"/>
              </a:rPr>
              <a:t>Duck</a:t>
            </a:r>
            <a:r>
              <a:rPr lang="en-US" altLang="zh-CN" sz="2000" dirty="0" smtClean="0"/>
              <a:t>();</a:t>
            </a:r>
            <a:endParaRPr lang="zh-CN" altLang="zh-CN" sz="2000" dirty="0" smtClean="0"/>
          </a:p>
          <a:p>
            <a:r>
              <a:rPr lang="en-US" altLang="zh-CN" sz="2000" dirty="0" smtClean="0"/>
              <a:t>		method(d) 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</a:t>
            </a:r>
            <a:r>
              <a:rPr lang="en-US" sz="2000" dirty="0" smtClean="0">
                <a:sym typeface="+mn-ea"/>
              </a:rPr>
              <a:t>Duck </a:t>
            </a:r>
            <a:r>
              <a:rPr lang="en-US" altLang="zh-CN" sz="2000" dirty="0" smtClean="0"/>
              <a:t>age = ”+</a:t>
            </a:r>
            <a:r>
              <a:rPr lang="en-US" altLang="zh-CN" sz="2000" dirty="0" err="1" smtClean="0"/>
              <a:t>d.age</a:t>
            </a:r>
            <a:r>
              <a:rPr lang="en-US" altLang="zh-CN" sz="2000" dirty="0" smtClean="0"/>
              <a:t>) 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method(</a:t>
            </a:r>
            <a:r>
              <a:rPr lang="en-US" sz="2000" dirty="0" smtClean="0">
                <a:sym typeface="+mn-ea"/>
              </a:rPr>
              <a:t>Duck </a:t>
            </a:r>
            <a:r>
              <a:rPr lang="en-US" altLang="zh-CN" sz="2000" dirty="0" smtClean="0"/>
              <a:t>duck){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duck.age</a:t>
            </a:r>
            <a:r>
              <a:rPr lang="en-US" altLang="zh-CN" sz="2000" dirty="0" smtClean="0"/>
              <a:t> = 5;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r>
              <a:rPr lang="en-US" altLang="zh-CN" sz="2000" dirty="0" smtClean="0"/>
              <a:t>class </a:t>
            </a:r>
            <a:r>
              <a:rPr lang="en-US" sz="2000" dirty="0" smtClean="0"/>
              <a:t>Duck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 	int age = 2;   //</a:t>
            </a:r>
            <a:r>
              <a:rPr lang="zh-CN" altLang="en-US" sz="2000" dirty="0" smtClean="0"/>
              <a:t>省略封装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、值传递与引用传递</a:t>
            </a:r>
            <a:endParaRPr lang="en-US" altLang="zh-CN" sz="4200" dirty="0" smtClean="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示例三：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传递</a:t>
            </a:r>
            <a:endParaRPr lang="en-US" altLang="zh-CN" sz="2000" dirty="0" smtClean="0"/>
          </a:p>
          <a:p>
            <a:r>
              <a:rPr lang="en-US" altLang="zh-CN" sz="2000" dirty="0" smtClean="0"/>
              <a:t>public class RefDemo2{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		String name = “</a:t>
            </a:r>
            <a:r>
              <a:rPr lang="zh-CN" altLang="en-US" sz="2000" dirty="0" smtClean="0"/>
              <a:t>小飞</a:t>
            </a:r>
            <a:r>
              <a:rPr lang="en-US" sz="2000" dirty="0" smtClean="0"/>
              <a:t>”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		method(name) 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(“name=”+name) 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method(String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= “</a:t>
            </a:r>
            <a:r>
              <a:rPr lang="zh-CN" altLang="en-US" sz="2000" dirty="0" smtClean="0"/>
              <a:t>小备</a:t>
            </a:r>
            <a:r>
              <a:rPr lang="en-US" sz="2000" dirty="0" smtClean="0"/>
              <a:t>”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、值传递与引用传递</a:t>
            </a:r>
            <a:endParaRPr lang="zh-CN" altLang="en-US" sz="4200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示例四：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传递</a:t>
            </a:r>
            <a:endParaRPr lang="en-US" altLang="zh-CN" sz="2000" dirty="0" smtClean="0"/>
          </a:p>
          <a:p>
            <a:r>
              <a:rPr lang="en-US" altLang="zh-CN" sz="2000" dirty="0" smtClean="0"/>
              <a:t>public class RefDemo3{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		Person p  = new </a:t>
            </a:r>
            <a:r>
              <a:rPr lang="en-US" sz="2000" dirty="0" smtClean="0"/>
              <a:t>Person</a:t>
            </a:r>
            <a:r>
              <a:rPr lang="en-US" altLang="zh-CN" sz="2000" dirty="0" smtClean="0"/>
              <a:t>();</a:t>
            </a:r>
            <a:endParaRPr lang="zh-CN" altLang="zh-CN" sz="2000" dirty="0" smtClean="0"/>
          </a:p>
          <a:p>
            <a:r>
              <a:rPr lang="en-US" altLang="zh-CN" sz="2000" dirty="0" smtClean="0"/>
              <a:t>		method(p) ;</a:t>
            </a:r>
            <a:endParaRPr lang="zh-CN" altLang="zh-CN" sz="2000" dirty="0" smtClean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(“person name= ”+p.name) 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	public static void method(Person</a:t>
            </a:r>
            <a:r>
              <a:rPr lang="en-US" sz="2000" dirty="0" smtClean="0"/>
              <a:t> p</a:t>
            </a:r>
            <a:r>
              <a:rPr lang="en-US" altLang="zh-CN" sz="2000" dirty="0" smtClean="0"/>
              <a:t> ){</a:t>
            </a:r>
            <a:endParaRPr lang="zh-CN" altLang="zh-CN" sz="2000" dirty="0" smtClean="0"/>
          </a:p>
          <a:p>
            <a:r>
              <a:rPr lang="en-US" altLang="zh-CN" sz="2000" dirty="0" smtClean="0"/>
              <a:t>		p.name = “</a:t>
            </a:r>
            <a:r>
              <a:rPr lang="zh-CN" altLang="en-US" sz="2000" dirty="0" smtClean="0"/>
              <a:t>备备</a:t>
            </a:r>
            <a:r>
              <a:rPr lang="en-US" sz="2000" dirty="0" smtClean="0"/>
              <a:t>”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r>
              <a:rPr lang="en-US" altLang="zh-CN" sz="2000" dirty="0" smtClean="0"/>
              <a:t>class Person{</a:t>
            </a:r>
            <a:endParaRPr lang="en-US" altLang="zh-CN" sz="2000" dirty="0" smtClean="0"/>
          </a:p>
          <a:p>
            <a:r>
              <a:rPr lang="en-US" altLang="zh-CN" sz="2000" dirty="0" smtClean="0"/>
              <a:t> 	String name = “</a:t>
            </a:r>
            <a:r>
              <a:rPr lang="zh-CN" altLang="en-US" sz="2000" dirty="0" smtClean="0"/>
              <a:t>飞飞</a:t>
            </a:r>
            <a:r>
              <a:rPr lang="en-US" sz="2000" dirty="0" smtClean="0"/>
              <a:t>”</a:t>
            </a:r>
            <a:r>
              <a:rPr lang="en-US" altLang="zh-CN" sz="2000" dirty="0" smtClean="0"/>
              <a:t>;   //</a:t>
            </a:r>
            <a:r>
              <a:rPr lang="zh-CN" altLang="en-US" sz="2000" dirty="0" smtClean="0"/>
              <a:t>省略封装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、对象的一对一关系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两个对象之间的一对一关系：</a:t>
            </a:r>
            <a:endParaRPr lang="en-US" altLang="zh-CN" sz="2000" dirty="0" smtClean="0"/>
          </a:p>
          <a:p>
            <a:r>
              <a:rPr lang="zh-CN" altLang="en-US" sz="2000" dirty="0" smtClean="0"/>
              <a:t>比如：</a:t>
            </a:r>
            <a:endParaRPr lang="en-US" altLang="zh-CN" sz="2000" dirty="0" smtClean="0"/>
          </a:p>
          <a:p>
            <a:r>
              <a:rPr lang="zh-CN" altLang="en-US" sz="2000" dirty="0" smtClean="0"/>
              <a:t>一个英雄（</a:t>
            </a:r>
            <a:r>
              <a:rPr lang="en-US" altLang="zh-CN" sz="2000" dirty="0" smtClean="0"/>
              <a:t>Hero</a:t>
            </a:r>
            <a:r>
              <a:rPr lang="zh-CN" altLang="en-US" sz="2000" dirty="0" smtClean="0"/>
              <a:t>）对一个兵器（</a:t>
            </a:r>
            <a:r>
              <a:rPr lang="en-US" altLang="zh-CN" sz="2000" dirty="0" smtClean="0"/>
              <a:t>Weapon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代码如何表示？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、面向对象基本概念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1" dirty="0" smtClean="0"/>
              <a:t>一、什么是面向对象：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、面向对象是一种编程思想。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、面向对象是一种思考问题的思维方式。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二、建立面向对象思维方式：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、先整体，再局部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、先抽象，再具体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、能做什么，再怎么做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三、如何学习面向对象：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、掌握一门面向对象语言的语法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、熟悉面向对象的设计原则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、熟悉面向对象设计模式</a:t>
            </a:r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49154" name="Picture 2" descr="http://www.cnceo.com/article/images/20100601/cnceo.com127539695722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60640" y="1528748"/>
            <a:ext cx="3302710" cy="2552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static</a:t>
            </a:r>
            <a:r>
              <a:rPr lang="zh-CN" altLang="en-US" sz="2000" b="1" dirty="0" smtClean="0"/>
              <a:t>关键字的作用：</a:t>
            </a:r>
            <a:endParaRPr lang="en-US" altLang="zh-CN" sz="2000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、使用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关键字修饰一个属性</a:t>
            </a:r>
            <a:endParaRPr lang="en-US" altLang="zh-CN" b="1" dirty="0" smtClean="0"/>
          </a:p>
          <a:p>
            <a:r>
              <a:rPr lang="zh-CN" altLang="en-US" dirty="0" smtClean="0"/>
              <a:t>声明为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的变量实质上就是全局变量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、使用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关键字修饰一个方法</a:t>
            </a:r>
            <a:endParaRPr lang="en-US" altLang="zh-CN" b="1" dirty="0" smtClean="0"/>
          </a:p>
          <a:p>
            <a:r>
              <a:rPr lang="zh-CN" altLang="en-US" dirty="0" smtClean="0"/>
              <a:t>通常，在一个类中定义一个方法为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，那就是说，无需本类的对象即可调用此方法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关键字修饰一个类（内部类）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文件加载到内存的结构图：</a:t>
            </a:r>
            <a:endParaRPr lang="zh-CN" altLang="en-US" dirty="0"/>
          </a:p>
        </p:txBody>
      </p:sp>
      <p:grpSp>
        <p:nvGrpSpPr>
          <p:cNvPr id="4" name="Group 21"/>
          <p:cNvGrpSpPr/>
          <p:nvPr/>
        </p:nvGrpSpPr>
        <p:grpSpPr bwMode="auto">
          <a:xfrm>
            <a:off x="688939" y="2079047"/>
            <a:ext cx="6929486" cy="3093039"/>
            <a:chOff x="2070" y="2385"/>
            <a:chExt cx="7515" cy="3448"/>
          </a:xfrm>
        </p:grpSpPr>
        <p:cxnSp>
          <p:nvCxnSpPr>
            <p:cNvPr id="5" name="AutoShape 22"/>
            <p:cNvCxnSpPr>
              <a:cxnSpLocks noChangeShapeType="1"/>
            </p:cNvCxnSpPr>
            <p:nvPr/>
          </p:nvCxnSpPr>
          <p:spPr bwMode="auto">
            <a:xfrm rot="5400000">
              <a:off x="5360" y="3060"/>
              <a:ext cx="2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" name="AutoShape 23"/>
            <p:cNvCxnSpPr>
              <a:cxnSpLocks noChangeShapeType="1"/>
            </p:cNvCxnSpPr>
            <p:nvPr/>
          </p:nvCxnSpPr>
          <p:spPr bwMode="auto">
            <a:xfrm rot="5400000" flipH="1" flipV="1">
              <a:off x="6057" y="3062"/>
              <a:ext cx="2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grpSp>
          <p:nvGrpSpPr>
            <p:cNvPr id="7" name="Group 24"/>
            <p:cNvGrpSpPr/>
            <p:nvPr/>
          </p:nvGrpSpPr>
          <p:grpSpPr bwMode="auto">
            <a:xfrm>
              <a:off x="2070" y="2385"/>
              <a:ext cx="7515" cy="3448"/>
              <a:chOff x="2070" y="2385"/>
              <a:chExt cx="7515" cy="3448"/>
            </a:xfrm>
          </p:grpSpPr>
          <p:sp>
            <p:nvSpPr>
              <p:cNvPr id="8" name="AutoShape 25"/>
              <p:cNvSpPr>
                <a:spLocks noChangeArrowheads="1"/>
              </p:cNvSpPr>
              <p:nvPr/>
            </p:nvSpPr>
            <p:spPr bwMode="auto">
              <a:xfrm>
                <a:off x="2070" y="2385"/>
                <a:ext cx="1365" cy="717"/>
              </a:xfrm>
              <a:prstGeom prst="flowChartDocumen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类文件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  <a:p>
                <a:pPr algn="ctr">
                  <a:defRPr/>
                </a:pP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.class</a:t>
                </a:r>
                <a:endParaRPr lang="zh-CN" altLang="zh-CN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9" name="AutoShape 26"/>
              <p:cNvCxnSpPr>
                <a:cxnSpLocks noChangeShapeType="1"/>
              </p:cNvCxnSpPr>
              <p:nvPr/>
            </p:nvCxnSpPr>
            <p:spPr bwMode="auto">
              <a:xfrm>
                <a:off x="3435" y="2760"/>
                <a:ext cx="10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sp>
            <p:nvSpPr>
              <p:cNvPr id="10" name="Rectangle 27"/>
              <p:cNvSpPr>
                <a:spLocks noChangeArrowheads="1"/>
              </p:cNvSpPr>
              <p:nvPr/>
            </p:nvSpPr>
            <p:spPr bwMode="auto">
              <a:xfrm>
                <a:off x="2070" y="3181"/>
                <a:ext cx="7515" cy="143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运行时数据区</a:t>
                </a:r>
                <a:endParaRPr lang="zh-CN" sz="1600" dirty="0"/>
              </a:p>
            </p:txBody>
          </p:sp>
          <p:sp>
            <p:nvSpPr>
              <p:cNvPr id="11" name="Rectangle 28"/>
              <p:cNvSpPr>
                <a:spLocks noChangeArrowheads="1"/>
              </p:cNvSpPr>
              <p:nvPr/>
            </p:nvSpPr>
            <p:spPr bwMode="auto">
              <a:xfrm>
                <a:off x="2145" y="3580"/>
                <a:ext cx="2115" cy="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方法区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Method Area</a:t>
                </a:r>
                <a:endParaRPr lang="zh-CN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29"/>
              <p:cNvSpPr>
                <a:spLocks noChangeArrowheads="1"/>
              </p:cNvSpPr>
              <p:nvPr/>
            </p:nvSpPr>
            <p:spPr bwMode="auto">
              <a:xfrm>
                <a:off x="2145" y="4137"/>
                <a:ext cx="2115" cy="4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>
                    <a:latin typeface="Calibri" panose="020F0502020204030204" pitchFamily="34" charset="0"/>
                    <a:ea typeface="宋体" panose="02010600030101010101" pitchFamily="2" charset="-122"/>
                  </a:rPr>
                  <a:t>堆</a:t>
                </a:r>
                <a:r>
                  <a:rPr lang="en-US" altLang="zh-CN" sz="1600">
                    <a:latin typeface="Calibri" panose="020F0502020204030204" pitchFamily="34" charset="0"/>
                    <a:ea typeface="宋体" panose="02010600030101010101" pitchFamily="2" charset="-122"/>
                  </a:rPr>
                  <a:t>Heap</a:t>
                </a: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30"/>
              <p:cNvSpPr>
                <a:spLocks noChangeArrowheads="1"/>
              </p:cNvSpPr>
              <p:nvPr/>
            </p:nvSpPr>
            <p:spPr bwMode="auto">
              <a:xfrm>
                <a:off x="4350" y="3580"/>
                <a:ext cx="1575" cy="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栈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Java Stacks</a:t>
                </a:r>
                <a:endParaRPr lang="zh-CN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31"/>
              <p:cNvSpPr>
                <a:spLocks noChangeArrowheads="1"/>
              </p:cNvSpPr>
              <p:nvPr/>
            </p:nvSpPr>
            <p:spPr bwMode="auto">
              <a:xfrm>
                <a:off x="6000" y="3580"/>
                <a:ext cx="3510" cy="4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本地方法栈（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Native Method Stacks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）</a:t>
                </a:r>
                <a:endParaRPr 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32"/>
              <p:cNvSpPr>
                <a:spLocks noChangeArrowheads="1"/>
              </p:cNvSpPr>
              <p:nvPr/>
            </p:nvSpPr>
            <p:spPr bwMode="auto">
              <a:xfrm>
                <a:off x="4350" y="4137"/>
                <a:ext cx="5160" cy="4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miter lim="800000"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程序计数器（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Program Counter Register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）</a:t>
                </a:r>
                <a:endParaRPr 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33"/>
              <p:cNvSpPr>
                <a:spLocks noChangeArrowheads="1"/>
              </p:cNvSpPr>
              <p:nvPr/>
            </p:nvSpPr>
            <p:spPr bwMode="auto">
              <a:xfrm>
                <a:off x="4500" y="2475"/>
                <a:ext cx="4000" cy="467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rou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类加载器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Class Loader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>
                  <a:defRPr/>
                </a:pPr>
                <a:endParaRPr lang="zh-CN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34"/>
              <p:cNvSpPr>
                <a:spLocks noChangeArrowheads="1"/>
              </p:cNvSpPr>
              <p:nvPr/>
            </p:nvSpPr>
            <p:spPr bwMode="auto">
              <a:xfrm>
                <a:off x="2147" y="4933"/>
                <a:ext cx="1920" cy="90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rou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执行引擎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  <a:p>
                <a:pPr algn="ctr">
                  <a:defRPr/>
                </a:pP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Execution Engine</a:t>
                </a:r>
                <a:endParaRPr lang="zh-CN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35"/>
              <p:cNvSpPr>
                <a:spLocks noChangeArrowheads="1"/>
              </p:cNvSpPr>
              <p:nvPr/>
            </p:nvSpPr>
            <p:spPr bwMode="auto">
              <a:xfrm>
                <a:off x="4782" y="4933"/>
                <a:ext cx="1830" cy="90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00" scaled="1"/>
              </a:gradFill>
              <a:ln w="12700">
                <a:solidFill>
                  <a:srgbClr val="95B3D7"/>
                </a:solidFill>
                <a:rou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本地方法接口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  <a:p>
                <a:pPr algn="ctr">
                  <a:defRPr/>
                </a:pP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Native Interface</a:t>
                </a:r>
                <a:endParaRPr lang="zh-CN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36"/>
              <p:cNvSpPr>
                <a:spLocks noChangeArrowheads="1"/>
              </p:cNvSpPr>
              <p:nvPr/>
            </p:nvSpPr>
            <p:spPr bwMode="auto">
              <a:xfrm>
                <a:off x="7493" y="4933"/>
                <a:ext cx="1705" cy="63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rou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latin typeface="Calibri" panose="020F0502020204030204" pitchFamily="34" charset="0"/>
                  </a:rPr>
                  <a:t>本地方法库</a:t>
                </a:r>
                <a:endParaRPr lang="zh-CN" altLang="en-US" sz="1600"/>
              </a:p>
              <a:p>
                <a:pPr algn="ctr"/>
                <a:r>
                  <a:rPr lang="en-US" altLang="zh-CN" sz="1600">
                    <a:latin typeface="Calibri" panose="020F0502020204030204" pitchFamily="34" charset="0"/>
                  </a:rPr>
                  <a:t>Native Libraries</a:t>
                </a:r>
                <a:endParaRPr lang="zh-CN" altLang="zh-CN" sz="1600"/>
              </a:p>
            </p:txBody>
          </p:sp>
          <p:cxnSp>
            <p:nvCxnSpPr>
              <p:cNvPr id="20" name="AutoShape 37"/>
              <p:cNvCxnSpPr>
                <a:cxnSpLocks noChangeShapeType="1"/>
              </p:cNvCxnSpPr>
              <p:nvPr/>
            </p:nvCxnSpPr>
            <p:spPr bwMode="auto">
              <a:xfrm rot="5400000">
                <a:off x="2608" y="4774"/>
                <a:ext cx="31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1" name="AutoShape 3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306" y="4774"/>
                <a:ext cx="31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2" name="AutoShape 39"/>
              <p:cNvCxnSpPr>
                <a:cxnSpLocks noChangeShapeType="1"/>
              </p:cNvCxnSpPr>
              <p:nvPr/>
            </p:nvCxnSpPr>
            <p:spPr bwMode="auto">
              <a:xfrm>
                <a:off x="3990" y="5252"/>
                <a:ext cx="81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3" name="AutoShape 40"/>
              <p:cNvCxnSpPr>
                <a:cxnSpLocks noChangeShapeType="1"/>
              </p:cNvCxnSpPr>
              <p:nvPr/>
            </p:nvCxnSpPr>
            <p:spPr bwMode="auto">
              <a:xfrm rot="5400000">
                <a:off x="5165" y="4773"/>
                <a:ext cx="3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4" name="AutoShape 41"/>
              <p:cNvCxnSpPr>
                <a:cxnSpLocks noChangeShapeType="1"/>
              </p:cNvCxnSpPr>
              <p:nvPr/>
            </p:nvCxnSpPr>
            <p:spPr bwMode="auto">
              <a:xfrm rot="16200000" flipV="1">
                <a:off x="5862" y="4774"/>
                <a:ext cx="31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5" name="AutoShape 42"/>
              <p:cNvCxnSpPr>
                <a:cxnSpLocks noChangeShapeType="1"/>
              </p:cNvCxnSpPr>
              <p:nvPr/>
            </p:nvCxnSpPr>
            <p:spPr bwMode="auto">
              <a:xfrm>
                <a:off x="6641" y="5332"/>
                <a:ext cx="85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声明为</a:t>
            </a:r>
            <a:r>
              <a:rPr lang="en-US" altLang="zh-CN" sz="2000" b="1" dirty="0" smtClean="0"/>
              <a:t>static</a:t>
            </a:r>
            <a:r>
              <a:rPr lang="zh-CN" altLang="en-US" sz="2000" b="1" dirty="0" smtClean="0"/>
              <a:t>的方法有以下几条限制： </a:t>
            </a:r>
            <a:br>
              <a:rPr lang="zh-CN" altLang="en-US" sz="2000" dirty="0" smtClean="0"/>
            </a:br>
            <a:r>
              <a:rPr lang="zh-CN" altLang="en-US" sz="2000" dirty="0" smtClean="0"/>
              <a:t>它们仅能调用其他的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 方法。 </a:t>
            </a:r>
            <a:br>
              <a:rPr lang="zh-CN" altLang="en-US" sz="2000" dirty="0" smtClean="0"/>
            </a:br>
            <a:r>
              <a:rPr lang="zh-CN" altLang="en-US" sz="2000" dirty="0" smtClean="0"/>
              <a:t>它们只能访问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数据。 </a:t>
            </a:r>
            <a:br>
              <a:rPr lang="zh-CN" altLang="en-US" sz="2000" dirty="0" smtClean="0"/>
            </a:br>
            <a:r>
              <a:rPr lang="zh-CN" altLang="en-US" sz="2000" dirty="0" smtClean="0"/>
              <a:t>它们不能以任何方式引用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 或</a:t>
            </a:r>
            <a:r>
              <a:rPr lang="en-US" altLang="zh-CN" sz="2000" dirty="0" smtClean="0"/>
              <a:t>super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endParaRPr lang="zh-CN" altLang="en-US" dirty="0"/>
          </a:p>
          <a:p>
            <a:r>
              <a:rPr lang="zh-CN" altLang="zh-CN" b="1" dirty="0"/>
              <a:t>什么时候使用</a:t>
            </a:r>
            <a:r>
              <a:rPr lang="en-US" altLang="zh-CN" b="1" dirty="0"/>
              <a:t>static?</a:t>
            </a:r>
            <a:endParaRPr lang="en-US" altLang="zh-CN" b="1" dirty="0"/>
          </a:p>
          <a:p>
            <a:r>
              <a:rPr lang="zh-CN" altLang="zh-CN" dirty="0"/>
              <a:t>所有对象共同的属性或方法，那么我们可以定义为静态的。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方法分析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主方法：</a:t>
            </a:r>
            <a:endParaRPr lang="en-US" altLang="zh-CN" sz="2000" dirty="0" smtClean="0"/>
          </a:p>
          <a:p>
            <a:r>
              <a:rPr lang="en-US" altLang="zh-CN" sz="2000" dirty="0" smtClean="0"/>
              <a:t>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){</a:t>
            </a:r>
            <a:endParaRPr lang="en-US" altLang="zh-CN" sz="2000" dirty="0" smtClean="0"/>
          </a:p>
          <a:p>
            <a:r>
              <a:rPr lang="en-US" altLang="zh-CN" sz="2000" dirty="0" smtClean="0"/>
              <a:t>    //</a:t>
            </a:r>
            <a:r>
              <a:rPr lang="zh-CN" altLang="en-US" sz="2000" dirty="0" smtClean="0"/>
              <a:t>代码块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public</a:t>
            </a:r>
            <a:r>
              <a:rPr lang="zh-CN" altLang="en-US" sz="2000" dirty="0" smtClean="0"/>
              <a:t>：公有的，最大的访问权限</a:t>
            </a:r>
            <a:endParaRPr lang="en-US" altLang="zh-CN" sz="2000" dirty="0" smtClean="0"/>
          </a:p>
          <a:p>
            <a:r>
              <a:rPr lang="en-US" altLang="zh-CN" sz="2000" dirty="0" smtClean="0"/>
              <a:t>static</a:t>
            </a:r>
            <a:r>
              <a:rPr lang="zh-CN" altLang="en-US" sz="2000" dirty="0" smtClean="0"/>
              <a:t>：静态的，无需创建对象</a:t>
            </a:r>
            <a:endParaRPr lang="en-US" altLang="zh-CN" sz="2000" dirty="0" smtClean="0"/>
          </a:p>
          <a:p>
            <a:r>
              <a:rPr lang="en-US" altLang="zh-CN" sz="2000" dirty="0" smtClean="0"/>
              <a:t>void:</a:t>
            </a:r>
            <a:r>
              <a:rPr lang="zh-CN" altLang="en-US" sz="2000" dirty="0" smtClean="0"/>
              <a:t>：表示没有返回值，无需向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返回结果</a:t>
            </a:r>
            <a:endParaRPr lang="zh-CN" altLang="en-US" sz="2000" dirty="0" smtClean="0"/>
          </a:p>
          <a:p>
            <a:r>
              <a:rPr lang="en-US" altLang="zh-CN" sz="2000" dirty="0" smtClean="0"/>
              <a:t>main</a:t>
            </a:r>
            <a:r>
              <a:rPr lang="zh-CN" altLang="en-US" sz="2000" dirty="0" smtClean="0"/>
              <a:t>：方法名，固定的方法名</a:t>
            </a:r>
            <a:endParaRPr lang="en-US" altLang="zh-CN" sz="2000" dirty="0" smtClean="0"/>
          </a:p>
          <a:p>
            <a:r>
              <a:rPr lang="en-US" altLang="zh-CN" sz="2000" dirty="0" smtClean="0"/>
              <a:t>String[] </a:t>
            </a:r>
            <a:r>
              <a:rPr lang="en-US" altLang="zh-CN" sz="2000" dirty="0" err="1" smtClean="0"/>
              <a:t>args</a:t>
            </a:r>
            <a:r>
              <a:rPr lang="zh-CN" altLang="en-US" sz="2000" dirty="0" smtClean="0"/>
              <a:t>：表示参数为字符串数组，可以在调用方法时传入参数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、代码块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、普通代码块</a:t>
            </a:r>
            <a:endParaRPr lang="en-US" altLang="zh-CN" sz="2000" dirty="0" smtClean="0"/>
          </a:p>
          <a:p>
            <a:r>
              <a:rPr lang="zh-CN" altLang="en-US" sz="2000" dirty="0" smtClean="0"/>
              <a:t>直接写在方法中的代码块就是普通代码块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示例：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public class Demo1{</a:t>
            </a:r>
            <a:endParaRPr lang="zh-CN" altLang="zh-CN" sz="2000" dirty="0" smtClean="0"/>
          </a:p>
          <a:p>
            <a:r>
              <a:rPr lang="en-US" altLang="zh-CN" sz="2000" dirty="0" smtClean="0"/>
              <a:t>   public static void main(String []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){</a:t>
            </a:r>
            <a:endParaRPr lang="zh-CN" altLang="zh-CN" sz="2000" dirty="0" smtClean="0"/>
          </a:p>
          <a:p>
            <a:r>
              <a:rPr lang="en-US" altLang="zh-CN" sz="2000" dirty="0" smtClean="0"/>
              <a:t>      {// </a:t>
            </a:r>
            <a:r>
              <a:rPr lang="zh-CN" altLang="en-US" sz="2000" dirty="0" smtClean="0"/>
              <a:t>普通代码块</a:t>
            </a:r>
            <a:endParaRPr lang="zh-CN" altLang="en-US" sz="2000" dirty="0" smtClean="0"/>
          </a:p>
          <a:p>
            <a:r>
              <a:rPr lang="en-US" altLang="zh-CN" sz="2000" dirty="0" smtClean="0"/>
              <a:t>	 String info = “</a:t>
            </a:r>
            <a:r>
              <a:rPr lang="zh-CN" altLang="en-US" sz="2000" dirty="0" smtClean="0"/>
              <a:t>局部变量</a:t>
            </a:r>
            <a:r>
              <a:rPr lang="en-US" altLang="zh-CN" sz="2000" dirty="0" smtClean="0"/>
              <a:t>-1” ; </a:t>
            </a:r>
            <a:endParaRPr lang="zh-CN" altLang="zh-CN" sz="2000" dirty="0" smtClean="0"/>
          </a:p>
          <a:p>
            <a:r>
              <a:rPr lang="en-US" altLang="zh-CN" sz="2000" dirty="0" smtClean="0"/>
              <a:t>	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(info) ;</a:t>
            </a:r>
            <a:endParaRPr lang="zh-CN" altLang="zh-CN" sz="2000" dirty="0" smtClean="0"/>
          </a:p>
          <a:p>
            <a:r>
              <a:rPr lang="en-US" altLang="zh-CN" sz="2000" dirty="0" smtClean="0"/>
              <a:t>      }</a:t>
            </a:r>
            <a:endParaRPr lang="zh-CN" altLang="zh-CN" sz="2000" dirty="0" smtClean="0"/>
          </a:p>
          <a:p>
            <a:r>
              <a:rPr lang="en-US" altLang="zh-CN" sz="2000" dirty="0" smtClean="0"/>
              <a:t>      String info = “</a:t>
            </a:r>
            <a:r>
              <a:rPr lang="zh-CN" altLang="en-US" sz="2000" dirty="0" smtClean="0"/>
              <a:t>局部变量</a:t>
            </a:r>
            <a:r>
              <a:rPr lang="en-US" altLang="zh-CN" sz="2000" dirty="0" smtClean="0"/>
              <a:t>-2” ;</a:t>
            </a:r>
            <a:endParaRPr lang="zh-CN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(info) ;</a:t>
            </a:r>
            <a:endParaRPr lang="zh-CN" altLang="zh-CN" sz="2000" dirty="0" smtClean="0"/>
          </a:p>
          <a:p>
            <a:r>
              <a:rPr lang="en-US" altLang="zh-CN" sz="2000" dirty="0" smtClean="0"/>
              <a:t>  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、代码块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、构造块是在类中定义的代码块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示例：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class Demo{</a:t>
            </a:r>
            <a:endParaRPr lang="zh-CN" altLang="zh-CN" sz="2000" dirty="0" smtClean="0"/>
          </a:p>
          <a:p>
            <a:r>
              <a:rPr lang="en-US" altLang="zh-CN" sz="2000" dirty="0" smtClean="0"/>
              <a:t>   {	// </a:t>
            </a:r>
            <a:r>
              <a:rPr lang="zh-CN" altLang="en-US" sz="2000" dirty="0" smtClean="0"/>
              <a:t>构造块</a:t>
            </a:r>
            <a:endParaRPr lang="zh-CN" altLang="en-US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构造块</a:t>
            </a:r>
            <a:r>
              <a:rPr lang="en-US" altLang="zh-CN" sz="2000" dirty="0" smtClean="0"/>
              <a:t>") ;</a:t>
            </a:r>
            <a:endParaRPr lang="zh-CN" altLang="zh-CN" sz="2000" dirty="0" smtClean="0"/>
          </a:p>
          <a:p>
            <a:r>
              <a:rPr lang="en-US" altLang="zh-CN" sz="2000" dirty="0" smtClean="0"/>
              <a:t>   }</a:t>
            </a:r>
            <a:endParaRPr lang="zh-CN" altLang="zh-CN" sz="2000" dirty="0" smtClean="0"/>
          </a:p>
          <a:p>
            <a:r>
              <a:rPr lang="en-US" altLang="zh-CN" sz="2000" dirty="0" smtClean="0"/>
              <a:t>   public Demo(){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构造方法。</a:t>
            </a:r>
            <a:r>
              <a:rPr lang="en-US" altLang="zh-CN" sz="2000" dirty="0" smtClean="0"/>
              <a:t>") ;</a:t>
            </a:r>
            <a:endParaRPr lang="zh-CN" altLang="zh-CN" sz="2000" dirty="0" smtClean="0"/>
          </a:p>
          <a:p>
            <a:r>
              <a:rPr lang="en-US" altLang="zh-CN" sz="2000" dirty="0" smtClean="0"/>
              <a:t>   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、代码块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、在类中使用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声明的代码块称为静态代码块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示例：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class Demo{</a:t>
            </a:r>
            <a:endParaRPr lang="zh-CN" altLang="zh-CN" sz="2000" dirty="0" smtClean="0"/>
          </a:p>
          <a:p>
            <a:r>
              <a:rPr lang="en-US" altLang="zh-CN" sz="2000" dirty="0" smtClean="0"/>
              <a:t>  {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构造块</a:t>
            </a:r>
            <a:r>
              <a:rPr lang="en-US" altLang="zh-CN" sz="2000" dirty="0" smtClean="0"/>
              <a:t>") ;</a:t>
            </a:r>
            <a:endParaRPr lang="zh-CN" altLang="zh-CN" sz="2000" dirty="0" smtClean="0"/>
          </a:p>
          <a:p>
            <a:r>
              <a:rPr lang="en-US" altLang="zh-CN" sz="2000" dirty="0" smtClean="0"/>
              <a:t>  }</a:t>
            </a:r>
            <a:endParaRPr lang="zh-CN" altLang="zh-CN" sz="2000" dirty="0" smtClean="0"/>
          </a:p>
          <a:p>
            <a:r>
              <a:rPr lang="en-US" altLang="zh-CN" sz="2000" dirty="0" smtClean="0"/>
              <a:t>  static{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静态代码块</a:t>
            </a:r>
            <a:r>
              <a:rPr lang="en-US" altLang="zh-CN" sz="2000" dirty="0" smtClean="0"/>
              <a:t>") ;</a:t>
            </a:r>
            <a:endParaRPr lang="zh-CN" altLang="zh-CN" sz="2000" dirty="0" smtClean="0"/>
          </a:p>
          <a:p>
            <a:r>
              <a:rPr lang="en-US" altLang="zh-CN" sz="2000" dirty="0" smtClean="0"/>
              <a:t>  }</a:t>
            </a:r>
            <a:endParaRPr lang="zh-CN" altLang="zh-CN" sz="2000" dirty="0" smtClean="0"/>
          </a:p>
          <a:p>
            <a:r>
              <a:rPr lang="en-US" altLang="zh-CN" sz="2000" dirty="0" smtClean="0"/>
              <a:t>  public Demo(){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构造方法。</a:t>
            </a:r>
            <a:r>
              <a:rPr lang="en-US" altLang="zh-CN" sz="2000" dirty="0" smtClean="0"/>
              <a:t>") ;</a:t>
            </a:r>
            <a:endParaRPr lang="zh-CN" altLang="zh-CN" sz="2000" dirty="0" smtClean="0"/>
          </a:p>
          <a:p>
            <a:r>
              <a:rPr lang="en-US" altLang="zh-CN" sz="2000" dirty="0" smtClean="0"/>
              <a:t>  }</a:t>
            </a:r>
            <a:endParaRPr lang="zh-CN" altLang="zh-CN" sz="2000" dirty="0" smtClean="0"/>
          </a:p>
          <a:p>
            <a:r>
              <a:rPr lang="en-US" altLang="zh-CN" sz="2000" dirty="0" smtClean="0"/>
              <a:t>};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zh-CN" sz="2000" dirty="0" smtClean="0"/>
              <a:t>、同步代码块（多线程中讲解）</a:t>
            </a:r>
            <a:endParaRPr lang="zh-CN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、单例设计模式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单例设计模式：保证一个类仅有一个实例，并提供一个访问它的全局访问点。 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、构造方法私有化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、声明一个本类对象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、给外部提供一个静态方法获取对象实例</a:t>
            </a:r>
            <a:endParaRPr lang="en-US" altLang="zh-CN" sz="2000" dirty="0" smtClean="0"/>
          </a:p>
          <a:p>
            <a:endParaRPr lang="en-US" sz="2000" dirty="0" smtClean="0"/>
          </a:p>
          <a:p>
            <a:r>
              <a:rPr lang="zh-CN" altLang="en-US" sz="2000" dirty="0" smtClean="0"/>
              <a:t>两种实现方式：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、饿汉式</a:t>
            </a:r>
            <a:endParaRPr lang="en-US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、懒汉式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、对象数组与管理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、对象数组就是数组里的每个元素都是类的对象，赋值时先定义对象，然后将对象直接赋给数组。</a:t>
            </a:r>
            <a:endParaRPr lang="en-US" altLang="zh-CN" sz="2000" dirty="0" smtClean="0"/>
          </a:p>
          <a:p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r>
              <a:rPr lang="en-US" altLang="zh-CN" sz="2000" dirty="0" smtClean="0"/>
              <a:t>Chicken[] </a:t>
            </a:r>
            <a:r>
              <a:rPr lang="en-US" altLang="zh-CN" sz="2000" dirty="0" err="1" smtClean="0"/>
              <a:t>cs</a:t>
            </a:r>
            <a:r>
              <a:rPr lang="en-US" altLang="zh-CN" sz="2000" dirty="0" smtClean="0"/>
              <a:t>= new </a:t>
            </a:r>
            <a:r>
              <a:rPr lang="en-US" altLang="zh-CN" sz="2000" dirty="0" smtClean="0">
                <a:sym typeface="+mn-ea"/>
              </a:rPr>
              <a:t>Chicken</a:t>
            </a:r>
            <a:r>
              <a:rPr lang="en-US" altLang="zh-CN" sz="2000" dirty="0" smtClean="0"/>
              <a:t>[10];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使用对象数组实现多个</a:t>
            </a:r>
            <a:r>
              <a:rPr lang="en-US" altLang="zh-CN" sz="2000" dirty="0" smtClean="0">
                <a:sym typeface="+mn-ea"/>
              </a:rPr>
              <a:t>Chicken</a:t>
            </a:r>
            <a:r>
              <a:rPr lang="zh-CN" altLang="en-US" sz="2000" dirty="0" smtClean="0"/>
              <a:t>的管理。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、面向对象基本概念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、类与对象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、类和对象的定义格式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、对象与内存分析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、封装性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、构造方法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7</a:t>
            </a:r>
            <a:r>
              <a:rPr lang="zh-CN" altLang="zh-CN" sz="2000" dirty="0" smtClean="0"/>
              <a:t>、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关键字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、值传递与引用传递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、对象的一对一关系</a:t>
            </a:r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关键字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方法分析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dirty="0" smtClean="0">
                <a:sym typeface="+mn-ea"/>
              </a:rPr>
              <a:t>12</a:t>
            </a:r>
            <a:r>
              <a:rPr lang="zh-CN" altLang="en-US" dirty="0" smtClean="0">
                <a:sym typeface="+mn-ea"/>
              </a:rPr>
              <a:t>、代码块</a:t>
            </a:r>
            <a:endParaRPr lang="zh-CN" altLang="en-US" dirty="0" smtClean="0">
              <a:sym typeface="+mn-ea"/>
            </a:endParaRPr>
          </a:p>
          <a:p>
            <a:pPr>
              <a:buNone/>
            </a:pPr>
            <a:r>
              <a:rPr lang="en-US" altLang="zh-CN" dirty="0" smtClean="0">
                <a:sym typeface="+mn-ea"/>
              </a:rPr>
              <a:t>13</a:t>
            </a:r>
            <a:r>
              <a:rPr lang="zh-CN" altLang="en-US" dirty="0" smtClean="0">
                <a:sym typeface="+mn-ea"/>
              </a:rPr>
              <a:t>、单例设计模式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14</a:t>
            </a:r>
            <a:r>
              <a:rPr lang="zh-CN" altLang="en-US" sz="2000" dirty="0" smtClean="0"/>
              <a:t>、对象数组与管理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、类与对象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什么是类？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、类是：分类、类别。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、通过分类，我们可以区别不同的事物种类，在日常生活当中，我们常常这样做。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、所以，类是一组具有相同特性（属性）与行为（方法）的事物集合。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8130" name="Picture 2" descr="http://upload.wuhan.net.cn/2014/0623/140347935622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1815" y="3100384"/>
            <a:ext cx="2342230" cy="1785950"/>
          </a:xfrm>
          <a:prstGeom prst="rect">
            <a:avLst/>
          </a:prstGeom>
          <a:noFill/>
        </p:spPr>
      </p:pic>
      <p:pic>
        <p:nvPicPr>
          <p:cNvPr id="48132" name="Picture 4" descr="http://1814.img.pp.sohu.com.cn/images/blog/2009/7/9/17/4/1230bbd3480g2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3583" y="3100384"/>
            <a:ext cx="2695773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、类与对象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类与对象的关系</a:t>
            </a:r>
            <a:endParaRPr lang="en-US" altLang="zh-CN" dirty="0" smtClean="0"/>
          </a:p>
          <a:p>
            <a:pPr>
              <a:defRPr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、类表示一个共性的产物，是一个综合的特征，而对象，是一个个性的产物，是一个个体的特征。</a:t>
            </a:r>
            <a:endParaRPr lang="en-US" altLang="zh-CN" sz="1800" dirty="0" smtClean="0"/>
          </a:p>
          <a:p>
            <a:pPr>
              <a:defRPr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、类由属性和方法组成：</a:t>
            </a:r>
            <a:endParaRPr lang="zh-CN" altLang="en-US" sz="1800" dirty="0" smtClean="0"/>
          </a:p>
          <a:p>
            <a:pPr lvl="1">
              <a:defRPr/>
            </a:pPr>
            <a:r>
              <a:rPr lang="en-US" altLang="zh-CN" sz="1400" dirty="0" smtClean="0"/>
              <a:t>· </a:t>
            </a:r>
            <a:r>
              <a:rPr lang="zh-CN" altLang="en-US" sz="1400" dirty="0" smtClean="0"/>
              <a:t>属性：就相当于一个个的特征</a:t>
            </a:r>
            <a:endParaRPr lang="zh-CN" altLang="en-US" sz="1400" dirty="0" smtClean="0"/>
          </a:p>
          <a:p>
            <a:pPr lvl="1">
              <a:defRPr/>
            </a:pPr>
            <a:r>
              <a:rPr lang="en-US" altLang="zh-CN" sz="1400" dirty="0" smtClean="0"/>
              <a:t>· </a:t>
            </a:r>
            <a:r>
              <a:rPr lang="zh-CN" altLang="en-US" sz="1400" dirty="0" smtClean="0"/>
              <a:t>方法：就相当于人的一个个的行为，例如：说话、吃饭、唱歌、睡觉</a:t>
            </a:r>
            <a:endParaRPr lang="zh-CN" altLang="en-US" sz="1400" dirty="0" smtClean="0"/>
          </a:p>
          <a:p>
            <a:endParaRPr lang="zh-CN" altLang="en-US" dirty="0"/>
          </a:p>
        </p:txBody>
      </p:sp>
      <p:pic>
        <p:nvPicPr>
          <p:cNvPr id="47106" name="Picture 2" descr="http://i3.17173.itc.cn/2011/news/2011/04/06/y0406dy03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5959" y="4386268"/>
            <a:ext cx="2746667" cy="1713920"/>
          </a:xfrm>
          <a:prstGeom prst="rect">
            <a:avLst/>
          </a:prstGeom>
          <a:noFill/>
        </p:spPr>
      </p:pic>
      <p:sp>
        <p:nvSpPr>
          <p:cNvPr id="47108" name="AutoShape 4" descr="http://img3.imgtn.bdimg.com/it/u=2844873375,41066826&amp;fm=21&amp;gp=0.jpg"/>
          <p:cNvSpPr>
            <a:spLocks noChangeAspect="1" noChangeArrowheads="1"/>
          </p:cNvSpPr>
          <p:nvPr/>
        </p:nvSpPr>
        <p:spPr bwMode="auto">
          <a:xfrm>
            <a:off x="155575" y="-1401763"/>
            <a:ext cx="3295650" cy="2924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7110" name="Picture 6" descr="http://img.pconline.com.cn/images/bbs4/20069/20/11587231815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567" y="3505226"/>
            <a:ext cx="2809868" cy="2809868"/>
          </a:xfrm>
          <a:prstGeom prst="rect">
            <a:avLst/>
          </a:prstGeom>
          <a:noFill/>
        </p:spPr>
      </p:pic>
      <p:pic>
        <p:nvPicPr>
          <p:cNvPr id="47112" name="Picture 8" descr="http://news.4399.com/uploads/090930/1254282699_4ac2d5cba6fb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15" y="3471891"/>
            <a:ext cx="3159114" cy="2843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、类和对象的定义格式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中可以使用以下的语句定义一个类：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class </a:t>
            </a:r>
            <a:r>
              <a:rPr lang="zh-CN" altLang="en-US" dirty="0" smtClean="0">
                <a:solidFill>
                  <a:srgbClr val="C00000"/>
                </a:solidFill>
              </a:rPr>
              <a:t>类名称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属性名称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返回值类型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方法名称</a:t>
            </a:r>
            <a:r>
              <a:rPr lang="en-US" altLang="zh-CN" dirty="0" smtClean="0">
                <a:solidFill>
                  <a:srgbClr val="C00000"/>
                </a:solidFill>
              </a:rPr>
              <a:t>(){}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对象的定义：</a:t>
            </a:r>
            <a:endParaRPr lang="en-US" altLang="zh-CN" dirty="0" smtClean="0"/>
          </a:p>
          <a:p>
            <a:r>
              <a:rPr lang="zh-CN" altLang="en-US" dirty="0" smtClean="0"/>
              <a:t>一个类要想真正的进行操作，则必须依靠对象，对象的定义格式如下：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类名称 对象名称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new </a:t>
            </a:r>
            <a:r>
              <a:rPr lang="zh-CN" altLang="en-US" dirty="0" smtClean="0">
                <a:solidFill>
                  <a:srgbClr val="FF0000"/>
                </a:solidFill>
              </a:rPr>
              <a:t>类名称</a:t>
            </a:r>
            <a:r>
              <a:rPr lang="en-US" altLang="zh-CN" dirty="0" smtClean="0">
                <a:solidFill>
                  <a:srgbClr val="FF0000"/>
                </a:solidFill>
              </a:rPr>
              <a:t>() 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按照以上的格式就可以产生对象了。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如果要想访问类中的</a:t>
            </a:r>
            <a:r>
              <a:rPr lang="zh-CN" altLang="en-US" b="1" dirty="0" smtClean="0"/>
              <a:t>属性或方法</a:t>
            </a:r>
            <a:r>
              <a:rPr lang="zh-CN" altLang="en-US" dirty="0" smtClean="0"/>
              <a:t>（方法的定义），</a:t>
            </a:r>
            <a:endParaRPr lang="en-US" altLang="zh-CN" dirty="0" smtClean="0"/>
          </a:p>
          <a:p>
            <a:r>
              <a:rPr lang="zh-CN" altLang="en-US" dirty="0" smtClean="0"/>
              <a:t>则可以依靠以下的语法形式：</a:t>
            </a:r>
            <a:endParaRPr lang="zh-CN" altLang="en-US" dirty="0" smtClean="0"/>
          </a:p>
          <a:p>
            <a:r>
              <a:rPr lang="zh-CN" altLang="en-US" b="1" dirty="0" smtClean="0"/>
              <a:t>访问类中的属性：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调用类中的方法：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() 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、类和对象的定义格式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中对象声明有两种含义</a:t>
            </a:r>
            <a:endParaRPr lang="en-US" altLang="zh-CN" dirty="0" smtClean="0"/>
          </a:p>
          <a:p>
            <a:r>
              <a:rPr lang="zh-CN" altLang="en-US" dirty="0" smtClean="0"/>
              <a:t>声明对象：</a:t>
            </a:r>
            <a:r>
              <a:rPr lang="en-US" altLang="zh-CN" dirty="0" smtClean="0"/>
              <a:t>Horse horse= null;  ;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表示声明了一个对象，但是此对象无法使用，</a:t>
            </a:r>
            <a:r>
              <a:rPr lang="en-US" altLang="zh-CN" dirty="0" smtClean="0">
                <a:sym typeface="+mn-ea"/>
              </a:rPr>
              <a:t>horse</a:t>
            </a:r>
            <a:r>
              <a:rPr lang="zh-CN" altLang="en-US" dirty="0" smtClean="0"/>
              <a:t>没有具体的内存指向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实例化对象：</a:t>
            </a:r>
            <a:r>
              <a:rPr lang="en-US" altLang="zh-CN" dirty="0" smtClean="0">
                <a:sym typeface="+mn-ea"/>
              </a:rPr>
              <a:t>horse</a:t>
            </a:r>
            <a:r>
              <a:rPr lang="en-US" altLang="zh-CN" dirty="0" smtClean="0"/>
              <a:t>= new </a:t>
            </a:r>
            <a:r>
              <a:rPr lang="en-US" altLang="zh-CN" dirty="0" smtClean="0">
                <a:sym typeface="+mn-ea"/>
              </a:rPr>
              <a:t>Horse</a:t>
            </a:r>
            <a:r>
              <a:rPr lang="en-US" altLang="zh-CN" dirty="0" smtClean="0"/>
              <a:t>() ;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表示实例化了对象，可以使用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通过对象调用方法：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horse</a:t>
            </a:r>
            <a:r>
              <a:rPr lang="en-US" altLang="zh-CN" dirty="0" smtClean="0"/>
              <a:t>.eat()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匿名对象调用方法：</a:t>
            </a:r>
            <a:endParaRPr lang="en-US" altLang="zh-CN" dirty="0" smtClean="0"/>
          </a:p>
          <a:p>
            <a:r>
              <a:rPr lang="en-US" altLang="zh-CN" dirty="0" smtClean="0"/>
              <a:t>new </a:t>
            </a:r>
            <a:r>
              <a:rPr lang="en-US" altLang="zh-CN" dirty="0" smtClean="0">
                <a:sym typeface="+mn-ea"/>
              </a:rPr>
              <a:t>Horse</a:t>
            </a:r>
            <a:r>
              <a:rPr lang="en-US" altLang="zh-CN" dirty="0" smtClean="0"/>
              <a:t>().eat()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、对象内存分析</a:t>
            </a:r>
            <a:endParaRPr lang="en-US" altLang="zh-CN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new </a:t>
            </a:r>
            <a:r>
              <a:rPr lang="zh-CN" altLang="en-US" sz="2000" dirty="0" smtClean="0"/>
              <a:t>关键字表示创建一个对象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new </a:t>
            </a:r>
            <a:r>
              <a:rPr lang="zh-CN" altLang="en-US" sz="2000" dirty="0" smtClean="0"/>
              <a:t>关键字表示实例化对象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new </a:t>
            </a:r>
            <a:r>
              <a:rPr lang="zh-CN" altLang="en-US" sz="2000" dirty="0" smtClean="0"/>
              <a:t>关键字表示申请内存空间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注意：如果使用一个没有申请内存空间的对象，会报空指针异常：</a:t>
            </a:r>
            <a:endParaRPr lang="en-US" altLang="zh-CN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java.lang.NullPointerException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、对象内存分析（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	</a:t>
            </a:r>
            <a:r>
              <a:rPr lang="zh-CN" altLang="en-US" sz="1900" b="1" dirty="0" smtClean="0"/>
              <a:t>对象在内存中的结构：</a:t>
            </a:r>
            <a:endParaRPr lang="en-US" altLang="zh-CN" sz="1900" b="1" dirty="0" smtClean="0"/>
          </a:p>
          <a:p>
            <a:pPr>
              <a:buFontTx/>
              <a:buNone/>
            </a:pPr>
            <a:r>
              <a:rPr lang="en-US" altLang="zh-CN" sz="1900" dirty="0" smtClean="0"/>
              <a:t>	 Horse horse= null; 		                                  horse = new Horse();</a:t>
            </a:r>
            <a:endParaRPr lang="en-US" altLang="zh-CN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092196" y="2386004"/>
            <a:ext cx="4128744" cy="1280160"/>
            <a:chOff x="2385" y="1890"/>
            <a:chExt cx="5160" cy="1920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385" y="1890"/>
              <a:ext cx="2100" cy="1920"/>
              <a:chOff x="2385" y="1890"/>
              <a:chExt cx="2100" cy="1920"/>
            </a:xfrm>
          </p:grpSpPr>
          <p:sp>
            <p:nvSpPr>
              <p:cNvPr id="6168" name="AutoShape 6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6169" name="AutoShape 7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</a:t>
                </a:r>
                <a:endParaRPr lang="zh-CN" altLang="en-US" sz="1600" dirty="0" smtClean="0"/>
              </a:p>
            </p:txBody>
          </p:sp>
          <p:sp>
            <p:nvSpPr>
              <p:cNvPr id="6170" name="AutoShape 8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171" name="AutoShape 9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5445" y="1890"/>
              <a:ext cx="2100" cy="1920"/>
              <a:chOff x="2385" y="1890"/>
              <a:chExt cx="2100" cy="1920"/>
            </a:xfrm>
          </p:grpSpPr>
          <p:sp>
            <p:nvSpPr>
              <p:cNvPr id="6164" name="AutoShape 11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堆内存</a:t>
                </a:r>
                <a:endParaRPr lang="zh-CN" sz="1600" dirty="0"/>
              </a:p>
            </p:txBody>
          </p:sp>
          <p:sp>
            <p:nvSpPr>
              <p:cNvPr id="6165" name="AutoShape 12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166" name="AutoShape 13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167" name="AutoShape 14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6162" name="AutoShape 15"/>
            <p:cNvCxnSpPr>
              <a:cxnSpLocks noChangeShapeType="1"/>
            </p:cNvCxnSpPr>
            <p:nvPr/>
          </p:nvCxnSpPr>
          <p:spPr bwMode="auto">
            <a:xfrm>
              <a:off x="4395" y="2595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163" name="AutoShape 16"/>
            <p:cNvSpPr>
              <a:spLocks noChangeArrowheads="1"/>
            </p:cNvSpPr>
            <p:nvPr/>
          </p:nvSpPr>
          <p:spPr bwMode="auto">
            <a:xfrm>
              <a:off x="4590" y="2100"/>
              <a:ext cx="690" cy="3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null</a:t>
              </a:r>
              <a:endParaRPr lang="zh-CN" altLang="zh-CN" sz="1600" dirty="0"/>
            </a:p>
          </p:txBody>
        </p:sp>
      </p:grpSp>
      <p:grpSp>
        <p:nvGrpSpPr>
          <p:cNvPr id="5" name="Group 30"/>
          <p:cNvGrpSpPr/>
          <p:nvPr/>
        </p:nvGrpSpPr>
        <p:grpSpPr bwMode="auto">
          <a:xfrm>
            <a:off x="6121102" y="2386004"/>
            <a:ext cx="4128744" cy="1280160"/>
            <a:chOff x="2385" y="4155"/>
            <a:chExt cx="5160" cy="1920"/>
          </a:xfrm>
        </p:grpSpPr>
        <p:grpSp>
          <p:nvGrpSpPr>
            <p:cNvPr id="6" name="Group 31"/>
            <p:cNvGrpSpPr/>
            <p:nvPr/>
          </p:nvGrpSpPr>
          <p:grpSpPr bwMode="auto">
            <a:xfrm>
              <a:off x="2385" y="4155"/>
              <a:ext cx="2100" cy="1920"/>
              <a:chOff x="2385" y="1890"/>
              <a:chExt cx="2100" cy="1920"/>
            </a:xfrm>
          </p:grpSpPr>
          <p:sp>
            <p:nvSpPr>
              <p:cNvPr id="6156" name="AutoShape 32"/>
              <p:cNvSpPr>
                <a:spLocks noChangeArrowheads="1"/>
              </p:cNvSpPr>
              <p:nvPr/>
            </p:nvSpPr>
            <p:spPr bwMode="auto">
              <a:xfrm>
                <a:off x="2385" y="189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4F81BD"/>
                </a:solidFill>
                <a:prstDash val="dash"/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anose="020F0502020204030204" pitchFamily="34" charset="0"/>
                  </a:rPr>
                  <a:t>栈内存</a:t>
                </a:r>
                <a:endParaRPr lang="zh-CN" sz="1600" dirty="0"/>
              </a:p>
            </p:txBody>
          </p:sp>
          <p:sp>
            <p:nvSpPr>
              <p:cNvPr id="6157" name="AutoShape 33"/>
              <p:cNvSpPr>
                <a:spLocks noChangeArrowheads="1"/>
              </p:cNvSpPr>
              <p:nvPr/>
            </p:nvSpPr>
            <p:spPr bwMode="auto">
              <a:xfrm>
                <a:off x="2385" y="237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/>
                  <a:t>horse</a:t>
                </a:r>
                <a:r>
                  <a:rPr lang="zh-CN" altLang="en-US" sz="1600" dirty="0" smtClean="0"/>
                  <a:t>（</a:t>
                </a:r>
                <a:r>
                  <a:rPr lang="en-US" altLang="zh-CN" sz="1600" dirty="0" smtClean="0">
                    <a:sym typeface="+mn-ea"/>
                  </a:rPr>
                  <a:t>0x0011</a:t>
                </a:r>
                <a:r>
                  <a:rPr lang="zh-CN" altLang="en-US" sz="1600" dirty="0" smtClean="0"/>
                  <a:t>）</a:t>
                </a:r>
                <a:endParaRPr lang="zh-CN" altLang="en-US" sz="1600" dirty="0" smtClean="0"/>
              </a:p>
            </p:txBody>
          </p:sp>
          <p:sp>
            <p:nvSpPr>
              <p:cNvPr id="6158" name="AutoShape 34"/>
              <p:cNvSpPr>
                <a:spLocks noChangeArrowheads="1"/>
              </p:cNvSpPr>
              <p:nvPr/>
            </p:nvSpPr>
            <p:spPr bwMode="auto">
              <a:xfrm>
                <a:off x="2385" y="285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zh-CN" sz="1600"/>
              </a:p>
            </p:txBody>
          </p:sp>
          <p:sp>
            <p:nvSpPr>
              <p:cNvPr id="6159" name="AutoShape 35"/>
              <p:cNvSpPr>
                <a:spLocks noChangeArrowheads="1"/>
              </p:cNvSpPr>
              <p:nvPr/>
            </p:nvSpPr>
            <p:spPr bwMode="auto">
              <a:xfrm>
                <a:off x="2385" y="3330"/>
                <a:ext cx="2100" cy="480"/>
              </a:xfrm>
              <a:prstGeom prst="flowChartProcess">
                <a:avLst/>
              </a:prstGeom>
              <a:solidFill>
                <a:srgbClr val="FFFFFF"/>
              </a:solidFill>
              <a:ln w="31750">
                <a:solidFill>
                  <a:srgbClr val="4F81BD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cxnSp>
          <p:nvCxnSpPr>
            <p:cNvPr id="6151" name="AutoShape 36"/>
            <p:cNvCxnSpPr>
              <a:cxnSpLocks noChangeShapeType="1"/>
            </p:cNvCxnSpPr>
            <p:nvPr/>
          </p:nvCxnSpPr>
          <p:spPr bwMode="auto">
            <a:xfrm>
              <a:off x="4485" y="4980"/>
              <a:ext cx="9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152" name="AutoShape 37"/>
            <p:cNvSpPr>
              <a:spLocks noChangeArrowheads="1"/>
            </p:cNvSpPr>
            <p:nvPr/>
          </p:nvSpPr>
          <p:spPr bwMode="auto">
            <a:xfrm>
              <a:off x="4620" y="4440"/>
              <a:ext cx="690" cy="43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</a:rPr>
                <a:t>new</a:t>
              </a:r>
              <a:endParaRPr lang="zh-CN" altLang="zh-CN" sz="1600" dirty="0"/>
            </a:p>
          </p:txBody>
        </p:sp>
        <p:sp>
          <p:nvSpPr>
            <p:cNvPr id="6153" name="AutoShape 38"/>
            <p:cNvSpPr>
              <a:spLocks noChangeArrowheads="1"/>
            </p:cNvSpPr>
            <p:nvPr/>
          </p:nvSpPr>
          <p:spPr bwMode="auto">
            <a:xfrm>
              <a:off x="5445" y="4155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rgbClr val="4F81BD"/>
              </a:solidFill>
              <a:prstDash val="dash"/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</a:rPr>
                <a:t>堆内存</a:t>
              </a:r>
              <a:endParaRPr lang="zh-CN" sz="1600" dirty="0"/>
            </a:p>
          </p:txBody>
        </p:sp>
        <p:sp>
          <p:nvSpPr>
            <p:cNvPr id="6154" name="AutoShape 39"/>
            <p:cNvSpPr>
              <a:spLocks noChangeArrowheads="1"/>
            </p:cNvSpPr>
            <p:nvPr/>
          </p:nvSpPr>
          <p:spPr bwMode="auto">
            <a:xfrm>
              <a:off x="5445" y="4635"/>
              <a:ext cx="2100" cy="96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name=null</a:t>
              </a:r>
              <a:endParaRPr lang="en-US" altLang="zh-CN" sz="1600" dirty="0"/>
            </a:p>
            <a:p>
              <a:pPr algn="just"/>
              <a:r>
                <a:rPr lang="en-US" altLang="zh-CN" sz="1600" dirty="0">
                  <a:latin typeface="Calibri" panose="020F0502020204030204" pitchFamily="34" charset="0"/>
                </a:rPr>
                <a:t>age=0</a:t>
              </a:r>
              <a:endParaRPr lang="zh-CN" altLang="zh-CN" sz="1600" dirty="0"/>
            </a:p>
          </p:txBody>
        </p:sp>
        <p:sp>
          <p:nvSpPr>
            <p:cNvPr id="6155" name="AutoShape 40"/>
            <p:cNvSpPr>
              <a:spLocks noChangeArrowheads="1"/>
            </p:cNvSpPr>
            <p:nvPr/>
          </p:nvSpPr>
          <p:spPr bwMode="auto">
            <a:xfrm>
              <a:off x="5445" y="5595"/>
              <a:ext cx="2100" cy="480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7045</Words>
  <Application>WPS 演示</Application>
  <PresentationFormat>自定义</PresentationFormat>
  <Paragraphs>715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黑体</vt:lpstr>
      <vt:lpstr>Calibri</vt:lpstr>
      <vt:lpstr>1_codingke</vt:lpstr>
      <vt:lpstr>第01章 Java开发入门</vt:lpstr>
      <vt:lpstr>第04章：面向对象（上）</vt:lpstr>
      <vt:lpstr>课程大纲</vt:lpstr>
      <vt:lpstr>1、面向对象基本概念</vt:lpstr>
      <vt:lpstr>2、类与对象</vt:lpstr>
      <vt:lpstr>2、类与对象</vt:lpstr>
      <vt:lpstr>3、类和对象的定义格式</vt:lpstr>
      <vt:lpstr>3、类和对象的定义格式</vt:lpstr>
      <vt:lpstr>4、对象内存分析</vt:lpstr>
      <vt:lpstr>4、对象内存分析（1）</vt:lpstr>
      <vt:lpstr>4、对象内存分析（1）</vt:lpstr>
      <vt:lpstr>4、对象内存分析（2）</vt:lpstr>
      <vt:lpstr>4、对象内存分析（2）</vt:lpstr>
      <vt:lpstr>4、对象内存分析（3）</vt:lpstr>
      <vt:lpstr>4、对象内存分析（3）</vt:lpstr>
      <vt:lpstr>4、对象内存分析（4）</vt:lpstr>
      <vt:lpstr>4、对象内存分析（4）</vt:lpstr>
      <vt:lpstr>类与对象小结</vt:lpstr>
      <vt:lpstr>5、封装性</vt:lpstr>
      <vt:lpstr>5、封装性</vt:lpstr>
      <vt:lpstr>5、封装性</vt:lpstr>
      <vt:lpstr>6、构造方法</vt:lpstr>
      <vt:lpstr>6、构造方法</vt:lpstr>
      <vt:lpstr>6、构造方法小结</vt:lpstr>
      <vt:lpstr>7、this关键字</vt:lpstr>
      <vt:lpstr>8、值传递与引用传递</vt:lpstr>
      <vt:lpstr>8、值传递与引用传递</vt:lpstr>
      <vt:lpstr>8、值传递与引用传递</vt:lpstr>
      <vt:lpstr>8、值传递与引用传递</vt:lpstr>
      <vt:lpstr>9、对象的一对一关系</vt:lpstr>
      <vt:lpstr>10、static关键字</vt:lpstr>
      <vt:lpstr>10、static关键字</vt:lpstr>
      <vt:lpstr>10、static关键字</vt:lpstr>
      <vt:lpstr>11、main方法分析</vt:lpstr>
      <vt:lpstr>12、代码块</vt:lpstr>
      <vt:lpstr>12、代码块</vt:lpstr>
      <vt:lpstr>12、代码块</vt:lpstr>
      <vt:lpstr>13、单例设计模式</vt:lpstr>
      <vt:lpstr>14、对象数组与管理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210</cp:revision>
  <dcterms:created xsi:type="dcterms:W3CDTF">2014-03-25T02:54:00Z</dcterms:created>
  <dcterms:modified xsi:type="dcterms:W3CDTF">2017-04-25T11:27:57Z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