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21"/>
  </p:notesMasterIdLst>
  <p:sldIdLst>
    <p:sldId id="260" r:id="rId4"/>
    <p:sldId id="26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2" r:id="rId17"/>
    <p:sldId id="269" r:id="rId18"/>
    <p:sldId id="270" r:id="rId19"/>
    <p:sldId id="271" r:id="rId20"/>
    <p:sldId id="272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95" r:id="rId30"/>
    <p:sldId id="300" r:id="rId31"/>
    <p:sldId id="301" r:id="rId32"/>
    <p:sldId id="296" r:id="rId33"/>
    <p:sldId id="316" r:id="rId34"/>
    <p:sldId id="297" r:id="rId35"/>
    <p:sldId id="283" r:id="rId36"/>
    <p:sldId id="298" r:id="rId37"/>
    <p:sldId id="322" r:id="rId38"/>
    <p:sldId id="299" r:id="rId39"/>
    <p:sldId id="259" r:id="rId40"/>
  </p:sldIdLst>
  <p:sldSz cx="11522075" cy="7200900"/>
  <p:notesSz cx="6858000" cy="9144000"/>
  <p:defaultTextStyle>
    <a:defPPr>
      <a:defRPr lang="zh-CN"/>
    </a:defPPr>
    <a:lvl1pPr marL="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880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24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05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49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29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735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54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980" algn="l" defTabSz="11976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4" y="-104"/>
      </p:cViewPr>
      <p:guideLst>
        <p:guide orient="horz" pos="2268"/>
        <p:guide pos="36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5B92-9341-485D-8797-93A5027E9E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AA65B-90D4-4DF1-81F8-5877D66718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BE3D7-CA82-46D0-9F54-91719E8E6B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22B96-D843-4F86-94E2-99B56D1D97E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0A3D8-6029-4FC4-8050-FD46F2EEB5B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B228B-24DE-47A4-B15B-AD108D46651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EBE2B-1470-419E-8BD8-625C7C63D84F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A2EAD-511A-4B90-A74C-929AF3333C2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AAE39-8C7A-4462-AA47-D2DAE5812A2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2"/>
            <a:ext cx="10369868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815" y="2842741"/>
            <a:ext cx="9793764" cy="97202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>
              <a:defRPr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216074"/>
            <a:ext cx="7776864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86702"/>
            <a:ext cx="3790683" cy="122015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86704"/>
            <a:ext cx="6441160" cy="6145769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506857"/>
            <a:ext cx="379068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5040630"/>
            <a:ext cx="6913245" cy="59507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258407" y="643413"/>
            <a:ext cx="6913245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8805" indent="0">
              <a:buNone/>
              <a:defRPr sz="3700"/>
            </a:lvl2pPr>
            <a:lvl3pPr marL="1198245" indent="0">
              <a:buNone/>
              <a:defRPr sz="3100"/>
            </a:lvl3pPr>
            <a:lvl4pPr marL="1797050" indent="0">
              <a:buNone/>
              <a:defRPr sz="2600"/>
            </a:lvl4pPr>
            <a:lvl5pPr marL="2396490" indent="0">
              <a:buNone/>
              <a:defRPr sz="2600"/>
            </a:lvl5pPr>
            <a:lvl6pPr marL="2995295" indent="0">
              <a:buNone/>
              <a:defRPr sz="2600"/>
            </a:lvl6pPr>
            <a:lvl7pPr marL="3594735" indent="0">
              <a:buNone/>
              <a:defRPr sz="2600"/>
            </a:lvl7pPr>
            <a:lvl8pPr marL="4193540" indent="0">
              <a:buNone/>
              <a:defRPr sz="2600"/>
            </a:lvl8pPr>
            <a:lvl9pPr marL="4792980" indent="0">
              <a:buNone/>
              <a:defRPr sz="2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635705"/>
            <a:ext cx="6913245" cy="845106"/>
          </a:xfrm>
        </p:spPr>
        <p:txBody>
          <a:bodyPr/>
          <a:lstStyle>
            <a:lvl1pPr marL="0" indent="0">
              <a:buNone/>
              <a:defRPr sz="1800"/>
            </a:lvl1pPr>
            <a:lvl2pPr marL="598805" indent="0">
              <a:buNone/>
              <a:defRPr sz="1600"/>
            </a:lvl2pPr>
            <a:lvl3pPr marL="1198245" indent="0">
              <a:buNone/>
              <a:defRPr sz="1300"/>
            </a:lvl3pPr>
            <a:lvl4pPr marL="1797050" indent="0">
              <a:buNone/>
              <a:defRPr sz="1200"/>
            </a:lvl4pPr>
            <a:lvl5pPr marL="2396490" indent="0">
              <a:buNone/>
              <a:defRPr sz="1200"/>
            </a:lvl5pPr>
            <a:lvl6pPr marL="2995295" indent="0">
              <a:buNone/>
              <a:defRPr sz="1200"/>
            </a:lvl6pPr>
            <a:lvl7pPr marL="3594735" indent="0">
              <a:buNone/>
              <a:defRPr sz="1200"/>
            </a:lvl7pPr>
            <a:lvl8pPr marL="4193540" indent="0">
              <a:buNone/>
              <a:defRPr sz="1200"/>
            </a:lvl8pPr>
            <a:lvl9pPr marL="479298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4243" y="1100120"/>
            <a:ext cx="2592467" cy="46072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6063" y="1100120"/>
            <a:ext cx="7585366" cy="46072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9335" y="145731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kern="1200" baseline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4800" kern="1200" baseline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6958" y="4536034"/>
            <a:ext cx="3949065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19761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majianwei@moliying.com</a:t>
            </a:r>
            <a:b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新浪微博：</a:t>
            </a:r>
            <a:r>
              <a:rPr lang="en-US" sz="16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http://weibo.com/jianweima</a:t>
            </a:r>
            <a:endPara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mjw-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304415"/>
            <a:ext cx="2158365" cy="215836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557" y="72058"/>
            <a:ext cx="7848872" cy="81702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528748"/>
            <a:ext cx="5090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528748"/>
            <a:ext cx="5092917" cy="47917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627247"/>
            <a:ext cx="9793764" cy="1430178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052049"/>
            <a:ext cx="9793764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0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82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7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6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35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2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260158"/>
            <a:ext cx="5088916" cy="35637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671491"/>
            <a:ext cx="10369868" cy="64294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11869"/>
            <a:ext cx="5090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83619"/>
            <a:ext cx="5090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611869"/>
            <a:ext cx="5092917" cy="67175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8805" indent="0">
              <a:buNone/>
              <a:defRPr sz="2600" b="1"/>
            </a:lvl2pPr>
            <a:lvl3pPr marL="1198245" indent="0">
              <a:buNone/>
              <a:defRPr sz="2400" b="1"/>
            </a:lvl3pPr>
            <a:lvl4pPr marL="1797050" indent="0">
              <a:buNone/>
              <a:defRPr sz="2100" b="1"/>
            </a:lvl4pPr>
            <a:lvl5pPr marL="2396490" indent="0">
              <a:buNone/>
              <a:defRPr sz="2100" b="1"/>
            </a:lvl5pPr>
            <a:lvl6pPr marL="2995295" indent="0">
              <a:buNone/>
              <a:defRPr sz="2100" b="1"/>
            </a:lvl6pPr>
            <a:lvl7pPr marL="3594735" indent="0">
              <a:buNone/>
              <a:defRPr sz="2100" b="1"/>
            </a:lvl7pPr>
            <a:lvl8pPr marL="4193540" indent="0">
              <a:buNone/>
              <a:defRPr sz="2100" b="1"/>
            </a:lvl8pPr>
            <a:lvl9pPr marL="479298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283619"/>
            <a:ext cx="5092917" cy="414885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4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692D37AF-E53D-43E7-AD37-58031C70E6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09" y="6674168"/>
            <a:ext cx="3648657" cy="3833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674168"/>
            <a:ext cx="2688484" cy="383382"/>
          </a:xfrm>
          <a:prstGeom prst="rect">
            <a:avLst/>
          </a:prstGeom>
        </p:spPr>
        <p:txBody>
          <a:bodyPr/>
          <a:lstStyle/>
          <a:p>
            <a:fld id="{7A7FBEA4-3D3A-46BC-B30E-ECC17E65E4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image" Target="../media/image7.jpe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711722"/>
            <a:ext cx="10369868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557" y="288082"/>
            <a:ext cx="7920880" cy="602712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7310"/>
            <a:ext cx="10369868" cy="4857784"/>
          </a:xfrm>
          <a:prstGeom prst="rect">
            <a:avLst/>
          </a:prstGeom>
        </p:spPr>
        <p:txBody>
          <a:bodyPr vert="horz" lIns="119823" tIns="59911" rIns="119823" bIns="59911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119761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55" indent="-37465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96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7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621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501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4455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26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700" indent="-299720" algn="l" defTabSz="1197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0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24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05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49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29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735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54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980" algn="l" defTabSz="11976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07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章 常用类库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类字符串拆分操作：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760377" y="2028814"/>
          <a:ext cx="9858444" cy="731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78472"/>
                <a:gridCol w="3512376"/>
                <a:gridCol w="594360"/>
                <a:gridCol w="527323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String[] split(String regex)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按照指定的字符串拆分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String[] split(String regex,int limit)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拆分字符串，并指定拆分的个数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类字符串查找操作：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688939" y="1885938"/>
          <a:ext cx="9987032" cy="2438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6410"/>
                <a:gridCol w="3223070"/>
                <a:gridCol w="594360"/>
                <a:gridCol w="5683192"/>
              </a:tblGrid>
              <a:tr h="214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boolean contains(String s)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返回一个字符串是否存在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indexOf</a:t>
                      </a:r>
                      <a:r>
                        <a:rPr lang="en-US" sz="1600" kern="100" dirty="0"/>
                        <a:t>(int </a:t>
                      </a:r>
                      <a:r>
                        <a:rPr lang="en-US" sz="1600" kern="100" dirty="0" err="1"/>
                        <a:t>ch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从头查找指定的字符是否存在，</a:t>
                      </a:r>
                      <a:r>
                        <a:rPr lang="en-US" sz="1600" kern="100" dirty="0"/>
                        <a:t>char </a:t>
                      </a:r>
                      <a:r>
                        <a:rPr lang="en-US" sz="1600" kern="100" dirty="0">
                          <a:sym typeface="Wingdings" panose="05000000000000000000"/>
                        </a:rPr>
                        <a:t></a:t>
                      </a:r>
                      <a:r>
                        <a:rPr lang="en-US" sz="1600" kern="100" dirty="0"/>
                        <a:t> int</a:t>
                      </a:r>
                      <a:r>
                        <a:rPr lang="zh-CN" sz="1600" kern="100" dirty="0"/>
                        <a:t>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indexOf</a:t>
                      </a:r>
                      <a:r>
                        <a:rPr lang="en-US" sz="1600" kern="100" dirty="0"/>
                        <a:t>(int </a:t>
                      </a:r>
                      <a:r>
                        <a:rPr lang="en-US" sz="1600" kern="100" dirty="0" err="1"/>
                        <a:t>ch,int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fromIndex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从指定位置查找指定的字符是否存在，</a:t>
                      </a:r>
                      <a:r>
                        <a:rPr lang="en-US" sz="1600" kern="100" dirty="0"/>
                        <a:t>char </a:t>
                      </a:r>
                      <a:r>
                        <a:rPr lang="en-US" sz="1600" kern="100" dirty="0">
                          <a:sym typeface="Wingdings" panose="05000000000000000000"/>
                        </a:rPr>
                        <a:t></a:t>
                      </a:r>
                      <a:r>
                        <a:rPr lang="en-US" sz="1600" kern="100" dirty="0"/>
                        <a:t> int</a:t>
                      </a:r>
                      <a:r>
                        <a:rPr lang="zh-CN" sz="1600" kern="100" dirty="0"/>
                        <a:t>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indexOf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str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从头查找指定的字符串是否存在，如果存在则返回位置，如果不存在则返回“</a:t>
                      </a:r>
                      <a:r>
                        <a:rPr lang="en-US" sz="1600" kern="100"/>
                        <a:t>-1</a:t>
                      </a:r>
                      <a:r>
                        <a:rPr lang="zh-CN" sz="1600" kern="100"/>
                        <a:t>”。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5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indexOf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str,int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fromIndex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从指定位置查找字符串是否存在，如果存在则返回位置，如果不存在则返回“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类字符串查找操作：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688939" y="1885938"/>
          <a:ext cx="10215634" cy="24155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194"/>
                <a:gridCol w="3599962"/>
                <a:gridCol w="555497"/>
                <a:gridCol w="5566981"/>
              </a:tblGrid>
              <a:tr h="135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6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lastIndexOf</a:t>
                      </a:r>
                      <a:r>
                        <a:rPr lang="en-US" sz="1600" kern="100" dirty="0"/>
                        <a:t>(int </a:t>
                      </a:r>
                      <a:r>
                        <a:rPr lang="en-US" sz="1600" kern="100" dirty="0" err="1"/>
                        <a:t>ch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从字符串的最后向前查找，指定的字符是否存在，如果存在则返回位置，如果不存在则返回“</a:t>
                      </a:r>
                      <a:r>
                        <a:rPr lang="en-US" sz="1600" kern="100"/>
                        <a:t>-1</a:t>
                      </a:r>
                      <a:r>
                        <a:rPr lang="zh-CN" sz="1600" kern="100"/>
                        <a:t>”。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lastIndexOf</a:t>
                      </a:r>
                      <a:r>
                        <a:rPr lang="en-US" sz="1600" kern="100" dirty="0"/>
                        <a:t>(int </a:t>
                      </a:r>
                      <a:r>
                        <a:rPr lang="en-US" sz="1600" kern="100" dirty="0" err="1"/>
                        <a:t>ch,int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fromIndex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从字符串的指定的末尾向前查找，指定的字符是否存在，如果存在则返回位置，如果不存在则返回“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8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lastIndexOf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str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普通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从字符串的最后向前查找，指定的字符串是否存在，如果存在则返回位置，如果不存在则返回“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2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9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</a:t>
                      </a:r>
                      <a:r>
                        <a:rPr lang="en-US" sz="1600" kern="100" dirty="0" err="1"/>
                        <a:t>lastIndexOf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str,int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fromIndex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从字符串的指定的末尾向前查找，指定的字符串是否存在，如果存在则返回位置，如果不存在则返回“</a:t>
                      </a:r>
                      <a:r>
                        <a:rPr lang="en-US" sz="1600" kern="100" dirty="0"/>
                        <a:t>-1</a:t>
                      </a:r>
                      <a:r>
                        <a:rPr lang="zh-CN" sz="1600" kern="100" dirty="0"/>
                        <a:t>”。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类其它操作方法：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688939" y="1885938"/>
          <a:ext cx="10047323" cy="1706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9049"/>
                <a:gridCol w="3528021"/>
                <a:gridCol w="803269"/>
                <a:gridCol w="505698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46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boolean isEmpty()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判断是否为空，指的是内容为空“</a:t>
                      </a:r>
                      <a:r>
                        <a:rPr lang="en-US" sz="1600" kern="100"/>
                        <a:t>""</a:t>
                      </a:r>
                      <a:r>
                        <a:rPr lang="zh-CN" sz="1600" kern="100"/>
                        <a:t>”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int length()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取得字符串的长度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</a:t>
                      </a:r>
                      <a:r>
                        <a:rPr lang="en-US" sz="1600" kern="100" dirty="0" err="1"/>
                        <a:t>toLowerCase</a:t>
                      </a:r>
                      <a:r>
                        <a:rPr lang="en-US" sz="1600" kern="100" dirty="0"/>
                        <a:t>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转小写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 toUpperCase()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转大写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5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trim()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去掉开头和结尾的空格，中间的空格不去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6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 concat(String str)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字符串连接操作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在实际开发当中，我们经常会使用到字符串连接的操作，如果用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来操作，则使用“</a:t>
            </a:r>
            <a:r>
              <a:rPr lang="en-US" altLang="zh-CN" dirty="0" smtClean="0"/>
              <a:t>+</a:t>
            </a:r>
            <a:r>
              <a:rPr lang="zh-CN" altLang="zh-CN" dirty="0" smtClean="0"/>
              <a:t>”</a:t>
            </a:r>
            <a:r>
              <a:rPr lang="zh-CN" altLang="en-US" dirty="0" smtClean="0"/>
              <a:t>号完成字符串的连接操作。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连接字符串，代码性能会非常低，因为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的内容不可改变。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解决这个问题的方法是使用</a:t>
            </a:r>
            <a:r>
              <a:rPr lang="en-US" altLang="zh-CN" dirty="0" smtClean="0">
                <a:solidFill>
                  <a:srgbClr val="FF0000"/>
                </a:solidFill>
              </a:rPr>
              <a:t>StringBuffer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类源码分析</a:t>
            </a:r>
            <a:endParaRPr lang="zh-CN" altLang="en-US" dirty="0" smtClean="0"/>
          </a:p>
          <a:p>
            <a:endParaRPr lang="zh-CN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</a:t>
            </a:r>
            <a:r>
              <a:rPr lang="en-US" altLang="zh-CN" dirty="0" err="1"/>
              <a:t>StringBuffer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StringBuffer</a:t>
            </a:r>
            <a:r>
              <a:rPr lang="zh-CN" altLang="en-US" sz="2000" dirty="0" smtClean="0"/>
              <a:t>常用操作方法</a:t>
            </a:r>
            <a:endParaRPr lang="zh-CN" altLang="en-US" sz="2000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403187" y="1885938"/>
          <a:ext cx="10644505" cy="30848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7562"/>
                <a:gridCol w="5966700"/>
              </a:tblGrid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/>
                        <a:t>方法名称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/>
                        <a:t>描述</a:t>
                      </a:r>
                      <a:endParaRPr lang="zh-CN" sz="16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构造一个空的</a:t>
                      </a:r>
                      <a:r>
                        <a:rPr lang="en-US" sz="1600" kern="100" dirty="0"/>
                        <a:t>StringBuffer</a:t>
                      </a:r>
                      <a:r>
                        <a:rPr lang="zh-CN" sz="1600" kern="100" dirty="0"/>
                        <a:t>对象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StringBuffer(String </a:t>
                      </a:r>
                      <a:r>
                        <a:rPr lang="en-US" sz="1600" kern="100" dirty="0" err="1"/>
                        <a:t>str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将指定的</a:t>
                      </a:r>
                      <a:r>
                        <a:rPr lang="en-US" sz="1600" kern="100"/>
                        <a:t>String</a:t>
                      </a:r>
                      <a:r>
                        <a:rPr lang="zh-CN" sz="1600" kern="100"/>
                        <a:t>变为</a:t>
                      </a:r>
                      <a:r>
                        <a:rPr lang="en-US" sz="1600" kern="100"/>
                        <a:t>StringBuffer</a:t>
                      </a:r>
                      <a:r>
                        <a:rPr lang="zh-CN" sz="1600" kern="100"/>
                        <a:t>的内容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StringBuffer(</a:t>
                      </a:r>
                      <a:r>
                        <a:rPr lang="en-US" sz="1600" kern="100" dirty="0" err="1"/>
                        <a:t>CharSequence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seq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接收</a:t>
                      </a:r>
                      <a:r>
                        <a:rPr lang="en-US" sz="1600" kern="100" dirty="0" err="1"/>
                        <a:t>CharSequence</a:t>
                      </a:r>
                      <a:r>
                        <a:rPr lang="zh-CN" sz="1600" kern="100" dirty="0"/>
                        <a:t>接口的实例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 append(</a:t>
                      </a:r>
                      <a:r>
                        <a:rPr lang="zh-CN" sz="1600" kern="100" dirty="0"/>
                        <a:t>数据类型</a:t>
                      </a:r>
                      <a:r>
                        <a:rPr lang="en-US" sz="1600" kern="100" dirty="0"/>
                        <a:t> b)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提供了很多的</a:t>
                      </a:r>
                      <a:r>
                        <a:rPr lang="en-US" sz="1600" kern="100"/>
                        <a:t>append()</a:t>
                      </a:r>
                      <a:r>
                        <a:rPr lang="zh-CN" sz="1600" kern="100"/>
                        <a:t>方法，用于进行字符串连接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 delete(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start,int</a:t>
                      </a:r>
                      <a:r>
                        <a:rPr lang="en-US" sz="1600" kern="100" dirty="0"/>
                        <a:t> end)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删除指定位置的内容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indexOf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str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字符串的查询功能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 insert(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offset,</a:t>
                      </a:r>
                      <a:r>
                        <a:rPr lang="zh-CN" sz="1600" kern="100" dirty="0"/>
                        <a:t>数据类型</a:t>
                      </a:r>
                      <a:r>
                        <a:rPr lang="en-US" sz="1600" kern="100" dirty="0"/>
                        <a:t> b)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在指定位置上增加一个内容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59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 replace(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start,int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end,String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str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将指定范围的内容替换成其他内容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substring(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start,int</a:t>
                      </a:r>
                      <a:r>
                        <a:rPr lang="en-US" sz="1600" kern="100" dirty="0"/>
                        <a:t> end)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截取指定范围的字符串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substring(</a:t>
                      </a:r>
                      <a:r>
                        <a:rPr lang="en-US" sz="1600" kern="100" dirty="0" err="1"/>
                        <a:t>int</a:t>
                      </a:r>
                      <a:r>
                        <a:rPr lang="en-US" sz="1600" kern="100" dirty="0"/>
                        <a:t> start)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字符串截取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StringBuffer reverse()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字符串反转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6416" marR="8641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StringBuffer</a:t>
            </a:r>
            <a:r>
              <a:rPr lang="zh-CN" altLang="en-US" sz="2000" b="1" dirty="0" smtClean="0"/>
              <a:t>的兄弟</a:t>
            </a:r>
            <a:r>
              <a:rPr lang="en-US" altLang="zh-CN" sz="2000" b="1" dirty="0" smtClean="0"/>
              <a:t>StringBuilder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zh-CN" altLang="en-US" sz="2000" dirty="0" smtClean="0"/>
              <a:t>一个可变的字符序列。此类提供一个与 </a:t>
            </a:r>
            <a:r>
              <a:rPr lang="en-US" altLang="zh-CN" sz="2000" dirty="0" smtClean="0"/>
              <a:t>StringBuffer </a:t>
            </a:r>
            <a:r>
              <a:rPr lang="zh-CN" altLang="en-US" sz="2000" dirty="0" smtClean="0"/>
              <a:t>兼容的 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，但不保证同步。该类被设计用作 </a:t>
            </a:r>
            <a:r>
              <a:rPr lang="en-US" altLang="zh-CN" sz="2000" dirty="0" smtClean="0"/>
              <a:t>StringBuffer </a:t>
            </a:r>
            <a:r>
              <a:rPr lang="zh-CN" altLang="en-US" sz="2000" dirty="0" smtClean="0"/>
              <a:t>的一个简易替换，用在字符串缓冲区被单个线程使用的时候（这种情况很普遍）。如果可能，建议优先采用该类，因为在大多数实现中，它比 </a:t>
            </a:r>
            <a:r>
              <a:rPr lang="en-US" altLang="zh-CN" sz="2000" dirty="0" smtClean="0"/>
              <a:t>StringBuffer </a:t>
            </a:r>
            <a:r>
              <a:rPr lang="zh-CN" altLang="en-US" sz="2000" dirty="0" smtClean="0"/>
              <a:t>要快。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JDK1.5</a:t>
            </a:r>
            <a:r>
              <a:rPr lang="zh-CN" altLang="en-US" sz="2000" dirty="0" smtClean="0"/>
              <a:t>以后，字符串相加原理分析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、程序国际化</a:t>
            </a:r>
            <a:endParaRPr lang="en-US" altLang="zh-CN" sz="42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、对国际化程序的理解</a:t>
            </a:r>
            <a:endParaRPr lang="en-US" altLang="zh-CN" sz="2000" b="1" dirty="0" smtClean="0"/>
          </a:p>
          <a:p>
            <a:r>
              <a:rPr lang="en-US" altLang="zh-CN" sz="2000" dirty="0" smtClean="0"/>
              <a:t>Internationalization</a:t>
            </a:r>
            <a:r>
              <a:rPr lang="zh-CN" altLang="en-US" sz="2000" dirty="0" smtClean="0"/>
              <a:t>：国际化程序可以这样理解：</a:t>
            </a:r>
            <a:endParaRPr lang="zh-CN" altLang="en-US" sz="2000" dirty="0" smtClean="0"/>
          </a:p>
          <a:p>
            <a:r>
              <a:rPr lang="zh-CN" altLang="en-US" sz="2000" dirty="0" smtClean="0"/>
              <a:t>同一套程序代码可以在各个语言环境下进行使用。</a:t>
            </a:r>
            <a:endParaRPr lang="zh-CN" altLang="en-US" sz="2000" dirty="0" smtClean="0"/>
          </a:p>
          <a:p>
            <a:r>
              <a:rPr lang="zh-CN" altLang="en-US" sz="2000" dirty="0" smtClean="0"/>
              <a:t>各个语言环境下，只是语言显示的不同，那么具体的程序操作本身都是一样的，那么国际化程序完成的就是这样的一个功能。</a:t>
            </a:r>
            <a:endParaRPr lang="zh-CN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6129" y="4314830"/>
            <a:ext cx="29813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、程序国际化</a:t>
            </a:r>
            <a:endParaRPr lang="en-US" altLang="zh-CN" sz="42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Locale</a:t>
            </a:r>
            <a:r>
              <a:rPr lang="zh-CN" altLang="en-US" sz="2000" b="1" dirty="0" smtClean="0"/>
              <a:t>类</a:t>
            </a:r>
            <a:endParaRPr lang="en-US" altLang="zh-CN" sz="2000" b="1" dirty="0" smtClean="0"/>
          </a:p>
          <a:p>
            <a:r>
              <a:rPr lang="en-US" altLang="zh-CN" sz="2000" dirty="0" smtClean="0"/>
              <a:t>Locale </a:t>
            </a:r>
            <a:r>
              <a:rPr lang="zh-CN" altLang="en-US" sz="2000" dirty="0" smtClean="0"/>
              <a:t>对象表示了特定的地理、政治和文化地区。需要 </a:t>
            </a:r>
            <a:r>
              <a:rPr lang="en-US" altLang="zh-CN" sz="2000" dirty="0" smtClean="0"/>
              <a:t>Locale </a:t>
            </a:r>
            <a:r>
              <a:rPr lang="zh-CN" altLang="en-US" sz="2000" dirty="0" smtClean="0"/>
              <a:t>来执行其任务的操作称为语言环境敏感的操作，它使用 </a:t>
            </a:r>
            <a:r>
              <a:rPr lang="en-US" altLang="zh-CN" sz="2000" dirty="0" smtClean="0"/>
              <a:t>Locale </a:t>
            </a:r>
            <a:r>
              <a:rPr lang="zh-CN" altLang="en-US" sz="2000" dirty="0" smtClean="0"/>
              <a:t>为用户量身定制信息。例如，显示一个数值就是语言环境敏感的操作，应该根据用户的国家、地区或文化的风俗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传统来格式化该数值。</a:t>
            </a:r>
            <a:endParaRPr lang="en-US" altLang="zh-CN" sz="2000" dirty="0" smtClean="0"/>
          </a:p>
          <a:p>
            <a:r>
              <a:rPr lang="zh-CN" altLang="en-US" sz="2000" dirty="0" smtClean="0"/>
              <a:t>使用此类中的构造方法来创建 </a:t>
            </a:r>
            <a:r>
              <a:rPr lang="en-US" altLang="zh-CN" sz="2000" dirty="0" smtClean="0"/>
              <a:t>Locale</a:t>
            </a:r>
            <a:r>
              <a:rPr lang="en-US" sz="2000" dirty="0" smtClean="0"/>
              <a:t>： </a:t>
            </a:r>
            <a:endParaRPr lang="en-US" sz="2000" dirty="0" smtClean="0"/>
          </a:p>
          <a:p>
            <a:r>
              <a:rPr lang="en-US" altLang="zh-CN" sz="2000" dirty="0" smtClean="0"/>
              <a:t>Locale(String language) </a:t>
            </a:r>
            <a:endParaRPr lang="en-US" altLang="zh-CN" sz="2000" dirty="0" smtClean="0"/>
          </a:p>
          <a:p>
            <a:r>
              <a:rPr lang="en-US" altLang="zh-CN" sz="2000" dirty="0" smtClean="0"/>
              <a:t>Locale(String language, String country)</a:t>
            </a:r>
            <a:endParaRPr lang="en-US" altLang="zh-CN" sz="2000" dirty="0" smtClean="0"/>
          </a:p>
          <a:p>
            <a:r>
              <a:rPr lang="zh-CN" altLang="en-US" sz="2000" dirty="0" smtClean="0"/>
              <a:t>通过静态方法创建</a:t>
            </a:r>
            <a:r>
              <a:rPr lang="en-US" altLang="zh-CN" sz="2000" dirty="0" smtClean="0"/>
              <a:t>Locale</a:t>
            </a:r>
            <a:r>
              <a:rPr lang="zh-CN" altLang="en-US" sz="2000" dirty="0" smtClean="0"/>
              <a:t>：</a:t>
            </a:r>
            <a:endParaRPr lang="en-US" sz="2000" dirty="0" smtClean="0"/>
          </a:p>
          <a:p>
            <a:r>
              <a:rPr lang="en-US" altLang="zh-CN" sz="2000" dirty="0" err="1" smtClean="0"/>
              <a:t>getDefault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、程序国际化</a:t>
            </a:r>
            <a:endParaRPr lang="en-US" altLang="zh-CN" sz="4200" dirty="0" smtClean="0"/>
          </a:p>
        </p:txBody>
      </p:sp>
      <p:sp>
        <p:nvSpPr>
          <p:cNvPr id="71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ResourceBundle</a:t>
            </a:r>
            <a:r>
              <a:rPr lang="zh-CN" altLang="en-US" sz="2000" b="1" dirty="0" smtClean="0"/>
              <a:t>类</a:t>
            </a:r>
            <a:endParaRPr lang="en-US" altLang="zh-CN" sz="2000" b="1" dirty="0" smtClean="0"/>
          </a:p>
          <a:p>
            <a:pPr>
              <a:defRPr/>
            </a:pPr>
            <a:r>
              <a:rPr lang="zh-CN" altLang="en-US" sz="2000" dirty="0" smtClean="0"/>
              <a:t>国际化的实现核心在于显示的语言上，通常的做法是将其定义成若干个属性文件（文件后缀是</a:t>
            </a:r>
            <a:r>
              <a:rPr lang="en-US" sz="2000" dirty="0" smtClean="0"/>
              <a:t>*.properties</a:t>
            </a:r>
            <a:r>
              <a:rPr lang="zh-CN" altLang="en-US" sz="2000" dirty="0" smtClean="0"/>
              <a:t>），属性文件中的格式采用“</a:t>
            </a:r>
            <a:r>
              <a:rPr lang="en-US" sz="2000" dirty="0" smtClean="0"/>
              <a:t>key=value</a:t>
            </a:r>
            <a:r>
              <a:rPr lang="zh-CN" altLang="en-US" sz="2000" dirty="0" smtClean="0"/>
              <a:t>”的格式进行操作。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sz="2000" dirty="0" smtClean="0"/>
              <a:t>ResourceBundle</a:t>
            </a:r>
            <a:r>
              <a:rPr lang="zh-CN" altLang="en-US" sz="2000" dirty="0" smtClean="0"/>
              <a:t>类表示的是一个资源文件的读取操作，所有的资源文件需要使用</a:t>
            </a:r>
            <a:r>
              <a:rPr lang="en-US" sz="2000" dirty="0" smtClean="0"/>
              <a:t>ResourceBundle</a:t>
            </a:r>
            <a:r>
              <a:rPr lang="zh-CN" altLang="en-US" sz="2000" dirty="0" smtClean="0"/>
              <a:t>进行读取，读取的时候不需要加上文件的后缀。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sz="2000" kern="100" dirty="0" err="1" smtClean="0">
                <a:cs typeface="Times New Roman" panose="02020603050405020304"/>
              </a:rPr>
              <a:t>getBundle</a:t>
            </a:r>
            <a:r>
              <a:rPr lang="en-US" sz="2000" kern="100" dirty="0" smtClean="0">
                <a:cs typeface="Times New Roman" panose="02020603050405020304"/>
              </a:rPr>
              <a:t>(String </a:t>
            </a:r>
            <a:r>
              <a:rPr lang="en-US" sz="2000" kern="100" dirty="0" err="1" smtClean="0">
                <a:cs typeface="Times New Roman" panose="02020603050405020304"/>
              </a:rPr>
              <a:t>baseName</a:t>
            </a:r>
            <a:r>
              <a:rPr lang="en-US" sz="2000" kern="100" dirty="0" smtClean="0">
                <a:cs typeface="Times New Roman" panose="02020603050405020304"/>
              </a:rPr>
              <a:t>)</a:t>
            </a:r>
            <a:endParaRPr lang="zh-CN" altLang="en-US" sz="2000" kern="100" dirty="0" smtClean="0">
              <a:cs typeface="Times New Roman" panose="02020603050405020304"/>
            </a:endParaRPr>
          </a:p>
          <a:p>
            <a:pPr>
              <a:defRPr/>
            </a:pPr>
            <a:r>
              <a:rPr lang="en-US" sz="2000" kern="100" dirty="0" err="1" smtClean="0">
                <a:cs typeface="Times New Roman" panose="02020603050405020304"/>
              </a:rPr>
              <a:t>getBundle</a:t>
            </a:r>
            <a:r>
              <a:rPr lang="en-US" sz="2000" kern="100" dirty="0" smtClean="0">
                <a:cs typeface="Times New Roman" panose="02020603050405020304"/>
              </a:rPr>
              <a:t>(String </a:t>
            </a:r>
            <a:r>
              <a:rPr lang="en-US" sz="2000" kern="100" dirty="0" err="1" smtClean="0">
                <a:cs typeface="Times New Roman" panose="02020603050405020304"/>
              </a:rPr>
              <a:t>baseName,Locale</a:t>
            </a:r>
            <a:r>
              <a:rPr lang="en-US" sz="2000" kern="100" dirty="0" smtClean="0">
                <a:cs typeface="Times New Roman" panose="02020603050405020304"/>
              </a:rPr>
              <a:t> locale)</a:t>
            </a:r>
            <a:endParaRPr lang="zh-CN" altLang="en-US" sz="2000" kern="100" dirty="0" smtClean="0">
              <a:cs typeface="Times New Roman" panose="02020603050405020304"/>
            </a:endParaRPr>
          </a:p>
          <a:p>
            <a:pPr>
              <a:defRPr/>
            </a:pPr>
            <a:r>
              <a:rPr lang="en-US" sz="2000" kern="100" dirty="0" err="1" smtClean="0">
                <a:cs typeface="Times New Roman" panose="02020603050405020304"/>
              </a:rPr>
              <a:t>getString</a:t>
            </a:r>
            <a:r>
              <a:rPr lang="en-US" sz="2000" kern="100" dirty="0" smtClean="0">
                <a:cs typeface="Times New Roman" panose="02020603050405020304"/>
              </a:rPr>
              <a:t>(String key)</a:t>
            </a:r>
            <a:endParaRPr lang="zh-CN" altLang="en-US" sz="2000" kern="100" dirty="0" smtClean="0">
              <a:cs typeface="Times New Roman" panose="02020603050405020304"/>
            </a:endParaRPr>
          </a:p>
          <a:p>
            <a:pPr>
              <a:defRPr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、字符串操作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、程序国际化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TW" sz="2000" dirty="0"/>
              <a:t>Math</a:t>
            </a:r>
            <a:r>
              <a:rPr lang="zh-TW" altLang="en-US" sz="2000" dirty="0"/>
              <a:t>与</a:t>
            </a:r>
            <a:r>
              <a:rPr lang="en-US" altLang="zh-TW" sz="2000" dirty="0"/>
              <a:t>Random</a:t>
            </a:r>
            <a:r>
              <a:rPr lang="zh-TW" altLang="en-US" sz="2000" dirty="0" smtClean="0"/>
              <a:t>类</a:t>
            </a:r>
            <a:endParaRPr lang="en-US" altLang="zh-TW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、日期操作类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、对象比较器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、对象的克隆</a:t>
            </a:r>
            <a:endParaRPr lang="en-US" altLang="zh-CN" sz="2000" dirty="0" smtClean="0"/>
          </a:p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TW" sz="2000" dirty="0" smtClean="0"/>
              <a:t>System</a:t>
            </a:r>
            <a:r>
              <a:rPr lang="zh-TW" altLang="en-US" sz="2000" dirty="0"/>
              <a:t>与 </a:t>
            </a:r>
            <a:r>
              <a:rPr lang="en-US" altLang="zh-TW" sz="2000" dirty="0"/>
              <a:t>Runtime</a:t>
            </a:r>
            <a:r>
              <a:rPr lang="zh-TW" altLang="en-US" sz="2000" dirty="0" smtClean="0"/>
              <a:t>类</a:t>
            </a:r>
            <a:endParaRPr lang="en-US" altLang="zh-TW" sz="2000" dirty="0" smtClean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数字处理工具类</a:t>
            </a:r>
            <a:endParaRPr lang="en-US" altLang="zh-CN" sz="2000" dirty="0" smtClean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MD5</a:t>
            </a:r>
            <a:r>
              <a:rPr lang="zh-CN" altLang="en-US" sz="2000" dirty="0"/>
              <a:t>工具类</a:t>
            </a:r>
            <a:endParaRPr lang="en-US" altLang="zh-CN" sz="2000" dirty="0" smtClean="0"/>
          </a:p>
          <a:p>
            <a:r>
              <a:rPr lang="en-US" altLang="zh-CN" sz="2000" dirty="0" smtClean="0"/>
              <a:t>10</a:t>
            </a:r>
            <a:r>
              <a:rPr lang="zh-CN" altLang="en-US" sz="2000" dirty="0" smtClean="0"/>
              <a:t>、数据结构之二叉树实现</a:t>
            </a:r>
            <a:endParaRPr lang="en-US" altLang="zh-CN" sz="2000" dirty="0" smtClean="0"/>
          </a:p>
          <a:p>
            <a:r>
              <a:rPr lang="nb-NO" altLang="zh-CN" sz="2000" dirty="0" smtClean="0"/>
              <a:t>11</a:t>
            </a:r>
            <a:r>
              <a:rPr lang="zh-CN" altLang="nb-NO" sz="2000" dirty="0"/>
              <a:t>、</a:t>
            </a:r>
            <a:r>
              <a:rPr lang="nb-NO" altLang="zh-CN" sz="2000" dirty="0"/>
              <a:t>JDK1.8</a:t>
            </a:r>
            <a:r>
              <a:rPr lang="zh-CN" altLang="nb-NO" sz="2000" dirty="0"/>
              <a:t>新特性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、程序国际化</a:t>
            </a:r>
            <a:endParaRPr lang="en-US" altLang="zh-CN" sz="4200" dirty="0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、处理动态文本</a:t>
            </a:r>
            <a:endParaRPr lang="en-US" altLang="zh-CN" sz="2000" b="1" dirty="0" smtClean="0"/>
          </a:p>
          <a:p>
            <a:r>
              <a:rPr lang="zh-CN" altLang="en-US" sz="2000" dirty="0" smtClean="0"/>
              <a:t>前面的示例读取的内容都是固定的，如果现在假设要想打印这样的信息“欢迎你，</a:t>
            </a:r>
            <a:r>
              <a:rPr lang="en-US" altLang="zh-CN" sz="2000" b="1" dirty="0" smtClean="0"/>
              <a:t>XXX</a:t>
            </a:r>
            <a:r>
              <a:rPr lang="zh-CN" altLang="en-US" sz="2000" dirty="0" smtClean="0"/>
              <a:t>！”，具体的名字不是固定的，那么就要使用动态文本进行程序的处理。</a:t>
            </a:r>
            <a:endParaRPr lang="zh-CN" altLang="en-US" sz="2000" dirty="0" smtClean="0"/>
          </a:p>
          <a:p>
            <a:r>
              <a:rPr lang="zh-CN" altLang="en-US" sz="2000" dirty="0" smtClean="0"/>
              <a:t>进行动态的文本处理，必须使用</a:t>
            </a:r>
            <a:r>
              <a:rPr lang="en-US" altLang="zh-CN" sz="2000" dirty="0" err="1" smtClean="0"/>
              <a:t>java.text.MessageFormat</a:t>
            </a:r>
            <a:r>
              <a:rPr lang="zh-CN" altLang="en-US" sz="2000" dirty="0" smtClean="0"/>
              <a:t>类完成。这个类是</a:t>
            </a:r>
            <a:r>
              <a:rPr lang="en-US" altLang="zh-CN" sz="2000" dirty="0" err="1" smtClean="0"/>
              <a:t>java.text.Format</a:t>
            </a:r>
            <a:r>
              <a:rPr lang="zh-CN" altLang="en-US" sz="2000" dirty="0" smtClean="0"/>
              <a:t>的子类。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Math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Random</a:t>
            </a:r>
            <a:r>
              <a:rPr lang="zh-CN" altLang="en-US" sz="3600" dirty="0" smtClean="0"/>
              <a:t>类</a:t>
            </a:r>
            <a:endParaRPr lang="en-US" altLang="zh-CN" sz="3600" dirty="0" smtClean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Math</a:t>
            </a:r>
            <a:r>
              <a:rPr lang="zh-CN" altLang="en-US" sz="2000" b="1" dirty="0" smtClean="0"/>
              <a:t>类</a:t>
            </a:r>
            <a:endParaRPr lang="en-US" altLang="zh-CN" sz="2000" b="1" dirty="0" smtClean="0"/>
          </a:p>
          <a:p>
            <a:r>
              <a:rPr lang="en-US" altLang="zh-CN" sz="2000" dirty="0" smtClean="0"/>
              <a:t>Math </a:t>
            </a:r>
            <a:r>
              <a:rPr lang="zh-CN" altLang="en-US" sz="2000" dirty="0" smtClean="0"/>
              <a:t>类包含用于执行基本数学运算的方法，如初等指数、对数、平方根和三角函数。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Math</a:t>
            </a:r>
            <a:r>
              <a:rPr lang="zh-CN" altLang="en-US" sz="2000" dirty="0" smtClean="0"/>
              <a:t>类可以有两种方式：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zh-CN" altLang="zh-CN" sz="2000" dirty="0" smtClean="0"/>
              <a:t>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、直接使用（</a:t>
            </a:r>
            <a:r>
              <a:rPr lang="en-US" altLang="zh-CN" sz="2000" dirty="0" smtClean="0"/>
              <a:t>Math</a:t>
            </a:r>
            <a:r>
              <a:rPr lang="zh-CN" altLang="en-US" sz="2000" dirty="0" smtClean="0"/>
              <a:t>所在的包</a:t>
            </a:r>
            <a:r>
              <a:rPr lang="en-US" altLang="zh-CN" sz="2000" dirty="0" err="1" smtClean="0"/>
              <a:t>java.lang</a:t>
            </a:r>
            <a:r>
              <a:rPr lang="zh-CN" altLang="en-US" sz="2000" dirty="0" smtClean="0"/>
              <a:t>为默认引入的包）</a:t>
            </a:r>
            <a:endParaRPr lang="en-US" altLang="zh-CN" sz="2000" dirty="0" smtClean="0"/>
          </a:p>
          <a:p>
            <a:r>
              <a:rPr lang="en-US" altLang="zh-CN" sz="2000" dirty="0" smtClean="0"/>
              <a:t>(2)</a:t>
            </a:r>
            <a:r>
              <a:rPr lang="zh-CN" altLang="en-US" sz="2000" dirty="0" smtClean="0"/>
              <a:t>、使用 </a:t>
            </a:r>
            <a:r>
              <a:rPr lang="en-US" altLang="zh-CN" sz="2000" b="1" dirty="0" smtClean="0"/>
              <a:t>import </a:t>
            </a:r>
            <a:r>
              <a:rPr lang="en-US" altLang="zh-CN" sz="2000" b="1" dirty="0"/>
              <a:t>static </a:t>
            </a:r>
            <a:r>
              <a:rPr lang="en-US" altLang="zh-CN" sz="2000" b="1" dirty="0" err="1"/>
              <a:t>java.lang.Math.</a:t>
            </a:r>
            <a:r>
              <a:rPr lang="en-US" altLang="zh-CN" sz="2000" b="1" i="1" dirty="0" err="1"/>
              <a:t>abs</a:t>
            </a:r>
            <a:r>
              <a:rPr lang="en-US" altLang="zh-CN" sz="2000" b="1" i="1" dirty="0" smtClean="0"/>
              <a:t>;</a:t>
            </a:r>
            <a:r>
              <a:rPr lang="zh-CN" altLang="en-US" sz="2000" b="1" i="1" dirty="0" smtClean="0"/>
              <a:t> 静态导入</a:t>
            </a:r>
            <a:endParaRPr lang="en-US" altLang="zh-CN" sz="2000" dirty="0" smtClean="0"/>
          </a:p>
          <a:p>
            <a:endParaRPr lang="en-US" altLang="zh-CN" sz="19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64493" y="4104506"/>
          <a:ext cx="9053632" cy="1724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318"/>
                <a:gridCol w="7021314"/>
              </a:tblGrid>
              <a:tr h="3160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static </a:t>
                      </a:r>
                      <a:r>
                        <a:rPr lang="en-US" sz="1600" b="0" dirty="0" smtClean="0"/>
                        <a:t>double </a:t>
                      </a:r>
                      <a:r>
                        <a:rPr lang="en-US" sz="1600" b="0" dirty="0" smtClean="0">
                          <a:hlinkClick r:id="" action="ppaction://hlinkfile"/>
                        </a:rPr>
                        <a:t>PI</a:t>
                      </a:r>
                      <a:r>
                        <a:rPr lang="en-US" sz="1600" b="0" dirty="0" smtClean="0"/>
                        <a:t> </a:t>
                      </a:r>
                      <a:endParaRPr lang="en-US" sz="1600" b="0" dirty="0"/>
                    </a:p>
                  </a:txBody>
                  <a:tcPr marL="36006" marR="36006" marT="30004" marB="30004"/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/>
                        <a:t>比任何其他值都更接近 </a:t>
                      </a:r>
                      <a:r>
                        <a:rPr lang="en-US" sz="1600" b="0" i="1" smtClean="0"/>
                        <a:t>pi</a:t>
                      </a:r>
                      <a:r>
                        <a:rPr lang="zh-CN" altLang="en-US" sz="1600" b="0" smtClean="0"/>
                        <a:t>的 </a:t>
                      </a:r>
                      <a:r>
                        <a:rPr lang="en-US" sz="1600" b="0" smtClean="0"/>
                        <a:t>double </a:t>
                      </a:r>
                      <a:r>
                        <a:rPr lang="zh-CN" altLang="en-US" sz="1600" b="0" smtClean="0"/>
                        <a:t>值</a:t>
                      </a:r>
                      <a:endParaRPr lang="en-US" sz="1600" b="0"/>
                    </a:p>
                  </a:txBody>
                  <a:tcPr marL="36006" marR="36006" marT="30004" marB="30004" anchor="ctr"/>
                </a:tc>
              </a:tr>
              <a:tr h="352044">
                <a:tc>
                  <a:txBody>
                    <a:bodyPr/>
                    <a:lstStyle/>
                    <a:p>
                      <a:r>
                        <a:rPr lang="en-US" sz="1600" b="1" smtClean="0">
                          <a:hlinkClick r:id="" action="ppaction://hlinkfile"/>
                        </a:rPr>
                        <a:t>abs</a:t>
                      </a:r>
                      <a:r>
                        <a:rPr lang="en-US" sz="1600" smtClean="0"/>
                        <a:t>(double a) 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返回 </a:t>
                      </a:r>
                      <a:r>
                        <a:rPr lang="en-US" sz="1600" smtClean="0"/>
                        <a:t>double </a:t>
                      </a:r>
                      <a:r>
                        <a:rPr lang="zh-CN" altLang="en-US" sz="1600" smtClean="0"/>
                        <a:t>值的绝对值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</a:tr>
              <a:tr h="352044">
                <a:tc>
                  <a:txBody>
                    <a:bodyPr/>
                    <a:lstStyle/>
                    <a:p>
                      <a:r>
                        <a:rPr lang="en-US" sz="1600" b="1" smtClean="0">
                          <a:hlinkClick r:id="" action="ppaction://hlinkfile"/>
                        </a:rPr>
                        <a:t>random</a:t>
                      </a:r>
                      <a:r>
                        <a:rPr lang="en-US" sz="1600" smtClean="0"/>
                        <a:t>() 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返回带正号的 </a:t>
                      </a:r>
                      <a:r>
                        <a:rPr lang="en-US" sz="1600" smtClean="0"/>
                        <a:t>double </a:t>
                      </a:r>
                      <a:r>
                        <a:rPr lang="zh-CN" altLang="en-US" sz="1600" smtClean="0"/>
                        <a:t>值，该值大于等于 </a:t>
                      </a:r>
                      <a:r>
                        <a:rPr lang="en-US" altLang="zh-CN" sz="1600" smtClean="0"/>
                        <a:t>0.0 </a:t>
                      </a:r>
                      <a:r>
                        <a:rPr lang="zh-CN" altLang="en-US" sz="1600" smtClean="0"/>
                        <a:t>且小于 </a:t>
                      </a:r>
                      <a:r>
                        <a:rPr lang="en-US" altLang="zh-CN" sz="1600" smtClean="0"/>
                        <a:t>1.0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</a:tr>
              <a:tr h="352044">
                <a:tc>
                  <a:txBody>
                    <a:bodyPr/>
                    <a:lstStyle/>
                    <a:p>
                      <a:r>
                        <a:rPr lang="en-US" sz="1600" b="1" smtClean="0">
                          <a:hlinkClick r:id="" action="ppaction://hlinkfile"/>
                        </a:rPr>
                        <a:t>round</a:t>
                      </a:r>
                      <a:r>
                        <a:rPr lang="en-US" sz="1600" smtClean="0"/>
                        <a:t>(double a) 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返回最接近参数并等于某一整数的 </a:t>
                      </a:r>
                      <a:r>
                        <a:rPr lang="en-US" sz="1600" dirty="0" smtClean="0"/>
                        <a:t>double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 marL="115221" marR="115221" marT="48006" marB="48006"/>
                </a:tc>
              </a:tr>
              <a:tr h="352044">
                <a:tc>
                  <a:txBody>
                    <a:bodyPr/>
                    <a:lstStyle/>
                    <a:p>
                      <a:r>
                        <a:rPr lang="en-US" sz="1600" b="1" smtClean="0">
                          <a:hlinkClick r:id="" action="ppaction://hlinkfile"/>
                        </a:rPr>
                        <a:t>sqrt</a:t>
                      </a:r>
                      <a:r>
                        <a:rPr lang="en-US" sz="1600" smtClean="0"/>
                        <a:t>(double a) </a:t>
                      </a:r>
                      <a:endParaRPr lang="zh-CN" altLang="en-US" sz="1600"/>
                    </a:p>
                  </a:txBody>
                  <a:tcPr marL="115221" marR="115221" marT="48006" marB="48006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返回正确舍入的 </a:t>
                      </a:r>
                      <a:r>
                        <a:rPr lang="en-US" sz="1600" dirty="0" smtClean="0"/>
                        <a:t>double </a:t>
                      </a:r>
                      <a:r>
                        <a:rPr lang="zh-CN" altLang="en-US" sz="1600" dirty="0" smtClean="0"/>
                        <a:t>值的正平方根</a:t>
                      </a:r>
                      <a:endParaRPr lang="zh-CN" altLang="en-US" sz="1600" dirty="0"/>
                    </a:p>
                  </a:txBody>
                  <a:tcPr marL="115221" marR="115221" marT="48006" marB="4800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Math</a:t>
            </a:r>
            <a:r>
              <a:rPr lang="zh-CN" altLang="en-US" sz="3600" dirty="0"/>
              <a:t>与</a:t>
            </a:r>
            <a:r>
              <a:rPr lang="en-US" altLang="zh-CN" sz="3600" dirty="0"/>
              <a:t>Random</a:t>
            </a:r>
            <a:r>
              <a:rPr lang="zh-CN" altLang="en-US" sz="3600" dirty="0"/>
              <a:t>类</a:t>
            </a:r>
            <a:endParaRPr lang="en-US" altLang="zh-CN" sz="3600" dirty="0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Random</a:t>
            </a:r>
            <a:r>
              <a:rPr lang="zh-CN" altLang="en-US" sz="2000" b="1" dirty="0" smtClean="0"/>
              <a:t>类</a:t>
            </a:r>
            <a:endParaRPr lang="en-US" altLang="zh-CN" sz="2000" b="1" dirty="0" smtClean="0"/>
          </a:p>
          <a:p>
            <a:r>
              <a:rPr lang="en-US" altLang="zh-CN" sz="2000" dirty="0" smtClean="0"/>
              <a:t>Random</a:t>
            </a:r>
            <a:r>
              <a:rPr lang="zh-CN" altLang="en-US" sz="2000" dirty="0" smtClean="0"/>
              <a:t>：此类的实例用于生成伪随机数流</a:t>
            </a:r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1815" y="2386004"/>
          <a:ext cx="8154925" cy="19773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1394"/>
                <a:gridCol w="6403531"/>
              </a:tblGrid>
              <a:tr h="15449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hlinkClick r:id="" action="ppaction://hlinkfile"/>
                        </a:rPr>
                        <a:t>  nextLong</a:t>
                      </a:r>
                      <a:r>
                        <a:rPr lang="en-US" sz="1600" b="0" dirty="0" smtClean="0"/>
                        <a:t>() </a:t>
                      </a:r>
                      <a:endParaRPr lang="en-US" sz="1600" b="0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/>
                        <a:t>返回下一个伪随机数的</a:t>
                      </a:r>
                      <a:r>
                        <a:rPr lang="en-US" sz="1600" b="0" smtClean="0"/>
                        <a:t>long </a:t>
                      </a:r>
                      <a:r>
                        <a:rPr lang="zh-CN" altLang="en-US" sz="1600" b="0" smtClean="0"/>
                        <a:t>值</a:t>
                      </a:r>
                      <a:endParaRPr lang="en-US" sz="1600" b="0"/>
                    </a:p>
                  </a:txBody>
                  <a:tcPr marL="28575" marR="28575" marT="28575" marB="28575" anchor="ctr"/>
                </a:tc>
              </a:tr>
              <a:tr h="16912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hlinkClick r:id="" action="ppaction://hlinkfile"/>
                        </a:rPr>
                        <a:t>nextBoolean</a:t>
                      </a:r>
                      <a:r>
                        <a:rPr lang="en-US" sz="1600" b="0" dirty="0" smtClean="0"/>
                        <a:t>()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返回下一个伪随机数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16912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hlinkClick r:id="" action="ppaction://hlinkfile"/>
                        </a:rPr>
                        <a:t>nextDouble</a:t>
                      </a:r>
                      <a:r>
                        <a:rPr lang="en-US" sz="1600" b="0" dirty="0" smtClean="0"/>
                        <a:t>()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返回下一个伪随机数，在 </a:t>
                      </a:r>
                      <a:r>
                        <a:rPr lang="en-US" altLang="zh-CN" sz="1600" dirty="0" smtClean="0"/>
                        <a:t>0.0 </a:t>
                      </a:r>
                      <a:r>
                        <a:rPr lang="zh-CN" altLang="en-US" sz="1600" dirty="0" smtClean="0"/>
                        <a:t>和 </a:t>
                      </a:r>
                      <a:r>
                        <a:rPr lang="en-US" altLang="zh-CN" sz="1600" dirty="0" smtClean="0"/>
                        <a:t>1.0 </a:t>
                      </a:r>
                      <a:r>
                        <a:rPr lang="zh-CN" altLang="en-US" sz="1600" dirty="0" smtClean="0"/>
                        <a:t>之间的 </a:t>
                      </a:r>
                      <a:r>
                        <a:rPr lang="en-US" sz="1600" dirty="0" smtClean="0"/>
                        <a:t>double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16912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hlinkClick r:id="" action="ppaction://hlinkfile"/>
                        </a:rPr>
                        <a:t>nextFloat</a:t>
                      </a:r>
                      <a:r>
                        <a:rPr lang="en-US" sz="1600" b="0" dirty="0" smtClean="0"/>
                        <a:t>()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返回下一个伪随机数，在 </a:t>
                      </a:r>
                      <a:r>
                        <a:rPr lang="en-US" altLang="zh-CN" sz="1600" dirty="0" smtClean="0"/>
                        <a:t>0.0 </a:t>
                      </a:r>
                      <a:r>
                        <a:rPr lang="zh-CN" altLang="en-US" sz="1600" dirty="0" smtClean="0"/>
                        <a:t>和 </a:t>
                      </a:r>
                      <a:r>
                        <a:rPr lang="en-US" altLang="zh-CN" sz="1600" dirty="0" smtClean="0"/>
                        <a:t>1.0 </a:t>
                      </a:r>
                      <a:r>
                        <a:rPr lang="zh-CN" altLang="en-US" sz="1600" dirty="0" smtClean="0"/>
                        <a:t>之间的 </a:t>
                      </a:r>
                      <a:r>
                        <a:rPr lang="en-US" sz="1600" dirty="0" smtClean="0"/>
                        <a:t>float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169128">
                <a:tc>
                  <a:txBody>
                    <a:bodyPr/>
                    <a:lstStyle/>
                    <a:p>
                      <a:r>
                        <a:rPr lang="en-US" sz="1600" b="0" smtClean="0">
                          <a:hlinkClick r:id="" action="ppaction://hlinkfile"/>
                        </a:rPr>
                        <a:t>nextInt</a:t>
                      </a:r>
                      <a:r>
                        <a:rPr lang="en-US" sz="1600" b="0" smtClean="0"/>
                        <a:t>() 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返回下一个伪随机数，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16912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hlinkClick r:id="" action="ppaction://hlinkfile"/>
                        </a:rPr>
                        <a:t>nextInt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int</a:t>
                      </a:r>
                      <a:r>
                        <a:rPr lang="en-US" sz="1600" b="0" dirty="0" smtClean="0"/>
                        <a:t> n)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返回一个伪随机数，在 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（包括）和指定值分布的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zh-CN" altLang="en-US" sz="1600" dirty="0" smtClean="0"/>
                        <a:t>值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、日期操作类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类 </a:t>
            </a:r>
            <a:r>
              <a:rPr lang="en-US" altLang="zh-CN" dirty="0" smtClean="0"/>
              <a:t>Date </a:t>
            </a:r>
            <a:r>
              <a:rPr lang="zh-CN" altLang="en-US" dirty="0" smtClean="0"/>
              <a:t>表示特定的瞬间，精确到毫秒，也就是程序运行时的当前时间。</a:t>
            </a:r>
            <a:endParaRPr lang="en-US" altLang="zh-CN" dirty="0" smtClean="0"/>
          </a:p>
          <a:p>
            <a:r>
              <a:rPr lang="en-US" altLang="zh-CN" dirty="0" smtClean="0"/>
              <a:t>Date </a:t>
            </a:r>
            <a:r>
              <a:rPr lang="en-US" altLang="zh-CN" dirty="0" err="1" smtClean="0"/>
              <a:t>date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</a:t>
            </a:r>
            <a:r>
              <a:rPr lang="en-US" altLang="zh-CN" dirty="0" smtClean="0"/>
              <a:t> Date(); // 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对象，表示当前时间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Calendar</a:t>
            </a:r>
            <a:r>
              <a:rPr lang="zh-CN" altLang="en-US" dirty="0" smtClean="0"/>
              <a:t>，日历类，使用此类可以将时间精确到毫秒显示。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两种实例化方式</a:t>
            </a:r>
            <a:endParaRPr lang="zh-CN" altLang="en-US" dirty="0" smtClean="0"/>
          </a:p>
          <a:p>
            <a:r>
              <a:rPr lang="en-US" altLang="zh-CN" dirty="0" smtClean="0"/>
              <a:t>Calendar c = </a:t>
            </a:r>
            <a:r>
              <a:rPr lang="en-US" altLang="zh-CN" dirty="0" err="1" smtClean="0"/>
              <a:t>Calendar.getInstance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en-US" altLang="zh-CN" dirty="0" smtClean="0"/>
              <a:t>Calendar c = new </a:t>
            </a:r>
            <a:r>
              <a:rPr lang="en-US" altLang="zh-CN" dirty="0" err="1" smtClean="0"/>
              <a:t>GregorianCalendar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DateFormat</a:t>
            </a:r>
            <a:r>
              <a:rPr lang="zh-CN" altLang="en-US" dirty="0" smtClean="0"/>
              <a:t>类及子类</a:t>
            </a:r>
            <a:r>
              <a:rPr lang="en-US" altLang="zh-CN" dirty="0" err="1" smtClean="0"/>
              <a:t>SimpleDateFormat</a:t>
            </a:r>
            <a:endParaRPr lang="en-US" altLang="zh-CN" dirty="0" smtClean="0"/>
          </a:p>
          <a:p>
            <a:pPr>
              <a:buNone/>
            </a:pP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、对象比较器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对两个或多个数据项进行比较，以确定它们是否相等，或确定它们之间的大小关系及排列顺序称为比较。 </a:t>
            </a:r>
            <a:endParaRPr lang="en-US" altLang="zh-CN" dirty="0" smtClean="0"/>
          </a:p>
          <a:p>
            <a:r>
              <a:rPr lang="zh-CN" altLang="en-US" dirty="0" smtClean="0"/>
              <a:t>前面我学习过</a:t>
            </a:r>
            <a:r>
              <a:rPr lang="en-US" altLang="zh-CN" dirty="0" err="1" smtClean="0"/>
              <a:t>Arrays.sort</a:t>
            </a:r>
            <a:r>
              <a:rPr lang="zh-CN" altLang="en-US" dirty="0" smtClean="0"/>
              <a:t>方法可实现对象的排序操作：</a:t>
            </a:r>
            <a:endParaRPr lang="en-US" altLang="zh-CN" dirty="0" smtClean="0"/>
          </a:p>
          <a:p>
            <a:r>
              <a:rPr lang="en-US" altLang="zh-CN" dirty="0" smtClean="0"/>
              <a:t>public static void </a:t>
            </a:r>
            <a:r>
              <a:rPr lang="en-US" altLang="zh-CN" b="1" dirty="0" smtClean="0"/>
              <a:t>sort</a:t>
            </a:r>
            <a:r>
              <a:rPr lang="en-US" altLang="zh-CN" dirty="0" smtClean="0"/>
              <a:t>(Object[] a)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Comparable</a:t>
            </a:r>
            <a:r>
              <a:rPr lang="zh-CN" altLang="en-US" b="1" dirty="0" smtClean="0"/>
              <a:t>接口：</a:t>
            </a:r>
            <a:endParaRPr lang="en-US" altLang="zh-CN" b="1" dirty="0" smtClean="0"/>
          </a:p>
          <a:p>
            <a:r>
              <a:rPr lang="zh-CN" altLang="en-US" dirty="0" smtClean="0"/>
              <a:t>此接口强行对实现它的每个类的对象进行整体排序。这种排序被称为类的自然排序，类的 </a:t>
            </a:r>
            <a:r>
              <a:rPr lang="en-US" altLang="zh-CN" dirty="0" smtClean="0"/>
              <a:t>compareTo </a:t>
            </a:r>
            <a:r>
              <a:rPr lang="zh-CN" altLang="en-US" dirty="0" smtClean="0"/>
              <a:t>方法被称为它的自然比较方法。</a:t>
            </a:r>
            <a:endParaRPr lang="en-US" altLang="zh-CN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Comparator</a:t>
            </a:r>
            <a:r>
              <a:rPr lang="zh-CN" altLang="en-US" b="1" dirty="0" smtClean="0"/>
              <a:t>接口：</a:t>
            </a:r>
            <a:endParaRPr lang="en-US" altLang="zh-CN" b="1" dirty="0" smtClean="0"/>
          </a:p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接口是要求自定义类去实现，按照</a:t>
            </a:r>
            <a:r>
              <a:rPr lang="en-US" altLang="zh-CN" dirty="0" smtClean="0"/>
              <a:t>OO</a:t>
            </a:r>
            <a:r>
              <a:rPr lang="zh-CN" altLang="en-US" dirty="0" smtClean="0"/>
              <a:t>原则：对修改关闭，对扩展开放。</a:t>
            </a:r>
            <a:endParaRPr lang="en-US" altLang="zh-CN" dirty="0" smtClean="0"/>
          </a:p>
          <a:p>
            <a:r>
              <a:rPr lang="zh-CN" altLang="en-US" dirty="0" smtClean="0"/>
              <a:t>那么如果这个类已经定义好了，不想再去修改它，那如何实现比较呢？</a:t>
            </a:r>
            <a:endParaRPr lang="en-US" altLang="zh-CN" dirty="0" smtClean="0"/>
          </a:p>
          <a:p>
            <a:r>
              <a:rPr lang="en-US" altLang="zh-CN" dirty="0" smtClean="0"/>
              <a:t>Comparator</a:t>
            </a:r>
            <a:r>
              <a:rPr lang="zh-CN" altLang="en-US" dirty="0" smtClean="0"/>
              <a:t>接口：强行对某个对象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进行整体排序的比较。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、对象的克隆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将一个对象复制一份，称为对象的克隆技术。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类中存在一个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protected Object clone() throws </a:t>
            </a:r>
            <a:r>
              <a:rPr lang="en-US" altLang="zh-CN" dirty="0" err="1" smtClean="0"/>
              <a:t>CloneNotSupportedException</a:t>
            </a:r>
            <a:endParaRPr lang="zh-CN" altLang="zh-CN" dirty="0" smtClean="0"/>
          </a:p>
          <a:p>
            <a:r>
              <a:rPr lang="zh-CN" altLang="en-US" dirty="0" smtClean="0"/>
              <a:t>如果某个类的对象要想被克隆，则对象所在的类必须实现</a:t>
            </a:r>
            <a:r>
              <a:rPr lang="en-US" altLang="zh-CN" dirty="0" err="1" smtClean="0"/>
              <a:t>Cloneable</a:t>
            </a:r>
            <a:r>
              <a:rPr lang="zh-CN" altLang="en-US" dirty="0" smtClean="0"/>
              <a:t>接口。此接口没有定义任何方法，是一个标记接口。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TW" dirty="0"/>
              <a:t>System</a:t>
            </a:r>
            <a:r>
              <a:rPr lang="zh-TW" altLang="en-US" dirty="0"/>
              <a:t>与 </a:t>
            </a:r>
            <a:r>
              <a:rPr lang="en-US" altLang="zh-TW" dirty="0"/>
              <a:t>Runtime</a:t>
            </a:r>
            <a:r>
              <a:rPr lang="zh-TW" altLang="en-US" dirty="0"/>
              <a:t>类</a:t>
            </a:r>
            <a:endParaRPr lang="en-US" altLang="zh-TW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类代表系统，系统级的很多属性和控制方法都放置在该类的内部。该类位于</a:t>
            </a:r>
            <a:r>
              <a:rPr lang="en-US" altLang="zh-CN" dirty="0"/>
              <a:t>java.lang</a:t>
            </a:r>
            <a:r>
              <a:rPr lang="zh-CN" altLang="en-US" dirty="0"/>
              <a:t>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/>
              <a:t>、成员变量</a:t>
            </a:r>
            <a:endParaRPr lang="zh-CN" altLang="en-US" b="1" dirty="0"/>
          </a:p>
          <a:p>
            <a:r>
              <a:rPr lang="en-US" altLang="zh-CN" dirty="0" smtClean="0"/>
              <a:t>	System</a:t>
            </a:r>
            <a:r>
              <a:rPr lang="zh-CN" altLang="en-US" dirty="0"/>
              <a:t>类内部包含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out</a:t>
            </a:r>
            <a:r>
              <a:rPr lang="zh-CN" altLang="en-US" dirty="0"/>
              <a:t>和</a:t>
            </a:r>
            <a:r>
              <a:rPr lang="en-US" altLang="zh-CN" dirty="0"/>
              <a:t>err</a:t>
            </a:r>
            <a:r>
              <a:rPr lang="zh-CN" altLang="en-US" dirty="0"/>
              <a:t>三个成员变量，分别代表标准输入流</a:t>
            </a:r>
            <a:r>
              <a:rPr lang="en-US" altLang="zh-CN" dirty="0"/>
              <a:t>(</a:t>
            </a:r>
            <a:r>
              <a:rPr lang="zh-CN" altLang="en-US" dirty="0"/>
              <a:t>键盘输入</a:t>
            </a:r>
            <a:r>
              <a:rPr lang="en-US" altLang="zh-CN" dirty="0"/>
              <a:t>)</a:t>
            </a:r>
            <a:r>
              <a:rPr lang="zh-CN" altLang="en-US" dirty="0"/>
              <a:t>，标准输出流</a:t>
            </a:r>
            <a:r>
              <a:rPr lang="en-US" altLang="zh-CN" dirty="0"/>
              <a:t>(</a:t>
            </a:r>
            <a:r>
              <a:rPr lang="zh-CN" altLang="en-US" dirty="0"/>
              <a:t>显示器</a:t>
            </a:r>
            <a:r>
              <a:rPr lang="en-US" altLang="zh-CN" dirty="0"/>
              <a:t>)</a:t>
            </a:r>
            <a:r>
              <a:rPr lang="zh-CN" altLang="en-US" dirty="0"/>
              <a:t>和标准错误输</a:t>
            </a:r>
            <a:r>
              <a:rPr lang="zh-CN" altLang="en-US" dirty="0" smtClean="0"/>
              <a:t>出流。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 2</a:t>
            </a:r>
            <a:r>
              <a:rPr lang="zh-CN" altLang="en-US" b="1" dirty="0"/>
              <a:t>、成员方法</a:t>
            </a:r>
            <a:endParaRPr lang="zh-CN" altLang="en-US" b="1" dirty="0"/>
          </a:p>
          <a:p>
            <a:r>
              <a:rPr lang="en-US" altLang="zh-CN" dirty="0" smtClean="0"/>
              <a:t>	System</a:t>
            </a:r>
            <a:r>
              <a:rPr lang="zh-CN" altLang="en-US" dirty="0"/>
              <a:t>类中提供了一些系统级的操作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zh-CN" altLang="en-US" dirty="0"/>
              <a:t>1</a:t>
            </a:r>
            <a:r>
              <a:rPr lang="zh-CN" altLang="zh-CN" dirty="0" smtClean="0"/>
              <a:t>）</a:t>
            </a:r>
            <a:r>
              <a:rPr lang="en-US" altLang="zh-CN" dirty="0"/>
              <a:t>public static void arraycopy(Object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srcPos, Object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destPos, 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该</a:t>
            </a:r>
            <a:r>
              <a:rPr lang="zh-CN" altLang="en-US" dirty="0"/>
              <a:t>方法的作用是数组拷贝，也就是将一个数组中的内容复制到另外一个数组中的指定位置，由于该方法是</a:t>
            </a:r>
            <a:r>
              <a:rPr lang="en-US" altLang="zh-CN" dirty="0"/>
              <a:t>native</a:t>
            </a:r>
            <a:r>
              <a:rPr lang="zh-CN" altLang="en-US" dirty="0"/>
              <a:t>方法，所以性能上比使用循环高效。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public static long </a:t>
            </a:r>
            <a:r>
              <a:rPr lang="en-US" altLang="zh-CN" dirty="0" err="1"/>
              <a:t>currentTimeMillis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</a:t>
            </a:r>
            <a:r>
              <a:rPr lang="zh-CN" altLang="en-US" dirty="0"/>
              <a:t>方法的作用是返回当前的计算机时间，时间的表达格式为当前计算机时间和</a:t>
            </a:r>
            <a:r>
              <a:rPr lang="en-US" altLang="zh-CN" dirty="0"/>
              <a:t>GMT</a:t>
            </a:r>
            <a:r>
              <a:rPr lang="zh-CN" altLang="en-US" dirty="0"/>
              <a:t>时间</a:t>
            </a:r>
            <a:r>
              <a:rPr lang="en-US" altLang="zh-CN" dirty="0"/>
              <a:t>(</a:t>
            </a:r>
            <a:r>
              <a:rPr lang="zh-CN" altLang="en-US" dirty="0"/>
              <a:t>格林威治时间</a:t>
            </a:r>
            <a:r>
              <a:rPr lang="en-US" altLang="zh-CN" dirty="0"/>
              <a:t>)1970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秒所差的毫秒数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TW" dirty="0"/>
              <a:t>System</a:t>
            </a:r>
            <a:r>
              <a:rPr lang="zh-TW" altLang="en-US" dirty="0"/>
              <a:t>与 </a:t>
            </a:r>
            <a:r>
              <a:rPr lang="en-US" altLang="zh-TW" dirty="0"/>
              <a:t>Runtime</a:t>
            </a:r>
            <a:r>
              <a:rPr lang="zh-TW" altLang="en-US" dirty="0"/>
              <a:t>类</a:t>
            </a:r>
            <a:endParaRPr lang="en-US" altLang="zh-TW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public static void exit(</a:t>
            </a:r>
            <a:r>
              <a:rPr lang="en-US" altLang="zh-CN" dirty="0" err="1"/>
              <a:t>int</a:t>
            </a:r>
            <a:r>
              <a:rPr lang="en-US" altLang="zh-CN" dirty="0"/>
              <a:t> status)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</a:t>
            </a:r>
            <a:r>
              <a:rPr lang="zh-CN" altLang="en-US" dirty="0"/>
              <a:t>方法的作用是退出程序。其中</a:t>
            </a:r>
            <a:r>
              <a:rPr lang="en-US" altLang="zh-CN" dirty="0"/>
              <a:t>status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代表正常退出，非零代表异常退出。使用该方法可以在图形界面编程中实现程序的退出功能等。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</a:t>
            </a:r>
            <a:r>
              <a:rPr lang="en-US" altLang="zh-CN" dirty="0" err="1"/>
              <a:t>gc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</a:t>
            </a:r>
            <a:r>
              <a:rPr lang="zh-CN" altLang="en-US" dirty="0"/>
              <a:t>方法的作用是请求系统进行垃圾回收。至于系统是否立刻回收，则取决于系统中垃圾回收算法的实现以及系统执行时的情况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TW" dirty="0"/>
              <a:t>public static String getProperty(String key)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该</a:t>
            </a:r>
            <a:r>
              <a:rPr lang="zh-TW" altLang="en-US" dirty="0"/>
              <a:t>方法的作用是获得系统中属性名为</a:t>
            </a:r>
            <a:r>
              <a:rPr lang="en-US" altLang="zh-TW" dirty="0"/>
              <a:t>key</a:t>
            </a:r>
            <a:r>
              <a:rPr lang="zh-TW" altLang="en-US" dirty="0"/>
              <a:t>的属性对应的值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4533" y="4464546"/>
            <a:ext cx="575945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 err="1" smtClean="0"/>
              <a:t>java.version</a:t>
            </a:r>
            <a:r>
              <a:rPr lang="zh-TW" altLang="en-US" sz="1600" dirty="0"/>
              <a:t>	</a:t>
            </a:r>
            <a:r>
              <a:rPr lang="en-US" altLang="zh-TW" sz="1600" dirty="0"/>
              <a:t>Java </a:t>
            </a:r>
            <a:r>
              <a:rPr lang="zh-TW" altLang="en-US" sz="1600" dirty="0"/>
              <a:t>运行时环境版本	</a:t>
            </a:r>
            <a:endParaRPr lang="zh-TW" altLang="en-US" sz="1600" dirty="0"/>
          </a:p>
          <a:p>
            <a:r>
              <a:rPr lang="hr-HR" altLang="zh-CN" sz="1600" dirty="0"/>
              <a:t>java.home	Java </a:t>
            </a:r>
            <a:r>
              <a:rPr lang="zh-CN" altLang="hr-HR" sz="1600" dirty="0"/>
              <a:t>安装目录</a:t>
            </a:r>
            <a:r>
              <a:rPr lang="hr-HR" altLang="zh-CN" sz="1600" dirty="0"/>
              <a:t>	</a:t>
            </a:r>
            <a:endParaRPr lang="hr-HR" altLang="zh-CN" sz="1600" dirty="0"/>
          </a:p>
          <a:p>
            <a:r>
              <a:rPr lang="en-US" altLang="zh-CN" sz="1600" dirty="0" err="1"/>
              <a:t>os.name</a:t>
            </a:r>
            <a:r>
              <a:rPr lang="zh-CN" altLang="en-US" sz="1600" dirty="0"/>
              <a:t>	操作系统的名称	</a:t>
            </a:r>
            <a:endParaRPr lang="zh-CN" altLang="en-US" sz="1600" dirty="0"/>
          </a:p>
          <a:p>
            <a:r>
              <a:rPr lang="en-US" altLang="zh-TW" sz="1600" dirty="0" err="1"/>
              <a:t>os.version</a:t>
            </a:r>
            <a:r>
              <a:rPr lang="zh-TW" altLang="en-US" sz="1600" dirty="0"/>
              <a:t>	操作系统的版本	</a:t>
            </a:r>
            <a:endParaRPr lang="zh-TW" altLang="en-US" sz="1600" dirty="0"/>
          </a:p>
          <a:p>
            <a:r>
              <a:rPr lang="en-US" altLang="zh-TW" sz="1600" dirty="0" err="1"/>
              <a:t>user.name</a:t>
            </a:r>
            <a:r>
              <a:rPr lang="zh-TW" altLang="en-US" sz="1600" dirty="0"/>
              <a:t>	用户的账户名称	</a:t>
            </a:r>
            <a:endParaRPr lang="zh-TW" altLang="en-US" sz="1600" dirty="0"/>
          </a:p>
          <a:p>
            <a:r>
              <a:rPr lang="en-US" altLang="zh-TW" sz="1600" dirty="0" err="1"/>
              <a:t>user.home</a:t>
            </a:r>
            <a:r>
              <a:rPr lang="zh-TW" altLang="en-US" sz="1600" dirty="0"/>
              <a:t>	用户的主</a:t>
            </a:r>
            <a:r>
              <a:rPr lang="zh-TW" altLang="en-US" sz="1600" dirty="0" smtClean="0"/>
              <a:t>目录</a:t>
            </a:r>
            <a:endParaRPr lang="en-US" altLang="zh-TW" sz="1600" dirty="0"/>
          </a:p>
          <a:p>
            <a:r>
              <a:rPr lang="en-US" altLang="zh-TW" sz="1600" dirty="0" err="1" smtClean="0"/>
              <a:t>user.dir</a:t>
            </a:r>
            <a:r>
              <a:rPr lang="zh-TW" altLang="en-US" sz="1600" dirty="0"/>
              <a:t>	用户的当前工作目录</a:t>
            </a:r>
            <a:r>
              <a:rPr lang="zh-TW" altLang="en-US" dirty="0"/>
              <a:t>	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TW" dirty="0"/>
              <a:t>System</a:t>
            </a:r>
            <a:r>
              <a:rPr lang="zh-TW" altLang="en-US" dirty="0"/>
              <a:t>与 </a:t>
            </a:r>
            <a:r>
              <a:rPr lang="en-US" altLang="zh-TW" dirty="0"/>
              <a:t>Runtime</a:t>
            </a:r>
            <a:r>
              <a:rPr lang="zh-TW" altLang="en-US" dirty="0"/>
              <a:t>类</a:t>
            </a:r>
            <a:endParaRPr lang="en-US" altLang="zh-TW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Runtime</a:t>
            </a:r>
            <a:r>
              <a:rPr lang="zh-CN" altLang="en-US" sz="1800" dirty="0"/>
              <a:t>类：每个 </a:t>
            </a:r>
            <a:r>
              <a:rPr lang="en-US" altLang="zh-CN" sz="1800" dirty="0"/>
              <a:t>Java </a:t>
            </a:r>
            <a:r>
              <a:rPr lang="zh-CN" altLang="en-US" sz="1800" dirty="0"/>
              <a:t>应用程序都有一个 </a:t>
            </a:r>
            <a:r>
              <a:rPr lang="en-US" altLang="zh-CN" sz="1800" dirty="0"/>
              <a:t>Runtime </a:t>
            </a:r>
            <a:r>
              <a:rPr lang="zh-CN" altLang="en-US" sz="1800" dirty="0"/>
              <a:t>类实例，使应用程序能够与其运行的环境相连接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//</a:t>
            </a:r>
            <a:r>
              <a:rPr lang="zh-CN" altLang="en-US" sz="1800" dirty="0"/>
              <a:t>获取</a:t>
            </a:r>
            <a:r>
              <a:rPr lang="en-US" altLang="zh-CN" sz="1800" dirty="0"/>
              <a:t>Java</a:t>
            </a:r>
            <a:r>
              <a:rPr lang="zh-CN" altLang="en-US" sz="1800" dirty="0"/>
              <a:t>运行时相关的运行时对象</a:t>
            </a:r>
            <a:endParaRPr lang="zh-CN" altLang="en-US" sz="1800" dirty="0"/>
          </a:p>
          <a:p>
            <a:r>
              <a:rPr lang="en-US" altLang="zh-CN" sz="1800" dirty="0" smtClean="0"/>
              <a:t>Runtime </a:t>
            </a:r>
            <a:r>
              <a:rPr lang="en-US" altLang="zh-CN" sz="1800" dirty="0"/>
              <a:t>rt = Runtime.getRuntime();</a:t>
            </a:r>
            <a:endParaRPr lang="en-US" altLang="zh-CN" sz="1800" dirty="0"/>
          </a:p>
          <a:p>
            <a:r>
              <a:rPr lang="en-US" altLang="zh-CN" sz="1800" dirty="0" smtClean="0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处理器数量：</a:t>
            </a:r>
            <a:r>
              <a:rPr lang="en-US" altLang="zh-CN" sz="1800" dirty="0"/>
              <a:t>" + rt.availableProcessors()+" </a:t>
            </a:r>
            <a:r>
              <a:rPr lang="zh-CN" altLang="zh-CN" sz="1800" dirty="0"/>
              <a:t>个</a:t>
            </a:r>
            <a:r>
              <a:rPr lang="en-US" altLang="zh-CN" sz="1800" dirty="0"/>
              <a:t>");</a:t>
            </a:r>
            <a:endParaRPr lang="en-US" altLang="zh-CN" sz="1800" dirty="0"/>
          </a:p>
          <a:p>
            <a:r>
              <a:rPr lang="en-US" altLang="zh-CN" sz="1800" dirty="0" smtClean="0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总内存数 ：</a:t>
            </a:r>
            <a:r>
              <a:rPr lang="en-US" altLang="zh-CN" sz="1800" dirty="0"/>
              <a:t>"+ rt.totalMemory()+" byte");</a:t>
            </a:r>
            <a:endParaRPr lang="en-US" altLang="zh-CN" sz="1800" dirty="0"/>
          </a:p>
          <a:p>
            <a:r>
              <a:rPr lang="en-US" altLang="zh-CN" sz="1800" dirty="0" smtClean="0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空闲内存数： </a:t>
            </a:r>
            <a:r>
              <a:rPr lang="en-US" altLang="zh-CN" sz="1800" dirty="0"/>
              <a:t>"+ rt.freeMemory()+" byte");</a:t>
            </a:r>
            <a:endParaRPr lang="en-US" altLang="zh-CN" sz="1800" dirty="0"/>
          </a:p>
          <a:p>
            <a:r>
              <a:rPr lang="en-US" altLang="zh-CN" sz="1800" dirty="0" smtClean="0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可用最大内存数： </a:t>
            </a:r>
            <a:r>
              <a:rPr lang="en-US" altLang="zh-CN" sz="1800" dirty="0"/>
              <a:t>"+ </a:t>
            </a:r>
            <a:r>
              <a:rPr lang="en-US" altLang="zh-CN" sz="1800" dirty="0" err="1"/>
              <a:t>rt.maxMemory</a:t>
            </a:r>
            <a:r>
              <a:rPr lang="en-US" altLang="zh-CN" sz="1800" dirty="0"/>
              <a:t>()+" byte")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/</a:t>
            </a:r>
            <a:r>
              <a:rPr lang="en-US" altLang="zh-CN" sz="1800" dirty="0"/>
              <a:t>/</a:t>
            </a:r>
            <a:r>
              <a:rPr lang="zh-CN" altLang="en-US" sz="1800" dirty="0"/>
              <a:t>在单独的进程中执行指定的字符串命令。 </a:t>
            </a:r>
            <a:endParaRPr lang="zh-CN" altLang="en-US" sz="1800" dirty="0"/>
          </a:p>
          <a:p>
            <a:r>
              <a:rPr lang="en-US" altLang="zh-CN" sz="1800" dirty="0" err="1" smtClean="0"/>
              <a:t>rt.exec</a:t>
            </a:r>
            <a:r>
              <a:rPr lang="en-US" altLang="zh-CN" sz="1800" dirty="0"/>
              <a:t>("notepad")</a:t>
            </a:r>
            <a:r>
              <a:rPr lang="en-US" altLang="zh-CN" sz="1800" dirty="0" smtClean="0"/>
              <a:t>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、数字处理工具类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BigInteger</a:t>
            </a:r>
            <a:r>
              <a:rPr lang="zh-CN" altLang="zh-CN" b="1" dirty="0" err="1" smtClean="0"/>
              <a:t>：</a:t>
            </a:r>
            <a:r>
              <a:rPr lang="zh-CN" altLang="zh-CN" dirty="0" err="1" smtClean="0"/>
              <a:t>可以让超过Integer范围内的数据进行运算。</a:t>
            </a:r>
            <a:endParaRPr lang="zh-CN" altLang="zh-CN" dirty="0" err="1" smtClean="0"/>
          </a:p>
          <a:p>
            <a:endParaRPr lang="zh-CN" altLang="zh-CN" dirty="0" err="1" smtClean="0"/>
          </a:p>
          <a:p>
            <a:r>
              <a:rPr lang="zh-CN" altLang="zh-CN" dirty="0" err="1" smtClean="0"/>
              <a:t>构造方法：public BigInteger(String val)</a:t>
            </a:r>
            <a:endParaRPr lang="zh-CN" altLang="zh-CN" dirty="0" err="1" smtClean="0"/>
          </a:p>
          <a:p>
            <a:r>
              <a:rPr lang="zh-CN" altLang="zh-CN" dirty="0" err="1" smtClean="0"/>
              <a:t>常用方法：</a:t>
            </a:r>
            <a:endParaRPr lang="zh-CN" altLang="zh-CN" dirty="0" err="1" smtClean="0"/>
          </a:p>
          <a:p>
            <a:r>
              <a:rPr lang="zh-CN" altLang="zh-CN" dirty="0" err="1" smtClean="0"/>
              <a:t>	public BigInteger add(BigInteger val)</a:t>
            </a:r>
            <a:endParaRPr lang="zh-CN" altLang="zh-CN" dirty="0" err="1" smtClean="0"/>
          </a:p>
          <a:p>
            <a:r>
              <a:rPr lang="zh-CN" altLang="zh-CN" dirty="0" err="1" smtClean="0"/>
              <a:t>	public BigInteger subtract(BigInteger val)</a:t>
            </a:r>
            <a:endParaRPr lang="zh-CN" altLang="zh-CN" dirty="0" err="1" smtClean="0"/>
          </a:p>
          <a:p>
            <a:r>
              <a:rPr lang="zh-CN" altLang="zh-CN" dirty="0" err="1" smtClean="0"/>
              <a:t>	public BigInteger multiply(BigInteger val)</a:t>
            </a:r>
            <a:endParaRPr lang="zh-CN" altLang="zh-CN" dirty="0" err="1" smtClean="0"/>
          </a:p>
          <a:p>
            <a:r>
              <a:rPr lang="zh-CN" altLang="zh-CN" dirty="0" err="1" smtClean="0"/>
              <a:t>	public BigInteger divide(BigInteger val)</a:t>
            </a:r>
            <a:endParaRPr lang="zh-CN" altLang="zh-CN" dirty="0" err="1" smtClean="0"/>
          </a:p>
          <a:p>
            <a:r>
              <a:rPr lang="zh-CN" altLang="zh-CN" dirty="0" err="1" smtClean="0"/>
              <a:t>	public BigInteger[] divideAndRemainder(BigInteger val)</a:t>
            </a:r>
            <a:endParaRPr lang="zh-CN" altLang="zh-CN" dirty="0" err="1" smtClean="0"/>
          </a:p>
          <a:p>
            <a:endParaRPr lang="en-US" altLang="zh-CN" dirty="0"/>
          </a:p>
          <a:p>
            <a:r>
              <a:rPr lang="en-US" altLang="zh-CN" b="1"/>
              <a:t>BigDecimal</a:t>
            </a:r>
            <a:r>
              <a:rPr lang="zh-CN" altLang="en-US" b="1"/>
              <a:t>：</a:t>
            </a:r>
            <a:r>
              <a:rPr lang="zh-CN" altLang="en-US"/>
              <a:t>由于在运算的时候，float类型和double很容易丢失精度，为了能精确的表示、计算浮点数，Java提供了BigDecimal，不可变的、任意精度的有符号十进制数。</a:t>
            </a:r>
            <a:endParaRPr lang="zh-CN" altLang="en-US"/>
          </a:p>
          <a:p>
            <a:r>
              <a:rPr lang="en-US" altLang="zh-CN" dirty="0" err="1" smtClean="0">
                <a:sym typeface="+mn-ea"/>
              </a:rPr>
              <a:t>构造方法</a:t>
            </a:r>
            <a:r>
              <a:rPr lang="zh-CN" altLang="en-US" dirty="0" err="1" smtClean="0">
                <a:sym typeface="+mn-ea"/>
              </a:rPr>
              <a:t>：</a:t>
            </a:r>
            <a:r>
              <a:rPr lang="en-US" altLang="zh-CN" dirty="0" err="1" smtClean="0">
                <a:sym typeface="+mn-ea"/>
              </a:rPr>
              <a:t>public BigDecimal(String val)</a:t>
            </a:r>
            <a:endParaRPr lang="en-US" altLang="zh-CN" dirty="0" err="1" smtClean="0">
              <a:sym typeface="+mn-ea"/>
            </a:endParaRPr>
          </a:p>
          <a:p>
            <a:r>
              <a:rPr lang="zh-CN" altLang="en-US" dirty="0" err="1" smtClean="0">
                <a:sym typeface="+mn-ea"/>
              </a:rPr>
              <a:t>常用</a:t>
            </a:r>
            <a:r>
              <a:rPr lang="en-US" altLang="zh-CN" dirty="0" err="1" smtClean="0">
                <a:sym typeface="+mn-ea"/>
              </a:rPr>
              <a:t>方法</a:t>
            </a:r>
            <a:r>
              <a:rPr lang="zh-CN" altLang="en-US" dirty="0" err="1" smtClean="0">
                <a:sym typeface="+mn-ea"/>
              </a:rPr>
              <a:t>：</a:t>
            </a:r>
            <a:endParaRPr lang="zh-CN" altLang="en-US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	public BigDecimal add(BigDecimal augend)</a:t>
            </a: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	public BigDecimal subtract(BigDecimal subtrahend)</a:t>
            </a: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	public BigDecimal multiply(BigDecimal multiplicand)</a:t>
            </a: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	public BigDecimal divide(BigDecimal divisor)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字符串操作</a:t>
            </a:r>
            <a:r>
              <a:rPr lang="en-US" altLang="zh-CN" dirty="0" smtClean="0"/>
              <a:t>——String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可以表示一个字符串。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类实际是使用字符数组存储的。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类的两种赋值方式：</a:t>
            </a:r>
            <a:endParaRPr lang="zh-CN" altLang="en-US" dirty="0" smtClean="0"/>
          </a:p>
          <a:p>
            <a:pPr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）一种称为直接赋值：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	String name = “</a:t>
            </a:r>
            <a:r>
              <a:rPr lang="zh-CN" altLang="en-US" dirty="0" smtClean="0"/>
              <a:t>小白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>
              <a:buFontTx/>
              <a:buNone/>
              <a:defRPr/>
            </a:pPr>
            <a:endParaRPr lang="zh-CN" altLang="en-US" dirty="0" smtClean="0"/>
          </a:p>
          <a:p>
            <a:pPr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）通过关键字</a:t>
            </a:r>
            <a:r>
              <a:rPr lang="en-US" dirty="0" smtClean="0"/>
              <a:t>new</a:t>
            </a:r>
            <a:r>
              <a:rPr lang="zh-CN" altLang="en-US" dirty="0" smtClean="0"/>
              <a:t>调用</a:t>
            </a:r>
            <a:r>
              <a:rPr lang="en-US" dirty="0" smtClean="0"/>
              <a:t>String</a:t>
            </a:r>
            <a:r>
              <a:rPr lang="zh-CN" altLang="en-US" dirty="0" smtClean="0"/>
              <a:t>的构造方法赋值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	String name =  new String(“</a:t>
            </a:r>
            <a:r>
              <a:rPr lang="zh-CN" altLang="en-US" dirty="0" smtClean="0"/>
              <a:t>小白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、数字处理工具类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err="1" smtClean="0">
                <a:sym typeface="+mn-ea"/>
              </a:rPr>
              <a:t>DecimalFormat</a:t>
            </a:r>
            <a:r>
              <a:rPr lang="zh-CN" altLang="en-US" sz="1800" dirty="0" err="1" smtClean="0">
                <a:sym typeface="+mn-ea"/>
              </a:rPr>
              <a:t>：Java 提供 DecimalFormat类，帮你用最快的速度将数字格式化为你需要的样子。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例如，取2位小数。</a:t>
            </a:r>
            <a:endParaRPr lang="zh-CN" altLang="en-US" sz="1800" dirty="0" err="1" smtClean="0">
              <a:sym typeface="+mn-ea"/>
            </a:endParaRPr>
          </a:p>
          <a:p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示例：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double pi=3.1415927;　//圆周率  </a:t>
            </a:r>
            <a:endParaRPr lang="zh-CN" altLang="en-US" sz="1800" dirty="0" err="1" smtClean="0">
              <a:sym typeface="+mn-ea"/>
            </a:endParaRPr>
          </a:p>
          <a:p>
            <a:r>
              <a:rPr lang="en-US" altLang="zh-CN" sz="1800" dirty="0" err="1" smtClean="0">
                <a:sym typeface="+mn-ea"/>
              </a:rPr>
              <a:t>//</a:t>
            </a:r>
            <a:r>
              <a:rPr lang="zh-CN" altLang="en-US" sz="1800" dirty="0" err="1" smtClean="0">
                <a:sym typeface="+mn-ea"/>
              </a:rPr>
              <a:t>取一位整数，结果：</a:t>
            </a:r>
            <a:r>
              <a:rPr lang="en-US" altLang="zh-CN" sz="1800" dirty="0" err="1" smtClean="0">
                <a:sym typeface="+mn-ea"/>
              </a:rPr>
              <a:t>3</a:t>
            </a:r>
            <a:endParaRPr lang="en-US" altLang="zh-CN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System.out.println(new DecimalFormat("0").format(pi));   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//取一位整数和两位小数，结果</a:t>
            </a:r>
            <a:r>
              <a:rPr lang="en-US" altLang="zh-CN" sz="1800" dirty="0" err="1" smtClean="0">
                <a:sym typeface="+mn-ea"/>
              </a:rPr>
              <a:t>3.14</a:t>
            </a:r>
            <a:endParaRPr lang="en-US" altLang="zh-CN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System.out.println(new DecimalFormat("0.00").format(pi));　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//取两位整数和三位小数，整数不足部分以0填补，结果：</a:t>
            </a:r>
            <a:r>
              <a:rPr lang="en-US" altLang="zh-CN" sz="1800" dirty="0" err="1" smtClean="0">
                <a:sym typeface="+mn-ea"/>
              </a:rPr>
              <a:t>03.142</a:t>
            </a:r>
            <a:endParaRPr lang="en-US" altLang="zh-CN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System.out.println(new DecimalFormat("00.000").format(pi));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//取所有整数部分，结果：</a:t>
            </a:r>
            <a:r>
              <a:rPr lang="en-US" altLang="zh-CN" sz="1800" dirty="0" err="1" smtClean="0">
                <a:sym typeface="+mn-ea"/>
              </a:rPr>
              <a:t>3</a:t>
            </a:r>
            <a:endParaRPr lang="en-US" altLang="zh-CN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System.out.println(new DecimalFormat("#").format(pi));</a:t>
            </a:r>
            <a:endParaRPr lang="zh-CN" altLang="en-US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//以百分比方式计数，并取两位小数，结果：</a:t>
            </a:r>
            <a:r>
              <a:rPr lang="en-US" altLang="zh-CN" sz="1800" dirty="0" err="1" smtClean="0">
                <a:sym typeface="+mn-ea"/>
              </a:rPr>
              <a:t>314.16%</a:t>
            </a:r>
            <a:endParaRPr lang="en-US" altLang="zh-CN" sz="1800" dirty="0" err="1" smtClean="0">
              <a:sym typeface="+mn-ea"/>
            </a:endParaRPr>
          </a:p>
          <a:p>
            <a:r>
              <a:rPr lang="zh-CN" altLang="en-US" sz="1800" dirty="0" err="1" smtClean="0">
                <a:sym typeface="+mn-ea"/>
              </a:rPr>
              <a:t>System.out.println(new DecimalFormat("#.##%").format(pi));</a:t>
            </a:r>
            <a:endParaRPr lang="zh-CN" altLang="en-US" sz="1800" dirty="0" err="1" smtClean="0">
              <a:sym typeface="+mn-ea"/>
            </a:endParaRPr>
          </a:p>
          <a:p>
            <a:endParaRPr lang="zh-CN" altLang="en-US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MD5</a:t>
            </a:r>
            <a:r>
              <a:rPr lang="zh-CN" altLang="en-US" dirty="0"/>
              <a:t>工具类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MD5的全称是Message-Digest Algorithm 5（信息-摘要算法）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//确定计算方法</a:t>
            </a:r>
            <a:endParaRPr lang="zh-CN" altLang="en-US" dirty="0"/>
          </a:p>
          <a:p>
            <a:r>
              <a:rPr lang="zh-CN" altLang="en-US" dirty="0"/>
              <a:t>MessageDigest md5=MessageDigest.getInstance("MD5");</a:t>
            </a:r>
            <a:endParaRPr lang="zh-CN" altLang="en-US" dirty="0"/>
          </a:p>
          <a:p>
            <a:r>
              <a:rPr lang="en-US" altLang="zh-CN" dirty="0"/>
              <a:t>//JDK1.8</a:t>
            </a:r>
            <a:r>
              <a:rPr lang="zh-CN" altLang="en-US" dirty="0"/>
              <a:t>新增</a:t>
            </a:r>
            <a:r>
              <a:rPr lang="en-US" altLang="zh-CN" dirty="0"/>
              <a:t>Base64</a:t>
            </a:r>
            <a:endParaRPr lang="en-US" altLang="zh-CN" dirty="0"/>
          </a:p>
          <a:p>
            <a:r>
              <a:rPr lang="zh-CN" altLang="en-US" dirty="0"/>
              <a:t>String newstr = Base64.getEncoder().encodeToString(md5.digest(str.getBytes("utf-8")));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//1.8</a:t>
            </a:r>
            <a:r>
              <a:rPr lang="zh-CN" altLang="zh-CN" dirty="0"/>
              <a:t>之前使用</a:t>
            </a:r>
            <a:r>
              <a:rPr lang="en-US" altLang="zh-CN" dirty="0"/>
              <a:t>sun.misc.BASE64Encoder(</a:t>
            </a:r>
            <a:r>
              <a:rPr lang="zh-CN" altLang="en-US" dirty="0"/>
              <a:t>此类没有访问权限，在</a:t>
            </a:r>
            <a:r>
              <a:rPr lang="en-US" altLang="zh-CN" dirty="0"/>
              <a:t>rt.jar</a:t>
            </a:r>
            <a:r>
              <a:rPr lang="zh-CN" altLang="zh-CN" dirty="0"/>
              <a:t>中添加访问权限：</a:t>
            </a:r>
            <a:r>
              <a:rPr lang="en-US" altLang="zh-CN" dirty="0"/>
              <a:t>sun/misc/*)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BASE64Encoder base64 = new BASE64Encoder();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base64.encode(</a:t>
            </a:r>
            <a:r>
              <a:rPr lang="zh-CN" altLang="en-US" dirty="0">
                <a:sym typeface="+mn-ea"/>
              </a:rPr>
              <a:t>md5.digest(str.getBytes("utf-8"))</a:t>
            </a:r>
            <a:r>
              <a:rPr lang="en-US" altLang="zh-CN" dirty="0">
                <a:sym typeface="+mn-ea"/>
              </a:rPr>
              <a:t>);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、数据结构之二叉树实现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树是一种重要的非线性数据结构，直观地看，它是数据元素（在树中称为结点）按分支关系组织起来的结构。二叉树（</a:t>
            </a:r>
            <a:r>
              <a:rPr lang="en-US" altLang="zh-CN" dirty="0" smtClean="0"/>
              <a:t>Binary Tree</a:t>
            </a:r>
            <a:r>
              <a:rPr lang="zh-CN" altLang="en-US" dirty="0" smtClean="0"/>
              <a:t>）是每个节点最多有两个子树的有序树。通常子树被称作“左子树” 和“右子树”。</a:t>
            </a:r>
            <a:endParaRPr lang="en-US" altLang="zh-CN" dirty="0" smtClean="0"/>
          </a:p>
          <a:p>
            <a:r>
              <a:rPr lang="zh-CN" altLang="en-US" b="1" dirty="0" smtClean="0"/>
              <a:t>二叉树算法的排序规则：</a:t>
            </a:r>
            <a:endParaRPr lang="zh-CN" altLang="en-US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、选择第一个元素作为根节点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、之后如果元素大于根节点放在右子树，如果元素小于根节点，则放在左子树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、最后按照中序遍历的方式进行输出，则可以得到排序的结果（左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根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右）</a:t>
            </a:r>
            <a:endParaRPr lang="zh-CN" altLang="en-US" dirty="0" smtClean="0"/>
          </a:p>
          <a:p>
            <a:r>
              <a:rPr lang="en-US" altLang="zh-CN" dirty="0" smtClean="0"/>
              <a:t>                                                 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5" descr="http://gispower.e2.91cdn.com/Files/Remoteupfile/2008-9/3/082608_1548_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5173" y="3824306"/>
            <a:ext cx="2895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zh-CN" dirty="0"/>
              <a:t>11</a:t>
            </a:r>
            <a:r>
              <a:rPr lang="zh-CN" altLang="nb-NO" dirty="0"/>
              <a:t>、</a:t>
            </a:r>
            <a:r>
              <a:rPr lang="nb-NO" altLang="zh-CN" dirty="0"/>
              <a:t>JDK1.8</a:t>
            </a:r>
            <a:r>
              <a:rPr lang="zh-CN" altLang="nb-NO" dirty="0"/>
              <a:t>新特性</a:t>
            </a:r>
            <a:r>
              <a:rPr lang="en-US" altLang="zh-CN" dirty="0"/>
              <a:t>-</a:t>
            </a:r>
            <a:r>
              <a:rPr lang="zh-CN" altLang="zh-CN" b="1" dirty="0">
                <a:sym typeface="+mn-ea"/>
              </a:rPr>
              <a:t>Lambda表达式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、Lambda表达式</a:t>
            </a:r>
            <a:endParaRPr lang="zh-CN" altLang="zh-CN" b="1" dirty="0"/>
          </a:p>
          <a:p>
            <a:r>
              <a:rPr lang="zh-CN" altLang="zh-CN" dirty="0"/>
              <a:t>Lambda表达式（也称为闭包）是整个Java 8发行版中最受期待的在Java语言层面上的改变，Lambda允许把函数作为一个方法的参数（函数作为参数传递进方法中），或者把代码看成数据。</a:t>
            </a:r>
            <a:r>
              <a:rPr lang="en-US" altLang="zh-CN" dirty="0"/>
              <a:t>Lambda</a:t>
            </a:r>
            <a:r>
              <a:rPr lang="zh-CN" altLang="zh-CN" dirty="0"/>
              <a:t>表达式用于简化</a:t>
            </a:r>
            <a:r>
              <a:rPr lang="en-US" altLang="zh-CN" dirty="0"/>
              <a:t>JAVA</a:t>
            </a:r>
            <a:r>
              <a:rPr lang="zh-CN" altLang="en-US" dirty="0"/>
              <a:t>中接口式的匿名内部类。被称为函数式接口的概念。函数式接口就是一个具有一个方法的普通接口。像这样的接口，可以被隐式转换为lambda表达式。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语法：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(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1,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2...) -&gt; { ... }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）没有参数时使用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）带参数时使用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）代码块中只一句代码时使用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endParaRPr lang="zh-CN" altLang="zh-CN" dirty="0"/>
          </a:p>
          <a:p>
            <a:r>
              <a:rPr lang="zh-CN" alt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）代码块中有多句代码时使用</a:t>
            </a:r>
            <a:r>
              <a:rPr lang="en-US" altLang="zh-CN" dirty="0">
                <a:sym typeface="+mn-ea"/>
              </a:rPr>
              <a:t>Lambda</a:t>
            </a:r>
            <a:r>
              <a:rPr lang="zh-CN" altLang="zh-CN" dirty="0">
                <a:sym typeface="+mn-ea"/>
              </a:rPr>
              <a:t>表达式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）有返回值的代码块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）参数中使用</a:t>
            </a:r>
            <a:r>
              <a:rPr lang="en-US" altLang="zh-CN" dirty="0"/>
              <a:t>final</a:t>
            </a:r>
            <a:r>
              <a:rPr lang="zh-CN" altLang="zh-CN" dirty="0"/>
              <a:t>关键字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altLang="zh-CN" dirty="0"/>
              <a:t>11</a:t>
            </a:r>
            <a:r>
              <a:rPr lang="zh-CN" altLang="nb-NO" dirty="0"/>
              <a:t>、</a:t>
            </a:r>
            <a:r>
              <a:rPr lang="nb-NO" altLang="zh-CN" dirty="0"/>
              <a:t>JDK1.8</a:t>
            </a:r>
            <a:r>
              <a:rPr lang="zh-CN" altLang="nb-NO" dirty="0"/>
              <a:t>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、接口中的默认方法和静态方法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dirty="0"/>
              <a:t>interface A{</a:t>
            </a:r>
            <a:endParaRPr lang="zh-CN" altLang="en-US" dirty="0"/>
          </a:p>
          <a:p>
            <a:r>
              <a:rPr lang="zh-CN" altLang="en-US" dirty="0"/>
              <a:t>	public </a:t>
            </a:r>
            <a:r>
              <a:rPr lang="zh-CN" altLang="en-US" b="1" dirty="0"/>
              <a:t>default </a:t>
            </a:r>
            <a:r>
              <a:rPr lang="zh-CN" altLang="en-US" dirty="0"/>
              <a:t>void print(){}</a:t>
            </a:r>
            <a:endParaRPr lang="zh-CN" altLang="en-US" dirty="0"/>
          </a:p>
          <a:p>
            <a:r>
              <a:rPr lang="zh-CN" altLang="en-US" dirty="0"/>
              <a:t>	public </a:t>
            </a:r>
            <a:r>
              <a:rPr lang="zh-CN" altLang="en-US" b="1" dirty="0"/>
              <a:t>static </a:t>
            </a:r>
            <a:r>
              <a:rPr lang="zh-CN" altLang="en-US" dirty="0"/>
              <a:t>void method(){}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zh-CN" dirty="0"/>
          </a:p>
          <a:p>
            <a:r>
              <a:rPr lang="zh-CN" altLang="zh-CN" dirty="0"/>
              <a:t>默认方法与静态方法并不影响函数式接口的契约，可以任意使用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、字符串操作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、程序国际化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TW" sz="2000" dirty="0"/>
              <a:t>Math</a:t>
            </a:r>
            <a:r>
              <a:rPr lang="zh-TW" altLang="en-US" sz="2000" dirty="0"/>
              <a:t>与</a:t>
            </a:r>
            <a:r>
              <a:rPr lang="en-US" altLang="zh-TW" sz="2000" dirty="0"/>
              <a:t>Random</a:t>
            </a:r>
            <a:r>
              <a:rPr lang="zh-TW" altLang="en-US" sz="2000" dirty="0" smtClean="0"/>
              <a:t>类</a:t>
            </a:r>
            <a:endParaRPr lang="en-US" altLang="zh-TW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、日期操作类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、对象比较器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、对象的克隆</a:t>
            </a:r>
            <a:endParaRPr lang="en-US" altLang="zh-CN" sz="2000" dirty="0" smtClean="0"/>
          </a:p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TW" sz="2000" dirty="0" smtClean="0"/>
              <a:t>System</a:t>
            </a:r>
            <a:r>
              <a:rPr lang="zh-TW" altLang="en-US" sz="2000" dirty="0"/>
              <a:t>与 </a:t>
            </a:r>
            <a:r>
              <a:rPr lang="en-US" altLang="zh-TW" sz="2000" dirty="0"/>
              <a:t>Runtime</a:t>
            </a:r>
            <a:r>
              <a:rPr lang="zh-TW" altLang="en-US" sz="2000" dirty="0" smtClean="0"/>
              <a:t>类</a:t>
            </a:r>
            <a:endParaRPr lang="en-US" altLang="zh-TW" sz="2000" dirty="0" smtClean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数字处理工具类</a:t>
            </a:r>
            <a:endParaRPr lang="en-US" altLang="zh-CN" sz="2000" dirty="0" smtClean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MD5</a:t>
            </a:r>
            <a:r>
              <a:rPr lang="zh-CN" altLang="en-US" sz="2000" dirty="0"/>
              <a:t>工具类</a:t>
            </a:r>
            <a:endParaRPr lang="en-US" altLang="zh-CN" sz="2000" dirty="0" smtClean="0"/>
          </a:p>
          <a:p>
            <a:r>
              <a:rPr lang="en-US" altLang="zh-CN" sz="2000" dirty="0" smtClean="0"/>
              <a:t>10</a:t>
            </a:r>
            <a:r>
              <a:rPr lang="zh-CN" altLang="en-US" sz="2000" dirty="0" smtClean="0"/>
              <a:t>、数据结构之二叉树实现</a:t>
            </a:r>
            <a:endParaRPr lang="en-US" altLang="zh-CN" sz="2000" dirty="0" smtClean="0"/>
          </a:p>
          <a:p>
            <a:r>
              <a:rPr lang="nb-NO" altLang="zh-CN" sz="2000" dirty="0" smtClean="0"/>
              <a:t>11</a:t>
            </a:r>
            <a:r>
              <a:rPr lang="zh-CN" altLang="nb-NO" sz="2000" dirty="0"/>
              <a:t>、</a:t>
            </a:r>
            <a:r>
              <a:rPr lang="nb-NO" altLang="zh-CN" sz="2000" dirty="0"/>
              <a:t>JDK1.8</a:t>
            </a:r>
            <a:r>
              <a:rPr lang="zh-CN" altLang="nb-NO" sz="2000" dirty="0"/>
              <a:t>新特性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类的两种赋值分析：</a:t>
            </a:r>
            <a:endParaRPr lang="en-US" altLang="zh-CN" sz="2000" dirty="0" smtClean="0"/>
          </a:p>
          <a:p>
            <a:pPr marL="342900" lvl="1" indent="-34290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、字符串常量池</a:t>
            </a:r>
            <a:endParaRPr lang="en-US" altLang="zh-CN" sz="2000" dirty="0" smtClean="0"/>
          </a:p>
          <a:p>
            <a:pPr marL="342900" lvl="1" indent="-34290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String name =  new String(“</a:t>
            </a:r>
            <a:r>
              <a:rPr lang="zh-CN" altLang="en-US" sz="2000" dirty="0" smtClean="0"/>
              <a:t>小白</a:t>
            </a:r>
            <a:r>
              <a:rPr lang="en-US" altLang="zh-CN" sz="2000" dirty="0" smtClean="0"/>
              <a:t>”)</a:t>
            </a:r>
            <a:r>
              <a:rPr lang="zh-CN" altLang="en-US" sz="2000" dirty="0" smtClean="0"/>
              <a:t>，在内存中的分析</a:t>
            </a:r>
            <a:endParaRPr lang="en-US" altLang="zh-CN" sz="2000" dirty="0" smtClean="0"/>
          </a:p>
          <a:p>
            <a:pPr marL="342900" lvl="1" indent="-34290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String name = “</a:t>
            </a:r>
            <a:r>
              <a:rPr lang="zh-CN" altLang="en-US" sz="2000" dirty="0" smtClean="0"/>
              <a:t>小白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，在内存中的分析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类编译期与运行期分析：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、编译期和运行期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、代码示例：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种情况分析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类字符与字符串操作方法：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688939" y="1957376"/>
          <a:ext cx="10072758" cy="134018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49314"/>
                <a:gridCol w="4364164"/>
                <a:gridCol w="651510"/>
                <a:gridCol w="4607770"/>
              </a:tblGrid>
              <a:tr h="142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/>
                        <a:t>No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/>
                        <a:t>方法名称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/>
                        <a:t>类型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/>
                        <a:t>描述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char charAt(int index)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根据下标找到指定的字符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9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char[] toCharArray()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以字符数组的形式返回全部的字符串内容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10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String(char[] value)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构造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将全部的字符数组变为字符串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String(char[] value,int </a:t>
                      </a:r>
                      <a:r>
                        <a:rPr lang="en-US" sz="1600" kern="100" dirty="0" err="1"/>
                        <a:t>offset,int</a:t>
                      </a:r>
                      <a:r>
                        <a:rPr lang="en-US" sz="1600" kern="100" dirty="0"/>
                        <a:t> count)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构造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将指定范围的字符数组变为字符串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类字节与字符串操作方法：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117435" y="1943178"/>
          <a:ext cx="11256581" cy="170211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6410"/>
                <a:gridCol w="4038282"/>
                <a:gridCol w="594360"/>
                <a:gridCol w="6137529"/>
              </a:tblGrid>
              <a:tr h="214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byte[] getBytes()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将字符串变为字节数组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String(byte[] bytes)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构造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将字节数组变为字符串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smtClean="0"/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String(byte[] </a:t>
                      </a:r>
                      <a:r>
                        <a:rPr lang="en-US" sz="1600" kern="100" dirty="0" err="1"/>
                        <a:t>bytes,int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offset,int</a:t>
                      </a:r>
                      <a:r>
                        <a:rPr lang="en-US" sz="1600" kern="100" dirty="0"/>
                        <a:t> length)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构造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将指定范围的字节数组变为字符串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2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/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public String(byte[] bytes, String charsetName)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smtClean="0"/>
                        <a:t>构造</a:t>
                      </a:r>
                      <a:endParaRPr lang="zh-CN" altLang="en-US" sz="1600" kern="10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dirty="0" smtClean="0"/>
                        <a:t>通过使用指定的 </a:t>
                      </a:r>
                      <a:r>
                        <a:rPr lang="en-US" sz="1600" dirty="0" smtClean="0"/>
                        <a:t>charset </a:t>
                      </a:r>
                      <a:r>
                        <a:rPr lang="zh-CN" altLang="en-US" sz="1600" dirty="0" smtClean="0"/>
                        <a:t>解码指定的 </a:t>
                      </a:r>
                      <a:r>
                        <a:rPr lang="en-US" sz="1600" dirty="0" smtClean="0"/>
                        <a:t>byte </a:t>
                      </a:r>
                      <a:r>
                        <a:rPr lang="zh-CN" altLang="en-US" sz="1600" dirty="0" smtClean="0"/>
                        <a:t>数组，构造一个新的 </a:t>
                      </a:r>
                      <a:r>
                        <a:rPr lang="en-US" sz="1600" dirty="0" smtClean="0"/>
                        <a:t>String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类判断是否以指定内容开头或结尾：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831815" y="1957376"/>
          <a:ext cx="9587936" cy="975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52890"/>
                <a:gridCol w="4288726"/>
                <a:gridCol w="594360"/>
                <a:gridCol w="42519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方法名称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boolean startsWith(String prefix)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从第一个位置开始判断是否以指定的内容开头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</a:t>
                      </a:r>
                      <a:r>
                        <a:rPr lang="en-US" sz="1600" kern="100" dirty="0" err="1"/>
                        <a:t>boolean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startsWith</a:t>
                      </a:r>
                      <a:r>
                        <a:rPr lang="en-US" sz="1600" kern="100" dirty="0"/>
                        <a:t>(String </a:t>
                      </a:r>
                      <a:r>
                        <a:rPr lang="en-US" sz="1600" kern="100" dirty="0" err="1"/>
                        <a:t>prefix,int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toffset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从指定的位置开始判断是否以指定的内容开头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3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boolean endsWith(String suffix)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判断是否以指定的内容结尾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类替换操作：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403187" y="1885938"/>
          <a:ext cx="10750010" cy="13154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6410"/>
                <a:gridCol w="6086094"/>
                <a:gridCol w="594360"/>
                <a:gridCol w="358314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No.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replace(char oldChar,char newChar)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替换指定字符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/>
                        <a:t>2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/>
                        <a:t>public String replace(</a:t>
                      </a:r>
                      <a:r>
                        <a:rPr lang="en-US" altLang="zh-CN" sz="1600" kern="100" dirty="0" err="1" smtClean="0"/>
                        <a:t>CharSequence</a:t>
                      </a:r>
                      <a:r>
                        <a:rPr lang="en-US" altLang="zh-CN" sz="1600" kern="100" dirty="0" smtClean="0"/>
                        <a:t> target, </a:t>
                      </a:r>
                      <a:r>
                        <a:rPr lang="en-US" altLang="zh-CN" sz="1600" kern="100" dirty="0" err="1" smtClean="0"/>
                        <a:t>CharSequence</a:t>
                      </a:r>
                      <a:r>
                        <a:rPr lang="en-US" altLang="zh-CN" sz="1600" kern="100" dirty="0" smtClean="0"/>
                        <a:t> replacement)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smtClean="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smtClean="0"/>
                        <a:t>替换指定字符</a:t>
                      </a:r>
                      <a:r>
                        <a:rPr lang="zh-CN" altLang="en-US" sz="1600" kern="100"/>
                        <a:t>串</a:t>
                      </a:r>
                      <a:endParaRPr lang="zh-CN" altLang="en-US" sz="1600" kern="100" smtClean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40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/>
                        <a:t>3</a:t>
                      </a:r>
                      <a:endParaRPr lang="zh-CN" sz="1600" b="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 replaceAll(String regex,String replacement)</a:t>
                      </a:r>
                      <a:endParaRPr lang="zh-CN" sz="1600" b="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b="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替换指定的字符串</a:t>
                      </a:r>
                      <a:endParaRPr lang="zh-CN" sz="1600" b="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smtClean="0"/>
                        <a:t>4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public String replaceFirst(String regex,String replacement)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替换第一个满足条件的字符串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、字符串操作</a:t>
            </a:r>
            <a:r>
              <a:rPr lang="en-US" altLang="zh-CN" dirty="0"/>
              <a:t>——String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类字符串截取操作：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760377" y="2028814"/>
          <a:ext cx="9858444" cy="731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57588"/>
                <a:gridCol w="5111694"/>
                <a:gridCol w="692640"/>
                <a:gridCol w="349652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No.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方法名称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类型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描述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substring(int </a:t>
                      </a:r>
                      <a:r>
                        <a:rPr lang="en-US" sz="1600" kern="100" dirty="0" err="1"/>
                        <a:t>beginIndex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从指定位置开始一直截取到末尾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zh-CN" sz="1600" b="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public String substring(int </a:t>
                      </a:r>
                      <a:r>
                        <a:rPr lang="en-US" sz="1600" kern="100" dirty="0" err="1"/>
                        <a:t>beginIndex,int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endIndex</a:t>
                      </a:r>
                      <a:r>
                        <a:rPr lang="en-US" sz="1600" kern="100" dirty="0"/>
                        <a:t>)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普通</a:t>
                      </a:r>
                      <a:endParaRPr lang="zh-CN" sz="1600" b="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截取指定范围的字符串</a:t>
                      </a:r>
                      <a:endParaRPr lang="zh-CN" sz="1600" b="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ingk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01章 Java开发入门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codingke</Template>
  <TotalTime>0</TotalTime>
  <Words>9666</Words>
  <Application>WPS 演示</Application>
  <PresentationFormat>自定义</PresentationFormat>
  <Paragraphs>788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Wingdings</vt:lpstr>
      <vt:lpstr>PMingLiU</vt:lpstr>
      <vt:lpstr>1_codingke</vt:lpstr>
      <vt:lpstr>第01章 Java开发入门</vt:lpstr>
      <vt:lpstr>第07章 常用类库API</vt:lpstr>
      <vt:lpstr>课程大纲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1、字符串操作——String类</vt:lpstr>
      <vt:lpstr>1、字符串操作——StringBuffer类</vt:lpstr>
      <vt:lpstr>1、字符串操作——StringBuffer类</vt:lpstr>
      <vt:lpstr>1、字符串操作——StringBuilder类</vt:lpstr>
      <vt:lpstr>2、程序国际化</vt:lpstr>
      <vt:lpstr>2、程序国际化</vt:lpstr>
      <vt:lpstr>2、程序国际化</vt:lpstr>
      <vt:lpstr>2、程序国际化</vt:lpstr>
      <vt:lpstr>3、Math与Random类</vt:lpstr>
      <vt:lpstr>3、Math与Random类</vt:lpstr>
      <vt:lpstr>4、日期操作类</vt:lpstr>
      <vt:lpstr>5、对象比较器</vt:lpstr>
      <vt:lpstr>6、对象的克隆</vt:lpstr>
      <vt:lpstr>7、System与 Runtime类</vt:lpstr>
      <vt:lpstr>7、System与 Runtime类</vt:lpstr>
      <vt:lpstr>7、System与 Runtime类</vt:lpstr>
      <vt:lpstr>8、数字处理工具类</vt:lpstr>
      <vt:lpstr>8、数字处理工具类</vt:lpstr>
      <vt:lpstr>9、MD5工具类</vt:lpstr>
      <vt:lpstr>10、数据结构之二叉树实现</vt:lpstr>
      <vt:lpstr>11、JDK1.8新特性</vt:lpstr>
      <vt:lpstr>11、JDK1.8新特性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vince</cp:lastModifiedBy>
  <cp:revision>129</cp:revision>
  <dcterms:created xsi:type="dcterms:W3CDTF">2014-03-25T02:54:00Z</dcterms:created>
  <dcterms:modified xsi:type="dcterms:W3CDTF">2017-05-09T02:34:27Z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