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7"/>
  </p:notesMasterIdLst>
  <p:sldIdLst>
    <p:sldId id="260" r:id="rId4"/>
    <p:sldId id="264" r:id="rId5"/>
    <p:sldId id="265" r:id="rId6"/>
    <p:sldId id="266" r:id="rId8"/>
    <p:sldId id="268" r:id="rId9"/>
    <p:sldId id="270" r:id="rId10"/>
    <p:sldId id="271" r:id="rId11"/>
    <p:sldId id="273" r:id="rId12"/>
    <p:sldId id="274" r:id="rId13"/>
    <p:sldId id="275" r:id="rId14"/>
    <p:sldId id="259" r:id="rId15"/>
  </p:sldIdLst>
  <p:sldSz cx="11522075" cy="7200900"/>
  <p:notesSz cx="6858000" cy="9144000"/>
  <p:defaultTextStyle>
    <a:defPPr>
      <a:defRPr lang="zh-CN"/>
    </a:defPPr>
    <a:lvl1pPr marL="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880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24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05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49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29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73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54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98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984" y="-96"/>
      </p:cViewPr>
      <p:guideLst>
        <p:guide orient="horz" pos="2268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A938D-D884-41ED-A38E-DC68A07CF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3A5EC-076A-4BED-BCFC-7C73DA06D5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864949-8B30-4AAA-8A1A-4BF566B437B0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F7B6D-29A3-4867-A711-ADE29970137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5FF32-CEEC-42B4-9BA2-786EB7DEE73E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9C015-F2BC-4685-9DC6-4130C2CE19F9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4DB772-EC68-44E4-BFD5-75258F12E72F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7B1872-4BAB-438E-8322-53A16633114E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4A53A5-C2D8-47E7-B83B-2B8C75FF549F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86702"/>
            <a:ext cx="3790683" cy="122015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86704"/>
            <a:ext cx="6441160" cy="6145769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506857"/>
            <a:ext cx="3790683" cy="492561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5040630"/>
            <a:ext cx="6913245" cy="595076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643413"/>
            <a:ext cx="6913245" cy="4320540"/>
          </a:xfrm>
        </p:spPr>
        <p:txBody>
          <a:bodyPr/>
          <a:lstStyle>
            <a:lvl1pPr marL="0" indent="0">
              <a:buNone/>
              <a:defRPr sz="4200"/>
            </a:lvl1pPr>
            <a:lvl2pPr marL="598805" indent="0">
              <a:buNone/>
              <a:defRPr sz="3700"/>
            </a:lvl2pPr>
            <a:lvl3pPr marL="1198245" indent="0">
              <a:buNone/>
              <a:defRPr sz="3100"/>
            </a:lvl3pPr>
            <a:lvl4pPr marL="1797050" indent="0">
              <a:buNone/>
              <a:defRPr sz="2600"/>
            </a:lvl4pPr>
            <a:lvl5pPr marL="2396490" indent="0">
              <a:buNone/>
              <a:defRPr sz="2600"/>
            </a:lvl5pPr>
            <a:lvl6pPr marL="2995295" indent="0">
              <a:buNone/>
              <a:defRPr sz="2600"/>
            </a:lvl6pPr>
            <a:lvl7pPr marL="3594735" indent="0">
              <a:buNone/>
              <a:defRPr sz="2600"/>
            </a:lvl7pPr>
            <a:lvl8pPr marL="4193540" indent="0">
              <a:buNone/>
              <a:defRPr sz="2600"/>
            </a:lvl8pPr>
            <a:lvl9pPr marL="4792980" indent="0">
              <a:buNone/>
              <a:defRPr sz="2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635705"/>
            <a:ext cx="6913245" cy="84510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04243" y="1100120"/>
            <a:ext cx="2592467" cy="46072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6063" y="1100120"/>
            <a:ext cx="7585366" cy="46072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1"/>
            <a:ext cx="10369868" cy="8170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2"/>
            <a:ext cx="10369868" cy="81702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815" y="2842741"/>
            <a:ext cx="9793764" cy="972023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>
              <a:defRPr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815" y="2842741"/>
            <a:ext cx="9793764" cy="972023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>
              <a:defRPr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627247"/>
            <a:ext cx="9793764" cy="1430178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052049"/>
            <a:ext cx="9793764" cy="1575196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880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82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7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64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52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47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35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29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216074"/>
            <a:ext cx="7776864" cy="64294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611869"/>
            <a:ext cx="5090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283619"/>
            <a:ext cx="5090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611869"/>
            <a:ext cx="5092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283619"/>
            <a:ext cx="5092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86702"/>
            <a:ext cx="3790683" cy="122015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86704"/>
            <a:ext cx="6441160" cy="6145769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506857"/>
            <a:ext cx="3790683" cy="492561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5040630"/>
            <a:ext cx="6913245" cy="595076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258407" y="643413"/>
            <a:ext cx="6913245" cy="4320540"/>
          </a:xfrm>
        </p:spPr>
        <p:txBody>
          <a:bodyPr/>
          <a:lstStyle>
            <a:lvl1pPr marL="0" indent="0">
              <a:buNone/>
              <a:defRPr sz="4200"/>
            </a:lvl1pPr>
            <a:lvl2pPr marL="598805" indent="0">
              <a:buNone/>
              <a:defRPr sz="3700"/>
            </a:lvl2pPr>
            <a:lvl3pPr marL="1198245" indent="0">
              <a:buNone/>
              <a:defRPr sz="3100"/>
            </a:lvl3pPr>
            <a:lvl4pPr marL="1797050" indent="0">
              <a:buNone/>
              <a:defRPr sz="2600"/>
            </a:lvl4pPr>
            <a:lvl5pPr marL="2396490" indent="0">
              <a:buNone/>
              <a:defRPr sz="2600"/>
            </a:lvl5pPr>
            <a:lvl6pPr marL="2995295" indent="0">
              <a:buNone/>
              <a:defRPr sz="2600"/>
            </a:lvl6pPr>
            <a:lvl7pPr marL="3594735" indent="0">
              <a:buNone/>
              <a:defRPr sz="2600"/>
            </a:lvl7pPr>
            <a:lvl8pPr marL="4193540" indent="0">
              <a:buNone/>
              <a:defRPr sz="2600"/>
            </a:lvl8pPr>
            <a:lvl9pPr marL="4792980" indent="0">
              <a:buNone/>
              <a:defRPr sz="2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635705"/>
            <a:ext cx="6913245" cy="84510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04243" y="1100120"/>
            <a:ext cx="2592467" cy="46072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6063" y="1100120"/>
            <a:ext cx="7585366" cy="46072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72058"/>
            <a:ext cx="7848872" cy="8170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9335" y="1457310"/>
            <a:ext cx="414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kern="1200" baseline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lang="en-US" altLang="zh-CN" sz="4800" kern="1200" baseline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6958" y="4536034"/>
            <a:ext cx="3949065" cy="840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119761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官网地址：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http://www.moliying.com</a:t>
            </a:r>
            <a:b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邮箱地址：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majianwei@moliying.com</a:t>
            </a:r>
            <a:b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新浪微博：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http://weibo.com/jianweima</a:t>
            </a:r>
            <a:endParaRPr 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mjw-jav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304415"/>
            <a:ext cx="2158365" cy="215836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72058"/>
            <a:ext cx="7848872" cy="81702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627247"/>
            <a:ext cx="9793764" cy="1430178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052049"/>
            <a:ext cx="9793764" cy="1575196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880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82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7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64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52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47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35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29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1"/>
            <a:ext cx="10369868" cy="64294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611869"/>
            <a:ext cx="5090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283619"/>
            <a:ext cx="5090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611869"/>
            <a:ext cx="5092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283619"/>
            <a:ext cx="5092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16" Type="http://schemas.openxmlformats.org/officeDocument/2006/relationships/image" Target="../media/image7.jpeg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711722"/>
            <a:ext cx="10369868" cy="602712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7310"/>
            <a:ext cx="10369868" cy="4857784"/>
          </a:xfrm>
          <a:prstGeom prst="rect">
            <a:avLst/>
          </a:prstGeom>
        </p:spPr>
        <p:txBody>
          <a:bodyPr vert="horz" lIns="119823" tIns="59911" rIns="119823" bIns="59911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119761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55" indent="-37465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96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7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621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501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445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26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70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880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24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05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49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29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73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54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98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40557" y="288082"/>
            <a:ext cx="7920880" cy="602712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7310"/>
            <a:ext cx="10369868" cy="4857784"/>
          </a:xfrm>
          <a:prstGeom prst="rect">
            <a:avLst/>
          </a:prstGeom>
        </p:spPr>
        <p:txBody>
          <a:bodyPr vert="horz" lIns="119823" tIns="59911" rIns="119823" bIns="59911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lvl1pPr algn="ctr" defTabSz="119761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55" indent="-37465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96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7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621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501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445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26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70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880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24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05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49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29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73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54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98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13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章：泛型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mtClean="0"/>
              <a:t>总结</a:t>
            </a:r>
            <a:endParaRPr lang="zh-CN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sym typeface="+mn-ea"/>
              </a:rPr>
              <a:t>1</a:t>
            </a:r>
            <a:r>
              <a:rPr lang="zh-CN" altLang="en-US" sz="2400" dirty="0" smtClean="0">
                <a:sym typeface="+mn-ea"/>
              </a:rPr>
              <a:t>、为什么需要泛型</a:t>
            </a:r>
            <a:endParaRPr lang="zh-CN" altLang="en-US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ym typeface="+mn-ea"/>
              </a:rPr>
              <a:t>2</a:t>
            </a:r>
            <a:r>
              <a:rPr lang="zh-CN" altLang="en-US" sz="2400" dirty="0" smtClean="0">
                <a:sym typeface="+mn-ea"/>
              </a:rPr>
              <a:t>、什么是泛型</a:t>
            </a:r>
            <a:endParaRPr lang="zh-CN" altLang="en-US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ym typeface="+mn-ea"/>
              </a:rPr>
              <a:t>3</a:t>
            </a:r>
            <a:r>
              <a:rPr lang="zh-CN" altLang="en-US" sz="2400" dirty="0" smtClean="0">
                <a:sym typeface="+mn-ea"/>
              </a:rPr>
              <a:t>、自定义泛型接口、泛型类</a:t>
            </a:r>
            <a:endParaRPr lang="zh-CN" altLang="en-US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ym typeface="+mn-ea"/>
              </a:rPr>
              <a:t>4</a:t>
            </a:r>
            <a:r>
              <a:rPr lang="zh-CN" altLang="en-US" sz="2400" dirty="0" smtClean="0">
                <a:sym typeface="+mn-ea"/>
              </a:rPr>
              <a:t>、通配符</a:t>
            </a:r>
            <a:endParaRPr lang="zh-CN" altLang="en-US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ym typeface="+mn-ea"/>
              </a:rPr>
              <a:t>5</a:t>
            </a:r>
            <a:r>
              <a:rPr lang="zh-CN" altLang="zh-CN" sz="2400" dirty="0" smtClean="0">
                <a:sym typeface="+mn-ea"/>
              </a:rPr>
              <a:t>、泛型方法</a:t>
            </a:r>
            <a:endParaRPr lang="zh-CN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ym typeface="+mn-ea"/>
              </a:rPr>
              <a:t>6</a:t>
            </a:r>
            <a:r>
              <a:rPr lang="zh-CN" altLang="en-US" sz="2400" dirty="0" smtClean="0">
                <a:sym typeface="+mn-ea"/>
              </a:rPr>
              <a:t>、泛型的嵌套使用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课程大纲</a:t>
            </a:r>
            <a:endParaRPr lang="zh-CN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、为什么需要泛型</a:t>
            </a:r>
            <a:endParaRPr lang="zh-CN" altLang="en-US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、什么是泛型</a:t>
            </a:r>
            <a:endParaRPr lang="zh-CN" altLang="en-US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、自定义泛型接口、泛型类</a:t>
            </a:r>
            <a:endParaRPr lang="zh-CN" altLang="en-US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、通配符</a:t>
            </a:r>
            <a:endParaRPr lang="zh-CN" altLang="en-US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5</a:t>
            </a:r>
            <a:r>
              <a:rPr lang="zh-CN" altLang="zh-CN" sz="2400" dirty="0" smtClean="0"/>
              <a:t>、泛型方法</a:t>
            </a:r>
            <a:endParaRPr lang="zh-CN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6</a:t>
            </a:r>
            <a:r>
              <a:rPr lang="zh-CN" altLang="en-US" sz="2400" dirty="0" smtClean="0"/>
              <a:t>、泛型的嵌套使用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1</a:t>
            </a:r>
            <a:r>
              <a:rPr lang="zh-CN" altLang="en-US" sz="3600" dirty="0" smtClean="0"/>
              <a:t>、为什么需要泛型</a:t>
            </a:r>
            <a:endParaRPr lang="zh-CN" altLang="en-US" sz="3600" dirty="0" smtClean="0"/>
          </a:p>
        </p:txBody>
      </p:sp>
      <p:sp>
        <p:nvSpPr>
          <p:cNvPr id="5124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zh-CN" sz="1400" dirty="0" smtClean="0"/>
              <a:t>List </a:t>
            </a:r>
            <a:r>
              <a:rPr lang="en-US" altLang="zh-CN" dirty="0" err="1" smtClean="0"/>
              <a:t>list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err="1" smtClean="0"/>
              <a:t>list.add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vince</a:t>
            </a:r>
            <a:r>
              <a:rPr lang="en-US" altLang="zh-CN" dirty="0" smtClean="0"/>
              <a:t>”);</a:t>
            </a:r>
            <a:endParaRPr lang="en-US" altLang="zh-CN" dirty="0" smtClean="0"/>
          </a:p>
          <a:p>
            <a:r>
              <a:rPr lang="en-US" altLang="zh-CN" dirty="0" err="1" smtClean="0"/>
              <a:t>list.add</a:t>
            </a:r>
            <a:r>
              <a:rPr lang="en-US" altLang="zh-CN" dirty="0" smtClean="0"/>
              <a:t>(10);</a:t>
            </a:r>
            <a:endParaRPr lang="en-US" altLang="zh-CN" dirty="0" smtClean="0"/>
          </a:p>
          <a:p>
            <a:r>
              <a:rPr lang="en-US" altLang="zh-CN" dirty="0" err="1" smtClean="0"/>
              <a:t>list.add</a:t>
            </a:r>
            <a:r>
              <a:rPr lang="en-US" altLang="zh-CN" dirty="0" smtClean="0"/>
              <a:t>(new Person());</a:t>
            </a:r>
            <a:endParaRPr lang="en-US" altLang="zh-CN" dirty="0" smtClean="0"/>
          </a:p>
          <a:p>
            <a:r>
              <a:rPr lang="en-US" altLang="zh-CN" dirty="0" err="1" smtClean="0"/>
              <a:t>list.add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List</a:t>
            </a:r>
            <a:r>
              <a:rPr lang="zh-CN" altLang="en-US" dirty="0" smtClean="0"/>
              <a:t>中可以添加任意类型，因为参数是</a:t>
            </a:r>
            <a:r>
              <a:rPr lang="en-US" altLang="zh-CN" dirty="0" smtClean="0"/>
              <a:t>Object</a:t>
            </a:r>
            <a:r>
              <a:rPr lang="zh-CN" altLang="en-US" sz="1200" dirty="0" smtClean="0"/>
              <a:t>，这样一个我们在遍历这个集合时：</a:t>
            </a:r>
            <a:endParaRPr lang="zh-CN" altLang="en-US" sz="1200" dirty="0" smtClean="0"/>
          </a:p>
          <a:p>
            <a:pPr>
              <a:buFontTx/>
              <a:buNone/>
            </a:pP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i=0;i&lt;</a:t>
            </a:r>
            <a:r>
              <a:rPr lang="en-US" altLang="zh-CN" dirty="0" err="1" smtClean="0"/>
              <a:t>list.size</a:t>
            </a:r>
            <a:r>
              <a:rPr lang="en-US" altLang="zh-CN" dirty="0" smtClean="0"/>
              <a:t>();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++){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	//</a:t>
            </a:r>
            <a:r>
              <a:rPr lang="zh-CN" altLang="en-US" sz="1200" dirty="0" smtClean="0"/>
              <a:t>此处需要判断元素的类型，才能执行不同的操作</a:t>
            </a:r>
            <a:endParaRPr lang="zh-CN" altLang="en-US" sz="1200" dirty="0" smtClean="0"/>
          </a:p>
          <a:p>
            <a:pPr>
              <a:buFontTx/>
              <a:buNone/>
            </a:pPr>
            <a:r>
              <a:rPr lang="en-US" altLang="zh-CN" sz="1200" dirty="0" smtClean="0"/>
              <a:t>}</a:t>
            </a:r>
            <a:endParaRPr lang="en-US" altLang="zh-CN" sz="1200" dirty="0" smtClean="0"/>
          </a:p>
          <a:p>
            <a:pPr>
              <a:buFontTx/>
              <a:buNone/>
            </a:pPr>
            <a:endParaRPr lang="en-US" altLang="zh-CN" sz="1200" dirty="0" smtClean="0"/>
          </a:p>
          <a:p>
            <a:pPr>
              <a:buFontTx/>
              <a:buNone/>
            </a:pPr>
            <a:r>
              <a:rPr lang="zh-CN" altLang="zh-CN" b="1" dirty="0" smtClean="0"/>
              <a:t>以上操作主</a:t>
            </a:r>
            <a:r>
              <a:rPr lang="en-US" altLang="zh-CN" b="1" dirty="0" smtClean="0"/>
              <a:t>要存在两个问题：</a:t>
            </a:r>
            <a:endParaRPr lang="en-US" altLang="zh-CN" b="1" dirty="0" smtClean="0"/>
          </a:p>
          <a:p>
            <a:pPr>
              <a:buFontTx/>
              <a:buNone/>
            </a:pPr>
            <a:r>
              <a:rPr lang="en-US" altLang="zh-CN" dirty="0" smtClean="0"/>
              <a:t>1.当我们将一个对象放入集合中，集合不会记住此对象的类型，当再次从集合中取出此对象时，改对象的编译类型变成了Object类型，但其运行时类型</a:t>
            </a:r>
            <a:r>
              <a:rPr lang="zh-CN" altLang="en-US" dirty="0" smtClean="0"/>
              <a:t>依</a:t>
            </a:r>
            <a:r>
              <a:rPr lang="en-US" altLang="zh-CN" dirty="0" smtClean="0"/>
              <a:t>然为其本身类型。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2.因此，//取出集合元素时需要人为的强制类型转化到具体的目标类型，且很容易出现“java.lang.ClassCastException”异常。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那么有没有什么办法可以使集合能够记住集合内元素各类型，且能够达到只要编译时不出现问题，运行时就不会出现“java.lang.ClassCastException”异常呢？答案就是使用泛型。</a:t>
            </a:r>
            <a:endParaRPr lang="en-US" altLang="zh-CN" dirty="0" smtClean="0"/>
          </a:p>
        </p:txBody>
      </p:sp>
      <p:sp>
        <p:nvSpPr>
          <p:cNvPr id="5125" name="AutoShape 2" descr="http://t12.baidu.com/it/u=4119638530,3187557605&amp;fm=23&amp;gp=0.jpg"/>
          <p:cNvSpPr>
            <a:spLocks noChangeAspect="1" noChangeArrowheads="1"/>
          </p:cNvSpPr>
          <p:nvPr/>
        </p:nvSpPr>
        <p:spPr bwMode="auto">
          <a:xfrm>
            <a:off x="196035" y="-151686"/>
            <a:ext cx="384069" cy="3200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6985" tIns="53492" rIns="106985" bIns="53492"/>
          <a:lstStyle/>
          <a:p>
            <a:endParaRPr lang="zh-CN" altLang="en-US"/>
          </a:p>
        </p:txBody>
      </p:sp>
      <p:sp>
        <p:nvSpPr>
          <p:cNvPr id="5126" name="AutoShape 4" descr="http://t12.baidu.com/it/u=4119638530,3187557605&amp;fm=23&amp;gp=0.jpg"/>
          <p:cNvSpPr>
            <a:spLocks noChangeAspect="1" noChangeArrowheads="1"/>
          </p:cNvSpPr>
          <p:nvPr/>
        </p:nvSpPr>
        <p:spPr bwMode="auto">
          <a:xfrm>
            <a:off x="196035" y="-151686"/>
            <a:ext cx="384069" cy="3200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6985" tIns="53492" rIns="106985" bIns="53492"/>
          <a:lstStyle/>
          <a:p>
            <a:endParaRPr lang="zh-CN" altLang="en-US"/>
          </a:p>
        </p:txBody>
      </p:sp>
      <p:sp>
        <p:nvSpPr>
          <p:cNvPr id="5127" name="AutoShape 6" descr="http://t12.baidu.com/it/u=4119638530,3187557605&amp;fm=23&amp;gp=0.jpg"/>
          <p:cNvSpPr>
            <a:spLocks noChangeAspect="1" noChangeArrowheads="1"/>
          </p:cNvSpPr>
          <p:nvPr/>
        </p:nvSpPr>
        <p:spPr bwMode="auto">
          <a:xfrm>
            <a:off x="196035" y="-151686"/>
            <a:ext cx="384069" cy="3200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6985" tIns="53492" rIns="106985" bIns="53492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200" dirty="0" smtClean="0"/>
              <a:t>2</a:t>
            </a:r>
            <a:r>
              <a:rPr lang="zh-CN" altLang="en-US" sz="4200" dirty="0" smtClean="0"/>
              <a:t>、什么是泛型</a:t>
            </a:r>
            <a:endParaRPr lang="zh-CN" altLang="en-US" sz="4200" dirty="0" smtClean="0"/>
          </a:p>
        </p:txBody>
      </p:sp>
      <p:sp>
        <p:nvSpPr>
          <p:cNvPr id="6147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JDK 1.5</a:t>
            </a:r>
            <a:r>
              <a:rPr lang="zh-CN" altLang="en-US" dirty="0" smtClean="0"/>
              <a:t>之后出现了新的技术 </a:t>
            </a:r>
            <a:r>
              <a:rPr lang="zh-CN" altLang="zh-CN" dirty="0" smtClean="0"/>
              <a:t>—— </a:t>
            </a:r>
            <a:r>
              <a:rPr lang="zh-CN" altLang="en-US" dirty="0" smtClean="0"/>
              <a:t>泛型（</a:t>
            </a:r>
            <a:r>
              <a:rPr lang="en-US" altLang="zh-CN" dirty="0" smtClean="0"/>
              <a:t>Generic</a:t>
            </a:r>
            <a:r>
              <a:rPr lang="zh-CN" altLang="en-US" dirty="0" smtClean="0"/>
              <a:t>），此技术的最大特点是类中的属性的类型可以由外部决定。泛型，即“参数化类型”。一提到参数，最熟悉的就是定义方法时有形参，然后调用此方法时传递实参。那么参数化类型怎么理解呢？顾名思义，就是将类型由原来的具体的类型参数化，类似于方法中的变量参数，此时类型也定义成参数形式（可以称之为类型形参），然后在使用/调用时传入具体的类型（类型实参）。</a:t>
            </a:r>
            <a:endParaRPr lang="zh-CN" altLang="en-US" dirty="0" smtClean="0"/>
          </a:p>
          <a:p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List&lt;String&gt; list = new ArrayList&lt;String&gt;();//</a:t>
            </a:r>
            <a:r>
              <a:rPr lang="en-US" altLang="zh-CN" dirty="0" smtClean="0">
                <a:sym typeface="+mn-ea"/>
              </a:rPr>
              <a:t>... = new ArrayList&lt;&gt;(); //... = new ArrayList();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/>
              <a:t>list.add("vince");</a:t>
            </a:r>
            <a:endParaRPr lang="en-US" altLang="zh-CN" dirty="0" smtClean="0"/>
          </a:p>
          <a:p>
            <a:r>
              <a:rPr lang="en-US" altLang="zh-CN" dirty="0" smtClean="0"/>
              <a:t>list.add("bin");</a:t>
            </a:r>
            <a:endParaRPr lang="en-US" altLang="zh-CN" dirty="0" smtClean="0"/>
          </a:p>
          <a:p>
            <a:r>
              <a:rPr lang="en-US" altLang="zh-CN" dirty="0" smtClean="0"/>
              <a:t>//list.add(100);   // 提示编译错误</a:t>
            </a:r>
            <a:endParaRPr lang="en-US" altLang="zh-CN" dirty="0" smtClean="0"/>
          </a:p>
          <a:p>
            <a:r>
              <a:rPr lang="en-US" altLang="zh-CN" dirty="0" smtClean="0"/>
              <a:t>for (int i = 0; i &lt; list.size(); i++) {</a:t>
            </a:r>
            <a:endParaRPr lang="en-US" altLang="zh-CN" dirty="0" smtClean="0"/>
          </a:p>
          <a:p>
            <a:r>
              <a:rPr lang="en-US" altLang="zh-CN" dirty="0" smtClean="0"/>
              <a:t>	String name = list.get(i); // 2</a:t>
            </a:r>
            <a:endParaRPr lang="en-US" altLang="zh-CN" dirty="0" smtClean="0"/>
          </a:p>
          <a:p>
            <a:r>
              <a:rPr lang="en-US" altLang="zh-CN" dirty="0" smtClean="0"/>
              <a:t>	System.out.println("name:" + name);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sz="3200" dirty="0" smtClean="0"/>
              <a:t>3、自定义泛型接口、泛型类</a:t>
            </a:r>
            <a:endParaRPr sz="3200" dirty="0" smtClean="0"/>
          </a:p>
        </p:txBody>
      </p:sp>
      <p:sp>
        <p:nvSpPr>
          <p:cNvPr id="819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泛型类和方法定义</a:t>
            </a:r>
            <a:r>
              <a:rPr lang="zh-CN" altLang="zh-CN" dirty="0" smtClean="0"/>
              <a:t>：</a:t>
            </a:r>
            <a:endParaRPr lang="zh-CN" altLang="zh-CN" dirty="0" smtClean="0"/>
          </a:p>
          <a:p>
            <a:r>
              <a:rPr lang="zh-CN" altLang="zh-CN" dirty="0" smtClean="0"/>
              <a:t>class Node&lt;T&gt;{</a:t>
            </a:r>
            <a:endParaRPr lang="zh-CN" altLang="zh-CN" dirty="0" smtClean="0"/>
          </a:p>
          <a:p>
            <a:r>
              <a:rPr lang="zh-CN" altLang="zh-CN" dirty="0" smtClean="0"/>
              <a:t>    private T data;</a:t>
            </a:r>
            <a:endParaRPr lang="zh-CN" altLang="zh-CN" dirty="0" smtClean="0"/>
          </a:p>
          <a:p>
            <a:r>
              <a:rPr lang="zh-CN" altLang="zh-CN" dirty="0" smtClean="0"/>
              <a:t>    public Node(){}</a:t>
            </a:r>
            <a:endParaRPr lang="zh-CN" altLang="zh-CN" dirty="0" smtClean="0"/>
          </a:p>
          <a:p>
            <a:r>
              <a:rPr lang="zh-CN" altLang="zh-CN" dirty="0" smtClean="0"/>
              <a:t>    public Node(T data){</a:t>
            </a:r>
            <a:endParaRPr lang="zh-CN" altLang="zh-CN" dirty="0" smtClean="0"/>
          </a:p>
          <a:p>
            <a:r>
              <a:rPr lang="zh-CN" altLang="zh-CN" dirty="0" smtClean="0"/>
              <a:t>        this.data = data;</a:t>
            </a:r>
            <a:endParaRPr lang="zh-CN" altLang="zh-CN" dirty="0" smtClean="0"/>
          </a:p>
          <a:p>
            <a:r>
              <a:rPr lang="zh-CN" altLang="zh-CN" dirty="0" smtClean="0"/>
              <a:t>    }</a:t>
            </a:r>
            <a:endParaRPr lang="zh-CN" altLang="zh-CN" dirty="0" smtClean="0"/>
          </a:p>
          <a:p>
            <a:r>
              <a:rPr lang="zh-CN" altLang="zh-CN" dirty="0" smtClean="0"/>
              <a:t>    public T getData() {</a:t>
            </a:r>
            <a:endParaRPr lang="zh-CN" altLang="zh-CN" dirty="0" smtClean="0"/>
          </a:p>
          <a:p>
            <a:r>
              <a:rPr lang="zh-CN" altLang="zh-CN" dirty="0" smtClean="0"/>
              <a:t>        return data;</a:t>
            </a:r>
            <a:endParaRPr lang="zh-CN" altLang="zh-CN" dirty="0" smtClean="0"/>
          </a:p>
          <a:p>
            <a:r>
              <a:rPr lang="zh-CN" altLang="zh-CN" dirty="0" smtClean="0"/>
              <a:t>    }</a:t>
            </a:r>
            <a:endParaRPr lang="zh-CN" altLang="zh-CN" dirty="0" smtClean="0"/>
          </a:p>
          <a:p>
            <a:r>
              <a:rPr lang="zh-CN" altLang="zh-CN" dirty="0" smtClean="0"/>
              <a:t>    public void setData(T data) {</a:t>
            </a:r>
            <a:endParaRPr lang="zh-CN" altLang="zh-CN" dirty="0" smtClean="0"/>
          </a:p>
          <a:p>
            <a:r>
              <a:rPr lang="zh-CN" altLang="zh-CN" dirty="0" smtClean="0"/>
              <a:t>        this.data = data;</a:t>
            </a:r>
            <a:endParaRPr lang="zh-CN" altLang="zh-CN" dirty="0" smtClean="0"/>
          </a:p>
          <a:p>
            <a:r>
              <a:rPr lang="zh-CN" altLang="zh-CN" dirty="0" smtClean="0"/>
              <a:t>    }</a:t>
            </a:r>
            <a:endParaRPr lang="zh-CN" altLang="zh-CN" dirty="0" smtClean="0"/>
          </a:p>
          <a:p>
            <a:r>
              <a:rPr lang="zh-CN" altLang="zh-CN" dirty="0" smtClean="0"/>
              <a:t>}</a:t>
            </a:r>
            <a:endParaRPr lang="zh-CN" altLang="zh-CN" dirty="0" smtClean="0"/>
          </a:p>
          <a:p>
            <a:r>
              <a:rPr lang="en-US" altLang="zh-CN" dirty="0" smtClean="0"/>
              <a:t>interface Shopping&lt;T&gt;{public void shopping(T name);}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在泛型接口、泛型类和泛型方法的定义过程中，我们常见的如T、E、K、V等形式的参数常用于表示泛型形参，由于接收来自外部使用时候传入的类型实参</a:t>
            </a:r>
            <a:r>
              <a:rPr lang="zh-CN" altLang="en-US" dirty="0" smtClean="0">
                <a:sym typeface="+mn-ea"/>
              </a:rPr>
              <a:t>，从编码的角度也称为参数化类型了。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泛型</a:t>
            </a:r>
            <a:r>
              <a:rPr lang="zh-CN" altLang="zh-CN" dirty="0" smtClean="0"/>
              <a:t>只是作用于代码编译阶段，在编译过程中，对于正确检验泛型结果后，会将泛型的相关信息擦除，也就是说，成功编译过后的class文件中是不包含任何泛型信息的。泛型信息不会进入到运行时阶段。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、通配符</a:t>
            </a:r>
            <a:endParaRPr lang="en-US" altLang="zh-CN" dirty="0" smtClean="0"/>
          </a:p>
        </p:txBody>
      </p:sp>
      <p:sp>
        <p:nvSpPr>
          <p:cNvPr id="10243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问题：</a:t>
            </a:r>
            <a:endParaRPr lang="en-US" dirty="0" smtClean="0"/>
          </a:p>
          <a:p>
            <a:r>
              <a:rPr lang="en-US" altLang="zh-CN" dirty="0" smtClean="0"/>
              <a:t>Node&lt;Number&gt; c1 = </a:t>
            </a:r>
            <a:r>
              <a:rPr lang="en-US" altLang="zh-CN" b="1" dirty="0" smtClean="0"/>
              <a:t>new</a:t>
            </a:r>
            <a:r>
              <a:rPr lang="en-US" altLang="zh-CN" dirty="0" smtClean="0"/>
              <a:t> Node&lt;Number&gt;();</a:t>
            </a:r>
            <a:endParaRPr lang="zh-CN" altLang="en-US" dirty="0" smtClean="0"/>
          </a:p>
          <a:p>
            <a:r>
              <a:rPr lang="en-US" altLang="zh-CN" dirty="0" smtClean="0"/>
              <a:t>Node&lt;Integer&gt; c2 = </a:t>
            </a:r>
            <a:r>
              <a:rPr lang="en-US" altLang="zh-CN" b="1" dirty="0" smtClean="0"/>
              <a:t>new</a:t>
            </a:r>
            <a:r>
              <a:rPr lang="en-US" altLang="zh-CN" dirty="0" smtClean="0"/>
              <a:t> Node&lt;Integer&gt;() ;</a:t>
            </a:r>
            <a:endParaRPr lang="zh-CN" altLang="en-US" dirty="0" smtClean="0"/>
          </a:p>
          <a:p>
            <a:r>
              <a:rPr lang="en-US" altLang="zh-CN" b="1" dirty="0" smtClean="0"/>
              <a:t>c1 = c2;	// </a:t>
            </a:r>
            <a:r>
              <a:rPr lang="zh-CN" altLang="en-US" b="1" dirty="0" smtClean="0"/>
              <a:t>此时无法转换</a:t>
            </a:r>
            <a:endParaRPr lang="zh-CN" altLang="en-US" b="1" dirty="0" smtClean="0"/>
          </a:p>
          <a:p>
            <a:endParaRPr lang="zh-CN" altLang="en-US" b="1" dirty="0" smtClean="0"/>
          </a:p>
          <a:p>
            <a:r>
              <a:rPr lang="zh-CN" altLang="en-US" b="1" dirty="0" smtClean="0"/>
              <a:t>public static void getData(</a:t>
            </a:r>
            <a:r>
              <a:rPr lang="en-US" altLang="zh-CN" b="1" dirty="0" smtClean="0"/>
              <a:t>Node</a:t>
            </a:r>
            <a:r>
              <a:rPr lang="zh-CN" altLang="en-US" b="1" dirty="0" smtClean="0"/>
              <a:t>&lt;Number&gt; data) {</a:t>
            </a:r>
            <a:endParaRPr lang="zh-CN" altLang="en-US" b="1" dirty="0" smtClean="0"/>
          </a:p>
          <a:p>
            <a:r>
              <a:rPr lang="zh-CN" altLang="en-US" b="1" dirty="0" smtClean="0"/>
              <a:t>         System.out.println("data :" + data.getData());</a:t>
            </a:r>
            <a:endParaRPr lang="zh-CN" altLang="en-US" b="1" dirty="0" smtClean="0"/>
          </a:p>
          <a:p>
            <a:r>
              <a:rPr lang="zh-CN" altLang="en-US" b="1" dirty="0" smtClean="0"/>
              <a:t>}</a:t>
            </a:r>
            <a:endParaRPr lang="zh-CN" altLang="en-US" b="1" dirty="0" smtClean="0"/>
          </a:p>
          <a:p>
            <a:endParaRPr lang="zh-CN" altLang="en-US" b="1" dirty="0" smtClean="0"/>
          </a:p>
          <a:p>
            <a:r>
              <a:rPr lang="zh-CN" altLang="zh-CN" b="1" dirty="0" smtClean="0"/>
              <a:t>此时，我们可以使用通配符来解决</a:t>
            </a:r>
            <a:endParaRPr lang="zh-CN" altLang="zh-CN" b="1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?</a:t>
            </a:r>
            <a:r>
              <a:rPr lang="zh-CN" altLang="en-US" dirty="0" smtClean="0"/>
              <a:t>”表示的是可以接收任意的泛型类型，但是只是接收输出，并不能修改。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public static void getData(Node&lt;?&gt; data) {</a:t>
            </a:r>
            <a:endParaRPr lang="en-US" altLang="zh-CN" dirty="0" smtClean="0"/>
          </a:p>
          <a:p>
            <a:r>
              <a:rPr lang="en-US" altLang="zh-CN" dirty="0" smtClean="0"/>
              <a:t>        System.out.println("data :" + data.getData());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</p:txBody>
      </p:sp>
      <p:sp>
        <p:nvSpPr>
          <p:cNvPr id="5" name="矩形标注 4"/>
          <p:cNvSpPr/>
          <p:nvPr/>
        </p:nvSpPr>
        <p:spPr>
          <a:xfrm>
            <a:off x="6497320" y="2219325"/>
            <a:ext cx="2864485" cy="1818005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985" tIns="53492" rIns="106985" bIns="53492" anchor="ctr"/>
          <a:lstStyle/>
          <a:p>
            <a:pPr>
              <a:defRPr/>
            </a:pPr>
            <a:r>
              <a:rPr lang="zh-CN" altLang="en-US" dirty="0"/>
              <a:t>提示：</a:t>
            </a:r>
            <a:endParaRPr lang="zh-CN" altLang="en-US" dirty="0"/>
          </a:p>
          <a:p>
            <a:pPr>
              <a:defRPr/>
            </a:pPr>
            <a:r>
              <a:rPr lang="zh-CN" altLang="en-US" sz="1400" dirty="0"/>
              <a:t>使用通配符可以引用其他各种参数化类型，通配符定义的变量主要用作引用，可以调用与参数无关的方法，</a:t>
            </a:r>
            <a:r>
              <a:rPr lang="zh-CN" altLang="en-US" sz="1600" dirty="0"/>
              <a:t>不能调用与参数有关的方法。</a:t>
            </a:r>
            <a:endParaRPr lang="zh-CN" altLang="en-US" sz="1600" dirty="0"/>
          </a:p>
          <a:p>
            <a:pPr algn="ctr"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、通配符</a:t>
            </a:r>
            <a:endParaRPr lang="en-US" altLang="zh-CN" dirty="0" smtClean="0"/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泛型上限就指一个的操作泛型最大的操作父类，例如，现在最大的上限设置成“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”类型，那么此时，所能够接收到的类型只能是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及其子类（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）。</a:t>
            </a:r>
            <a:endParaRPr lang="zh-CN" altLang="en-US" dirty="0" smtClean="0"/>
          </a:p>
          <a:p>
            <a:r>
              <a:rPr lang="zh-CN" altLang="en-US" dirty="0" smtClean="0"/>
              <a:t>泛型的上限通过以下的语法完成：</a:t>
            </a:r>
            <a:endParaRPr lang="zh-CN" altLang="en-US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? extends 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public static void getUpperNumberData(Node&lt;? extends Number&gt; data){    //</a:t>
            </a:r>
            <a:r>
              <a:rPr lang="en-US" altLang="zh-CN" dirty="0" smtClean="0">
                <a:sym typeface="+mn-ea"/>
              </a:rPr>
              <a:t>只能是Number类及其子类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System.out.println("data :" + data.getData());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泛型的下限指的是只能设置其具体的类或者父类。设置的语法如下：</a:t>
            </a:r>
            <a:endParaRPr lang="zh-CN" altLang="en-US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? super 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、泛型方法</a:t>
            </a:r>
            <a:endParaRPr lang="en-US" altLang="zh-CN" dirty="0" smtClean="0"/>
          </a:p>
        </p:txBody>
      </p:sp>
      <p:sp>
        <p:nvSpPr>
          <p:cNvPr id="1331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泛型除了在类中定义之外，还可以在方法上定义，而且在方法上使用泛型，此方法所在的类不一定是泛型的操作类。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定义一个方法，实现任意类型数组中两个位置值的调换</a:t>
            </a:r>
            <a:endParaRPr lang="zh-CN" altLang="en-US" b="1" dirty="0" smtClean="0"/>
          </a:p>
          <a:p>
            <a:r>
              <a:rPr lang="en-US" dirty="0" smtClean="0"/>
              <a:t>	</a:t>
            </a:r>
            <a:r>
              <a:rPr lang="en-US" altLang="zh-CN" b="1" dirty="0" smtClean="0"/>
              <a:t>public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static</a:t>
            </a:r>
            <a:r>
              <a:rPr lang="en-US" altLang="zh-CN" dirty="0" smtClean="0"/>
              <a:t> &lt;T&gt; T[]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(T[] </a:t>
            </a:r>
            <a:r>
              <a:rPr lang="en-US" altLang="zh-CN" dirty="0" err="1" smtClean="0"/>
              <a:t>array,</a:t>
            </a:r>
            <a:r>
              <a:rPr lang="en-US" altLang="zh-CN" b="1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</a:t>
            </a:r>
            <a:r>
              <a:rPr lang="en-US" altLang="zh-CN" b="1" dirty="0" err="1" smtClean="0"/>
              <a:t>int</a:t>
            </a:r>
            <a:r>
              <a:rPr lang="en-US" altLang="zh-CN" dirty="0" smtClean="0"/>
              <a:t> t){</a:t>
            </a:r>
            <a:endParaRPr lang="zh-CN" altLang="en-US" dirty="0" smtClean="0"/>
          </a:p>
          <a:p>
            <a:r>
              <a:rPr lang="en-US" altLang="zh-CN" dirty="0" smtClean="0"/>
              <a:t>		T temp = array[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  <a:endParaRPr lang="zh-CN" altLang="en-US" dirty="0" smtClean="0"/>
          </a:p>
          <a:p>
            <a:r>
              <a:rPr lang="en-US" altLang="zh-CN" dirty="0" smtClean="0"/>
              <a:t>		array[i] = </a:t>
            </a:r>
            <a:r>
              <a:rPr lang="en-US" altLang="zh-CN" u="sng" dirty="0" smtClean="0"/>
              <a:t>array</a:t>
            </a:r>
            <a:r>
              <a:rPr lang="en-US" altLang="zh-CN" dirty="0" smtClean="0"/>
              <a:t>[t];</a:t>
            </a:r>
            <a:endParaRPr lang="zh-CN" altLang="en-US" dirty="0" smtClean="0"/>
          </a:p>
          <a:p>
            <a:r>
              <a:rPr lang="en-US" altLang="zh-CN" dirty="0" smtClean="0"/>
              <a:t>		array[t] = temp;</a:t>
            </a:r>
            <a:endParaRPr lang="zh-CN" altLang="en-US" dirty="0" smtClean="0"/>
          </a:p>
          <a:p>
            <a:r>
              <a:rPr lang="en-US" altLang="zh-CN" dirty="0" smtClean="0"/>
              <a:t>		</a:t>
            </a:r>
            <a:r>
              <a:rPr lang="en-US" altLang="zh-CN" b="1" dirty="0" smtClean="0"/>
              <a:t>return</a:t>
            </a:r>
            <a:r>
              <a:rPr lang="en-US" altLang="zh-CN" dirty="0" smtClean="0"/>
              <a:t> array;</a:t>
            </a:r>
            <a:endParaRPr lang="zh-CN" altLang="en-US" dirty="0" smtClean="0"/>
          </a:p>
          <a:p>
            <a:r>
              <a:rPr lang="en-US" altLang="zh-CN" dirty="0" smtClean="0"/>
              <a:t>	}</a:t>
            </a:r>
            <a:endParaRPr lang="zh-CN" altLang="en-US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dirty="0" smtClean="0"/>
              <a:t>6</a:t>
            </a:r>
            <a:r>
              <a:rPr lang="zh-CN" altLang="en-US" dirty="0" smtClean="0"/>
              <a:t>、泛型的嵌套使用</a:t>
            </a:r>
            <a:endParaRPr lang="en-US" altLang="zh-CN" dirty="0" smtClean="0"/>
          </a:p>
        </p:txBody>
      </p:sp>
      <p:sp>
        <p:nvSpPr>
          <p:cNvPr id="14339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在使用集合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的时候，我们可以这样遍历：  </a:t>
            </a:r>
            <a:endParaRPr lang="en-US" altLang="zh-CN" dirty="0" smtClean="0"/>
          </a:p>
          <a:p>
            <a:r>
              <a:rPr lang="en-US" altLang="zh-CN" dirty="0" smtClean="0"/>
              <a:t>Set&lt;Entry&lt;Integer, String&gt;&gt; </a:t>
            </a:r>
            <a:r>
              <a:rPr lang="en-US" altLang="zh-CN" dirty="0" err="1" smtClean="0"/>
              <a:t>entrys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map.entrySet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ingk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01章 Java开发入门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codingke</Template>
  <TotalTime>0</TotalTime>
  <Words>2516</Words>
  <Application>WPS 演示</Application>
  <PresentationFormat>自定义</PresentationFormat>
  <Paragraphs>128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黑体</vt:lpstr>
      <vt:lpstr>Calibri</vt:lpstr>
      <vt:lpstr>1_codingke</vt:lpstr>
      <vt:lpstr>第01章 Java开发入门</vt:lpstr>
      <vt:lpstr>第13章：泛型</vt:lpstr>
      <vt:lpstr>课程大纲</vt:lpstr>
      <vt:lpstr>1、为什么需要泛型</vt:lpstr>
      <vt:lpstr>2、什么是泛型</vt:lpstr>
      <vt:lpstr>3、自定义泛型接口、泛型类</vt:lpstr>
      <vt:lpstr>4、通配符</vt:lpstr>
      <vt:lpstr>4、通配符</vt:lpstr>
      <vt:lpstr>5、泛型方法</vt:lpstr>
      <vt:lpstr>6、泛型的嵌套使用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vince</cp:lastModifiedBy>
  <cp:revision>56</cp:revision>
  <dcterms:created xsi:type="dcterms:W3CDTF">2014-03-25T02:54:00Z</dcterms:created>
  <dcterms:modified xsi:type="dcterms:W3CDTF">2017-06-15T07:03:04Z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