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7"/>
  </p:notesMasterIdLst>
  <p:sldIdLst>
    <p:sldId id="260" r:id="rId4"/>
    <p:sldId id="261" r:id="rId5"/>
    <p:sldId id="262" r:id="rId6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84" y="-96"/>
      </p:cViewPr>
      <p:guideLst>
        <p:guide orient="horz" pos="226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610D-FB3D-4C51-8E0E-7F33EF365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FA6C-B1E9-48FA-9E2E-E7036A88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EC041-AE2D-4814-8310-03719409D15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796D1-15C0-4637-ACE2-3728CB60E8D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B9D73-B298-4C1C-B322-54CBF605FAF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5C376-07D9-4447-91FF-B5E86A7F931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5AD9-2753-44BA-A4DE-843232DA4F5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FAF9-C5B1-4262-8DBA-E5C88ABE7B4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AAF98-58E5-462A-A321-1D8601678E2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5C18C-CC5E-41C7-9854-04EDCFA210B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A19EC-C0B4-4290-8FC1-EA6D430857C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0B307-1064-468E-870B-547138CEFC80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C629E-A401-4340-A3FD-150FE5A7769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章：注解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5</a:t>
            </a:r>
            <a:r>
              <a:rPr lang="zh-CN" altLang="en-US" sz="3600" dirty="0" smtClean="0"/>
              <a:t>、反射与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r>
              <a:rPr lang="en-US" altLang="zh-CN" sz="2000" dirty="0" smtClean="0"/>
              <a:t>Class&lt;?&gt; </a:t>
            </a:r>
            <a:r>
              <a:rPr lang="en-US" altLang="zh-CN" sz="2000" dirty="0" err="1" smtClean="0"/>
              <a:t>cls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Class.</a:t>
            </a:r>
            <a:r>
              <a:rPr lang="en-US" altLang="zh-CN" sz="2000" i="1" dirty="0" err="1" smtClean="0"/>
              <a:t>forName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com.vince.annotation.Test</a:t>
            </a:r>
            <a:r>
              <a:rPr lang="en-US" altLang="zh-CN" sz="2000" dirty="0" smtClean="0"/>
              <a:t>");</a:t>
            </a:r>
            <a:endParaRPr lang="zh-CN" altLang="zh-CN" sz="2000" dirty="0" smtClean="0"/>
          </a:p>
          <a:p>
            <a:r>
              <a:rPr lang="en-US" altLang="zh-CN" sz="2000" dirty="0" smtClean="0"/>
              <a:t>Method met = </a:t>
            </a:r>
            <a:r>
              <a:rPr lang="en-US" altLang="zh-CN" sz="2000" dirty="0" err="1" smtClean="0"/>
              <a:t>cls.getMethod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setName</a:t>
            </a:r>
            <a:r>
              <a:rPr lang="en-US" altLang="zh-CN" sz="2000" dirty="0" smtClean="0"/>
              <a:t>"); // 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setName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endParaRPr lang="zh-CN" altLang="en-US" sz="2000" dirty="0" smtClean="0"/>
          </a:p>
          <a:p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met.isAnnotationPresent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MyAnnotation.</a:t>
            </a:r>
            <a:r>
              <a:rPr lang="en-US" altLang="zh-CN" sz="2000" b="1" dirty="0" err="1" smtClean="0"/>
              <a:t>class</a:t>
            </a:r>
            <a:r>
              <a:rPr lang="en-US" altLang="zh-CN" sz="2000" dirty="0" smtClean="0"/>
              <a:t>)) {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MyAnnotation</a:t>
            </a:r>
            <a:r>
              <a:rPr lang="en-US" altLang="zh-CN" sz="2000" dirty="0" smtClean="0"/>
              <a:t> my = (</a:t>
            </a:r>
            <a:r>
              <a:rPr lang="en-US" altLang="zh-CN" sz="2000" dirty="0" err="1" smtClean="0"/>
              <a:t>MyAnnotation</a:t>
            </a:r>
            <a:r>
              <a:rPr lang="en-US" altLang="zh-CN" sz="2000" dirty="0" smtClean="0"/>
              <a:t>) met</a:t>
            </a:r>
            <a:endParaRPr lang="zh-CN" altLang="zh-CN" sz="2000" dirty="0" smtClean="0"/>
          </a:p>
          <a:p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getAnnotation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MyAnnotation.</a:t>
            </a:r>
            <a:r>
              <a:rPr lang="en-US" altLang="zh-CN" sz="2000" b="1" dirty="0" err="1" smtClean="0"/>
              <a:t>class</a:t>
            </a:r>
            <a:r>
              <a:rPr lang="en-US" altLang="zh-CN" sz="2000" dirty="0" smtClean="0"/>
              <a:t>);</a:t>
            </a:r>
            <a:endParaRPr lang="zh-CN" altLang="zh-CN" sz="2000" dirty="0" smtClean="0"/>
          </a:p>
          <a:p>
            <a:r>
              <a:rPr lang="en-US" altLang="zh-CN" sz="2000" dirty="0" smtClean="0"/>
              <a:t>	String name = my.name();</a:t>
            </a:r>
            <a:endParaRPr lang="zh-CN" altLang="zh-CN" sz="2000" dirty="0" smtClean="0"/>
          </a:p>
          <a:p>
            <a:r>
              <a:rPr lang="en-US" altLang="zh-CN" sz="2000" dirty="0" smtClean="0"/>
              <a:t>	String info = my.info();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("name = " + name);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("info = " + info);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@Documented</a:t>
            </a:r>
            <a:r>
              <a:rPr lang="zh-CN" altLang="en-US" sz="3600" dirty="0" smtClean="0"/>
              <a:t>注解</a:t>
            </a:r>
            <a:endParaRPr lang="en-US" altLang="zh-CN" sz="3600" dirty="0" smtClean="0"/>
          </a:p>
        </p:txBody>
      </p:sp>
      <p:sp>
        <p:nvSpPr>
          <p:cNvPr id="1331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900" dirty="0" smtClean="0"/>
              <a:t>此注解表示的是文档化，可以在生成</a:t>
            </a:r>
            <a:r>
              <a:rPr lang="en-US" altLang="zh-CN" sz="1900" dirty="0" smtClean="0"/>
              <a:t>doc</a:t>
            </a:r>
            <a:r>
              <a:rPr lang="zh-CN" altLang="en-US" sz="1900" dirty="0" smtClean="0"/>
              <a:t>文档的时候添加注解。</a:t>
            </a:r>
            <a:endParaRPr lang="en-US" altLang="zh-CN" sz="1900" dirty="0" smtClean="0"/>
          </a:p>
          <a:p>
            <a:pPr>
              <a:buNone/>
            </a:pPr>
            <a:r>
              <a:rPr lang="en-US" altLang="zh-CN" sz="1900" dirty="0" smtClean="0"/>
              <a:t>@Documented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@Retention(value = </a:t>
            </a:r>
            <a:r>
              <a:rPr lang="en-US" altLang="zh-CN" sz="1900" dirty="0" err="1" smtClean="0"/>
              <a:t>RetentionPolicy.</a:t>
            </a:r>
            <a:r>
              <a:rPr lang="en-US" altLang="zh-CN" sz="1900" i="1" dirty="0" err="1" smtClean="0"/>
              <a:t>RUNTIME</a:t>
            </a:r>
            <a:r>
              <a:rPr lang="en-US" altLang="zh-CN" sz="1900" dirty="0" smtClean="0"/>
              <a:t>)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/>
              <a:t>@interface</a:t>
            </a:r>
            <a:r>
              <a:rPr lang="en-US" altLang="zh-CN" sz="1900" dirty="0" smtClean="0"/>
              <a:t> MyAnnotation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name();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info();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en-US" altLang="zh-CN" sz="1900" dirty="0" smtClean="0"/>
          </a:p>
          <a:p>
            <a:pPr>
              <a:buNone/>
            </a:pPr>
            <a:r>
              <a:rPr lang="zh-CN" altLang="en-US" sz="1900" dirty="0" smtClean="0"/>
              <a:t>可以增加一些</a:t>
            </a:r>
            <a:r>
              <a:rPr lang="en-US" altLang="zh-CN" sz="1900" dirty="0" smtClean="0"/>
              <a:t>DOC</a:t>
            </a:r>
            <a:r>
              <a:rPr lang="zh-CN" altLang="en-US" sz="1900" dirty="0" smtClean="0"/>
              <a:t>注释。</a:t>
            </a:r>
            <a:endParaRPr lang="zh-CN" altLang="en-US" sz="1900" dirty="0" smtClean="0"/>
          </a:p>
          <a:p>
            <a:pPr>
              <a:buNone/>
            </a:pPr>
            <a:r>
              <a:rPr lang="en-US" altLang="zh-CN" sz="1900" dirty="0" smtClean="0"/>
              <a:t>/**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   * </a:t>
            </a:r>
            <a:r>
              <a:rPr lang="zh-CN" altLang="en-US" sz="1900" dirty="0" smtClean="0"/>
              <a:t>这个方法是从</a:t>
            </a:r>
            <a:r>
              <a:rPr lang="en-US" altLang="zh-CN" sz="1900" dirty="0" smtClean="0"/>
              <a:t>Object</a:t>
            </a:r>
            <a:r>
              <a:rPr lang="zh-CN" altLang="en-US" sz="1900" dirty="0" smtClean="0"/>
              <a:t>类中覆写而来的</a:t>
            </a:r>
            <a:endParaRPr lang="zh-CN" altLang="en-US" sz="1900" dirty="0" smtClean="0"/>
          </a:p>
          <a:p>
            <a:pPr>
              <a:buNone/>
            </a:pPr>
            <a:r>
              <a:rPr lang="en-US" altLang="zh-CN" sz="1900" dirty="0" smtClean="0"/>
              <a:t>   */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@</a:t>
            </a:r>
            <a:r>
              <a:rPr lang="en-US" altLang="zh-CN" sz="1900" dirty="0" err="1" smtClean="0"/>
              <a:t>MyAnnotation</a:t>
            </a:r>
            <a:r>
              <a:rPr lang="en-US" altLang="zh-CN" sz="1900" dirty="0" smtClean="0"/>
              <a:t>(name = “</a:t>
            </a:r>
            <a:r>
              <a:rPr lang="en-US" altLang="zh-CN" sz="1900" dirty="0" err="1" smtClean="0"/>
              <a:t>vince</a:t>
            </a:r>
            <a:r>
              <a:rPr lang="en-US" altLang="zh-CN" sz="1900" dirty="0" smtClean="0"/>
              <a:t>", info = </a:t>
            </a:r>
            <a:r>
              <a:rPr lang="en-US" altLang="zh-CN" sz="1900" smtClean="0"/>
              <a:t>“teacher")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b="1" dirty="0" smtClean="0"/>
              <a:t>public</a:t>
            </a:r>
            <a:r>
              <a:rPr lang="en-US" altLang="zh-CN" sz="1900" dirty="0" smtClean="0"/>
              <a:t> String </a:t>
            </a:r>
            <a:r>
              <a:rPr lang="en-US" altLang="zh-CN" sz="1900" dirty="0" err="1" smtClean="0"/>
              <a:t>toString</a:t>
            </a:r>
            <a:r>
              <a:rPr lang="en-US" altLang="zh-CN" sz="1900" dirty="0" smtClean="0"/>
              <a:t>()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en-US" altLang="zh-CN" sz="1900" b="1" dirty="0" smtClean="0"/>
              <a:t>return</a:t>
            </a:r>
            <a:r>
              <a:rPr lang="en-US" altLang="zh-CN" sz="1900" dirty="0" smtClean="0"/>
              <a:t> "hello";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zh-CN" altLang="zh-CN" sz="1900" dirty="0" smtClean="0"/>
          </a:p>
          <a:p>
            <a:pPr>
              <a:buNone/>
            </a:pP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@Target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900" dirty="0" smtClean="0"/>
              <a:t>@Target</a:t>
            </a:r>
            <a:r>
              <a:rPr lang="zh-CN" altLang="en-US" sz="1900" dirty="0" smtClean="0"/>
              <a:t>注解表示的是一个</a:t>
            </a:r>
            <a:r>
              <a:rPr lang="en-US" altLang="zh-CN" sz="1900" dirty="0" smtClean="0"/>
              <a:t>Annotation</a:t>
            </a:r>
            <a:r>
              <a:rPr lang="zh-CN" altLang="en-US" sz="1900" dirty="0" smtClean="0"/>
              <a:t>的使用范围，例如：之前定义的</a:t>
            </a:r>
            <a:r>
              <a:rPr lang="en-US" altLang="zh-CN" sz="1900" dirty="0" smtClean="0"/>
              <a:t>MyAnnotation</a:t>
            </a:r>
            <a:r>
              <a:rPr lang="zh-CN" altLang="en-US" sz="1900" dirty="0" smtClean="0"/>
              <a:t>可以在任意的位置上使用。</a:t>
            </a:r>
            <a:endParaRPr lang="zh-CN" altLang="en-US" sz="1900" dirty="0" smtClean="0"/>
          </a:p>
          <a:p>
            <a:endParaRPr lang="en-US" altLang="zh-CN" sz="19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7501" y="2171690"/>
          <a:ext cx="7687602" cy="23317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54347"/>
                <a:gridCol w="3033255"/>
              </a:tblGrid>
              <a:tr h="256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范围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/>
                        <a:t>描述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/>
                        <a:t>public static final ElementType TYPE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只能在类或接口或枚举上使用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FIELD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在成员变量使用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METHOD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在方法中使用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PARAMETER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在参数上使用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CONSTRUCTOR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在构造中使用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/>
                        <a:t>public static final ElementType LOCAL_VARIABLE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局部变量上使用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ANNOTATION_TYPE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只能在</a:t>
                      </a:r>
                      <a:r>
                        <a:rPr lang="en-US" sz="1700" kern="100"/>
                        <a:t>Annotation</a:t>
                      </a:r>
                      <a:r>
                        <a:rPr lang="zh-CN" sz="1700" kern="100"/>
                        <a:t>中使用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</a:t>
                      </a:r>
                      <a:r>
                        <a:rPr lang="en-US" sz="1700" kern="100" dirty="0" err="1"/>
                        <a:t>ElementType</a:t>
                      </a:r>
                      <a:r>
                        <a:rPr lang="en-US" sz="1700" kern="100" dirty="0"/>
                        <a:t> PACKAGE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只能在包中使用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8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@Inherited</a:t>
            </a:r>
            <a:r>
              <a:rPr lang="zh-CN" altLang="en-US" sz="3600" dirty="0" smtClean="0"/>
              <a:t>注解</a:t>
            </a:r>
            <a:endParaRPr lang="en-US" altLang="zh-CN" sz="3600" dirty="0" smtClean="0"/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900" dirty="0" smtClean="0"/>
              <a:t>@Inherited</a:t>
            </a:r>
            <a:r>
              <a:rPr lang="zh-CN" altLang="en-US" sz="1900" dirty="0" smtClean="0"/>
              <a:t>表示一个</a:t>
            </a:r>
            <a:r>
              <a:rPr lang="en-US" altLang="zh-CN" sz="1900" dirty="0" smtClean="0"/>
              <a:t>Annotation</a:t>
            </a:r>
            <a:r>
              <a:rPr lang="zh-CN" altLang="en-US" sz="1900" dirty="0" smtClean="0"/>
              <a:t>是否允许被其子类继承下来。</a:t>
            </a:r>
            <a:endParaRPr lang="en-US" altLang="zh-CN" sz="1900" dirty="0" smtClean="0"/>
          </a:p>
          <a:p>
            <a:pPr>
              <a:buNone/>
            </a:pPr>
            <a:r>
              <a:rPr lang="zh-CN" altLang="en-US" sz="1900" dirty="0" smtClean="0"/>
              <a:t>示例</a:t>
            </a:r>
            <a:endParaRPr lang="en-US" sz="1900" dirty="0" smtClean="0"/>
          </a:p>
          <a:p>
            <a:pPr>
              <a:buNone/>
            </a:pPr>
            <a:r>
              <a:rPr lang="en-US" altLang="zh-CN" sz="1900" dirty="0" smtClean="0"/>
              <a:t>@Inherited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@Target(value = </a:t>
            </a:r>
            <a:r>
              <a:rPr lang="en-US" altLang="zh-CN" sz="1900" dirty="0" err="1" smtClean="0"/>
              <a:t>ElementType.TYPE</a:t>
            </a:r>
            <a:r>
              <a:rPr lang="en-US" altLang="zh-CN" sz="1900" dirty="0" smtClean="0"/>
              <a:t>)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@Retention(value = </a:t>
            </a:r>
            <a:r>
              <a:rPr lang="en-US" altLang="zh-CN" sz="1900" dirty="0" err="1" smtClean="0"/>
              <a:t>RetentionPolicy.RUNTIME</a:t>
            </a:r>
            <a:r>
              <a:rPr lang="en-US" altLang="zh-CN" sz="1900" dirty="0" smtClean="0"/>
              <a:t>)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public @interface MyAnnotation {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public String name();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	public String info();</a:t>
            </a:r>
            <a:endParaRPr lang="zh-CN" altLang="zh-CN" sz="1900" dirty="0" smtClean="0"/>
          </a:p>
          <a:p>
            <a:pPr>
              <a:buNone/>
            </a:pPr>
            <a:r>
              <a:rPr lang="en-US" altLang="zh-CN" sz="1900" dirty="0" smtClean="0"/>
              <a:t>}</a:t>
            </a:r>
            <a:endParaRPr lang="en-US" altLang="zh-CN" sz="1900" dirty="0" smtClean="0"/>
          </a:p>
          <a:p>
            <a:pPr>
              <a:buNone/>
            </a:pPr>
            <a:endParaRPr lang="en-US" altLang="zh-CN" sz="1900" dirty="0" smtClean="0"/>
          </a:p>
          <a:p>
            <a:pPr>
              <a:buNone/>
            </a:pPr>
            <a:r>
              <a:rPr lang="zh-CN" altLang="en-US" sz="1900" dirty="0" smtClean="0"/>
              <a:t>使用时允许被其子类所继承。</a:t>
            </a: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、系统定义的三个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、自定义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Retention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RetentionPolicy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、反射与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@Documented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@Target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@Inherited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课程大纲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、认识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、系统定义的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、自定义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Retention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RetentionPolicy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、反射与</a:t>
            </a:r>
            <a:r>
              <a:rPr lang="en-US" altLang="zh-CN" sz="2400" dirty="0" smtClean="0"/>
              <a:t>Annotation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@Documented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@Target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@Inherited</a:t>
            </a:r>
            <a:r>
              <a:rPr lang="zh-CN" altLang="en-US" sz="2400" dirty="0" smtClean="0"/>
              <a:t>注解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zh-CN" altLang="en-US" sz="3600" dirty="0" smtClean="0"/>
              <a:t>、认识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JDK1.5</a:t>
            </a:r>
            <a:r>
              <a:rPr lang="zh-CN" altLang="en-US" sz="2000" dirty="0" smtClean="0"/>
              <a:t>开始，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增加了对元数据（即类的组成单元数据）的支持，也就是（</a:t>
            </a: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）注解，他是代码里做的特殊标记，这些标记可以在编译，类加载，运行时在不改变原有逻辑的情况下，被读取，并执行相应的处理，通过使用</a:t>
            </a: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，程序员可以在源文件中嵌入一些补充的信息。代码分析工具，开发工具和部署工具可以通过这些补充信息进行验证或者进行部署。</a:t>
            </a: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类似于修饰符一样被使用，可以用于包，类，构造方法，方法，成员变量，参数，局部变量的声明。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 </a:t>
            </a:r>
            <a:r>
              <a:rPr lang="zh-CN" altLang="en-US" sz="2000" dirty="0" smtClean="0"/>
              <a:t>注意：</a:t>
            </a:r>
            <a:endParaRPr lang="en-US" altLang="zh-CN" sz="2000" dirty="0" smtClean="0"/>
          </a:p>
          <a:p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是一个接口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java.lang.Annotation</a:t>
            </a:r>
            <a:r>
              <a:rPr lang="zh-CN" altLang="en-US" sz="2000" dirty="0" smtClean="0"/>
              <a:t>接口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2</a:t>
            </a:r>
            <a:r>
              <a:rPr lang="zh-CN" altLang="en-US" sz="3600" dirty="0" smtClean="0"/>
              <a:t>、系统定义的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JDK 1.5</a:t>
            </a:r>
            <a:r>
              <a:rPr lang="zh-CN" altLang="en-US" sz="2000" dirty="0" smtClean="0"/>
              <a:t>之后，在系统中提供了三个</a:t>
            </a: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，分别是：</a:t>
            </a:r>
            <a:r>
              <a:rPr lang="en-US" altLang="zh-CN" sz="2000" dirty="0" smtClean="0"/>
              <a:t>@Override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@Deprecated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SuppressWarnings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en-US" altLang="zh-CN" sz="2000" b="1" dirty="0" smtClean="0"/>
              <a:t>@Override</a:t>
            </a:r>
            <a:endParaRPr lang="en-US" altLang="zh-CN" sz="2000" b="1" dirty="0" smtClean="0"/>
          </a:p>
          <a:p>
            <a:r>
              <a:rPr lang="zh-CN" altLang="en-US" sz="2000" dirty="0" smtClean="0"/>
              <a:t>表示当前的方法定义将覆盖超类中的方法。如果你不小心拼写错误，或者方法签名对不上被覆盖的方法，编译器就会发出错误提示。</a:t>
            </a:r>
            <a:endParaRPr lang="en-US" altLang="zh-CN" sz="2000" dirty="0" smtClean="0"/>
          </a:p>
          <a:p>
            <a:r>
              <a:rPr lang="en-US" altLang="zh-CN" sz="2000" b="1" dirty="0" smtClean="0"/>
              <a:t>@Deprecated</a:t>
            </a:r>
            <a:endParaRPr lang="en-US" altLang="zh-CN" sz="2000" b="1" dirty="0" smtClean="0"/>
          </a:p>
          <a:p>
            <a:r>
              <a:rPr lang="zh-CN" altLang="en-US" sz="2000" dirty="0" smtClean="0"/>
              <a:t>表示的是一个类或方法已经不再建议继续使用了，标记为已过时。</a:t>
            </a:r>
            <a:endParaRPr lang="zh-CN" altLang="en-US" sz="2000" dirty="0" smtClean="0"/>
          </a:p>
          <a:p>
            <a:r>
              <a:rPr lang="en-US" altLang="zh-CN" sz="2000" b="1" dirty="0" smtClean="0"/>
              <a:t>@SuppressWarnings</a:t>
            </a:r>
            <a:endParaRPr lang="zh-CN" altLang="zh-CN" sz="2000" b="1" dirty="0" smtClean="0"/>
          </a:p>
          <a:p>
            <a:r>
              <a:rPr lang="zh-CN" altLang="en-US" sz="2000" dirty="0" smtClean="0"/>
              <a:t>表示关闭不当的编译器警告信息。</a:t>
            </a:r>
            <a:endParaRPr lang="zh-CN" altLang="en-US" sz="2000" dirty="0" smtClean="0"/>
          </a:p>
          <a:p>
            <a:r>
              <a:rPr lang="en-US" altLang="zh-CN" sz="2000" dirty="0" smtClean="0"/>
              <a:t>@SuppressWarnings(“unchecked”)//未检查的转化，如集合没有指定类型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@SuppressWarnings(“unused”)  //未使用的变量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@SuppressWarnings(“resource”)  //有泛型未指定类型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@SuppressWarnings(“path”)  //在类路径，原文件路径中有不存在的路径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@SuppressWarnings("deprecation")  //使用了某些不赞成使用的类和方法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@SuppressWarnings("fallthrough") //switch语句执行到底没有break关键字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@SuppressWarnings("serial")//某类实现Serializable 但是没有定义serialVersionUID 这个需要但是不必须的字段 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@SuppressWarnings("rawtypes") //没有传递带有泛型的参数</a:t>
            </a:r>
            <a:endParaRPr lang="en-US" altLang="zh-CN" sz="2000" dirty="0" smtClean="0"/>
          </a:p>
          <a:p>
            <a:r>
              <a:rPr lang="en-US" altLang="zh-CN" sz="2000" dirty="0" smtClean="0"/>
              <a:t>@SuppressWarnings("all") //全部类型的警告 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3</a:t>
            </a:r>
            <a:r>
              <a:rPr lang="zh-CN" altLang="en-US" sz="3600" dirty="0" smtClean="0"/>
              <a:t>、自定义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注解应用需要三个步骤：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）编写注解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）在类上应用注解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）对应用了注解的类进行反射操作的类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的语法如下：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访问控制权限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@interface Annotation</a:t>
            </a:r>
            <a:r>
              <a:rPr lang="zh-CN" altLang="en-US" sz="2000" dirty="0" smtClean="0">
                <a:solidFill>
                  <a:srgbClr val="FF0000"/>
                </a:solidFill>
              </a:rPr>
              <a:t>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{}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@interface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MyAnnotation</a:t>
            </a:r>
            <a:r>
              <a:rPr lang="en-US" altLang="zh-CN" sz="2000" dirty="0" smtClean="0"/>
              <a:t> {}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3</a:t>
            </a:r>
            <a:r>
              <a:rPr lang="zh-CN" altLang="en-US" sz="3600" dirty="0" smtClean="0"/>
              <a:t>、自定义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0000"/>
              </a:buCl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中定义变量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@interface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MyAnnotation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String name();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String info();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定义变量后，在调用此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时必须设置变量值。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MyAnnotation</a:t>
            </a:r>
            <a:r>
              <a:rPr lang="en-US" altLang="zh-CN" dirty="0" smtClean="0"/>
              <a:t>(name = “vince", info = “hello")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Demo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Clr>
                <a:srgbClr val="FF0000"/>
              </a:buClr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指定变量默认值，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有了默认值在使用时可以不设值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@interface</a:t>
            </a:r>
            <a:r>
              <a:rPr lang="en-US" altLang="zh-CN" dirty="0" smtClean="0"/>
              <a:t> MyAnnotation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String name() </a:t>
            </a:r>
            <a:r>
              <a:rPr lang="en-US" altLang="zh-CN" b="1" dirty="0" smtClean="0"/>
              <a:t>default</a:t>
            </a:r>
            <a:r>
              <a:rPr lang="en-US" altLang="zh-CN" dirty="0" smtClean="0"/>
              <a:t> “vince";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String info() </a:t>
            </a:r>
            <a:r>
              <a:rPr lang="en-US" altLang="zh-CN" b="1" dirty="0" smtClean="0"/>
              <a:t>default</a:t>
            </a:r>
            <a:r>
              <a:rPr lang="en-US" altLang="zh-CN" dirty="0" smtClean="0"/>
              <a:t> “hello";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3</a:t>
            </a:r>
            <a:r>
              <a:rPr lang="zh-CN" altLang="en-US" sz="3600" dirty="0" smtClean="0"/>
              <a:t>、自定义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0000"/>
              </a:buClr>
              <a:buNone/>
            </a:pPr>
            <a:r>
              <a:rPr lang="zh-CN" altLang="en-US" dirty="0" smtClean="0"/>
              <a:t>定义一个变量的数组，接收一组参数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@interface</a:t>
            </a:r>
            <a:r>
              <a:rPr lang="en-US" altLang="zh-CN" dirty="0" smtClean="0"/>
              <a:t> MyAnnotation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String[] name();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使用时指定数组值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MyAnnotation</a:t>
            </a:r>
            <a:r>
              <a:rPr lang="en-US" altLang="zh-CN" dirty="0" smtClean="0"/>
              <a:t>(name = { “jack", “vince" })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class</a:t>
            </a:r>
            <a:r>
              <a:rPr lang="en-US" altLang="zh-CN" dirty="0" smtClean="0"/>
              <a:t> Demo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Clr>
                <a:srgbClr val="FF0000"/>
              </a:buClr>
              <a:buNone/>
            </a:pPr>
            <a:r>
              <a:rPr lang="zh-CN" altLang="en-US" dirty="0" smtClean="0"/>
              <a:t>使用枚举限制变量取值范围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enum</a:t>
            </a:r>
            <a:r>
              <a:rPr lang="en-US" altLang="zh-CN" dirty="0" smtClean="0"/>
              <a:t> Color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RED, GREEN, BLUE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@interface</a:t>
            </a:r>
            <a:r>
              <a:rPr lang="en-US" altLang="zh-CN" dirty="0" smtClean="0"/>
              <a:t> MyAnnotation 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Color </a:t>
            </a:r>
            <a:r>
              <a:rPr lang="en-US" altLang="zh-CN" dirty="0" err="1" smtClean="0"/>
              <a:t>color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Retention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RetentionPolicy</a:t>
            </a:r>
            <a:endParaRPr lang="en-US" altLang="zh-CN" sz="3600" dirty="0" smtClean="0"/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Annotation</a:t>
            </a:r>
            <a:r>
              <a:rPr lang="zh-CN" altLang="en-US" sz="2000" dirty="0" smtClean="0"/>
              <a:t>要想决定其作用的范围，通过</a:t>
            </a:r>
            <a:r>
              <a:rPr lang="en-US" altLang="zh-CN" sz="2000" dirty="0" smtClean="0"/>
              <a:t>@Retention</a:t>
            </a:r>
            <a:r>
              <a:rPr lang="zh-CN" altLang="en-US" sz="2000" dirty="0" smtClean="0"/>
              <a:t>指定，而</a:t>
            </a:r>
            <a:r>
              <a:rPr lang="en-US" altLang="zh-CN" sz="2000" dirty="0" smtClean="0"/>
              <a:t>Retention</a:t>
            </a:r>
            <a:r>
              <a:rPr lang="zh-CN" altLang="en-US" sz="2000" dirty="0" smtClean="0"/>
              <a:t>指定的范围由</a:t>
            </a:r>
            <a:r>
              <a:rPr lang="en-US" altLang="zh-CN" sz="2000" dirty="0" smtClean="0"/>
              <a:t>RetentiontPolicy</a:t>
            </a:r>
            <a:r>
              <a:rPr lang="zh-CN" altLang="en-US" sz="2000" dirty="0" smtClean="0"/>
              <a:t>决定，</a:t>
            </a:r>
            <a:r>
              <a:rPr lang="en-US" altLang="zh-CN" sz="2000" dirty="0" smtClean="0"/>
              <a:t>RetentionPolicy</a:t>
            </a:r>
            <a:r>
              <a:rPr lang="zh-CN" altLang="en-US" sz="2000" dirty="0" smtClean="0"/>
              <a:t>指定了三种范围：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zh-CN" altLang="en-US" sz="2000" dirty="0" smtClean="0"/>
              <a:t>示列：</a:t>
            </a:r>
            <a:endParaRPr lang="en-US" sz="2000" dirty="0" smtClean="0"/>
          </a:p>
          <a:p>
            <a:pPr>
              <a:buNone/>
            </a:pPr>
            <a:r>
              <a:rPr lang="en-US" altLang="zh-CN" sz="2000" dirty="0" smtClean="0"/>
              <a:t>@Retention(value = </a:t>
            </a:r>
            <a:r>
              <a:rPr lang="en-US" altLang="zh-CN" sz="2000" dirty="0" err="1" smtClean="0"/>
              <a:t>RetentionPolicy.</a:t>
            </a:r>
            <a:r>
              <a:rPr lang="en-US" altLang="zh-CN" sz="2000" i="1" dirty="0" err="1" smtClean="0"/>
              <a:t>RUNTIME</a:t>
            </a:r>
            <a:r>
              <a:rPr lang="en-US" altLang="zh-CN" sz="2000" dirty="0" smtClean="0"/>
              <a:t>)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@interface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MyAnnotation</a:t>
            </a:r>
            <a:r>
              <a:rPr lang="en-US" altLang="zh-CN" sz="2000" dirty="0" smtClean="0"/>
              <a:t> {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String name();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6129" y="2314566"/>
          <a:ext cx="9541785" cy="1036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40943"/>
                <a:gridCol w="4500842"/>
              </a:tblGrid>
              <a:tr h="259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范围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/>
                        <a:t>描述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RetentionPolicy SOURCE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在</a:t>
                      </a:r>
                      <a:r>
                        <a:rPr lang="en-US" sz="1700" kern="100"/>
                        <a:t>java</a:t>
                      </a:r>
                      <a:r>
                        <a:rPr lang="zh-CN" sz="1700" kern="100"/>
                        <a:t>源程序中存在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RetentionPolicy CLASS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在</a:t>
                      </a:r>
                      <a:r>
                        <a:rPr lang="en-US" sz="1700" kern="100"/>
                        <a:t>java</a:t>
                      </a:r>
                      <a:r>
                        <a:rPr lang="zh-CN" sz="1700" kern="100"/>
                        <a:t>生成的</a:t>
                      </a:r>
                      <a:r>
                        <a:rPr lang="en-US" sz="1700" kern="100"/>
                        <a:t>class</a:t>
                      </a:r>
                      <a:r>
                        <a:rPr lang="zh-CN" sz="1700" kern="100"/>
                        <a:t>中存在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static final RetentionPolicy RUNTIME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在</a:t>
                      </a:r>
                      <a:r>
                        <a:rPr lang="en-US" sz="1700" kern="100" dirty="0"/>
                        <a:t>java</a:t>
                      </a:r>
                      <a:r>
                        <a:rPr lang="zh-CN" sz="1700" kern="100" dirty="0"/>
                        <a:t>运行的时候存在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290" marR="8629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/>
              <a:t>5</a:t>
            </a:r>
            <a:r>
              <a:rPr lang="zh-CN" altLang="en-US" sz="3600" dirty="0" smtClean="0"/>
              <a:t>、反射与</a:t>
            </a:r>
            <a:r>
              <a:rPr lang="en-US" altLang="zh-CN" sz="3600" dirty="0" smtClean="0"/>
              <a:t>Annotation</a:t>
            </a:r>
            <a:endParaRPr lang="en-US" altLang="zh-CN" sz="3600" dirty="0" smtClean="0"/>
          </a:p>
        </p:txBody>
      </p:sp>
      <p:sp>
        <p:nvSpPr>
          <p:cNvPr id="112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900" dirty="0" smtClean="0"/>
              <a:t>一个</a:t>
            </a:r>
            <a:r>
              <a:rPr lang="en-US" altLang="zh-CN" sz="1900" dirty="0" smtClean="0"/>
              <a:t>Annotation</a:t>
            </a:r>
            <a:r>
              <a:rPr lang="zh-CN" altLang="en-US" sz="1900" dirty="0" smtClean="0"/>
              <a:t>真正起作用，必须结合反射机制，在反射中提供了以下的操作方法：</a:t>
            </a:r>
            <a:r>
              <a:rPr lang="en-US" altLang="zh-CN" sz="1900" dirty="0" err="1" smtClean="0"/>
              <a:t>java.lang.reflect.AccessibleObject</a:t>
            </a:r>
            <a:endParaRPr lang="zh-CN" altLang="zh-CN" sz="1900" dirty="0" smtClean="0"/>
          </a:p>
          <a:p>
            <a:endParaRPr lang="en-US" altLang="zh-CN" sz="19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0131" y="2386004"/>
          <a:ext cx="10094896" cy="1036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661246"/>
                <a:gridCol w="3433650"/>
              </a:tblGrid>
              <a:tr h="256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方法名称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kern="100"/>
                        <a:t>描述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512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/>
                        <a:t>public boolean isAnnotationPresent(Class&lt;? extends Annotation&gt; annotationClass)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/>
                        <a:t>判断是否是指定的</a:t>
                      </a:r>
                      <a:r>
                        <a:rPr lang="en-US" sz="1700" kern="100"/>
                        <a:t>Annotation</a:t>
                      </a:r>
                      <a:endParaRPr lang="zh-CN" sz="17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700" kern="100" dirty="0"/>
                        <a:t>public Annotation[] </a:t>
                      </a:r>
                      <a:r>
                        <a:rPr lang="en-US" sz="1700" kern="100" dirty="0" err="1"/>
                        <a:t>getAnnotations</a:t>
                      </a:r>
                      <a:r>
                        <a:rPr lang="en-US" sz="1700" kern="100" dirty="0"/>
                        <a:t>()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 dirty="0"/>
                        <a:t>得到全部的</a:t>
                      </a:r>
                      <a:r>
                        <a:rPr lang="en-US" sz="1700" kern="100" dirty="0"/>
                        <a:t>Annotation</a:t>
                      </a:r>
                      <a:endParaRPr lang="zh-CN" sz="17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4015</Words>
  <Application>WPS 演示</Application>
  <PresentationFormat>自定义</PresentationFormat>
  <Paragraphs>237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1_codingke</vt:lpstr>
      <vt:lpstr>第01章 Java开发入门</vt:lpstr>
      <vt:lpstr>第16章：注解</vt:lpstr>
      <vt:lpstr>课程大纲</vt:lpstr>
      <vt:lpstr>1、认识Annotation</vt:lpstr>
      <vt:lpstr>2、系统定义的Annotation</vt:lpstr>
      <vt:lpstr>3、自定义Annotation</vt:lpstr>
      <vt:lpstr>3、自定义Annotation</vt:lpstr>
      <vt:lpstr>3、自定义Annotation</vt:lpstr>
      <vt:lpstr>4、Retention和RetentionPolicy</vt:lpstr>
      <vt:lpstr>5、反射与Annotation</vt:lpstr>
      <vt:lpstr>5、反射与Annotation</vt:lpstr>
      <vt:lpstr>6、@Documented注解</vt:lpstr>
      <vt:lpstr>7、@Target注解</vt:lpstr>
      <vt:lpstr>8、@Inherited注解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67</cp:revision>
  <dcterms:created xsi:type="dcterms:W3CDTF">2014-03-25T02:54:00Z</dcterms:created>
  <dcterms:modified xsi:type="dcterms:W3CDTF">2017-06-19T09:08:13Z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