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7"/>
  </p:notesMasterIdLst>
  <p:sldIdLst>
    <p:sldId id="260" r:id="rId4"/>
    <p:sldId id="261" r:id="rId5"/>
    <p:sldId id="264" r:id="rId6"/>
    <p:sldId id="265" r:id="rId8"/>
    <p:sldId id="266" r:id="rId9"/>
    <p:sldId id="267" r:id="rId10"/>
    <p:sldId id="268" r:id="rId11"/>
    <p:sldId id="269" r:id="rId12"/>
    <p:sldId id="270" r:id="rId13"/>
    <p:sldId id="283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9" r:id="rId23"/>
    <p:sldId id="277" r:id="rId24"/>
    <p:sldId id="259" r:id="rId25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84" y="-96"/>
      </p:cViewPr>
      <p:guideLst>
        <p:guide orient="horz" pos="2268"/>
        <p:guide pos="36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113BA-8DD3-4846-9EFB-6D7B34ECBF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F666-F0E2-4928-9669-631FDC188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F4C80-6305-44E0-9140-DDCD181C112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66FCF-C666-4F03-845B-6ADA4D5968F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6CF5D-03E7-45AD-A154-729486D360A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D901B-398B-4542-8627-CB8A798C6B1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C54CB-5CB9-4EBA-BA66-A2B1B767B5F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4CD76-EE3D-4E1B-9A4C-46FB35BD4C4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10DEE-9564-4903-8CD0-A9A08355150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10DEE-9564-4903-8CD0-A9A08355150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10DEE-9564-4903-8CD0-A9A08355150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10CB9-1D60-4608-A17B-0C060EA8BA8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615F-9771-45E7-BC64-E15DB57A079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E52A0-3060-427D-BACF-985CAF7190C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6BA0-896D-4EB2-8217-1DF14E0924E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8D9A8-E1BF-421D-B1CA-106E82262F5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990D5-4EAE-474D-8A73-C3661B40D0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990D5-4EAE-474D-8A73-C3661B40D0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990D5-4EAE-474D-8A73-C3661B40D0E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反射与内省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2292350"/>
            <a:ext cx="4371340" cy="23812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类加载器原理分析</a:t>
            </a:r>
            <a:endParaRPr lang="zh-CN" altLang="en-US" dirty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类的加载过程  </a:t>
            </a:r>
            <a:endParaRPr lang="en-US" altLang="zh-CN" b="1" dirty="0" smtClean="0"/>
          </a:p>
          <a:p>
            <a:r>
              <a:rPr lang="en-US" altLang="zh-CN" dirty="0" smtClean="0"/>
              <a:t>JVM将类加载过程分为三个步骤：装载（Load），链接（Link）和初始化(Initialize)链接又分为三个步骤，如下图所示：</a:t>
            </a:r>
            <a:endParaRPr lang="en-US" altLang="zh-CN" dirty="0" smtClean="0"/>
          </a:p>
          <a:p>
            <a:endParaRPr lang="en-US" altLang="zh-CN" sz="1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1) 装载：查找并加载类的二进制数据；</a:t>
            </a:r>
            <a:endParaRPr lang="en-US" altLang="zh-CN" dirty="0" smtClean="0"/>
          </a:p>
          <a:p>
            <a:r>
              <a:rPr lang="en-US" altLang="zh-CN" dirty="0" smtClean="0"/>
              <a:t>2)链接：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验证：确保被加载类的正确性；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准备：为类的静态变量分配内存，并将其初始化为默认值；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解析：把类中的符号引用转换为直接引用；</a:t>
            </a:r>
            <a:endParaRPr lang="en-US" altLang="zh-CN" dirty="0" smtClean="0"/>
          </a:p>
          <a:p>
            <a:r>
              <a:rPr lang="en-US" altLang="zh-CN" dirty="0" smtClean="0"/>
              <a:t>3)初始化：为类的静态变量赋予正确的初始值；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类加载器原理分析</a:t>
            </a:r>
            <a:endParaRPr lang="zh-CN" altLang="en-US" dirty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 smtClean="0"/>
              <a:t>2、类的初始化，类什么时候才被初始化：</a:t>
            </a:r>
            <a:endParaRPr lang="en-US" altLang="zh-CN" b="1" dirty="0" smtClean="0"/>
          </a:p>
          <a:p>
            <a:r>
              <a:rPr lang="en-US" altLang="zh-CN" dirty="0" smtClean="0"/>
              <a:t>1）创建类的实例，也就是new一个对象</a:t>
            </a:r>
            <a:endParaRPr lang="en-US" altLang="zh-CN" dirty="0" smtClean="0"/>
          </a:p>
          <a:p>
            <a:r>
              <a:rPr lang="en-US" altLang="zh-CN" dirty="0" smtClean="0"/>
              <a:t>2）访问某个类或接口的静态变量，或者对该静态变量赋值</a:t>
            </a:r>
            <a:endParaRPr lang="en-US" altLang="zh-CN" dirty="0" smtClean="0"/>
          </a:p>
          <a:p>
            <a:r>
              <a:rPr lang="en-US" altLang="zh-CN" dirty="0" smtClean="0"/>
              <a:t>3）调用类的静态方法</a:t>
            </a:r>
            <a:endParaRPr lang="en-US" altLang="zh-CN" dirty="0" smtClean="0"/>
          </a:p>
          <a:p>
            <a:r>
              <a:rPr lang="en-US" altLang="zh-CN" dirty="0" smtClean="0"/>
              <a:t>4）反射（Class.forName("com.vince.Dog")）</a:t>
            </a:r>
            <a:endParaRPr lang="en-US" altLang="zh-CN" dirty="0" smtClean="0"/>
          </a:p>
          <a:p>
            <a:r>
              <a:rPr lang="en-US" altLang="zh-CN" dirty="0" smtClean="0"/>
              <a:t>5）初始化一个类的子类（会首先初始化子类的父类）</a:t>
            </a:r>
            <a:endParaRPr lang="en-US" altLang="zh-CN" dirty="0" smtClean="0"/>
          </a:p>
          <a:p>
            <a:r>
              <a:rPr lang="en-US" altLang="zh-CN" dirty="0" smtClean="0"/>
              <a:t>6）JVM启动时标明的启动类，即文件名和类名相同的那个类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类的加载</a:t>
            </a:r>
            <a:r>
              <a:rPr lang="zh-CN" altLang="en-US" b="1" dirty="0" smtClean="0"/>
              <a:t>：</a:t>
            </a:r>
            <a:endParaRPr lang="zh-CN" altLang="en-US" b="1" dirty="0" smtClean="0"/>
          </a:p>
          <a:p>
            <a:r>
              <a:rPr lang="en-US" altLang="zh-CN" dirty="0" smtClean="0"/>
              <a:t>指的是将类的.class文件中的二进制数据读入到内存中，将其放在运行时数据区的方法区内，然后在堆区创建一个这个类的Java.lang.Class对象，用来封装类在方法区类的对象。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JavaBean</a:t>
            </a:r>
            <a:r>
              <a:rPr lang="zh-CN" altLang="en-US" sz="3600" dirty="0" smtClean="0"/>
              <a:t>的概念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什么是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JavaBean</a:t>
            </a:r>
            <a:r>
              <a:rPr lang="zh-CN" altLang="en-US" sz="2000" b="1" dirty="0" smtClean="0"/>
              <a:t>？</a:t>
            </a:r>
            <a:endParaRPr lang="en-US" altLang="zh-CN" sz="2000" b="1" dirty="0" smtClean="0"/>
          </a:p>
          <a:p>
            <a:r>
              <a:rPr lang="en-US" altLang="zh-CN" sz="2000" dirty="0" smtClean="0"/>
              <a:t>Bean</a:t>
            </a:r>
            <a:r>
              <a:rPr lang="zh-CN" altLang="en-US" sz="2000" dirty="0" smtClean="0"/>
              <a:t>理解为组件意思，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JavaBean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组件，在广泛的理解就是一个类，对于组件来说，关键在于要具有“能够被</a:t>
            </a:r>
            <a:r>
              <a:rPr lang="en-US" altLang="zh-CN" sz="2000" dirty="0" smtClean="0"/>
              <a:t>IDE</a:t>
            </a:r>
            <a:r>
              <a:rPr lang="zh-CN" altLang="en-US" sz="2000" dirty="0" smtClean="0"/>
              <a:t>构建工具侦测其属性和事件”的能力，通常在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中。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zh-CN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JavaBean</a:t>
            </a:r>
            <a:r>
              <a:rPr lang="zh-CN" altLang="en-US" sz="3600" dirty="0" smtClean="0"/>
              <a:t>的概念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一个</a:t>
            </a:r>
            <a:r>
              <a:rPr lang="en-US" altLang="zh-CN" sz="2000" b="1" dirty="0" err="1" smtClean="0"/>
              <a:t>JavaBean</a:t>
            </a:r>
            <a:r>
              <a:rPr lang="zh-CN" altLang="en-US" sz="2000" b="1" dirty="0" smtClean="0"/>
              <a:t>要具备这样的命名规则：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zh-CN" altLang="en-US" sz="2000" dirty="0" smtClean="0"/>
              <a:t>对于一个名称为</a:t>
            </a:r>
            <a:r>
              <a:rPr lang="en-US" altLang="zh-CN" sz="2000" dirty="0" smtClean="0"/>
              <a:t>xxx</a:t>
            </a:r>
            <a:r>
              <a:rPr lang="zh-CN" altLang="en-US" sz="2000" dirty="0" smtClean="0"/>
              <a:t>的属性，通常你要写两个方法：</a:t>
            </a:r>
            <a:r>
              <a:rPr lang="en-US" altLang="zh-CN" sz="2000" dirty="0" err="1" smtClean="0"/>
              <a:t>getXxx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setXxx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。任何浏览这些方法的工具，都会把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后面的第一个字母自动转换为小写。</a:t>
            </a:r>
            <a:endParaRPr lang="zh-CN" altLang="en-US" sz="2000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zh-CN" altLang="en-US" sz="2000" dirty="0" smtClean="0"/>
              <a:t>对于布尔型属性，可以使用以上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的方式，不过也可以把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替换成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dirty="0" smtClean="0"/>
              <a:t>Bean</a:t>
            </a:r>
            <a:r>
              <a:rPr lang="zh-CN" altLang="en-US" sz="2000" dirty="0" smtClean="0"/>
              <a:t>的普通方法不必遵循以上的命名规则，不过它们必须是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的。</a:t>
            </a:r>
            <a:endParaRPr lang="zh-CN" altLang="en-US" sz="2000" dirty="0" smtClean="0"/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</a:t>
            </a:r>
            <a:r>
              <a:rPr lang="zh-CN" altLang="en-US" sz="2000" dirty="0" smtClean="0"/>
              <a:t>对于事件，要使用</a:t>
            </a:r>
            <a:r>
              <a:rPr lang="en-US" altLang="zh-CN" sz="2000" dirty="0" smtClean="0"/>
              <a:t>Swing</a:t>
            </a:r>
            <a:r>
              <a:rPr lang="zh-CN" altLang="en-US" sz="2000" dirty="0" smtClean="0"/>
              <a:t>中处理监听器的方式。如</a:t>
            </a:r>
            <a:r>
              <a:rPr lang="en-US" altLang="zh-CN" sz="2000" dirty="0" err="1" smtClean="0"/>
              <a:t>addWindowListener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removeWindowListener</a:t>
            </a:r>
            <a:endParaRPr lang="en-US" altLang="zh-CN" sz="2000" dirty="0" err="1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ym typeface="+mn-ea"/>
              </a:rPr>
              <a:t>BeanUtils</a:t>
            </a:r>
            <a:r>
              <a:rPr lang="zh-CN" altLang="zh-CN" sz="2000" dirty="0" smtClean="0">
                <a:sym typeface="+mn-ea"/>
              </a:rPr>
              <a:t>工具类：http://apache.org/</a:t>
            </a:r>
            <a:endParaRPr lang="zh-CN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/>
              <a:t>7</a:t>
            </a:r>
            <a:r>
              <a:rPr lang="zh-CN" altLang="en-US" sz="4200" dirty="0" smtClean="0"/>
              <a:t>、内省基本概念</a:t>
            </a:r>
            <a:endParaRPr lang="en-US" altLang="zh-CN" sz="42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900" dirty="0" smtClean="0"/>
              <a:t>内省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Introspector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是</a:t>
            </a:r>
            <a:r>
              <a:rPr lang="en-US" altLang="zh-CN" sz="1900" dirty="0" smtClean="0"/>
              <a:t>Java </a:t>
            </a:r>
            <a:r>
              <a:rPr lang="zh-CN" altLang="en-US" sz="1900" dirty="0" smtClean="0"/>
              <a:t>语言对 </a:t>
            </a:r>
            <a:r>
              <a:rPr lang="en-US" altLang="zh-CN" sz="1900" dirty="0" smtClean="0"/>
              <a:t>Bean </a:t>
            </a:r>
            <a:r>
              <a:rPr lang="zh-CN" altLang="en-US" sz="1900" dirty="0" smtClean="0"/>
              <a:t>类属性、事件的一种缺省处理方法。例如类 </a:t>
            </a:r>
            <a:r>
              <a:rPr lang="en-US" altLang="zh-CN" sz="1900" dirty="0" smtClean="0"/>
              <a:t>A </a:t>
            </a:r>
            <a:r>
              <a:rPr lang="zh-CN" altLang="en-US" sz="1900" dirty="0" smtClean="0"/>
              <a:t>中有属性 </a:t>
            </a:r>
            <a:r>
              <a:rPr lang="en-US" altLang="zh-CN" sz="1900" dirty="0" smtClean="0"/>
              <a:t>name, </a:t>
            </a:r>
            <a:r>
              <a:rPr lang="zh-CN" altLang="en-US" sz="1900" dirty="0" smtClean="0"/>
              <a:t>那我们可以通过 </a:t>
            </a:r>
            <a:r>
              <a:rPr lang="en-US" altLang="zh-CN" sz="1900" dirty="0" err="1" smtClean="0"/>
              <a:t>getName,setName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来得到其值或者设置新的值。</a:t>
            </a:r>
            <a:endParaRPr lang="en-US" altLang="zh-CN" sz="1900" dirty="0" smtClean="0"/>
          </a:p>
          <a:p>
            <a:r>
              <a:rPr lang="zh-CN" altLang="en-US" sz="1900" dirty="0" smtClean="0"/>
              <a:t>通过 </a:t>
            </a:r>
            <a:r>
              <a:rPr lang="en-US" altLang="zh-CN" sz="1900" dirty="0" err="1" smtClean="0"/>
              <a:t>getName</a:t>
            </a:r>
            <a:r>
              <a:rPr lang="en-US" altLang="zh-CN" sz="1900" dirty="0" smtClean="0"/>
              <a:t>/</a:t>
            </a:r>
            <a:r>
              <a:rPr lang="en-US" altLang="zh-CN" sz="1900" dirty="0" err="1" smtClean="0"/>
              <a:t>setName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来访问 </a:t>
            </a:r>
            <a:r>
              <a:rPr lang="en-US" altLang="zh-CN" sz="1900" dirty="0" smtClean="0"/>
              <a:t>name </a:t>
            </a:r>
            <a:r>
              <a:rPr lang="zh-CN" altLang="en-US" sz="1900" dirty="0" smtClean="0"/>
              <a:t>属性，这就是默认的规则。</a:t>
            </a:r>
            <a:endParaRPr lang="en-US" altLang="zh-CN" sz="1900" dirty="0" smtClean="0"/>
          </a:p>
          <a:p>
            <a:endParaRPr lang="en-US" altLang="zh-CN" sz="1900" dirty="0" smtClean="0"/>
          </a:p>
        </p:txBody>
      </p:sp>
      <p:pic>
        <p:nvPicPr>
          <p:cNvPr id="5" name="Picture 5" descr="C:\Users\vince\Downloads\570ed54d15bbe0a731010a65da6ca46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3129" y="3243260"/>
            <a:ext cx="4367842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/>
              <a:t>7</a:t>
            </a:r>
            <a:r>
              <a:rPr lang="zh-CN" altLang="en-US" sz="4200" dirty="0" smtClean="0"/>
              <a:t>、内省基本概念</a:t>
            </a:r>
            <a:endParaRPr lang="en-US" altLang="zh-CN" sz="42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900" dirty="0" smtClean="0"/>
              <a:t>Java </a:t>
            </a:r>
            <a:r>
              <a:rPr lang="zh-CN" altLang="en-US" sz="1900" dirty="0" smtClean="0"/>
              <a:t>中提供了一套 </a:t>
            </a:r>
            <a:r>
              <a:rPr lang="en-US" altLang="zh-CN" sz="1900" dirty="0" smtClean="0"/>
              <a:t>API </a:t>
            </a:r>
            <a:r>
              <a:rPr lang="zh-CN" altLang="en-US" sz="1900" dirty="0" smtClean="0"/>
              <a:t>用来访问某个属性的 </a:t>
            </a:r>
            <a:r>
              <a:rPr lang="en-US" altLang="zh-CN" sz="1900" dirty="0" smtClean="0"/>
              <a:t>getter/setter </a:t>
            </a:r>
            <a:r>
              <a:rPr lang="zh-CN" altLang="en-US" sz="1900" dirty="0" smtClean="0"/>
              <a:t>方法，通过这些 </a:t>
            </a:r>
            <a:r>
              <a:rPr lang="en-US" altLang="zh-CN" sz="1900" dirty="0" smtClean="0"/>
              <a:t>API </a:t>
            </a:r>
            <a:r>
              <a:rPr lang="zh-CN" altLang="en-US" sz="1900" dirty="0" smtClean="0"/>
              <a:t>可以使你不需要了解这个规则，这些 </a:t>
            </a:r>
            <a:r>
              <a:rPr lang="en-US" altLang="zh-CN" sz="1900" dirty="0" smtClean="0"/>
              <a:t>API </a:t>
            </a:r>
            <a:r>
              <a:rPr lang="zh-CN" altLang="en-US" sz="1900" dirty="0" smtClean="0"/>
              <a:t>存放于包 </a:t>
            </a:r>
            <a:r>
              <a:rPr lang="en-US" altLang="zh-CN" sz="1900" dirty="0" err="1" smtClean="0"/>
              <a:t>java.beans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中，一般的做法是通过类 </a:t>
            </a:r>
            <a:r>
              <a:rPr lang="en-US" altLang="zh-CN" sz="1900" dirty="0" err="1" smtClean="0"/>
              <a:t>Introspector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的 </a:t>
            </a:r>
            <a:r>
              <a:rPr lang="en-US" altLang="zh-CN" sz="1900" dirty="0" err="1" smtClean="0"/>
              <a:t>getBeanInfo</a:t>
            </a:r>
            <a:r>
              <a:rPr lang="zh-CN" altLang="en-US" sz="1900" dirty="0" smtClean="0"/>
              <a:t>方法 来获取某个对象的 </a:t>
            </a:r>
            <a:r>
              <a:rPr lang="en-US" altLang="zh-CN" sz="1900" dirty="0" err="1" smtClean="0"/>
              <a:t>BeanInfo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信息，然后通过 </a:t>
            </a:r>
            <a:r>
              <a:rPr lang="en-US" altLang="zh-CN" sz="1900" dirty="0" err="1" smtClean="0"/>
              <a:t>BeanInfo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来获取属性的描述器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PropertyDescriptor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，通过这个属性描述器就可以获取某个属性对应的 </a:t>
            </a:r>
            <a:r>
              <a:rPr lang="en-US" altLang="zh-CN" sz="1900" dirty="0" smtClean="0"/>
              <a:t>getter/setter </a:t>
            </a:r>
            <a:r>
              <a:rPr lang="zh-CN" altLang="en-US" sz="1900" dirty="0" smtClean="0"/>
              <a:t>方法，然后我们就可以通过反射机制来调用这些方法。</a:t>
            </a:r>
            <a:endParaRPr lang="en-US" altLang="zh-CN" sz="1900" dirty="0" smtClean="0"/>
          </a:p>
          <a:p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/>
              <a:t>8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Introspector</a:t>
            </a:r>
            <a:r>
              <a:rPr lang="en-US" altLang="zh-CN" sz="4200" dirty="0" smtClean="0"/>
              <a:t> </a:t>
            </a:r>
            <a:r>
              <a:rPr lang="zh-CN" altLang="en-US" sz="4200" dirty="0" smtClean="0"/>
              <a:t>相关</a:t>
            </a:r>
            <a:r>
              <a:rPr lang="en-US" altLang="zh-CN" sz="4200" dirty="0" smtClean="0"/>
              <a:t>API</a:t>
            </a:r>
            <a:endParaRPr lang="en-US" altLang="zh-CN" sz="4200" dirty="0" smtClean="0"/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1</a:t>
            </a:r>
            <a:r>
              <a:rPr lang="zh-CN" altLang="en-US" sz="1900" dirty="0" smtClean="0"/>
              <a:t>、</a:t>
            </a:r>
            <a:r>
              <a:rPr lang="en-US" altLang="zh-CN" sz="1900" dirty="0" err="1" smtClean="0"/>
              <a:t>Introspector</a:t>
            </a:r>
            <a:r>
              <a:rPr lang="zh-CN" altLang="en-US" sz="1900" dirty="0" smtClean="0"/>
              <a:t>类：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err="1" smtClean="0"/>
              <a:t>Introspector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类为通过工具学习有关受目标 </a:t>
            </a:r>
            <a:r>
              <a:rPr lang="en-US" altLang="zh-CN" sz="1900" dirty="0" smtClean="0"/>
              <a:t>Java Bean </a:t>
            </a:r>
            <a:r>
              <a:rPr lang="zh-CN" altLang="en-US" sz="1900" dirty="0" smtClean="0"/>
              <a:t>支持的属性、事件和方法的知识提供了一个标准方法。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static </a:t>
            </a:r>
            <a:r>
              <a:rPr lang="en-US" altLang="zh-CN" sz="1900" dirty="0" err="1" smtClean="0"/>
              <a:t>BeanInfo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getBeanInfo</a:t>
            </a:r>
            <a:r>
              <a:rPr lang="en-US" altLang="zh-CN" sz="1900" dirty="0" smtClean="0"/>
              <a:t>(Class&lt;?&gt; </a:t>
            </a:r>
            <a:r>
              <a:rPr lang="en-US" altLang="zh-CN" sz="1900" dirty="0" err="1" smtClean="0"/>
              <a:t>beanClass</a:t>
            </a:r>
            <a:r>
              <a:rPr lang="en-US" altLang="zh-CN" sz="1900" dirty="0" smtClean="0"/>
              <a:t>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在 </a:t>
            </a:r>
            <a:r>
              <a:rPr lang="en-US" altLang="zh-CN" sz="1900" dirty="0" smtClean="0"/>
              <a:t>Java Bean </a:t>
            </a:r>
            <a:r>
              <a:rPr lang="zh-CN" altLang="en-US" sz="1900" dirty="0" smtClean="0"/>
              <a:t>上进行内省，了解其所有属性、公开的方法和事件。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2</a:t>
            </a:r>
            <a:r>
              <a:rPr lang="zh-CN" altLang="en-US" sz="1900" dirty="0" smtClean="0"/>
              <a:t>、</a:t>
            </a:r>
            <a:r>
              <a:rPr lang="en-US" altLang="zh-CN" sz="1900" dirty="0" err="1" smtClean="0"/>
              <a:t>BeanInfo</a:t>
            </a:r>
            <a:r>
              <a:rPr lang="zh-CN" altLang="en-US" sz="1900" dirty="0" smtClean="0"/>
              <a:t>类：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zh-CN" altLang="en-US" sz="1900" dirty="0" smtClean="0"/>
              <a:t>该类实现此 </a:t>
            </a:r>
            <a:r>
              <a:rPr lang="en-US" altLang="zh-CN" sz="1900" dirty="0" err="1" smtClean="0"/>
              <a:t>BeanInfo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接口并提供有关其 </a:t>
            </a:r>
            <a:r>
              <a:rPr lang="en-US" altLang="zh-CN" sz="1900" dirty="0" smtClean="0"/>
              <a:t>bean </a:t>
            </a:r>
            <a:r>
              <a:rPr lang="zh-CN" altLang="en-US" sz="1900" dirty="0" smtClean="0"/>
              <a:t>的方法、属性、事件等显式信息。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err="1" smtClean="0"/>
              <a:t>MethodDescriptor</a:t>
            </a:r>
            <a:r>
              <a:rPr lang="en-US" altLang="zh-CN" sz="1900" dirty="0" smtClean="0"/>
              <a:t>[] </a:t>
            </a:r>
            <a:r>
              <a:rPr lang="en-US" altLang="zh-CN" sz="1900" dirty="0" err="1" smtClean="0"/>
              <a:t>getMethodDescriptors</a:t>
            </a:r>
            <a:r>
              <a:rPr lang="en-US" altLang="zh-CN" sz="1900" dirty="0" smtClean="0"/>
              <a:t>()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获得 </a:t>
            </a:r>
            <a:r>
              <a:rPr lang="en-US" altLang="zh-CN" sz="1900" dirty="0" smtClean="0"/>
              <a:t>beans </a:t>
            </a:r>
            <a:r>
              <a:rPr lang="en-US" altLang="zh-CN" sz="1900" dirty="0" err="1" smtClean="0"/>
              <a:t>MethodDescriptor</a:t>
            </a:r>
            <a:r>
              <a:rPr lang="zh-CN" altLang="en-US" sz="1900" dirty="0" smtClean="0"/>
              <a:t>。  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err="1" smtClean="0"/>
              <a:t>PropertyDescriptor</a:t>
            </a:r>
            <a:r>
              <a:rPr lang="en-US" altLang="zh-CN" sz="1900" dirty="0" smtClean="0"/>
              <a:t>[] </a:t>
            </a:r>
            <a:r>
              <a:rPr lang="en-US" altLang="zh-CN" sz="1900" dirty="0" err="1" smtClean="0"/>
              <a:t>getPropertyDescriptors</a:t>
            </a:r>
            <a:r>
              <a:rPr lang="en-US" altLang="zh-CN" sz="1900" dirty="0" smtClean="0"/>
              <a:t>()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获得 </a:t>
            </a:r>
            <a:r>
              <a:rPr lang="en-US" altLang="zh-CN" sz="1900" dirty="0" smtClean="0"/>
              <a:t>beans </a:t>
            </a:r>
            <a:r>
              <a:rPr lang="en-US" altLang="zh-CN" sz="1900" dirty="0" err="1" smtClean="0"/>
              <a:t>PropertyDescriptor</a:t>
            </a:r>
            <a:r>
              <a:rPr lang="zh-CN" altLang="en-US" sz="1900" dirty="0" smtClean="0"/>
              <a:t>。</a:t>
            </a:r>
            <a:endParaRPr lang="zh-CN" altLang="en-US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Properties </a:t>
            </a:r>
            <a:r>
              <a:rPr lang="zh-CN" altLang="en-US" sz="1900" dirty="0" smtClean="0"/>
              <a:t>属性文件工具类的使用</a:t>
            </a:r>
            <a:endParaRPr lang="zh-CN" altLang="en-US" sz="1900" dirty="0" smtClean="0"/>
          </a:p>
          <a:p>
            <a:pPr>
              <a:buFontTx/>
              <a:buNone/>
            </a:pPr>
            <a:endParaRPr lang="en-US" altLang="zh-CN" sz="19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/>
              <a:t>8</a:t>
            </a:r>
            <a:r>
              <a:rPr lang="zh-CN" altLang="en-US" sz="4200" dirty="0" smtClean="0"/>
              <a:t>、</a:t>
            </a:r>
            <a:r>
              <a:rPr lang="en-US" altLang="zh-CN" sz="4200" dirty="0" smtClean="0"/>
              <a:t> </a:t>
            </a:r>
            <a:r>
              <a:rPr lang="en-US" altLang="zh-CN" sz="4200" dirty="0" err="1" smtClean="0"/>
              <a:t>Introspector</a:t>
            </a:r>
            <a:r>
              <a:rPr lang="en-US" altLang="zh-CN" sz="4200" dirty="0" smtClean="0"/>
              <a:t> </a:t>
            </a:r>
            <a:r>
              <a:rPr lang="zh-CN" altLang="en-US" sz="4200" dirty="0" smtClean="0"/>
              <a:t>相关</a:t>
            </a:r>
            <a:r>
              <a:rPr lang="en-US" altLang="zh-CN" sz="4200" dirty="0" smtClean="0"/>
              <a:t>API</a:t>
            </a:r>
            <a:endParaRPr lang="en-US" altLang="zh-CN" sz="42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err="1" smtClean="0"/>
              <a:t>PropertyDescriptor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类：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err="1" smtClean="0"/>
              <a:t>PropertyDescriptor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描述 </a:t>
            </a:r>
            <a:r>
              <a:rPr lang="en-US" altLang="zh-CN" sz="1900" dirty="0" smtClean="0"/>
              <a:t>Java Bean </a:t>
            </a:r>
            <a:r>
              <a:rPr lang="zh-CN" altLang="en-US" sz="1900" dirty="0" smtClean="0"/>
              <a:t>通过一对存储器方法导出的一个属性。 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zh-CN" altLang="en-US" sz="1900" dirty="0" smtClean="0"/>
              <a:t> </a:t>
            </a:r>
            <a:r>
              <a:rPr lang="en-US" altLang="zh-CN" sz="1900" dirty="0" smtClean="0"/>
              <a:t>Method </a:t>
            </a:r>
            <a:r>
              <a:rPr lang="en-US" altLang="zh-CN" sz="1900" dirty="0" err="1" smtClean="0"/>
              <a:t>getReadMethod</a:t>
            </a:r>
            <a:r>
              <a:rPr lang="en-US" altLang="zh-CN" sz="1900" dirty="0" smtClean="0"/>
              <a:t>()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获得应该用于读取属性值的方法。  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Method </a:t>
            </a:r>
            <a:r>
              <a:rPr lang="en-US" altLang="zh-CN" sz="1900" dirty="0" err="1" smtClean="0"/>
              <a:t>getWriteMethod</a:t>
            </a:r>
            <a:r>
              <a:rPr lang="en-US" altLang="zh-CN" sz="1900" dirty="0" smtClean="0"/>
              <a:t>()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获得应该用于写入属性值的方法。</a:t>
            </a:r>
            <a:endParaRPr lang="zh-CN" altLang="en-US" sz="1900" dirty="0" smtClean="0"/>
          </a:p>
          <a:p>
            <a:pPr>
              <a:buFontTx/>
              <a:buNone/>
            </a:pP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4</a:t>
            </a:r>
            <a:r>
              <a:rPr lang="zh-CN" altLang="en-US" sz="1900" dirty="0" smtClean="0"/>
              <a:t>、</a:t>
            </a:r>
            <a:r>
              <a:rPr lang="en-US" altLang="zh-CN" sz="1900" dirty="0" err="1" smtClean="0"/>
              <a:t>MethodDescriptor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类：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en-US" altLang="zh-CN" sz="1900" dirty="0" err="1" smtClean="0"/>
              <a:t>MethodDescriptor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描述了一种特殊方法，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zh-CN" altLang="en-US" sz="1900" dirty="0" smtClean="0"/>
              <a:t>即 </a:t>
            </a:r>
            <a:r>
              <a:rPr lang="en-US" altLang="zh-CN" sz="1900" dirty="0" smtClean="0"/>
              <a:t>Java Bean </a:t>
            </a:r>
            <a:r>
              <a:rPr lang="zh-CN" altLang="en-US" sz="1900" dirty="0" smtClean="0"/>
              <a:t>支持从其他组件对其进行外部访问。 </a:t>
            </a:r>
            <a:endParaRPr lang="zh-CN" altLang="en-US" sz="1900" dirty="0" smtClean="0"/>
          </a:p>
          <a:p>
            <a:pPr>
              <a:buFontTx/>
              <a:buNone/>
            </a:pPr>
            <a:r>
              <a:rPr lang="zh-CN" altLang="en-US" sz="1900" dirty="0" smtClean="0"/>
              <a:t> </a:t>
            </a:r>
            <a:r>
              <a:rPr lang="en-US" altLang="zh-CN" sz="1900" dirty="0" smtClean="0"/>
              <a:t>Method </a:t>
            </a:r>
            <a:r>
              <a:rPr lang="en-US" altLang="zh-CN" sz="1900" dirty="0" err="1" smtClean="0"/>
              <a:t>getMethod</a:t>
            </a:r>
            <a:r>
              <a:rPr lang="en-US" altLang="zh-CN" sz="1900" dirty="0" smtClean="0"/>
              <a:t>() </a:t>
            </a:r>
            <a:br>
              <a:rPr lang="en-US" altLang="zh-CN" sz="1900" dirty="0" smtClean="0"/>
            </a:br>
            <a:r>
              <a:rPr lang="en-US" altLang="zh-CN" sz="1900" dirty="0" smtClean="0"/>
              <a:t>          </a:t>
            </a:r>
            <a:r>
              <a:rPr lang="zh-CN" altLang="en-US" sz="1900" dirty="0" smtClean="0"/>
              <a:t>获得此 </a:t>
            </a:r>
            <a:r>
              <a:rPr lang="en-US" altLang="zh-CN" sz="1900" dirty="0" err="1" smtClean="0"/>
              <a:t>MethodDescriptor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封装的方法。</a:t>
            </a:r>
            <a:endParaRPr lang="zh-CN" altLang="en-US" sz="1900" dirty="0" smtClean="0"/>
          </a:p>
          <a:p>
            <a:pPr>
              <a:buFontTx/>
              <a:buNone/>
            </a:pP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4200" dirty="0" smtClean="0">
                <a:sym typeface="+mn-ea"/>
              </a:rPr>
              <a:t>初探：理解可配置的AOP框架</a:t>
            </a:r>
            <a:endParaRPr lang="en-US" altLang="zh-CN" sz="42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zh-CN" altLang="en-US" b="1" dirty="0" smtClean="0"/>
              <a:t>补充知识：</a:t>
            </a:r>
            <a:endParaRPr lang="zh-CN" altLang="en-US" b="1" dirty="0" smtClean="0"/>
          </a:p>
          <a:p>
            <a:pPr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的概念：Aspect Oriented Programming（面向切面编程）</a:t>
            </a:r>
            <a:endParaRPr lang="zh-CN" altLang="en-US" dirty="0" smtClean="0"/>
          </a:p>
          <a:p>
            <a:pPr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、可配置 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框架实现</a:t>
            </a:r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>
              <a:buFontTx/>
              <a:buNone/>
            </a:pPr>
            <a:r>
              <a:rPr lang="en-US" altLang="zh-CN" b="1" dirty="0" smtClean="0"/>
              <a:t>AOP使用场景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 smtClean="0"/>
              <a:t>AOP用来封装横切关注点，具体可以在下面的场景中使用: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dirty="0" smtClean="0"/>
              <a:t>权限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缓存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错误处理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调试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记录跟踪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持久化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同步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事务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zh-CN" dirty="0" smtClean="0"/>
              <a:t>等等。。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200" dirty="0" smtClean="0">
                <a:sym typeface="+mn-ea"/>
              </a:rPr>
              <a:t>9</a:t>
            </a:r>
            <a:r>
              <a:rPr lang="zh-CN" altLang="en-US" sz="4200" dirty="0" smtClean="0">
                <a:sym typeface="+mn-ea"/>
              </a:rPr>
              <a:t>、</a:t>
            </a:r>
            <a:r>
              <a:rPr lang="zh-CN" altLang="zh-CN" sz="4200" dirty="0" smtClean="0">
                <a:sym typeface="+mn-ea"/>
              </a:rPr>
              <a:t>单例模式优化</a:t>
            </a:r>
            <a:endParaRPr lang="en-US" altLang="zh-CN" sz="42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900" dirty="0" smtClean="0"/>
              <a:t>1</a:t>
            </a:r>
            <a:r>
              <a:rPr lang="zh-CN" altLang="en-US" sz="1900" dirty="0" smtClean="0"/>
              <a:t>、使用同步保正线程安全 </a:t>
            </a:r>
            <a:r>
              <a:rPr lang="en-US" altLang="zh-CN" sz="1900" dirty="0" smtClean="0"/>
              <a:t>synchronized </a:t>
            </a:r>
            <a:endParaRPr lang="en-US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2</a:t>
            </a:r>
            <a:r>
              <a:rPr lang="zh-CN" altLang="en-US" sz="1900" dirty="0" smtClean="0"/>
              <a:t>、使用</a:t>
            </a:r>
            <a:r>
              <a:rPr lang="en-US" altLang="zh-CN" sz="1900" dirty="0" smtClean="0"/>
              <a:t>volatile</a:t>
            </a:r>
            <a:r>
              <a:rPr lang="zh-CN" altLang="zh-CN" sz="1900" dirty="0" smtClean="0"/>
              <a:t>关键字</a:t>
            </a:r>
            <a:endParaRPr lang="zh-CN" altLang="zh-CN" sz="1900" dirty="0" smtClean="0"/>
          </a:p>
          <a:p>
            <a:pPr>
              <a:buFontTx/>
              <a:buNone/>
            </a:pPr>
            <a:r>
              <a:rPr lang="zh-CN" altLang="zh-CN" sz="1900" dirty="0" smtClean="0"/>
              <a:t>volatile提醒编译器它后面所定义的变量随时都有可能改变，因此编译后的程序每次需要存储或读取这个变量的时候，都会直接从变量地址中读取数据。如果没有volatile关键字，则编译器可能优化读取和存储，可能暂时使用寄存器中的值，如果这个变量由别的程序更新了的话，将出现不一致的现象。</a:t>
            </a:r>
            <a:endParaRPr lang="zh-CN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3</a:t>
            </a:r>
            <a:r>
              <a:rPr lang="zh-CN" altLang="zh-CN" sz="1900" dirty="0" smtClean="0"/>
              <a:t>、防止反射调用私有构造方法</a:t>
            </a:r>
            <a:endParaRPr lang="zh-CN" altLang="zh-CN" sz="1900" dirty="0" smtClean="0"/>
          </a:p>
          <a:p>
            <a:pPr>
              <a:buFontTx/>
              <a:buNone/>
            </a:pPr>
            <a:r>
              <a:rPr lang="en-US" altLang="zh-CN" sz="1900" dirty="0" smtClean="0"/>
              <a:t>4</a:t>
            </a:r>
            <a:r>
              <a:rPr lang="zh-CN" altLang="en-US" sz="1900" dirty="0" smtClean="0"/>
              <a:t>、让单例类序例化安全</a:t>
            </a:r>
            <a:endParaRPr lang="zh-CN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、什么是反射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、通过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类取得类信息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、通过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类调用属性或方法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、动态代理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JavaBean</a:t>
            </a:r>
            <a:r>
              <a:rPr lang="zh-CN" altLang="en-US" sz="2400" dirty="0" smtClean="0"/>
              <a:t>的概念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、内省基本概念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Introspector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相关</a:t>
            </a:r>
            <a:r>
              <a:rPr lang="en-US" altLang="zh-CN" sz="2400" dirty="0" smtClean="0"/>
              <a:t>API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9</a:t>
            </a:r>
            <a:r>
              <a:rPr lang="zh-CN" altLang="zh-CN" sz="2400" dirty="0" smtClean="0"/>
              <a:t>、单例模式优化</a:t>
            </a:r>
            <a:endParaRPr lang="zh-CN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、什么是反射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、通过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类取得类信息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、通过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类调用属性或方法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、动态代理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JavaBean</a:t>
            </a:r>
            <a:r>
              <a:rPr lang="zh-CN" altLang="en-US" sz="2400" dirty="0" smtClean="0"/>
              <a:t>的概念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、内省基本概念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Introspector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相关</a:t>
            </a:r>
            <a:r>
              <a:rPr lang="en-US" altLang="zh-CN" sz="2400" dirty="0" smtClean="0"/>
              <a:t>API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9</a:t>
            </a:r>
            <a:r>
              <a:rPr lang="zh-CN" altLang="en-US" sz="2400" dirty="0" smtClean="0"/>
              <a:t>、</a:t>
            </a:r>
            <a:r>
              <a:rPr lang="zh-CN" altLang="zh-CN" sz="2400" dirty="0" smtClean="0">
                <a:sym typeface="+mn-ea"/>
              </a:rPr>
              <a:t>单例模式优化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zh-CN" altLang="en-US" sz="3600" dirty="0" smtClean="0"/>
              <a:t>、什么是反射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反射：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Reflection</a:t>
            </a:r>
            <a:endParaRPr lang="en-US" altLang="zh-CN" sz="2000" dirty="0" smtClean="0"/>
          </a:p>
          <a:p>
            <a:endParaRPr lang="en-US" altLang="zh-CN" sz="1900" dirty="0" smtClean="0"/>
          </a:p>
        </p:txBody>
      </p:sp>
      <p:sp>
        <p:nvSpPr>
          <p:cNvPr id="5" name="矩形 4"/>
          <p:cNvSpPr/>
          <p:nvPr/>
        </p:nvSpPr>
        <p:spPr>
          <a:xfrm>
            <a:off x="1050118" y="1885938"/>
            <a:ext cx="2610469" cy="450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 algn="ctr">
              <a:defRPr/>
            </a:pPr>
            <a:r>
              <a:rPr lang="zh-CN" altLang="en-US"/>
              <a:t>类信息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0766" y="1885938"/>
            <a:ext cx="2610469" cy="450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 algn="ctr">
              <a:defRPr/>
            </a:pP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0118" y="2561023"/>
            <a:ext cx="2610469" cy="450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 algn="ctr">
              <a:defRPr/>
            </a:pP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50766" y="2561023"/>
            <a:ext cx="2610469" cy="450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985" tIns="53492" rIns="106985" bIns="53492" anchor="ctr"/>
          <a:lstStyle/>
          <a:p>
            <a:pPr algn="ctr">
              <a:defRPr/>
            </a:pPr>
            <a:r>
              <a:rPr lang="zh-CN" altLang="en-US"/>
              <a:t>类信息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80555" y="2109299"/>
            <a:ext cx="1350244" cy="1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480555" y="2786050"/>
            <a:ext cx="1350244" cy="1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vince\Pictures\004hmrUDty6EMsu9Xu85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6129" y="3386136"/>
            <a:ext cx="4114800" cy="311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Class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类是一切的反射根源。</a:t>
            </a:r>
            <a:endParaRPr lang="en-US" altLang="zh-CN" sz="2000" dirty="0" smtClean="0"/>
          </a:p>
          <a:p>
            <a:r>
              <a:rPr lang="en-US" altLang="zh-CN" sz="2000" b="1" dirty="0" smtClean="0"/>
              <a:t>Class</a:t>
            </a:r>
            <a:r>
              <a:rPr lang="zh-CN" altLang="en-US" sz="2000" b="1" dirty="0" smtClean="0"/>
              <a:t>类表示什么？</a:t>
            </a:r>
            <a:endParaRPr lang="zh-CN" altLang="en-US" sz="2000" dirty="0" smtClean="0"/>
          </a:p>
          <a:p>
            <a:r>
              <a:rPr lang="zh-CN" altLang="en-US" sz="2000" dirty="0" smtClean="0"/>
              <a:t>很多的人</a:t>
            </a:r>
            <a:r>
              <a:rPr lang="zh-CN" altLang="zh-CN" sz="2000" dirty="0" smtClean="0"/>
              <a:t>——</a:t>
            </a:r>
            <a:r>
              <a:rPr lang="zh-CN" altLang="en-US" sz="2000" dirty="0" smtClean="0"/>
              <a:t>可以定义一个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类（有年龄，性别，姓名等）</a:t>
            </a:r>
            <a:endParaRPr lang="zh-CN" altLang="en-US" sz="2000" dirty="0" smtClean="0"/>
          </a:p>
          <a:p>
            <a:r>
              <a:rPr lang="zh-CN" altLang="en-US" sz="2000" dirty="0" smtClean="0"/>
              <a:t>很多的车</a:t>
            </a:r>
            <a:r>
              <a:rPr lang="zh-CN" altLang="zh-CN" sz="2000" dirty="0" smtClean="0"/>
              <a:t>——</a:t>
            </a:r>
            <a:r>
              <a:rPr lang="zh-CN" altLang="en-US" sz="2000" dirty="0" smtClean="0"/>
              <a:t>可以定义一个</a:t>
            </a:r>
            <a:r>
              <a:rPr lang="en-US" altLang="zh-CN" sz="2000" dirty="0" smtClean="0"/>
              <a:t>Car</a:t>
            </a:r>
            <a:r>
              <a:rPr lang="zh-CN" altLang="en-US" sz="2000" dirty="0" smtClean="0"/>
              <a:t>类（有发动机，颜色，车轮等）</a:t>
            </a:r>
            <a:endParaRPr lang="zh-CN" altLang="en-US" sz="2000" dirty="0" smtClean="0"/>
          </a:p>
          <a:p>
            <a:r>
              <a:rPr lang="zh-CN" altLang="en-US" sz="2000" dirty="0" smtClean="0"/>
              <a:t>很多的类</a:t>
            </a:r>
            <a:r>
              <a:rPr lang="zh-CN" altLang="zh-CN" sz="2000" dirty="0" smtClean="0"/>
              <a:t>——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类（类名，构造方法，属性，方法）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得到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类的对象有三种方式：</a:t>
            </a:r>
            <a:endParaRPr lang="en-US" altLang="zh-CN" sz="2000" dirty="0" smtClean="0"/>
          </a:p>
          <a:p>
            <a:r>
              <a:rPr lang="zh-CN" altLang="en-US" sz="2000" dirty="0" smtClean="0"/>
              <a:t>第一种形式：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类中的</a:t>
            </a:r>
            <a:r>
              <a:rPr lang="en-US" altLang="zh-CN" sz="2000" dirty="0" err="1" smtClean="0"/>
              <a:t>getClass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endParaRPr lang="zh-CN" altLang="en-US" sz="2000" dirty="0" smtClean="0"/>
          </a:p>
          <a:p>
            <a:r>
              <a:rPr lang="zh-CN" altLang="en-US" sz="2000" dirty="0" smtClean="0"/>
              <a:t>第二种形式：类</a:t>
            </a:r>
            <a:r>
              <a:rPr lang="en-US" altLang="zh-CN" sz="2000" dirty="0" smtClean="0"/>
              <a:t>.class</a:t>
            </a:r>
            <a:endParaRPr lang="zh-CN" altLang="zh-CN" sz="2000" dirty="0" smtClean="0"/>
          </a:p>
          <a:p>
            <a:r>
              <a:rPr lang="zh-CN" altLang="en-US" sz="2000" dirty="0" smtClean="0"/>
              <a:t>第三种形式：通过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类的</a:t>
            </a:r>
            <a:r>
              <a:rPr lang="en-US" altLang="zh-CN" sz="2000" dirty="0" err="1" smtClean="0"/>
              <a:t>forName</a:t>
            </a:r>
            <a:r>
              <a:rPr lang="zh-CN" altLang="en-US" sz="2000" dirty="0" smtClean="0"/>
              <a:t>方法</a:t>
            </a:r>
            <a:endParaRPr lang="zh-CN" altLang="en-US" sz="2000" dirty="0" smtClean="0"/>
          </a:p>
          <a:p>
            <a:r>
              <a:rPr lang="en-US" altLang="zh-CN" sz="1900" dirty="0" smtClean="0"/>
              <a:t>	</a:t>
            </a:r>
            <a:endParaRPr lang="zh-CN" altLang="zh-CN" sz="1900" dirty="0" smtClean="0"/>
          </a:p>
          <a:p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Class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000" b="1" dirty="0" smtClean="0"/>
              <a:t>使用</a:t>
            </a:r>
            <a:r>
              <a:rPr lang="en-US" sz="2000" b="1" dirty="0" smtClean="0"/>
              <a:t>Class</a:t>
            </a:r>
            <a:r>
              <a:rPr lang="zh-CN" altLang="en-US" sz="2000" b="1" dirty="0" smtClean="0"/>
              <a:t>类进行对象的实例化操作</a:t>
            </a:r>
            <a:endParaRPr lang="en-US" altLang="zh-CN" sz="2000" b="1" dirty="0" smtClean="0"/>
          </a:p>
          <a:p>
            <a:pPr>
              <a:defRPr/>
            </a:pPr>
            <a:r>
              <a:rPr lang="zh-CN" altLang="en-US" sz="2000" dirty="0" smtClean="0"/>
              <a:t>调用无参构造进行实例化</a:t>
            </a:r>
            <a:endParaRPr lang="en-US" altLang="zh-CN" sz="2000" dirty="0" smtClean="0"/>
          </a:p>
          <a:p>
            <a:pPr lvl="1">
              <a:defRPr/>
            </a:pPr>
            <a:r>
              <a:rPr lang="en-US" sz="2000" dirty="0" smtClean="0"/>
              <a:t>public T </a:t>
            </a:r>
            <a:r>
              <a:rPr lang="en-US" sz="2000" dirty="0" err="1" smtClean="0"/>
              <a:t>newInstance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InstantiationException,IllegalAccessException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调用有参构造进行实例化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public Constructor&lt;?&gt;[] </a:t>
            </a:r>
            <a:r>
              <a:rPr lang="en-US" sz="2000" dirty="0" err="1" smtClean="0"/>
              <a:t>getConstructors</a:t>
            </a:r>
            <a:r>
              <a:rPr lang="en-US" sz="2000" dirty="0" smtClean="0"/>
              <a:t>() throws </a:t>
            </a:r>
            <a:r>
              <a:rPr lang="en-US" sz="2000" dirty="0" err="1" smtClean="0"/>
              <a:t>SecurityException</a:t>
            </a:r>
            <a:endParaRPr lang="zh-CN" altLang="en-US" sz="2000" dirty="0" smtClean="0"/>
          </a:p>
          <a:p>
            <a:pPr>
              <a:defRPr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类取得类信息</a:t>
            </a:r>
            <a:endParaRPr lang="zh-CN" altLang="en-US" dirty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None/>
            </a:pPr>
            <a:r>
              <a:rPr lang="zh-CN" altLang="en-US" sz="2200" b="1" dirty="0" smtClean="0"/>
              <a:t>取得类所在的包</a:t>
            </a:r>
            <a:endParaRPr lang="en-US" altLang="zh-CN" sz="2200" b="1" dirty="0" smtClean="0"/>
          </a:p>
          <a:p>
            <a:pPr>
              <a:buNone/>
            </a:pPr>
            <a:r>
              <a:rPr lang="en-US" altLang="zh-CN" sz="2200" dirty="0" smtClean="0"/>
              <a:t>public Package </a:t>
            </a:r>
            <a:r>
              <a:rPr lang="en-US" altLang="zh-CN" sz="2200" dirty="0" err="1" smtClean="0"/>
              <a:t>getPackage</a:t>
            </a:r>
            <a:r>
              <a:rPr lang="en-US" altLang="zh-CN" sz="2200" dirty="0" smtClean="0"/>
              <a:t>()  //</a:t>
            </a:r>
            <a:r>
              <a:rPr lang="zh-CN" altLang="en-US" sz="2200" dirty="0" smtClean="0"/>
              <a:t>得到一个类所在的包</a:t>
            </a:r>
            <a:endParaRPr lang="en-US" sz="2200" dirty="0" smtClean="0"/>
          </a:p>
          <a:p>
            <a:pPr>
              <a:buNone/>
            </a:pPr>
            <a:r>
              <a:rPr lang="en-US" altLang="zh-CN" sz="2200" dirty="0" smtClean="0"/>
              <a:t>public String </a:t>
            </a:r>
            <a:r>
              <a:rPr lang="en-US" altLang="zh-CN" sz="2200" dirty="0" err="1" smtClean="0"/>
              <a:t>getName</a:t>
            </a:r>
            <a:r>
              <a:rPr lang="en-US" altLang="zh-CN" sz="2200" dirty="0" smtClean="0"/>
              <a:t>()  //</a:t>
            </a:r>
            <a:r>
              <a:rPr lang="zh-CN" altLang="en-US" sz="2200" dirty="0" smtClean="0"/>
              <a:t>得到名字</a:t>
            </a:r>
            <a:endParaRPr lang="en-US" altLang="zh-CN" sz="2200" dirty="0" smtClean="0"/>
          </a:p>
          <a:p>
            <a:pPr>
              <a:buClr>
                <a:srgbClr val="FF0000"/>
              </a:buClr>
              <a:buNone/>
            </a:pPr>
            <a:r>
              <a:rPr lang="zh-CN" altLang="en-US" sz="2200" b="1" dirty="0" smtClean="0"/>
              <a:t>取得一个类中的全部方法</a:t>
            </a:r>
            <a:endParaRPr lang="en-US" altLang="zh-CN" sz="2200" b="1" dirty="0" smtClean="0"/>
          </a:p>
          <a:p>
            <a:pPr>
              <a:buNone/>
            </a:pPr>
            <a:r>
              <a:rPr lang="en-US" altLang="zh-CN" sz="2200" dirty="0" smtClean="0"/>
              <a:t>public Method[] </a:t>
            </a:r>
            <a:r>
              <a:rPr lang="en-US" altLang="zh-CN" sz="2200" dirty="0" err="1" smtClean="0"/>
              <a:t>getMethods</a:t>
            </a:r>
            <a:r>
              <a:rPr lang="en-US" altLang="zh-CN" sz="2200" dirty="0" smtClean="0"/>
              <a:t>()</a:t>
            </a:r>
            <a:endParaRPr lang="en-US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getModifiers</a:t>
            </a:r>
            <a:r>
              <a:rPr lang="en-US" altLang="zh-CN" sz="2200" dirty="0" smtClean="0"/>
              <a:t>() //</a:t>
            </a:r>
            <a:r>
              <a:rPr lang="en-US" altLang="zh-CN" sz="2200" dirty="0" err="1" smtClean="0"/>
              <a:t>Modifier.</a:t>
            </a:r>
            <a:r>
              <a:rPr lang="en-US" altLang="zh-CN" sz="2200" i="1" dirty="0" err="1" smtClean="0"/>
              <a:t>toString</a:t>
            </a:r>
            <a:r>
              <a:rPr lang="en-US" altLang="zh-CN" sz="2200" dirty="0" smtClean="0"/>
              <a:t>(mod); // </a:t>
            </a:r>
            <a:r>
              <a:rPr lang="zh-CN" altLang="en-US" sz="2200" dirty="0" smtClean="0"/>
              <a:t>还原修饰符</a:t>
            </a:r>
            <a:endParaRPr lang="zh-CN" altLang="en-US" sz="2200" dirty="0" smtClean="0"/>
          </a:p>
          <a:p>
            <a:pPr>
              <a:buNone/>
            </a:pPr>
            <a:r>
              <a:rPr lang="en-US" altLang="zh-CN" sz="2200" dirty="0" smtClean="0"/>
              <a:t>public Class&lt;?&gt; </a:t>
            </a:r>
            <a:r>
              <a:rPr lang="en-US" altLang="zh-CN" sz="2200" dirty="0" err="1" smtClean="0"/>
              <a:t>getReturnType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Class&lt;?&gt;[] </a:t>
            </a:r>
            <a:r>
              <a:rPr lang="en-US" altLang="zh-CN" sz="2200" dirty="0" err="1" smtClean="0"/>
              <a:t>getParameterTypes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Class&lt;?&gt;[] </a:t>
            </a:r>
            <a:r>
              <a:rPr lang="en-US" altLang="zh-CN" sz="2200" dirty="0" err="1" smtClean="0"/>
              <a:t>getExceptionTypes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static String </a:t>
            </a:r>
            <a:r>
              <a:rPr lang="en-US" altLang="zh-CN" sz="2200" dirty="0" err="1" smtClean="0"/>
              <a:t>toString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mod)</a:t>
            </a:r>
            <a:endParaRPr lang="zh-CN" altLang="zh-CN" sz="2200" dirty="0" smtClean="0"/>
          </a:p>
          <a:p>
            <a:pPr>
              <a:buClr>
                <a:srgbClr val="FF0000"/>
              </a:buClr>
              <a:buNone/>
            </a:pPr>
            <a:r>
              <a:rPr lang="zh-CN" altLang="en-US" sz="2200" b="1" dirty="0" smtClean="0"/>
              <a:t>取得一个类中的全部属性</a:t>
            </a:r>
            <a:endParaRPr lang="en-US" altLang="zh-CN" sz="2200" b="1" dirty="0" smtClean="0"/>
          </a:p>
          <a:p>
            <a:pPr>
              <a:buNone/>
            </a:pPr>
            <a:r>
              <a:rPr lang="en-US" altLang="zh-CN" sz="2200" dirty="0" smtClean="0"/>
              <a:t>public Field[] </a:t>
            </a:r>
            <a:r>
              <a:rPr lang="en-US" altLang="zh-CN" sz="2200" dirty="0" err="1" smtClean="0"/>
              <a:t>getFields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Field[] </a:t>
            </a:r>
            <a:r>
              <a:rPr lang="en-US" altLang="zh-CN" sz="2200" dirty="0" err="1" smtClean="0"/>
              <a:t>getDeclaredFields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Class&lt;?&gt; </a:t>
            </a:r>
            <a:r>
              <a:rPr lang="en-US" altLang="zh-CN" sz="2200" dirty="0" err="1" smtClean="0"/>
              <a:t>getType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getModifiers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public String </a:t>
            </a:r>
            <a:r>
              <a:rPr lang="en-US" altLang="zh-CN" sz="2200" dirty="0" err="1" smtClean="0"/>
              <a:t>getName</a:t>
            </a:r>
            <a:r>
              <a:rPr lang="en-US" altLang="zh-CN" sz="2200" dirty="0" smtClean="0"/>
              <a:t>()</a:t>
            </a:r>
            <a:endParaRPr lang="zh-CN" altLang="zh-CN" sz="2200" dirty="0" smtClean="0"/>
          </a:p>
          <a:p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类调用属性或方法</a:t>
            </a:r>
            <a:endParaRPr lang="zh-CN" altLang="en-US" dirty="0"/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None/>
            </a:pPr>
            <a:r>
              <a:rPr lang="zh-CN" altLang="en-US" sz="2000" b="1" dirty="0" smtClean="0"/>
              <a:t>调用类中的方法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dirty="0" smtClean="0"/>
              <a:t>调用类中的方法，传入实例化对象，以及具体的参数内容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public Object invoke(Object </a:t>
            </a:r>
            <a:r>
              <a:rPr lang="en-US" altLang="zh-CN" sz="2000" dirty="0" err="1" smtClean="0"/>
              <a:t>obj,Object</a:t>
            </a:r>
            <a:r>
              <a:rPr lang="en-US" altLang="zh-CN" sz="2000" dirty="0" smtClean="0"/>
              <a:t>...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buClr>
                <a:srgbClr val="FF0000"/>
              </a:buClr>
              <a:buNone/>
            </a:pPr>
            <a:r>
              <a:rPr lang="zh-CN" altLang="en-US" sz="2000" b="1" dirty="0" smtClean="0"/>
              <a:t>直接调用属性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dirty="0" smtClean="0"/>
              <a:t>取得属性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public Object get(Object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设置属性，等同于使用“</a:t>
            </a:r>
            <a:r>
              <a:rPr lang="en-US" altLang="zh-CN" sz="2000" dirty="0" smtClean="0"/>
              <a:t>=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完成操作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public void set(Object </a:t>
            </a:r>
            <a:r>
              <a:rPr lang="en-US" altLang="zh-CN" sz="2000" dirty="0" err="1" smtClean="0"/>
              <a:t>obj,Object</a:t>
            </a:r>
            <a:r>
              <a:rPr lang="en-US" altLang="zh-CN" sz="2000" dirty="0" smtClean="0"/>
              <a:t> value)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让属性对外部可见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 public void </a:t>
            </a:r>
            <a:r>
              <a:rPr lang="en-US" altLang="zh-CN" sz="2000" dirty="0" err="1" smtClean="0"/>
              <a:t>setAccessible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flag)</a:t>
            </a:r>
            <a:endParaRPr lang="zh-CN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、动态代理</a:t>
            </a:r>
            <a:endParaRPr lang="zh-CN" altLang="en-US" dirty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所谓动态代理，即通过代理类：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的代理，接口和实现类之间可以不直接发生联系，而可以在运行期（</a:t>
            </a:r>
            <a:r>
              <a:rPr lang="en-US" altLang="zh-CN" sz="2000" dirty="0" smtClean="0"/>
              <a:t>Runtime</a:t>
            </a:r>
            <a:r>
              <a:rPr lang="zh-CN" altLang="en-US" sz="2000" dirty="0" smtClean="0"/>
              <a:t>）实现动态关联。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动态代理主要是使用</a:t>
            </a:r>
            <a:r>
              <a:rPr lang="en-US" altLang="zh-CN" sz="2000" dirty="0" err="1" smtClean="0"/>
              <a:t>java.lang.reflect</a:t>
            </a:r>
            <a:r>
              <a:rPr lang="zh-CN" altLang="en-US" sz="2000" dirty="0" smtClean="0"/>
              <a:t>包中的两个类。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err="1" smtClean="0"/>
              <a:t>InvocationHandler</a:t>
            </a:r>
            <a:r>
              <a:rPr lang="zh-CN" altLang="en-US" sz="2000" b="1" dirty="0" smtClean="0"/>
              <a:t>类</a:t>
            </a:r>
            <a:endParaRPr lang="en-US" sz="2000" b="1" dirty="0" smtClean="0"/>
          </a:p>
          <a:p>
            <a:r>
              <a:rPr lang="en-US" altLang="zh-CN" sz="2000" dirty="0" smtClean="0"/>
              <a:t>public Object invoke(Object </a:t>
            </a:r>
            <a:r>
              <a:rPr lang="en-US" altLang="zh-CN" sz="2000" dirty="0" err="1" smtClean="0"/>
              <a:t>obj,Method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method,Object</a:t>
            </a:r>
            <a:r>
              <a:rPr lang="en-US" altLang="zh-CN" sz="2000" dirty="0" smtClean="0"/>
              <a:t>[] </a:t>
            </a:r>
            <a:r>
              <a:rPr lang="en-US" altLang="zh-CN" sz="2000" dirty="0" err="1" smtClean="0"/>
              <a:t>obs</a:t>
            </a:r>
            <a:r>
              <a:rPr lang="en-US" altLang="zh-CN" sz="2000" dirty="0" smtClean="0"/>
              <a:t>) </a:t>
            </a:r>
            <a:endParaRPr lang="en-US" altLang="zh-CN" sz="2000" dirty="0" smtClean="0"/>
          </a:p>
          <a:p>
            <a:r>
              <a:rPr lang="zh-CN" altLang="en-US" sz="2000" dirty="0" smtClean="0"/>
              <a:t>其中第一个参数</a:t>
            </a:r>
            <a:r>
              <a:rPr lang="en-US" sz="2000" dirty="0" smtClean="0"/>
              <a:t> 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指的是代理类，</a:t>
            </a:r>
            <a:r>
              <a:rPr lang="en-US" altLang="zh-CN" sz="2000" dirty="0" smtClean="0"/>
              <a:t>method</a:t>
            </a:r>
            <a:r>
              <a:rPr lang="zh-CN" altLang="en-US" sz="2000" dirty="0" smtClean="0"/>
              <a:t>是被代理的方法，</a:t>
            </a:r>
            <a:r>
              <a:rPr lang="en-US" altLang="zh-CN" sz="2000" dirty="0" err="1" smtClean="0"/>
              <a:t>obs</a:t>
            </a:r>
            <a:r>
              <a:rPr lang="zh-CN" altLang="en-US" sz="2000" dirty="0" smtClean="0"/>
              <a:t>是指被代理的方法的参数组。此方法由代理类来实现。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、动态代理</a:t>
            </a:r>
            <a:endParaRPr lang="zh-CN" altLang="en-US" dirty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b="1" dirty="0" smtClean="0"/>
              <a:t>Proxy</a:t>
            </a:r>
            <a:r>
              <a:rPr lang="zh-CN" altLang="en-US" sz="2000" b="1" dirty="0" smtClean="0"/>
              <a:t>类</a:t>
            </a:r>
            <a:endParaRPr lang="en-US" sz="2000" b="1" dirty="0" smtClean="0"/>
          </a:p>
          <a:p>
            <a:r>
              <a:rPr lang="en-US" altLang="zh-CN" sz="2000" dirty="0" smtClean="0"/>
              <a:t>protected Proxy(</a:t>
            </a:r>
            <a:r>
              <a:rPr lang="en-US" altLang="zh-CN" sz="2000" dirty="0" err="1" smtClean="0"/>
              <a:t>InvocationHandler</a:t>
            </a:r>
            <a:r>
              <a:rPr lang="en-US" altLang="zh-CN" sz="2000" dirty="0" smtClean="0"/>
              <a:t> h);</a:t>
            </a:r>
            <a:endParaRPr lang="zh-CN" altLang="zh-CN" sz="2000" dirty="0" smtClean="0"/>
          </a:p>
          <a:p>
            <a:r>
              <a:rPr lang="en-US" altLang="zh-CN" sz="2000" dirty="0" smtClean="0"/>
              <a:t>static Class </a:t>
            </a:r>
            <a:r>
              <a:rPr lang="en-US" altLang="zh-CN" sz="2000" dirty="0" err="1" smtClean="0"/>
              <a:t>getProxyClass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ClassLoader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loader,Class</a:t>
            </a:r>
            <a:r>
              <a:rPr lang="en-US" altLang="zh-CN" sz="2000" dirty="0" smtClean="0"/>
              <a:t>[] interfaces);</a:t>
            </a:r>
            <a:endParaRPr lang="zh-CN" altLang="zh-CN" sz="2000" dirty="0" smtClean="0"/>
          </a:p>
          <a:p>
            <a:r>
              <a:rPr lang="en-US" altLang="zh-CN" sz="2000" dirty="0" smtClean="0"/>
              <a:t>static Object </a:t>
            </a:r>
            <a:r>
              <a:rPr lang="en-US" altLang="zh-CN" sz="2000" dirty="0" err="1" smtClean="0"/>
              <a:t>newProxyInstance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ClassLoader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loader,Class</a:t>
            </a:r>
            <a:r>
              <a:rPr lang="en-US" altLang="zh-CN" sz="2000" dirty="0" smtClean="0"/>
              <a:t>[]</a:t>
            </a:r>
            <a:r>
              <a:rPr lang="en-US" altLang="zh-CN" sz="2000" dirty="0" err="1" smtClean="0"/>
              <a:t>interfaces,InvocationHandler</a:t>
            </a:r>
            <a:r>
              <a:rPr lang="en-US" altLang="zh-CN" sz="2000" dirty="0" smtClean="0"/>
              <a:t> h);</a:t>
            </a:r>
            <a:endParaRPr lang="en-US" altLang="zh-CN" sz="2000" dirty="0" smtClean="0"/>
          </a:p>
          <a:p>
            <a:r>
              <a:rPr lang="zh-CN" altLang="en-US" sz="2000" dirty="0" smtClean="0"/>
              <a:t>动态代理其实是在运行时生成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，所以，我们必须提供一组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，然后告诉他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已经实现了这些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，而且在生成</a:t>
            </a:r>
            <a:r>
              <a:rPr lang="en-US" altLang="zh-CN" sz="2000" dirty="0" smtClean="0"/>
              <a:t>Proxy</a:t>
            </a:r>
            <a:r>
              <a:rPr lang="zh-CN" altLang="en-US" sz="2000" dirty="0" smtClean="0"/>
              <a:t>的时候，必须给他提供一个</a:t>
            </a:r>
            <a:r>
              <a:rPr lang="en-US" altLang="zh-CN" sz="2000" dirty="0" smtClean="0"/>
              <a:t>handler</a:t>
            </a:r>
            <a:r>
              <a:rPr lang="zh-CN" altLang="en-US" sz="2000" dirty="0" smtClean="0"/>
              <a:t>，让他来接管实际的工作。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类加载器原理分析与实现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4326</Words>
  <Application>WPS 演示</Application>
  <PresentationFormat>自定义</PresentationFormat>
  <Paragraphs>233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Calibri</vt:lpstr>
      <vt:lpstr>1_codingke</vt:lpstr>
      <vt:lpstr>第01章 Java开发入门</vt:lpstr>
      <vt:lpstr>第12章：反射与内省</vt:lpstr>
      <vt:lpstr>课程大纲</vt:lpstr>
      <vt:lpstr>1、什么是反射</vt:lpstr>
      <vt:lpstr>2、Class类</vt:lpstr>
      <vt:lpstr>2、Class类</vt:lpstr>
      <vt:lpstr>3、通过Class类取得类信息</vt:lpstr>
      <vt:lpstr>4、通过Class类调用属性或方法</vt:lpstr>
      <vt:lpstr>5、动态代理</vt:lpstr>
      <vt:lpstr>5、动态代理</vt:lpstr>
      <vt:lpstr>类加载器原理分析</vt:lpstr>
      <vt:lpstr>类加载器原理分析</vt:lpstr>
      <vt:lpstr>6、JavaBean的概念</vt:lpstr>
      <vt:lpstr>6、JavaBean的概念</vt:lpstr>
      <vt:lpstr>7、内省基本概念</vt:lpstr>
      <vt:lpstr>7、内省基本概念</vt:lpstr>
      <vt:lpstr>8、 Introspector 相关API</vt:lpstr>
      <vt:lpstr>8、 Introspector 相关API</vt:lpstr>
      <vt:lpstr>初探：理解可配置的AOP框架</vt:lpstr>
      <vt:lpstr>9、单例模式优化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65</cp:revision>
  <dcterms:created xsi:type="dcterms:W3CDTF">2014-03-25T02:54:00Z</dcterms:created>
  <dcterms:modified xsi:type="dcterms:W3CDTF">2017-06-14T06:12:46Z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