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7"/>
  </p:notesMasterIdLst>
  <p:sldIdLst>
    <p:sldId id="260" r:id="rId4"/>
    <p:sldId id="261" r:id="rId5"/>
    <p:sldId id="262" r:id="rId6"/>
    <p:sldId id="263" r:id="rId8"/>
    <p:sldId id="264" r:id="rId9"/>
    <p:sldId id="265" r:id="rId10"/>
    <p:sldId id="266" r:id="rId11"/>
    <p:sldId id="267" r:id="rId12"/>
    <p:sldId id="268" r:id="rId13"/>
    <p:sldId id="259" r:id="rId14"/>
  </p:sldIdLst>
  <p:sldSz cx="11522075" cy="7200900"/>
  <p:notesSz cx="6858000" cy="9144000"/>
  <p:defaultTextStyle>
    <a:defPPr>
      <a:defRPr lang="zh-CN"/>
    </a:defPPr>
    <a:lvl1pPr marL="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880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24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05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49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29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73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54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98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84" y="-96"/>
      </p:cViewPr>
      <p:guideLst>
        <p:guide orient="horz" pos="2268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B44C5-3885-4393-B9A5-2FC02285F2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E8E57-7DD4-43C4-9640-018268F19F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F6894-1501-4669-BA46-0E30BEC6381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F83DB-402D-45FD-B4AC-45599D52FC21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64C9F-A4F4-4BD6-BED7-B3743E4BB25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3D92F6-12DA-43DA-ABE5-0B73F26FE25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36D858-4893-47B5-962E-09B8160FF87B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B1E937-DDDB-4BBE-9F11-FB0D60816534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86702"/>
            <a:ext cx="3790683" cy="122015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86704"/>
            <a:ext cx="6441160" cy="6145769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506857"/>
            <a:ext cx="3790683" cy="492561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5040630"/>
            <a:ext cx="6913245" cy="595076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643413"/>
            <a:ext cx="6913245" cy="4320540"/>
          </a:xfrm>
        </p:spPr>
        <p:txBody>
          <a:bodyPr/>
          <a:lstStyle>
            <a:lvl1pPr marL="0" indent="0">
              <a:buNone/>
              <a:defRPr sz="4200"/>
            </a:lvl1pPr>
            <a:lvl2pPr marL="598805" indent="0">
              <a:buNone/>
              <a:defRPr sz="3700"/>
            </a:lvl2pPr>
            <a:lvl3pPr marL="1198245" indent="0">
              <a:buNone/>
              <a:defRPr sz="3100"/>
            </a:lvl3pPr>
            <a:lvl4pPr marL="1797050" indent="0">
              <a:buNone/>
              <a:defRPr sz="2600"/>
            </a:lvl4pPr>
            <a:lvl5pPr marL="2396490" indent="0">
              <a:buNone/>
              <a:defRPr sz="2600"/>
            </a:lvl5pPr>
            <a:lvl6pPr marL="2995295" indent="0">
              <a:buNone/>
              <a:defRPr sz="2600"/>
            </a:lvl6pPr>
            <a:lvl7pPr marL="3594735" indent="0">
              <a:buNone/>
              <a:defRPr sz="2600"/>
            </a:lvl7pPr>
            <a:lvl8pPr marL="4193540" indent="0">
              <a:buNone/>
              <a:defRPr sz="2600"/>
            </a:lvl8pPr>
            <a:lvl9pPr marL="4792980" indent="0">
              <a:buNone/>
              <a:defRPr sz="2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635705"/>
            <a:ext cx="6913245" cy="84510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4243" y="1100120"/>
            <a:ext cx="2592467" cy="46072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6063" y="1100120"/>
            <a:ext cx="7585366" cy="46072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1"/>
            <a:ext cx="10369868" cy="8170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2"/>
            <a:ext cx="10369868" cy="81702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815" y="2842741"/>
            <a:ext cx="9793764" cy="97202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>
              <a:defRPr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815" y="2842741"/>
            <a:ext cx="9793764" cy="97202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>
              <a:defRPr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627247"/>
            <a:ext cx="9793764" cy="1430178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052049"/>
            <a:ext cx="9793764" cy="157519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88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82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7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6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47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35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2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216074"/>
            <a:ext cx="7776864" cy="64294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11869"/>
            <a:ext cx="5090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283619"/>
            <a:ext cx="5090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611869"/>
            <a:ext cx="5092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283619"/>
            <a:ext cx="5092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86702"/>
            <a:ext cx="3790683" cy="122015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86704"/>
            <a:ext cx="6441160" cy="6145769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506857"/>
            <a:ext cx="3790683" cy="492561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5040630"/>
            <a:ext cx="6913245" cy="595076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258407" y="643413"/>
            <a:ext cx="6913245" cy="4320540"/>
          </a:xfrm>
        </p:spPr>
        <p:txBody>
          <a:bodyPr/>
          <a:lstStyle>
            <a:lvl1pPr marL="0" indent="0">
              <a:buNone/>
              <a:defRPr sz="4200"/>
            </a:lvl1pPr>
            <a:lvl2pPr marL="598805" indent="0">
              <a:buNone/>
              <a:defRPr sz="3700"/>
            </a:lvl2pPr>
            <a:lvl3pPr marL="1198245" indent="0">
              <a:buNone/>
              <a:defRPr sz="3100"/>
            </a:lvl3pPr>
            <a:lvl4pPr marL="1797050" indent="0">
              <a:buNone/>
              <a:defRPr sz="2600"/>
            </a:lvl4pPr>
            <a:lvl5pPr marL="2396490" indent="0">
              <a:buNone/>
              <a:defRPr sz="2600"/>
            </a:lvl5pPr>
            <a:lvl6pPr marL="2995295" indent="0">
              <a:buNone/>
              <a:defRPr sz="2600"/>
            </a:lvl6pPr>
            <a:lvl7pPr marL="3594735" indent="0">
              <a:buNone/>
              <a:defRPr sz="2600"/>
            </a:lvl7pPr>
            <a:lvl8pPr marL="4193540" indent="0">
              <a:buNone/>
              <a:defRPr sz="2600"/>
            </a:lvl8pPr>
            <a:lvl9pPr marL="4792980" indent="0">
              <a:buNone/>
              <a:defRPr sz="2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635705"/>
            <a:ext cx="6913245" cy="84510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4243" y="1100120"/>
            <a:ext cx="2592467" cy="46072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6063" y="1100120"/>
            <a:ext cx="7585366" cy="46072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72058"/>
            <a:ext cx="7848872" cy="8170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9335" y="1457310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kern="1200" baseline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lang="en-US" altLang="zh-CN" sz="4800" kern="1200" baseline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6958" y="4536034"/>
            <a:ext cx="3949065" cy="84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119761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官网地址：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http://www.moliying.com</a:t>
            </a:r>
            <a:b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邮箱地址：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majianwei@moliying.com</a:t>
            </a:r>
            <a:b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新浪微博：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http://weibo.com/jianweima</a:t>
            </a:r>
            <a:endParaRPr 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mjw-jav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304415"/>
            <a:ext cx="2158365" cy="215836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72058"/>
            <a:ext cx="7848872" cy="81702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627247"/>
            <a:ext cx="9793764" cy="1430178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052049"/>
            <a:ext cx="9793764" cy="157519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88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82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7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6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47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35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2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1"/>
            <a:ext cx="10369868" cy="64294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11869"/>
            <a:ext cx="5090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283619"/>
            <a:ext cx="5090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611869"/>
            <a:ext cx="5092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283619"/>
            <a:ext cx="5092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16" Type="http://schemas.openxmlformats.org/officeDocument/2006/relationships/image" Target="../media/image7.jpeg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711722"/>
            <a:ext cx="10369868" cy="602712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7310"/>
            <a:ext cx="10369868" cy="4857784"/>
          </a:xfrm>
          <a:prstGeom prst="rect">
            <a:avLst/>
          </a:prstGeom>
        </p:spPr>
        <p:txBody>
          <a:bodyPr vert="horz" lIns="119823" tIns="59911" rIns="119823" bIns="59911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119761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55" indent="-37465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96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7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621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501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445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26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70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880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24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05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49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29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73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54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98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557" y="288082"/>
            <a:ext cx="7920880" cy="602712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7310"/>
            <a:ext cx="10369868" cy="4857784"/>
          </a:xfrm>
          <a:prstGeom prst="rect">
            <a:avLst/>
          </a:prstGeom>
        </p:spPr>
        <p:txBody>
          <a:bodyPr vert="horz" lIns="119823" tIns="59911" rIns="119823" bIns="59911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lvl1pPr algn="ctr" defTabSz="119761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55" indent="-37465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96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7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621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501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445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26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70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880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24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05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49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29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73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54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98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14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章：正则表达式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课程大纲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、认识正则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、正则表达式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Pattern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Matcher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类对正则的支持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、示例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1</a:t>
            </a:r>
            <a:r>
              <a:rPr lang="zh-CN" altLang="en-US" sz="3600" dirty="0" smtClean="0"/>
              <a:t>、认识正则</a:t>
            </a:r>
            <a:endParaRPr lang="en-US" altLang="zh-CN" sz="3600" dirty="0" smtClean="0"/>
          </a:p>
        </p:txBody>
      </p:sp>
      <p:sp>
        <p:nvSpPr>
          <p:cNvPr id="5123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通过一个程序来简单了解一下正则有那些用处：</a:t>
            </a:r>
            <a:endParaRPr lang="en-US" altLang="zh-CN" sz="2000" dirty="0" smtClean="0"/>
          </a:p>
          <a:p>
            <a:r>
              <a:rPr lang="zh-CN" altLang="en-US" sz="2000" b="1" dirty="0" smtClean="0"/>
              <a:t>问题：判断一个字符串是否由数字组成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endParaRPr lang="en-US" altLang="zh-CN" sz="2000" dirty="0" smtClean="0"/>
          </a:p>
        </p:txBody>
      </p:sp>
      <p:sp>
        <p:nvSpPr>
          <p:cNvPr id="4" name="流程图: 过程 3"/>
          <p:cNvSpPr/>
          <p:nvPr/>
        </p:nvSpPr>
        <p:spPr>
          <a:xfrm>
            <a:off x="1350244" y="3386136"/>
            <a:ext cx="4842841" cy="135016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985" tIns="53492" rIns="106985" bIns="53492" anchor="ctr"/>
          <a:lstStyle/>
          <a:p>
            <a:pPr algn="ctr">
              <a:defRPr/>
            </a:pPr>
            <a:r>
              <a:rPr lang="en-US" altLang="zh-CN" sz="5600" dirty="0" smtClean="0"/>
              <a:t>“5201413” </a:t>
            </a:r>
            <a:endParaRPr lang="zh-CN" altLang="en-US" sz="5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2</a:t>
            </a:r>
            <a:r>
              <a:rPr lang="zh-CN" altLang="en-US" sz="3600" dirty="0" smtClean="0"/>
              <a:t>、正则表达式</a:t>
            </a:r>
            <a:endParaRPr lang="en-US" altLang="zh-CN" sz="3600" dirty="0" smtClean="0"/>
          </a:p>
        </p:txBody>
      </p:sp>
      <p:sp>
        <p:nvSpPr>
          <p:cNvPr id="6147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正则表达式（</a:t>
            </a:r>
            <a:r>
              <a:rPr lang="en-US" altLang="zh-CN" sz="2000" dirty="0" smtClean="0"/>
              <a:t>Regular Expression</a:t>
            </a:r>
            <a:r>
              <a:rPr lang="zh-CN" altLang="en-US" sz="2000" dirty="0" smtClean="0"/>
              <a:t>）</a:t>
            </a:r>
            <a:endParaRPr lang="zh-CN" altLang="en-US" sz="2000" dirty="0" smtClean="0"/>
          </a:p>
          <a:p>
            <a:r>
              <a:rPr lang="zh-CN" altLang="en-US" sz="2000" dirty="0" smtClean="0"/>
              <a:t>正则表达式使用单个字符串来描述、匹配一系列符合某个句法规则的字符串。</a:t>
            </a:r>
            <a:endParaRPr lang="zh-CN" altLang="en-US" sz="2000" dirty="0" smtClean="0"/>
          </a:p>
          <a:p>
            <a:r>
              <a:rPr lang="zh-CN" altLang="en-US" sz="2000" dirty="0" smtClean="0"/>
              <a:t>则表达式通常被用来检索、替换那些符合某个模式的文本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en-US" altLang="zh-CN" sz="2000" dirty="0" err="1" smtClean="0"/>
              <a:t>java.util.regex</a:t>
            </a:r>
            <a:r>
              <a:rPr lang="zh-CN" altLang="en-US" sz="2000" dirty="0" smtClean="0"/>
              <a:t>包中提供以下两个类对正则表达式的支持：</a:t>
            </a:r>
            <a:endParaRPr lang="zh-CN" altLang="en-US" sz="2000" dirty="0" smtClean="0"/>
          </a:p>
          <a:p>
            <a:r>
              <a:rPr lang="en-US" altLang="zh-CN" sz="2000" dirty="0" smtClean="0"/>
              <a:t>Matcher </a:t>
            </a:r>
            <a:r>
              <a:rPr lang="zh-CN" altLang="en-US" sz="2000" dirty="0" smtClean="0"/>
              <a:t>类</a:t>
            </a:r>
            <a:endParaRPr lang="zh-CN" altLang="en-US" sz="2000" dirty="0" smtClean="0"/>
          </a:p>
          <a:p>
            <a:r>
              <a:rPr lang="zh-CN" altLang="en-US" sz="2000" dirty="0" smtClean="0"/>
              <a:t>通过解释 </a:t>
            </a:r>
            <a:r>
              <a:rPr lang="en-US" altLang="zh-CN" sz="2000" dirty="0" smtClean="0"/>
              <a:t>Pattern </a:t>
            </a:r>
            <a:r>
              <a:rPr lang="zh-CN" altLang="en-US" sz="2000" dirty="0" smtClean="0"/>
              <a:t>对 </a:t>
            </a:r>
            <a:r>
              <a:rPr lang="en-US" altLang="zh-CN" sz="2000" dirty="0" smtClean="0"/>
              <a:t>character sequence </a:t>
            </a:r>
            <a:r>
              <a:rPr lang="zh-CN" altLang="en-US" sz="2000" dirty="0" smtClean="0"/>
              <a:t>执行匹配操作的引擎。 </a:t>
            </a:r>
            <a:endParaRPr lang="zh-CN" altLang="en-US" sz="2000" dirty="0" smtClean="0"/>
          </a:p>
          <a:p>
            <a:r>
              <a:rPr lang="en-US" altLang="zh-CN" sz="2000" dirty="0" smtClean="0"/>
              <a:t>Pattern </a:t>
            </a:r>
            <a:r>
              <a:rPr lang="zh-CN" altLang="en-US" sz="2000" dirty="0" smtClean="0"/>
              <a:t>类</a:t>
            </a:r>
            <a:endParaRPr lang="zh-CN" altLang="en-US" sz="2000" dirty="0" smtClean="0"/>
          </a:p>
          <a:p>
            <a:r>
              <a:rPr lang="zh-CN" altLang="en-US" sz="2000" dirty="0" smtClean="0"/>
              <a:t>正则表达式的编译表示形式。</a:t>
            </a:r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Pattern</a:t>
            </a:r>
            <a:r>
              <a:rPr lang="zh-CN" altLang="en-US" sz="3600" dirty="0" smtClean="0"/>
              <a:t>类</a:t>
            </a:r>
            <a:endParaRPr lang="en-US" altLang="zh-CN" sz="3600" dirty="0" smtClean="0"/>
          </a:p>
        </p:txBody>
      </p:sp>
      <p:sp>
        <p:nvSpPr>
          <p:cNvPr id="7171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public final class Pattern extends </a:t>
            </a:r>
            <a:r>
              <a:rPr lang="en-US" altLang="zh-CN" sz="2000" dirty="0" err="1" smtClean="0"/>
              <a:t>Objectimplements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Serializable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r>
              <a:rPr lang="zh-CN" altLang="en-US" sz="2000" dirty="0" smtClean="0"/>
              <a:t>正则表达式的编译表示形式。指定为字符串的正则表达式必须首先被编译为此类的实例。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典型的调用顺序是 </a:t>
            </a:r>
            <a:endParaRPr lang="zh-CN" altLang="en-US" sz="2000" dirty="0" smtClean="0"/>
          </a:p>
          <a:p>
            <a:r>
              <a:rPr lang="en-US" altLang="zh-CN" sz="2000" dirty="0" smtClean="0"/>
              <a:t>Pattern p = </a:t>
            </a:r>
            <a:r>
              <a:rPr lang="en-US" altLang="zh-CN" sz="2000" dirty="0" err="1" smtClean="0"/>
              <a:t>Pattern.compile</a:t>
            </a:r>
            <a:r>
              <a:rPr lang="en-US" altLang="zh-CN" sz="2000" dirty="0" smtClean="0"/>
              <a:t>("a*b"); </a:t>
            </a:r>
            <a:endParaRPr lang="en-US" altLang="zh-CN" sz="2000" dirty="0" smtClean="0"/>
          </a:p>
          <a:p>
            <a:r>
              <a:rPr lang="en-US" altLang="zh-CN" sz="2000" dirty="0" smtClean="0"/>
              <a:t>Matcher m = </a:t>
            </a:r>
            <a:r>
              <a:rPr lang="en-US" altLang="zh-CN" sz="2000" dirty="0" err="1" smtClean="0"/>
              <a:t>p.matcher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aaaaab</a:t>
            </a:r>
            <a:r>
              <a:rPr lang="en-US" altLang="zh-CN" sz="2000" dirty="0" smtClean="0"/>
              <a:t>"); </a:t>
            </a:r>
            <a:endParaRPr lang="en-US" altLang="zh-CN" sz="2000" dirty="0" smtClean="0"/>
          </a:p>
          <a:p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 b = </a:t>
            </a:r>
            <a:r>
              <a:rPr lang="en-US" altLang="zh-CN" sz="2000" dirty="0" err="1" smtClean="0"/>
              <a:t>m.matches</a:t>
            </a:r>
            <a:r>
              <a:rPr lang="en-US" altLang="zh-CN" sz="2000" dirty="0" smtClean="0"/>
              <a:t>();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4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Matcher</a:t>
            </a:r>
            <a:r>
              <a:rPr lang="zh-CN" altLang="en-US" sz="3600" dirty="0" smtClean="0"/>
              <a:t>类</a:t>
            </a:r>
            <a:endParaRPr lang="en-US" altLang="zh-CN" sz="3600" dirty="0" smtClean="0"/>
          </a:p>
        </p:txBody>
      </p:sp>
      <p:sp>
        <p:nvSpPr>
          <p:cNvPr id="819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public final class Matcher extends Object implements </a:t>
            </a:r>
            <a:r>
              <a:rPr lang="en-US" altLang="zh-CN" sz="2000" dirty="0" err="1" smtClean="0"/>
              <a:t>MatchResult</a:t>
            </a:r>
            <a:endParaRPr lang="en-US" altLang="zh-CN" sz="2000" dirty="0" smtClean="0"/>
          </a:p>
          <a:p>
            <a:r>
              <a:rPr lang="en-US" altLang="zh-CN" sz="2000" dirty="0" smtClean="0"/>
              <a:t>Matcher</a:t>
            </a:r>
            <a:r>
              <a:rPr lang="zh-CN" altLang="en-US" sz="2000" dirty="0" smtClean="0"/>
              <a:t>类的主要功能是用于进行正则的匹配，通过</a:t>
            </a:r>
            <a:r>
              <a:rPr lang="en-US" altLang="zh-CN" sz="2000" dirty="0" smtClean="0"/>
              <a:t>Pattern</a:t>
            </a:r>
            <a:r>
              <a:rPr lang="zh-CN" altLang="en-US" sz="2000" dirty="0" smtClean="0"/>
              <a:t>类中定义完的正则，再使用</a:t>
            </a:r>
            <a:r>
              <a:rPr lang="en-US" altLang="zh-CN" sz="2000" dirty="0" smtClean="0"/>
              <a:t>Matcher</a:t>
            </a:r>
            <a:r>
              <a:rPr lang="zh-CN" altLang="en-US" sz="2000" dirty="0" smtClean="0"/>
              <a:t>类进行验证或者替换。</a:t>
            </a:r>
            <a:endParaRPr lang="zh-CN" altLang="en-US" sz="2000" dirty="0" smtClean="0"/>
          </a:p>
          <a:p>
            <a:r>
              <a:rPr lang="zh-CN" altLang="en-US" sz="2000" dirty="0" smtClean="0"/>
              <a:t> 常用方法：</a:t>
            </a:r>
            <a:endParaRPr lang="zh-CN" altLang="en-US" sz="2000" dirty="0" smtClean="0"/>
          </a:p>
          <a:p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 matches() </a:t>
            </a:r>
            <a:br>
              <a:rPr lang="en-US" altLang="zh-CN" sz="2000" dirty="0" smtClean="0"/>
            </a:br>
            <a:r>
              <a:rPr lang="en-US" altLang="zh-CN" sz="2000" dirty="0" smtClean="0"/>
              <a:t>          </a:t>
            </a:r>
            <a:r>
              <a:rPr lang="zh-CN" altLang="en-US" sz="2000" dirty="0" smtClean="0"/>
              <a:t>尝试将整个区域与模式匹配。</a:t>
            </a:r>
            <a:endParaRPr lang="zh-CN" altLang="en-US" sz="2000" dirty="0" smtClean="0"/>
          </a:p>
          <a:p>
            <a:r>
              <a:rPr lang="zh-CN" altLang="en-US" sz="2000" dirty="0" smtClean="0"/>
              <a:t> </a:t>
            </a:r>
            <a:r>
              <a:rPr lang="en-US" altLang="zh-CN" sz="2000" dirty="0" smtClean="0"/>
              <a:t>String </a:t>
            </a:r>
            <a:r>
              <a:rPr lang="en-US" altLang="zh-CN" sz="2000" dirty="0" err="1" smtClean="0"/>
              <a:t>replaceAll</a:t>
            </a:r>
            <a:r>
              <a:rPr lang="en-US" altLang="zh-CN" sz="2000" dirty="0" smtClean="0"/>
              <a:t>(String replacement) </a:t>
            </a:r>
            <a:br>
              <a:rPr lang="en-US" altLang="zh-CN" sz="2000" dirty="0" smtClean="0"/>
            </a:br>
            <a:r>
              <a:rPr lang="en-US" altLang="zh-CN" sz="2000" dirty="0" smtClean="0"/>
              <a:t>          </a:t>
            </a:r>
            <a:r>
              <a:rPr lang="zh-CN" altLang="en-US" sz="2000" dirty="0" smtClean="0"/>
              <a:t>替换模式与给定替换字符串相匹配的</a:t>
            </a:r>
            <a:endParaRPr lang="zh-CN" altLang="en-US" sz="2000" dirty="0" smtClean="0"/>
          </a:p>
          <a:p>
            <a:r>
              <a:rPr lang="zh-CN" altLang="en-US" sz="2000" dirty="0" smtClean="0"/>
              <a:t>          输入序列的每个子序列。</a:t>
            </a:r>
            <a:endParaRPr lang="zh-CN" altLang="en-US" sz="2000" dirty="0" smtClean="0"/>
          </a:p>
          <a:p>
            <a:r>
              <a:rPr lang="zh-CN" altLang="en-US" sz="2000" dirty="0" smtClean="0"/>
              <a:t> </a:t>
            </a:r>
            <a:r>
              <a:rPr lang="en-US" altLang="zh-CN" sz="2000" dirty="0" smtClean="0"/>
              <a:t>String </a:t>
            </a:r>
            <a:r>
              <a:rPr lang="en-US" altLang="zh-CN" sz="2000" dirty="0" err="1" smtClean="0"/>
              <a:t>replaceFirst</a:t>
            </a:r>
            <a:r>
              <a:rPr lang="en-US" altLang="zh-CN" sz="2000" dirty="0" smtClean="0"/>
              <a:t>(String replacement) </a:t>
            </a:r>
            <a:br>
              <a:rPr lang="en-US" altLang="zh-CN" sz="2000" dirty="0" smtClean="0"/>
            </a:br>
            <a:r>
              <a:rPr lang="en-US" altLang="zh-CN" sz="2000" dirty="0" smtClean="0"/>
              <a:t>          </a:t>
            </a:r>
            <a:r>
              <a:rPr lang="zh-CN" altLang="en-US" sz="2000" dirty="0" smtClean="0"/>
              <a:t>替换模式与给定替换字符串匹配的</a:t>
            </a:r>
            <a:endParaRPr lang="zh-CN" altLang="en-US" sz="2000" dirty="0" smtClean="0"/>
          </a:p>
          <a:p>
            <a:r>
              <a:rPr lang="zh-CN" altLang="en-US" sz="2000" dirty="0" smtClean="0"/>
              <a:t>           输入序列的第一个子序列。</a:t>
            </a:r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5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String</a:t>
            </a:r>
            <a:r>
              <a:rPr lang="zh-CN" altLang="en-US" sz="3600" dirty="0" smtClean="0"/>
              <a:t>类对正则的支持</a:t>
            </a:r>
            <a:endParaRPr lang="en-US" altLang="zh-CN" sz="3600" dirty="0" smtClean="0"/>
          </a:p>
        </p:txBody>
      </p:sp>
      <p:sp>
        <p:nvSpPr>
          <p:cNvPr id="9219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JDK 1.4</a:t>
            </a:r>
            <a:r>
              <a:rPr lang="zh-CN" altLang="en-US" sz="2000" dirty="0" smtClean="0"/>
              <a:t>之后加入了正则，随后又更新了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的操作类，因为在使用正则中，所有的内容通过字符串表示的比较多。在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类中有以下的方法可以完成对正则的支持：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matches</a:t>
            </a:r>
            <a:r>
              <a:rPr lang="en-US" altLang="zh-CN" sz="2000" dirty="0" smtClean="0"/>
              <a:t>(String </a:t>
            </a:r>
            <a:r>
              <a:rPr lang="en-US" altLang="zh-CN" sz="2000" dirty="0" err="1" smtClean="0"/>
              <a:t>regex</a:t>
            </a:r>
            <a:r>
              <a:rPr lang="en-US" altLang="zh-CN" sz="2000" dirty="0" smtClean="0"/>
              <a:t>) </a:t>
            </a:r>
            <a:br>
              <a:rPr lang="en-US" altLang="zh-CN" sz="2000" dirty="0" smtClean="0"/>
            </a:br>
            <a:r>
              <a:rPr lang="en-US" altLang="zh-CN" sz="2000" dirty="0" smtClean="0"/>
              <a:t>         </a:t>
            </a:r>
            <a:r>
              <a:rPr lang="zh-CN" altLang="en-US" sz="2000" dirty="0" smtClean="0"/>
              <a:t>告知此字符串是否匹配给定的正则表达式。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String </a:t>
            </a:r>
            <a:r>
              <a:rPr lang="en-US" altLang="zh-CN" sz="2000" b="1" dirty="0" err="1" smtClean="0"/>
              <a:t>replaceAll</a:t>
            </a:r>
            <a:r>
              <a:rPr lang="en-US" altLang="zh-CN" sz="2000" dirty="0" smtClean="0"/>
              <a:t>(String </a:t>
            </a:r>
            <a:r>
              <a:rPr lang="en-US" altLang="zh-CN" sz="2000" dirty="0" err="1" smtClean="0"/>
              <a:t>regex</a:t>
            </a:r>
            <a:r>
              <a:rPr lang="en-US" altLang="zh-CN" sz="2000" dirty="0" smtClean="0"/>
              <a:t>, String replacement) </a:t>
            </a:r>
            <a:br>
              <a:rPr lang="en-US" altLang="zh-CN" sz="2000" dirty="0" smtClean="0"/>
            </a:br>
            <a:r>
              <a:rPr lang="en-US" altLang="zh-CN" sz="2000" dirty="0" smtClean="0"/>
              <a:t>         </a:t>
            </a:r>
            <a:r>
              <a:rPr lang="zh-CN" altLang="en-US" sz="2000" dirty="0" smtClean="0"/>
              <a:t>使用给定的 </a:t>
            </a:r>
            <a:r>
              <a:rPr lang="en-US" altLang="zh-CN" sz="2000" dirty="0" smtClean="0"/>
              <a:t>replacement </a:t>
            </a:r>
            <a:r>
              <a:rPr lang="zh-CN" altLang="en-US" sz="2000" dirty="0" smtClean="0"/>
              <a:t>替换此字符串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所有匹配给定的正则表达式的子字符串。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String </a:t>
            </a:r>
            <a:r>
              <a:rPr lang="en-US" altLang="zh-CN" sz="2000" b="1" dirty="0" err="1" smtClean="0"/>
              <a:t>replaceFirst</a:t>
            </a:r>
            <a:r>
              <a:rPr lang="en-US" altLang="zh-CN" sz="2000" dirty="0" smtClean="0"/>
              <a:t>(String </a:t>
            </a:r>
            <a:r>
              <a:rPr lang="en-US" altLang="zh-CN" sz="2000" dirty="0" err="1" smtClean="0"/>
              <a:t>regex</a:t>
            </a:r>
            <a:r>
              <a:rPr lang="en-US" altLang="zh-CN" sz="2000" dirty="0" smtClean="0"/>
              <a:t>, String replacement) </a:t>
            </a:r>
            <a:br>
              <a:rPr lang="en-US" altLang="zh-CN" sz="2000" dirty="0" smtClean="0"/>
            </a:br>
            <a:r>
              <a:rPr lang="en-US" altLang="zh-CN" sz="2000" dirty="0" smtClean="0"/>
              <a:t>         </a:t>
            </a:r>
            <a:r>
              <a:rPr lang="zh-CN" altLang="en-US" sz="2000" dirty="0" smtClean="0"/>
              <a:t>使用给定的 </a:t>
            </a:r>
            <a:r>
              <a:rPr lang="en-US" altLang="zh-CN" sz="2000" dirty="0" smtClean="0"/>
              <a:t>replacement </a:t>
            </a:r>
            <a:r>
              <a:rPr lang="zh-CN" altLang="en-US" sz="2000" dirty="0" smtClean="0"/>
              <a:t>替换此字符串</a:t>
            </a:r>
            <a:endParaRPr lang="en-US" altLang="zh-CN" sz="2000" dirty="0" smtClean="0"/>
          </a:p>
          <a:p>
            <a:r>
              <a:rPr lang="zh-CN" altLang="en-US" sz="2000" dirty="0" smtClean="0"/>
              <a:t>         匹配给定的正则表达式的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第一个子字符串。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String[] </a:t>
            </a:r>
            <a:r>
              <a:rPr lang="en-US" altLang="zh-CN" sz="2000" b="1" dirty="0" smtClean="0"/>
              <a:t>split</a:t>
            </a:r>
            <a:r>
              <a:rPr lang="en-US" altLang="zh-CN" sz="2000" dirty="0" smtClean="0"/>
              <a:t>(String </a:t>
            </a:r>
            <a:r>
              <a:rPr lang="en-US" altLang="zh-CN" sz="2000" dirty="0" err="1" smtClean="0"/>
              <a:t>regex</a:t>
            </a:r>
            <a:r>
              <a:rPr lang="en-US" altLang="zh-CN" sz="2000" dirty="0" smtClean="0"/>
              <a:t>) </a:t>
            </a:r>
            <a:br>
              <a:rPr lang="en-US" altLang="zh-CN" sz="2000" dirty="0" smtClean="0"/>
            </a:br>
            <a:r>
              <a:rPr lang="en-US" altLang="zh-CN" sz="2000" dirty="0" smtClean="0"/>
              <a:t>         </a:t>
            </a:r>
            <a:r>
              <a:rPr lang="zh-CN" altLang="en-US" sz="2000" dirty="0" smtClean="0"/>
              <a:t>根据给定正则表达式的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               </a:t>
            </a:r>
            <a:r>
              <a:rPr lang="zh-CN" altLang="en-US" sz="2000" dirty="0" smtClean="0"/>
              <a:t>匹配拆分此字符串。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6</a:t>
            </a:r>
            <a:r>
              <a:rPr lang="zh-CN" altLang="en-US" sz="3600" dirty="0" smtClean="0"/>
              <a:t>、示例</a:t>
            </a:r>
            <a:endParaRPr lang="en-US" altLang="zh-CN" sz="3600" dirty="0" smtClean="0"/>
          </a:p>
        </p:txBody>
      </p:sp>
      <p:sp>
        <p:nvSpPr>
          <p:cNvPr id="10243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、验证电话号码（如：</a:t>
            </a:r>
            <a:r>
              <a:rPr lang="en-US" altLang="zh-CN" sz="2000" dirty="0" smtClean="0"/>
              <a:t>010-38389438 </a:t>
            </a:r>
            <a:r>
              <a:rPr lang="zh-CN" altLang="en-US" sz="2000" dirty="0" smtClean="0"/>
              <a:t>）</a:t>
            </a:r>
            <a:endParaRPr lang="zh-CN" altLang="en-US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、验证手机号码</a:t>
            </a:r>
            <a:endParaRPr lang="zh-CN" altLang="en-US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、验证用户名，只能是字母开头的数字、字母或下划线的组合</a:t>
            </a:r>
            <a:endParaRPr lang="zh-CN" altLang="en-US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、验证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地址（如：</a:t>
            </a:r>
            <a:r>
              <a:rPr lang="en-US" altLang="zh-CN" sz="2000" dirty="0" smtClean="0"/>
              <a:t>192.168.1.1</a:t>
            </a:r>
            <a:r>
              <a:rPr lang="zh-CN" altLang="en-US" sz="2000" dirty="0" smtClean="0"/>
              <a:t>）</a:t>
            </a:r>
            <a:endParaRPr lang="zh-CN" altLang="en-US" sz="2000" dirty="0" smtClean="0"/>
          </a:p>
          <a:p>
            <a:r>
              <a:rPr lang="en-US" altLang="zh-CN" sz="2000" dirty="0" smtClean="0"/>
              <a:t>5</a:t>
            </a:r>
            <a:r>
              <a:rPr lang="zh-CN" altLang="en-US" sz="2000" dirty="0" smtClean="0"/>
              <a:t>、验证网址（如：</a:t>
            </a:r>
            <a:r>
              <a:rPr lang="en-US" altLang="zh-CN" sz="2000" dirty="0" smtClean="0"/>
              <a:t>http://www.baidu.com</a:t>
            </a:r>
            <a:r>
              <a:rPr lang="zh-CN" altLang="en-US" sz="2000" dirty="0" smtClean="0"/>
              <a:t>）</a:t>
            </a:r>
            <a:endParaRPr lang="zh-CN" altLang="en-US" sz="2000" dirty="0" smtClean="0"/>
          </a:p>
          <a:p>
            <a:r>
              <a:rPr lang="en-US" altLang="zh-CN" sz="2000" dirty="0" smtClean="0"/>
              <a:t>6</a:t>
            </a:r>
            <a:r>
              <a:rPr lang="zh-CN" altLang="en-US" sz="2000" dirty="0" smtClean="0"/>
              <a:t>、验证年龄（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以内）</a:t>
            </a:r>
            <a:endParaRPr lang="zh-CN" altLang="en-US" sz="2000" dirty="0" smtClean="0"/>
          </a:p>
          <a:p>
            <a:r>
              <a:rPr lang="en-US" altLang="zh-CN" sz="2000" dirty="0" smtClean="0"/>
              <a:t>7</a:t>
            </a:r>
            <a:r>
              <a:rPr lang="zh-CN" altLang="en-US" sz="2000" dirty="0" smtClean="0"/>
              <a:t>、验证金额（可以有小数位）</a:t>
            </a:r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总结 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、认识正则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、正则表达式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Pattern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Matcher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类对正则的支持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、示例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ingk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01章 Java开发入门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codingke</Template>
  <TotalTime>0</TotalTime>
  <Words>1568</Words>
  <Application>WPS 演示</Application>
  <PresentationFormat>自定义</PresentationFormat>
  <Paragraphs>89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黑体</vt:lpstr>
      <vt:lpstr>Calibri</vt:lpstr>
      <vt:lpstr>1_codingke</vt:lpstr>
      <vt:lpstr>第01章 Java开发入门</vt:lpstr>
      <vt:lpstr>第14章：正则表达式</vt:lpstr>
      <vt:lpstr>课程大纲</vt:lpstr>
      <vt:lpstr>1、认识正则</vt:lpstr>
      <vt:lpstr>2、正则表达式</vt:lpstr>
      <vt:lpstr>3、Pattern类</vt:lpstr>
      <vt:lpstr>4、Matcher类</vt:lpstr>
      <vt:lpstr>5、String类对正则的支持</vt:lpstr>
      <vt:lpstr>6、示例</vt:lpstr>
      <vt:lpstr>总结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vince</cp:lastModifiedBy>
  <cp:revision>50</cp:revision>
  <dcterms:created xsi:type="dcterms:W3CDTF">2014-03-25T02:54:00Z</dcterms:created>
  <dcterms:modified xsi:type="dcterms:W3CDTF">2017-06-15T09:59:19Z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