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7"/>
  </p:notesMasterIdLst>
  <p:sldIdLst>
    <p:sldId id="260" r:id="rId4"/>
    <p:sldId id="261" r:id="rId5"/>
    <p:sldId id="262" r:id="rId6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11522075" cy="7200900"/>
  <p:notesSz cx="6858000" cy="9144000"/>
  <p:defaultTextStyle>
    <a:defPPr>
      <a:defRPr lang="zh-CN"/>
    </a:defPPr>
    <a:lvl1pPr marL="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880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24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05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49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29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73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54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98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84" y="-96"/>
      </p:cViewPr>
      <p:guideLst>
        <p:guide orient="horz" pos="2268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DA1A7-C565-47E4-830C-4D1B67F16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25AA4-9A01-4D92-A63C-6105AC395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8FD2A-6DAC-4643-BC0C-E6E2C94E979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377DF-9AA7-4A5C-9A7D-13E79B75AB4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9E2AB-8A90-4E7E-AC1B-C457A62E420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A341D-F173-4068-9923-F932CE8B58C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15C3E-1D42-40C8-850C-5840F1F9BE2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66A9F-223F-47A5-B45F-A41E9ED5086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2"/>
            <a:ext cx="10369868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216074"/>
            <a:ext cx="7776864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9335" y="1457310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kern="1200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lang="en-US" altLang="zh-CN" sz="4800" kern="1200" baseline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6958" y="4536034"/>
            <a:ext cx="3949065" cy="84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19761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majianwei@moliying.com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http://weibo.com/jianweima</a:t>
            </a:r>
            <a:endPara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mjw-jav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304415"/>
            <a:ext cx="2158365" cy="215836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7.jpe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711722"/>
            <a:ext cx="10369868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557" y="288082"/>
            <a:ext cx="7920880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章：枚举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课程大纲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、认识枚举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Enum</a:t>
            </a:r>
            <a:r>
              <a:rPr lang="zh-CN" altLang="en-US" sz="2400" dirty="0" smtClean="0"/>
              <a:t>类与</a:t>
            </a:r>
            <a:r>
              <a:rPr lang="en-US" altLang="zh-CN" sz="2400" dirty="0" smtClean="0"/>
              <a:t>enum</a:t>
            </a:r>
            <a:r>
              <a:rPr lang="zh-CN" altLang="en-US" sz="2400" dirty="0" smtClean="0"/>
              <a:t>关键字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、集合对枚举的支持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、带构造方法的枚举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、让枚举实现接口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、在枚举中定义抽象方法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1</a:t>
            </a:r>
            <a:r>
              <a:rPr lang="zh-CN" altLang="en-US" sz="3600" dirty="0" smtClean="0"/>
              <a:t>、认识枚举</a:t>
            </a:r>
            <a:endParaRPr lang="en-US" altLang="zh-CN" sz="36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枚举就是要让某个类型的变量的取值只能为若干个固定值中的一个，否则编译器就会报错，枚举可以让编译器在编译时就可以控制源程序赋给的非法值，使用普通变量的方式在开发阶段无法实现这一目标。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JDK 1.5</a:t>
            </a:r>
            <a:r>
              <a:rPr lang="zh-CN" altLang="en-US" sz="2000" dirty="0" smtClean="0"/>
              <a:t>之后，使用关键字</a:t>
            </a:r>
            <a:r>
              <a:rPr lang="en-US" altLang="zh-CN" sz="2000" dirty="0" err="1" smtClean="0"/>
              <a:t>enum</a:t>
            </a:r>
            <a:r>
              <a:rPr lang="zh-CN" altLang="en-US" sz="2000" dirty="0" smtClean="0"/>
              <a:t>定义一种新的类型，称为枚举类型。</a:t>
            </a:r>
            <a:endParaRPr lang="zh-CN" altLang="en-US" sz="2000" dirty="0" smtClean="0"/>
          </a:p>
          <a:p>
            <a:endParaRPr lang="en-US" altLang="zh-CN" sz="2000" dirty="0" smtClean="0"/>
          </a:p>
        </p:txBody>
      </p:sp>
      <p:pic>
        <p:nvPicPr>
          <p:cNvPr id="1027" name="Picture 3" descr="C:\Users\vince\Pictures\QQ截图2015040315011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4625" y="3596690"/>
            <a:ext cx="6643734" cy="2098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Enum</a:t>
            </a:r>
            <a:r>
              <a:rPr lang="zh-CN" altLang="en-US" sz="3600" dirty="0" smtClean="0"/>
              <a:t>类与</a:t>
            </a:r>
            <a:r>
              <a:rPr lang="en-US" altLang="zh-CN" sz="3600" dirty="0" smtClean="0"/>
              <a:t>enum</a:t>
            </a:r>
            <a:r>
              <a:rPr lang="zh-CN" altLang="en-US" sz="3600" dirty="0" smtClean="0"/>
              <a:t>关键字</a:t>
            </a:r>
            <a:endParaRPr lang="en-US" altLang="zh-CN" sz="3600" dirty="0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enum</a:t>
            </a:r>
            <a:r>
              <a:rPr lang="zh-CN" altLang="en-US" sz="2000" dirty="0" smtClean="0"/>
              <a:t>关键字定义的枚举类，实际上就相当于定义了一个类，此类继承了</a:t>
            </a:r>
            <a:r>
              <a:rPr lang="en-US" altLang="zh-CN" sz="2000" dirty="0" smtClean="0"/>
              <a:t>Enum</a:t>
            </a:r>
            <a:r>
              <a:rPr lang="zh-CN" altLang="en-US" sz="2000" dirty="0" smtClean="0"/>
              <a:t>类而已。</a:t>
            </a:r>
            <a:endParaRPr lang="zh-CN" altLang="en-US" sz="2000" dirty="0" smtClean="0"/>
          </a:p>
          <a:p>
            <a:r>
              <a:rPr lang="en-US" altLang="zh-CN" sz="2000" dirty="0" smtClean="0"/>
              <a:t>Enum</a:t>
            </a:r>
            <a:r>
              <a:rPr lang="zh-CN" altLang="en-US" sz="2000" dirty="0" smtClean="0"/>
              <a:t>类中定义了如下的方法：</a:t>
            </a:r>
            <a:endParaRPr lang="zh-CN" altLang="en-US" sz="2000" dirty="0" smtClean="0"/>
          </a:p>
          <a:p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0130" y="2635568"/>
          <a:ext cx="9914105" cy="1219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423078"/>
                <a:gridCol w="5491027"/>
              </a:tblGrid>
              <a:tr h="609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protected Enum(String </a:t>
                      </a:r>
                      <a:r>
                        <a:rPr lang="en-US" sz="2000" kern="100" dirty="0" err="1"/>
                        <a:t>name,int</a:t>
                      </a:r>
                      <a:r>
                        <a:rPr lang="en-US" sz="2000" kern="100" dirty="0"/>
                        <a:t> ordinal)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此构造方法不能被外部直接调用，只能被其子类访问，此构造方法为自动调用。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3073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public final String name()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枚举的名字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public final </a:t>
                      </a:r>
                      <a:r>
                        <a:rPr lang="en-US" sz="2000" kern="100" dirty="0" err="1"/>
                        <a:t>int</a:t>
                      </a:r>
                      <a:r>
                        <a:rPr lang="en-US" sz="2000" kern="100" dirty="0"/>
                        <a:t> ordinal()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枚举的序号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3</a:t>
            </a:r>
            <a:r>
              <a:rPr lang="zh-CN" altLang="en-US" sz="3600" dirty="0" smtClean="0"/>
              <a:t>、集合对枚举的支持</a:t>
            </a:r>
            <a:endParaRPr lang="en-US" altLang="zh-CN" sz="3600" dirty="0" smtClean="0"/>
          </a:p>
        </p:txBody>
      </p:sp>
      <p:sp>
        <p:nvSpPr>
          <p:cNvPr id="717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JDK 1.5</a:t>
            </a:r>
            <a:r>
              <a:rPr lang="zh-CN" altLang="en-US" sz="2000" dirty="0" smtClean="0"/>
              <a:t>之后，对于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接口而言又增加了两个新的子类：</a:t>
            </a:r>
            <a:r>
              <a:rPr lang="en-US" altLang="zh-CN" sz="2000" dirty="0" err="1" smtClean="0"/>
              <a:t>EnumSet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EnumMap</a:t>
            </a:r>
            <a:r>
              <a:rPr lang="zh-CN" altLang="en-US" sz="2000" dirty="0" smtClean="0"/>
              <a:t>两个类。</a:t>
            </a:r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4</a:t>
            </a:r>
            <a:r>
              <a:rPr lang="zh-CN" altLang="en-US" sz="3600" dirty="0" smtClean="0"/>
              <a:t>、带构造方法的枚举</a:t>
            </a:r>
            <a:endParaRPr lang="en-US" altLang="zh-CN" sz="3600" dirty="0" smtClean="0"/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enum</a:t>
            </a:r>
            <a:r>
              <a:rPr lang="en-US" altLang="zh-CN" sz="2000" dirty="0" smtClean="0"/>
              <a:t> Color {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RED</a:t>
            </a:r>
            <a:r>
              <a:rPr lang="en-US" altLang="zh-CN" sz="2000" dirty="0" smtClean="0"/>
              <a:t>(10),</a:t>
            </a:r>
            <a:r>
              <a:rPr lang="en-US" altLang="zh-CN" sz="2000" i="1" dirty="0" smtClean="0"/>
              <a:t>BLUE</a:t>
            </a:r>
            <a:r>
              <a:rPr lang="en-US" altLang="zh-CN" sz="2000" dirty="0" smtClean="0"/>
              <a:t>(10);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b="1" dirty="0" smtClean="0"/>
              <a:t>private</a:t>
            </a:r>
            <a:r>
              <a:rPr lang="en-US" altLang="zh-CN" sz="2000" dirty="0" smtClean="0"/>
              <a:t> Color() {}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b="1" dirty="0" smtClean="0"/>
              <a:t>private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int</a:t>
            </a:r>
            <a:r>
              <a:rPr lang="en-US" altLang="zh-CN" sz="2000" dirty="0" smtClean="0"/>
              <a:t> color;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b="1" dirty="0" smtClean="0"/>
              <a:t>private</a:t>
            </a:r>
            <a:r>
              <a:rPr lang="en-US" altLang="zh-CN" sz="2000" dirty="0" smtClean="0"/>
              <a:t> Color(</a:t>
            </a:r>
            <a:r>
              <a:rPr lang="en-US" altLang="zh-CN" sz="2000" b="1" dirty="0" err="1" smtClean="0"/>
              <a:t>int</a:t>
            </a:r>
            <a:r>
              <a:rPr lang="en-US" altLang="zh-CN" sz="2000" dirty="0" smtClean="0"/>
              <a:t> color){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b="1" dirty="0" err="1" smtClean="0"/>
              <a:t>this</a:t>
            </a:r>
            <a:r>
              <a:rPr lang="en-US" altLang="zh-CN" sz="2000" dirty="0" err="1" smtClean="0"/>
              <a:t>.color</a:t>
            </a:r>
            <a:r>
              <a:rPr lang="en-US" altLang="zh-CN" sz="2000" dirty="0" smtClean="0"/>
              <a:t> = color;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000" dirty="0" smtClean="0"/>
              <a:t>}	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5</a:t>
            </a:r>
            <a:r>
              <a:rPr lang="zh-CN" altLang="en-US" sz="3600" dirty="0" smtClean="0"/>
              <a:t>、让枚举实现接口</a:t>
            </a:r>
            <a:endParaRPr lang="en-US" altLang="zh-CN" sz="3600" dirty="0" smtClean="0"/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900" b="1" dirty="0" smtClean="0"/>
              <a:t>interface</a:t>
            </a:r>
            <a:r>
              <a:rPr lang="en-US" altLang="zh-CN" sz="1900" dirty="0" smtClean="0"/>
              <a:t> Info 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String getColor();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}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/>
              <a:t>enum</a:t>
            </a:r>
            <a:r>
              <a:rPr lang="en-US" altLang="zh-CN" sz="1900" dirty="0" smtClean="0"/>
              <a:t> Color </a:t>
            </a:r>
            <a:r>
              <a:rPr lang="en-US" altLang="zh-CN" sz="1900" b="1" dirty="0" smtClean="0"/>
              <a:t>implements</a:t>
            </a:r>
            <a:r>
              <a:rPr lang="en-US" altLang="zh-CN" sz="1900" dirty="0" smtClean="0"/>
              <a:t> Info 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i="1" dirty="0" smtClean="0"/>
              <a:t>RED</a:t>
            </a:r>
            <a:r>
              <a:rPr lang="en-US" altLang="zh-CN" sz="1900" dirty="0" smtClean="0"/>
              <a:t> 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String </a:t>
            </a:r>
            <a:r>
              <a:rPr lang="en-US" altLang="zh-CN" sz="1900" dirty="0" err="1" smtClean="0"/>
              <a:t>getColor</a:t>
            </a:r>
            <a:r>
              <a:rPr lang="en-US" altLang="zh-CN" sz="1900" dirty="0" smtClean="0"/>
              <a:t>() {</a:t>
            </a:r>
            <a:r>
              <a:rPr lang="en-US" altLang="zh-CN" sz="1900" b="1" dirty="0" smtClean="0"/>
              <a:t>return</a:t>
            </a:r>
            <a:r>
              <a:rPr lang="en-US" altLang="zh-CN" sz="1900" dirty="0" smtClean="0"/>
              <a:t> "</a:t>
            </a:r>
            <a:r>
              <a:rPr lang="zh-CN" altLang="en-US" sz="1900" dirty="0" smtClean="0"/>
              <a:t>红色</a:t>
            </a:r>
            <a:r>
              <a:rPr lang="en-US" altLang="zh-CN" sz="1900" dirty="0" smtClean="0"/>
              <a:t>";}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},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i="1" dirty="0" smtClean="0"/>
              <a:t>GREEN</a:t>
            </a:r>
            <a:r>
              <a:rPr lang="en-US" altLang="zh-CN" sz="1900" dirty="0" smtClean="0"/>
              <a:t> 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String getColor() {</a:t>
            </a:r>
            <a:r>
              <a:rPr lang="en-US" altLang="zh-CN" sz="1900" b="1" dirty="0" smtClean="0"/>
              <a:t>return</a:t>
            </a:r>
            <a:r>
              <a:rPr lang="en-US" altLang="zh-CN" sz="1900" dirty="0" smtClean="0"/>
              <a:t> "</a:t>
            </a:r>
            <a:r>
              <a:rPr lang="zh-CN" altLang="en-US" sz="1900" dirty="0" smtClean="0"/>
              <a:t>绿色</a:t>
            </a:r>
            <a:r>
              <a:rPr lang="en-US" altLang="zh-CN" sz="1900" dirty="0" smtClean="0"/>
              <a:t>";}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},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i="1" dirty="0" smtClean="0"/>
              <a:t>BLUE</a:t>
            </a:r>
            <a:r>
              <a:rPr lang="en-US" altLang="zh-CN" sz="1900" dirty="0" smtClean="0"/>
              <a:t> 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String getColor() {</a:t>
            </a:r>
            <a:r>
              <a:rPr lang="en-US" altLang="zh-CN" sz="1900" b="1" dirty="0" smtClean="0"/>
              <a:t>return</a:t>
            </a:r>
            <a:r>
              <a:rPr lang="en-US" altLang="zh-CN" sz="1900" dirty="0" smtClean="0"/>
              <a:t> "</a:t>
            </a:r>
            <a:r>
              <a:rPr lang="zh-CN" altLang="en-US" sz="1900" dirty="0" smtClean="0"/>
              <a:t>蓝色</a:t>
            </a:r>
            <a:r>
              <a:rPr lang="en-US" altLang="zh-CN" sz="1900" dirty="0" smtClean="0"/>
              <a:t>";}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};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}</a:t>
            </a:r>
            <a:endParaRPr lang="en-US" altLang="zh-CN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6</a:t>
            </a:r>
            <a:r>
              <a:rPr lang="zh-CN" altLang="en-US" sz="3600" dirty="0" smtClean="0"/>
              <a:t>、在枚举中定义抽象方法</a:t>
            </a:r>
            <a:endParaRPr lang="en-US" altLang="zh-CN" sz="3600" dirty="0" smtClean="0"/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/>
              <a:t>enum</a:t>
            </a:r>
            <a:r>
              <a:rPr lang="en-US" altLang="zh-CN" sz="1900" dirty="0" smtClean="0"/>
              <a:t> Color{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i="1" dirty="0" smtClean="0"/>
              <a:t>RED</a:t>
            </a:r>
            <a:r>
              <a:rPr lang="en-US" altLang="zh-CN" sz="1900" dirty="0" smtClean="0"/>
              <a:t> 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String getColor() {</a:t>
            </a:r>
            <a:r>
              <a:rPr lang="en-US" altLang="zh-CN" sz="1900" b="1" dirty="0" smtClean="0"/>
              <a:t>return</a:t>
            </a:r>
            <a:r>
              <a:rPr lang="en-US" altLang="zh-CN" sz="1900" dirty="0" smtClean="0"/>
              <a:t> "</a:t>
            </a:r>
            <a:r>
              <a:rPr lang="zh-CN" altLang="en-US" sz="1900" dirty="0" smtClean="0"/>
              <a:t>红色</a:t>
            </a:r>
            <a:r>
              <a:rPr lang="en-US" altLang="zh-CN" sz="1900" dirty="0" smtClean="0"/>
              <a:t>";}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},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i="1" dirty="0" smtClean="0"/>
              <a:t>GREEN</a:t>
            </a:r>
            <a:r>
              <a:rPr lang="en-US" altLang="zh-CN" sz="1900" dirty="0" smtClean="0"/>
              <a:t> 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String getColor() {</a:t>
            </a:r>
            <a:r>
              <a:rPr lang="en-US" altLang="zh-CN" sz="1900" b="1" dirty="0" smtClean="0"/>
              <a:t>return</a:t>
            </a:r>
            <a:r>
              <a:rPr lang="en-US" altLang="zh-CN" sz="1900" dirty="0" smtClean="0"/>
              <a:t> "</a:t>
            </a:r>
            <a:r>
              <a:rPr lang="zh-CN" altLang="en-US" sz="1900" dirty="0" smtClean="0"/>
              <a:t>绿色</a:t>
            </a:r>
            <a:r>
              <a:rPr lang="en-US" altLang="zh-CN" sz="1900" dirty="0" smtClean="0"/>
              <a:t>";}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},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i="1" dirty="0" smtClean="0"/>
              <a:t>BLUE</a:t>
            </a:r>
            <a:r>
              <a:rPr lang="en-US" altLang="zh-CN" sz="1900" dirty="0" smtClean="0"/>
              <a:t> {</a:t>
            </a: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String getColor() {</a:t>
            </a:r>
            <a:r>
              <a:rPr lang="en-US" altLang="zh-CN" sz="1900" b="1" dirty="0" smtClean="0"/>
              <a:t>return</a:t>
            </a:r>
            <a:r>
              <a:rPr lang="en-US" altLang="zh-CN" sz="1900" dirty="0" smtClean="0"/>
              <a:t> "</a:t>
            </a:r>
            <a:r>
              <a:rPr lang="zh-CN" altLang="en-US" sz="1900" dirty="0" smtClean="0"/>
              <a:t>蓝色</a:t>
            </a:r>
            <a:r>
              <a:rPr lang="en-US" altLang="zh-CN" sz="1900" dirty="0" smtClean="0"/>
              <a:t>";}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};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/>
              <a:t>abstract</a:t>
            </a:r>
            <a:r>
              <a:rPr lang="en-US" altLang="zh-CN" sz="1900" dirty="0" smtClean="0"/>
              <a:t> String getColor();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}</a:t>
            </a:r>
            <a:endParaRPr lang="en-US" altLang="zh-CN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、认识枚举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Enum</a:t>
            </a:r>
            <a:r>
              <a:rPr lang="zh-CN" altLang="en-US" sz="2400" dirty="0" smtClean="0"/>
              <a:t>类与</a:t>
            </a:r>
            <a:r>
              <a:rPr lang="en-US" altLang="zh-CN" sz="2400" dirty="0" smtClean="0"/>
              <a:t>enum</a:t>
            </a:r>
            <a:r>
              <a:rPr lang="zh-CN" altLang="en-US" sz="2400" dirty="0" smtClean="0"/>
              <a:t>关键字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、集合对枚举的支持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、带构造方法的枚举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、让枚举实现接口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、在枚举中定义抽象方法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ingk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01章 Java开发入门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codingke</Template>
  <TotalTime>0</TotalTime>
  <Words>1131</Words>
  <Application>WPS 演示</Application>
  <PresentationFormat>自定义</PresentationFormat>
  <Paragraphs>92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Times New Roman</vt:lpstr>
      <vt:lpstr>Calibri</vt:lpstr>
      <vt:lpstr>1_codingke</vt:lpstr>
      <vt:lpstr>第01章 Java开发入门</vt:lpstr>
      <vt:lpstr>第15章：枚举</vt:lpstr>
      <vt:lpstr>课程大纲</vt:lpstr>
      <vt:lpstr>1、认识枚举</vt:lpstr>
      <vt:lpstr>2、Enum类与enum关键字</vt:lpstr>
      <vt:lpstr>3、集合对枚举的支持</vt:lpstr>
      <vt:lpstr>4、带构造方法的枚举</vt:lpstr>
      <vt:lpstr>5、让枚举实现接口</vt:lpstr>
      <vt:lpstr>6、在枚举中定义抽象方法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vince</cp:lastModifiedBy>
  <cp:revision>58</cp:revision>
  <dcterms:created xsi:type="dcterms:W3CDTF">2014-03-25T02:54:00Z</dcterms:created>
  <dcterms:modified xsi:type="dcterms:W3CDTF">2017-06-16T10:13:30Z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