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</p:sldMasterIdLst>
  <p:notesMasterIdLst>
    <p:notesMasterId r:id="rId5"/>
  </p:notesMasterIdLst>
  <p:sldIdLst>
    <p:sldId id="256" r:id="rId4"/>
    <p:sldId id="289" r:id="rId6"/>
    <p:sldId id="293" r:id="rId7"/>
    <p:sldId id="296" r:id="rId8"/>
    <p:sldId id="297" r:id="rId9"/>
    <p:sldId id="300" r:id="rId10"/>
    <p:sldId id="301" r:id="rId11"/>
    <p:sldId id="304" r:id="rId12"/>
    <p:sldId id="305" r:id="rId13"/>
    <p:sldId id="308" r:id="rId14"/>
    <p:sldId id="311" r:id="rId15"/>
    <p:sldId id="312" r:id="rId16"/>
    <p:sldId id="313" r:id="rId17"/>
    <p:sldId id="258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 dirty="0" smtClean="0">
                <a:effectLst/>
                <a:sym typeface="+mn-ea"/>
              </a:rPr>
              <a:t>【进入页面】</a:t>
            </a:r>
            <a:endParaRPr lang="zh-CN" altLang="zh-CN" dirty="0" smtClean="0">
              <a:effectLst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首页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-7620"/>
            <a:ext cx="12284710" cy="691197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30480" y="-62230"/>
            <a:ext cx="12281535" cy="6999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30480" y="-62230"/>
            <a:ext cx="12281535" cy="6999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结束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" y="-8255"/>
            <a:ext cx="12252960" cy="689419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403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1208405"/>
            <a:ext cx="10516235" cy="4911725"/>
          </a:xfrm>
        </p:spPr>
        <p:txBody>
          <a:bodyPr/>
          <a:lstStyle>
            <a:lvl1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403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30480" y="-62230"/>
            <a:ext cx="12281535" cy="6999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30480" y="-62230"/>
            <a:ext cx="12281535" cy="6999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结束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" y="-8255"/>
            <a:ext cx="12252960" cy="689419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首页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-7620"/>
            <a:ext cx="12284710" cy="691197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403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1208405"/>
            <a:ext cx="10516235" cy="4911725"/>
          </a:xfrm>
        </p:spPr>
        <p:txBody>
          <a:bodyPr/>
          <a:lstStyle>
            <a:lvl1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403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image" Target="../media/image4.jpeg"/><Relationship Id="rId7" Type="http://schemas.openxmlformats.org/officeDocument/2006/relationships/image" Target="../media/image3.jpeg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985" y="-5715"/>
            <a:ext cx="12176125" cy="687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C:\Users\coding1\Desktop\PPT\PHP.jpgPHP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-2540" y="-5715"/>
            <a:ext cx="12236450" cy="6884035"/>
          </a:xfrm>
          <a:prstGeom prst="rect">
            <a:avLst/>
          </a:prstGeom>
        </p:spPr>
      </p:pic>
      <p:pic>
        <p:nvPicPr>
          <p:cNvPr id="12" name="图片 11" descr="iOS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540" y="-5715"/>
            <a:ext cx="12236450" cy="6884670"/>
          </a:xfrm>
          <a:prstGeom prst="rect">
            <a:avLst/>
          </a:prstGeom>
        </p:spPr>
      </p:pic>
      <p:pic>
        <p:nvPicPr>
          <p:cNvPr id="13" name="图片 12" descr="java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540" y="-5715"/>
            <a:ext cx="12236450" cy="68846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标题 9"/>
          <p:cNvSpPr>
            <a:spLocks noGrp="1"/>
          </p:cNvSpPr>
          <p:nvPr/>
        </p:nvSpPr>
        <p:spPr>
          <a:xfrm>
            <a:off x="838200" y="1916430"/>
            <a:ext cx="10515600" cy="1733550"/>
          </a:xfrm>
        </p:spPr>
        <p:txBody>
          <a:bodyPr anchor="ctr" anchorCtr="0"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60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Spring</a:t>
            </a:r>
            <a:r>
              <a:rPr lang="zh-CN" altLang="en-US" sz="360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框架实战</a:t>
            </a:r>
            <a:endParaRPr lang="zh-CN" altLang="en-US" sz="360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360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第二章 </a:t>
            </a:r>
            <a:r>
              <a:rPr lang="en-US" altLang="zh-CN" sz="360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zh-CN" altLang="en-US" sz="360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自动装配</a:t>
            </a:r>
            <a:endParaRPr lang="en-US" altLang="zh-CN" sz="360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几个特殊的注解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@Controller</a:t>
            </a:r>
            <a:endParaRPr lang="zh-CN" altLang="en-US"/>
          </a:p>
          <a:p>
            <a:r>
              <a:rPr lang="zh-CN" altLang="en-US"/>
              <a:t>@Service</a:t>
            </a:r>
            <a:endParaRPr lang="zh-CN" altLang="en-US"/>
          </a:p>
          <a:p>
            <a:r>
              <a:rPr lang="zh-CN" altLang="en-US"/>
              <a:t>@Repository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组件扫描的基础包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设置组件扫描基础包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设置多个基础扫描包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设置类对象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983105"/>
            <a:ext cx="4058285" cy="3549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49930"/>
            <a:ext cx="11233150" cy="358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25645"/>
            <a:ext cx="9728200" cy="3378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通过</a:t>
            </a:r>
            <a:r>
              <a:rPr lang="en-US" altLang="zh-CN"/>
              <a:t>xml</a:t>
            </a:r>
            <a:r>
              <a:rPr lang="zh-CN" altLang="en-US"/>
              <a:t>启用组件扫描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73300" y="2610485"/>
            <a:ext cx="7644765" cy="42227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838200" y="1208405"/>
            <a:ext cx="5278755" cy="5031105"/>
          </a:xfrm>
        </p:spPr>
        <p:txBody>
          <a:bodyPr/>
          <a:p>
            <a:pPr marL="0" indent="0">
              <a:buNone/>
            </a:pPr>
            <a:r>
              <a:rPr lang="zh-CN" altLang="en-US" sz="1600" b="1"/>
              <a:t>定义配置</a:t>
            </a:r>
            <a:endParaRPr lang="zh-CN" altLang="en-US" sz="1600" b="1"/>
          </a:p>
          <a:p>
            <a:r>
              <a:rPr lang="zh-CN" altLang="en-US" sz="1600"/>
              <a:t>@Configuration</a:t>
            </a:r>
            <a:endParaRPr lang="zh-CN" altLang="en-US" sz="1600"/>
          </a:p>
          <a:p>
            <a:r>
              <a:rPr lang="zh-CN" altLang="en-US" sz="1600"/>
              <a:t>@ComponentScan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 b="1"/>
              <a:t>定义组件</a:t>
            </a:r>
            <a:endParaRPr lang="zh-CN" altLang="en-US" sz="1600" b="1"/>
          </a:p>
          <a:p>
            <a:r>
              <a:rPr lang="zh-CN" altLang="en-US" sz="1600"/>
              <a:t>@Component</a:t>
            </a:r>
            <a:endParaRPr lang="zh-CN" altLang="en-US" sz="1600"/>
          </a:p>
          <a:p>
            <a:r>
              <a:rPr lang="zh-CN" altLang="en-US" sz="1600"/>
              <a:t>@Autowired</a:t>
            </a:r>
            <a:endParaRPr lang="zh-CN" altLang="en-US" sz="1600"/>
          </a:p>
          <a:p>
            <a:r>
              <a:rPr lang="zh-CN" altLang="en-US" sz="1600"/>
              <a:t>@Autowired(required=false)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 b="1"/>
              <a:t>自动装配歧义性</a:t>
            </a:r>
            <a:endParaRPr lang="zh-CN" altLang="en-US" sz="1600" b="1"/>
          </a:p>
          <a:p>
            <a:r>
              <a:rPr lang="zh-CN" altLang="en-US" sz="1600"/>
              <a:t>@Primary</a:t>
            </a:r>
            <a:endParaRPr lang="zh-CN" altLang="en-US" sz="1600"/>
          </a:p>
          <a:p>
            <a:r>
              <a:rPr lang="zh-CN" altLang="en-US" sz="1600"/>
              <a:t>@Qualifier</a:t>
            </a:r>
            <a:endParaRPr lang="zh-CN" altLang="en-US" sz="1600"/>
          </a:p>
          <a:p>
            <a:r>
              <a:rPr lang="zh-CN" altLang="en-US" sz="1600"/>
              <a:t>@Resource</a:t>
            </a:r>
            <a:endParaRPr lang="zh-CN" altLang="en-US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76670" y="1315085"/>
            <a:ext cx="5278755" cy="5031105"/>
          </a:xfr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/>
              <a:t>分层架构中定义组件</a:t>
            </a:r>
            <a:endParaRPr lang="zh-CN" altLang="en-US" sz="1600" b="1"/>
          </a:p>
          <a:p>
            <a:r>
              <a:rPr lang="zh-CN" altLang="en-US" sz="1600"/>
              <a:t>@Controller</a:t>
            </a:r>
            <a:endParaRPr lang="zh-CN" altLang="en-US" sz="1600"/>
          </a:p>
          <a:p>
            <a:r>
              <a:rPr lang="zh-CN" altLang="en-US" sz="1600"/>
              <a:t>@Service</a:t>
            </a:r>
            <a:endParaRPr lang="zh-CN" altLang="en-US" sz="1600"/>
          </a:p>
          <a:p>
            <a:r>
              <a:rPr lang="zh-CN" altLang="en-US" sz="1600"/>
              <a:t>@Repository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 b="1"/>
              <a:t>Spring</a:t>
            </a:r>
            <a:r>
              <a:rPr lang="zh-CN" altLang="en-US" sz="1600" b="1"/>
              <a:t>测试环境</a:t>
            </a:r>
            <a:endParaRPr lang="zh-CN" altLang="en-US" sz="1600" b="1"/>
          </a:p>
          <a:p>
            <a:r>
              <a:rPr lang="zh-CN" altLang="en-US" sz="1600"/>
              <a:t>@RunWith</a:t>
            </a:r>
            <a:endParaRPr lang="zh-CN" altLang="en-US" sz="1600"/>
          </a:p>
          <a:p>
            <a:r>
              <a:rPr lang="zh-CN" altLang="en-US" sz="1600"/>
              <a:t>@ContextConfiguration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 b="1"/>
              <a:t>使用</a:t>
            </a:r>
            <a:r>
              <a:rPr lang="en-US" altLang="zh-CN" sz="1600" b="1"/>
              <a:t>xml</a:t>
            </a:r>
            <a:r>
              <a:rPr lang="zh-CN" altLang="en-US" sz="1600" b="1"/>
              <a:t>启用组件扫描</a:t>
            </a:r>
            <a:endParaRPr lang="zh-CN" altLang="en-US" sz="1600" b="1"/>
          </a:p>
          <a:p>
            <a:r>
              <a:rPr lang="zh-CN" altLang="en-US" sz="1600"/>
              <a:t>&lt;context:component-scan base-package="</a:t>
            </a:r>
            <a:r>
              <a:rPr lang="en-US" altLang="zh-CN" sz="1600"/>
              <a:t>...</a:t>
            </a:r>
            <a:r>
              <a:rPr lang="zh-CN" altLang="en-US" sz="1600"/>
              <a:t>" /&gt;</a:t>
            </a:r>
            <a:endParaRPr lang="zh-CN" altLang="en-US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装配</a:t>
            </a:r>
            <a:r>
              <a:rPr lang="en-US" altLang="zh-CN"/>
              <a:t>bean</a:t>
            </a:r>
            <a:r>
              <a:rPr lang="zh-CN" altLang="en-US"/>
              <a:t>的三种方式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>
                <a:solidFill>
                  <a:srgbClr val="FF0000"/>
                </a:solidFill>
              </a:rPr>
              <a:t>隐式的bean发现机制和自动装配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在Java中进行显示的配置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在XML中进行显示的配置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自动装配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/>
              <a:t>组件扫描</a:t>
            </a:r>
            <a:endParaRPr lang="zh-CN"/>
          </a:p>
          <a:p>
            <a:pPr lvl="1"/>
            <a:r>
              <a:rPr lang="en-US" altLang="zh-CN" sz="2400"/>
              <a:t>@Component</a:t>
            </a:r>
            <a:r>
              <a:rPr lang="zh-CN" altLang="en-US" sz="2400"/>
              <a:t>：表示这个类需在应用程序中被创建</a:t>
            </a:r>
            <a:endParaRPr lang="zh-CN" altLang="en-US" sz="2400"/>
          </a:p>
          <a:p>
            <a:pPr lvl="1"/>
            <a:r>
              <a:rPr lang="en-US" altLang="zh-CN" sz="2400"/>
              <a:t>@ComponentScan</a:t>
            </a:r>
            <a:r>
              <a:rPr lang="zh-CN" altLang="en-US" sz="2400"/>
              <a:t>：自动发现应用程序中创建的类</a:t>
            </a:r>
            <a:endParaRPr lang="zh-CN" altLang="en-US" sz="2400"/>
          </a:p>
          <a:p>
            <a:r>
              <a:rPr lang="zh-CN"/>
              <a:t>自动装配</a:t>
            </a:r>
            <a:endParaRPr lang="zh-CN"/>
          </a:p>
          <a:p>
            <a:pPr lvl="1"/>
            <a:r>
              <a:rPr lang="zh-CN"/>
              <a:t>@Autowired：自动满足</a:t>
            </a:r>
            <a:r>
              <a:rPr lang="en-US" altLang="zh-CN"/>
              <a:t>bean</a:t>
            </a:r>
            <a:r>
              <a:rPr lang="zh-CN" altLang="en-US"/>
              <a:t>之间的依赖</a:t>
            </a:r>
            <a:endParaRPr lang="zh-CN" altLang="en-US"/>
          </a:p>
          <a:p>
            <a:pPr lvl="0"/>
            <a:r>
              <a:rPr lang="zh-CN" altLang="en-US"/>
              <a:t>定义配置类</a:t>
            </a:r>
            <a:endParaRPr lang="zh-CN" altLang="en-US"/>
          </a:p>
          <a:p>
            <a:pPr lvl="1"/>
            <a:r>
              <a:rPr lang="en-US" altLang="zh-CN"/>
              <a:t>@Configuration</a:t>
            </a:r>
            <a:r>
              <a:rPr lang="zh-CN" altLang="en-US"/>
              <a:t>：表示当前类是一个配置类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使用单元测试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/>
              <a:t>引入</a:t>
            </a:r>
            <a:r>
              <a:rPr lang="en-US" altLang="zh-CN"/>
              <a:t>Spring</a:t>
            </a:r>
            <a:r>
              <a:rPr lang="zh-CN" altLang="en-US"/>
              <a:t>单元测试模块</a:t>
            </a:r>
            <a:endParaRPr lang="zh-CN" altLang="en-US"/>
          </a:p>
          <a:p>
            <a:pPr lvl="1"/>
            <a:r>
              <a:rPr lang="en-US" altLang="zh-CN"/>
              <a:t>maven</a:t>
            </a:r>
            <a:r>
              <a:rPr lang="zh-CN" altLang="en-US"/>
              <a:t>：</a:t>
            </a:r>
            <a:r>
              <a:rPr lang="en-US" altLang="zh-CN"/>
              <a:t>junit</a:t>
            </a:r>
            <a:r>
              <a:rPr lang="zh-CN" altLang="en-US"/>
              <a:t>、spring-test</a:t>
            </a:r>
            <a:endParaRPr lang="zh-CN" altLang="en-US"/>
          </a:p>
          <a:p>
            <a:pPr lvl="1"/>
            <a:r>
              <a:rPr lang="zh-CN"/>
              <a:t>@RunWith(SpringJUnit4ClassRunner.class)</a:t>
            </a:r>
            <a:endParaRPr lang="zh-CN"/>
          </a:p>
          <a:p>
            <a:r>
              <a:rPr lang="zh-CN"/>
              <a:t>加载配置类</a:t>
            </a:r>
            <a:endParaRPr lang="zh-CN"/>
          </a:p>
          <a:p>
            <a:pPr lvl="1"/>
            <a:r>
              <a:rPr lang="zh-CN"/>
              <a:t>@ContextConfiguration(classes=AppConfig.class)</a:t>
            </a:r>
            <a:endParaRPr 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4710" y="3938270"/>
            <a:ext cx="4973955" cy="2413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@Autowired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用在构造函数上</a:t>
            </a:r>
            <a:endParaRPr lang="zh-CN" altLang="en-US"/>
          </a:p>
          <a:p>
            <a:pPr lvl="1"/>
            <a:r>
              <a:rPr lang="zh-CN" altLang="en-US"/>
              <a:t>多个依赖的情况</a:t>
            </a:r>
            <a:endParaRPr lang="zh-CN" altLang="en-US" sz="1505"/>
          </a:p>
          <a:p>
            <a:r>
              <a:rPr lang="zh-CN" altLang="en-US"/>
              <a:t>用在成员变量上</a:t>
            </a:r>
            <a:endParaRPr lang="zh-CN" altLang="en-US"/>
          </a:p>
          <a:p>
            <a:r>
              <a:rPr lang="zh-CN" altLang="en-US"/>
              <a:t>用在</a:t>
            </a:r>
            <a:r>
              <a:rPr lang="en-US" altLang="zh-CN"/>
              <a:t>setter</a:t>
            </a:r>
            <a:r>
              <a:rPr lang="zh-CN" altLang="en-US"/>
              <a:t>方法上</a:t>
            </a:r>
            <a:endParaRPr lang="zh-CN" altLang="en-US"/>
          </a:p>
          <a:p>
            <a:r>
              <a:rPr lang="zh-CN" altLang="en-US"/>
              <a:t>用在任意方法上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required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@Autowired(required=false)</a:t>
            </a:r>
            <a:endParaRPr lang="zh-CN" altLang="en-US"/>
          </a:p>
          <a:p>
            <a:r>
              <a:rPr lang="zh-CN" altLang="en-US"/>
              <a:t>表示注入的对象是可选的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处理自动装配的歧义性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lvl="1"/>
            <a:r>
              <a:rPr lang="zh-CN" altLang="en-US" sz="2800">
                <a:sym typeface="+mn-ea"/>
              </a:rPr>
              <a:t>首选</a:t>
            </a:r>
            <a:r>
              <a:rPr lang="en-US" altLang="zh-CN" sz="2800">
                <a:sym typeface="+mn-ea"/>
              </a:rPr>
              <a:t>bean</a:t>
            </a:r>
            <a:endParaRPr lang="en-US" altLang="zh-CN" sz="2800"/>
          </a:p>
          <a:p>
            <a:pPr lvl="1"/>
            <a:r>
              <a:rPr lang="zh-CN" altLang="en-US"/>
              <a:t>在声明类的时候使用@Primary</a:t>
            </a:r>
            <a:endParaRPr lang="zh-CN" altLang="en-US"/>
          </a:p>
          <a:p>
            <a:pPr lvl="1"/>
            <a:r>
              <a:rPr lang="zh-CN" altLang="en-US"/>
              <a:t>只能定义一个</a:t>
            </a:r>
            <a:r>
              <a:rPr lang="zh-CN" altLang="en-US">
                <a:sym typeface="+mn-ea"/>
              </a:rPr>
              <a:t>@Primary</a:t>
            </a:r>
            <a:endParaRPr lang="zh-CN" altLang="en-US"/>
          </a:p>
          <a:p>
            <a:pPr lvl="0"/>
            <a:r>
              <a:rPr lang="zh-CN" altLang="en-US"/>
              <a:t>使用限定符</a:t>
            </a:r>
            <a:endParaRPr lang="zh-CN" altLang="en-US"/>
          </a:p>
          <a:p>
            <a:pPr lvl="1"/>
            <a:r>
              <a:rPr lang="zh-CN" altLang="en-US" sz="2400"/>
              <a:t>在声明的时候和装配的时候分别使用 </a:t>
            </a:r>
            <a:r>
              <a:rPr lang="en-US" altLang="zh-CN" sz="2400"/>
              <a:t>@Qualifier</a:t>
            </a:r>
            <a:endParaRPr lang="en-US" altLang="zh-CN" sz="2400"/>
          </a:p>
          <a:p>
            <a:pPr lvl="0"/>
            <a:r>
              <a:rPr lang="zh-CN" altLang="en-US"/>
              <a:t>使用限定符和</a:t>
            </a:r>
            <a:r>
              <a:rPr lang="en-US" altLang="zh-CN"/>
              <a:t>bean id</a:t>
            </a:r>
            <a:endParaRPr lang="en-US" altLang="zh-CN"/>
          </a:p>
          <a:p>
            <a:pPr lvl="1"/>
            <a:r>
              <a:rPr lang="zh-CN" altLang="en-US" sz="2400"/>
              <a:t>在声明的时候指定</a:t>
            </a:r>
            <a:r>
              <a:rPr lang="en-US" altLang="zh-CN" sz="2400"/>
              <a:t>bean</a:t>
            </a:r>
            <a:r>
              <a:rPr lang="zh-CN" altLang="en-US" sz="2400"/>
              <a:t>的</a:t>
            </a:r>
            <a:r>
              <a:rPr lang="en-US" altLang="zh-CN" sz="2400"/>
              <a:t>id</a:t>
            </a:r>
            <a:r>
              <a:rPr lang="zh-CN" altLang="en-US" sz="2400"/>
              <a:t>（默认的</a:t>
            </a:r>
            <a:r>
              <a:rPr lang="en-US" altLang="zh-CN" sz="2400"/>
              <a:t>id</a:t>
            </a:r>
            <a:r>
              <a:rPr lang="zh-CN" altLang="en-US" sz="2400"/>
              <a:t>是首写字母小写的类名）</a:t>
            </a:r>
            <a:endParaRPr lang="zh-CN" altLang="en-US" sz="2400"/>
          </a:p>
          <a:p>
            <a:pPr lvl="1"/>
            <a:r>
              <a:rPr lang="zh-CN" altLang="en-US" sz="2400"/>
              <a:t>在装配的时候使用</a:t>
            </a:r>
            <a:r>
              <a:rPr lang="en-US" altLang="zh-CN">
                <a:sym typeface="+mn-ea"/>
              </a:rPr>
              <a:t>@Qualifier</a:t>
            </a:r>
            <a:endParaRPr lang="zh-CN" altLang="en-US" sz="2400"/>
          </a:p>
          <a:p>
            <a:pPr lvl="1"/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</a:t>
            </a:r>
            <a:r>
              <a:rPr lang="zh-CN" altLang="en-US"/>
              <a:t>标准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altLang="zh-CN"/>
              <a:t>@Resource</a:t>
            </a:r>
            <a:endParaRPr lang="en-US" altLang="zh-CN"/>
          </a:p>
          <a:p>
            <a:r>
              <a:rPr lang="en-US" altLang="zh-CN">
                <a:sym typeface="+mn-ea"/>
              </a:rPr>
              <a:t>@Resource(name=”bean id”)</a:t>
            </a:r>
            <a:endParaRPr lang="zh-CN" altLang="en-US">
              <a:sym typeface="+mn-ea"/>
            </a:endParaRPr>
          </a:p>
          <a:p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web</a:t>
            </a:r>
            <a:r>
              <a:rPr lang="zh-CN" altLang="en-US">
                <a:sym typeface="+mn-ea"/>
              </a:rPr>
              <a:t>程序的基本架构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139690" y="1256030"/>
            <a:ext cx="1912620" cy="48158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空白设计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空白设计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944</Words>
  <Application>WPS 演示</Application>
  <PresentationFormat>宽屏</PresentationFormat>
  <Paragraphs>101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</vt:lpstr>
      <vt:lpstr>Arial Unicode MS</vt:lpstr>
      <vt:lpstr>1_空白设计模板</vt:lpstr>
      <vt:lpstr>2_空白设计模板</vt:lpstr>
      <vt:lpstr>PowerPoint 演示文稿</vt:lpstr>
      <vt:lpstr>装配bean的三种方式</vt:lpstr>
      <vt:lpstr>自动装配</vt:lpstr>
      <vt:lpstr>使用单元测试</vt:lpstr>
      <vt:lpstr>@Autowired</vt:lpstr>
      <vt:lpstr>required</vt:lpstr>
      <vt:lpstr>处理自动装配的歧义性</vt:lpstr>
      <vt:lpstr>Java标准</vt:lpstr>
      <vt:lpstr>web程序的基本架构 </vt:lpstr>
      <vt:lpstr>几个特殊的注解</vt:lpstr>
      <vt:lpstr>组件扫描的基础包</vt:lpstr>
      <vt:lpstr>通过xml启用组件扫描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helen</dc:creator>
  <cp:lastModifiedBy>姚环</cp:lastModifiedBy>
  <cp:revision>333</cp:revision>
  <dcterms:created xsi:type="dcterms:W3CDTF">2017-08-29T10:31:00Z</dcterms:created>
  <dcterms:modified xsi:type="dcterms:W3CDTF">2018-01-31T06:15:58Z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