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jaZT6gcqGfpNN8AthSGiPchBb9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1CB437-F389-482C-9B2E-33A49145EB74}">
  <a:tblStyle styleId="{1A1CB437-F389-482C-9B2E-33A49145EB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7ae90a262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127ae90a262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127ae90a262_1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ae90a26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127ae90a262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127ae90a262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ae90a26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127ae90a262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27ae90a262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7ae90a262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27ae90a262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27ae90a262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3429000" y="2362201"/>
            <a:ext cx="5187900" cy="3382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10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Group No:</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110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Project Supervisor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10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Dr. Gayatri Sakya </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110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Group Members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1. Kritika Gupta (1809131087)</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2. Kumar Lakshya (1809131090)</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600"/>
              <a:buFont typeface="Arial"/>
              <a:buNone/>
            </a:pPr>
            <a:r>
              <a:rPr b="1" i="0" lang="en-US" sz="1600" u="none" cap="none" strike="noStrike">
                <a:solidFill>
                  <a:schemeClr val="dk1"/>
                </a:solidFill>
                <a:latin typeface="Times New Roman"/>
                <a:ea typeface="Times New Roman"/>
                <a:cs typeface="Times New Roman"/>
                <a:sym typeface="Times New Roman"/>
              </a:rPr>
              <a:t>3. Manaswini Sinha (1809131094)</a:t>
            </a:r>
            <a:endParaRPr b="0" i="0" sz="1600" u="none" cap="none" strike="noStrike">
              <a:solidFill>
                <a:schemeClr val="dk1"/>
              </a:solidFill>
              <a:latin typeface="Calibri"/>
              <a:ea typeface="Calibri"/>
              <a:cs typeface="Calibri"/>
              <a:sym typeface="Calibri"/>
            </a:endParaRPr>
          </a:p>
        </p:txBody>
      </p:sp>
      <p:sp>
        <p:nvSpPr>
          <p:cNvPr id="89" name="Google Shape;89;p1"/>
          <p:cNvSpPr txBox="1"/>
          <p:nvPr/>
        </p:nvSpPr>
        <p:spPr>
          <a:xfrm>
            <a:off x="3490725" y="4430975"/>
            <a:ext cx="6629400" cy="985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Calibri"/>
              <a:ea typeface="Calibri"/>
              <a:cs typeface="Calibri"/>
              <a:sym typeface="Calibri"/>
            </a:endParaRPr>
          </a:p>
        </p:txBody>
      </p:sp>
      <p:sp>
        <p:nvSpPr>
          <p:cNvPr id="90" name="Google Shape;90;p1"/>
          <p:cNvSpPr txBox="1"/>
          <p:nvPr/>
        </p:nvSpPr>
        <p:spPr>
          <a:xfrm>
            <a:off x="2640012" y="404812"/>
            <a:ext cx="7162800" cy="107204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Project Presentation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140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SEED SOWING ROBOT</a:t>
            </a:r>
            <a:endParaRPr b="0" i="0" sz="1800" u="none" cap="none" strike="noStrike">
              <a:solidFill>
                <a:schemeClr val="dk1"/>
              </a:solidFill>
              <a:latin typeface="Calibri"/>
              <a:ea typeface="Calibri"/>
              <a:cs typeface="Calibri"/>
              <a:sym typeface="Calibri"/>
            </a:endParaRPr>
          </a:p>
        </p:txBody>
      </p:sp>
      <p:sp>
        <p:nvSpPr>
          <p:cNvPr id="91" name="Google Shape;91;p1"/>
          <p:cNvSpPr txBox="1"/>
          <p:nvPr/>
        </p:nvSpPr>
        <p:spPr>
          <a:xfrm>
            <a:off x="2330450" y="5974135"/>
            <a:ext cx="76581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ELECTRONICS AND COMMUNICATION ENGINEERING</a:t>
            </a:r>
            <a:endParaRPr b="0" i="0" sz="1800" u="none" cap="none" strike="noStrike">
              <a:solidFill>
                <a:schemeClr val="dk1"/>
              </a:solidFill>
              <a:latin typeface="Calibri"/>
              <a:ea typeface="Calibri"/>
              <a:cs typeface="Calibri"/>
              <a:sym typeface="Calibri"/>
            </a:endParaRPr>
          </a:p>
        </p:txBody>
      </p:sp>
      <p:pic>
        <p:nvPicPr>
          <p:cNvPr id="92" name="Google Shape;92;p1"/>
          <p:cNvPicPr preferRelativeResize="0"/>
          <p:nvPr/>
        </p:nvPicPr>
        <p:blipFill rotWithShape="1">
          <a:blip r:embed="rId3">
            <a:alphaModFix/>
          </a:blip>
          <a:srcRect b="0" l="0" r="0" t="0"/>
          <a:stretch/>
        </p:blipFill>
        <p:spPr>
          <a:xfrm>
            <a:off x="5375275" y="1700212"/>
            <a:ext cx="1568450" cy="15541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27ae90a262_1_2"/>
          <p:cNvSpPr txBox="1"/>
          <p:nvPr/>
        </p:nvSpPr>
        <p:spPr>
          <a:xfrm>
            <a:off x="3807700" y="378700"/>
            <a:ext cx="5854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rgbClr val="000000"/>
                </a:solidFill>
                <a:latin typeface="Calibri"/>
                <a:ea typeface="Calibri"/>
                <a:cs typeface="Calibri"/>
                <a:sym typeface="Calibri"/>
              </a:rPr>
              <a:t> Conclusion</a:t>
            </a:r>
            <a:endParaRPr b="1" i="0" sz="2400" u="sng" cap="none" strike="noStrike">
              <a:solidFill>
                <a:srgbClr val="000000"/>
              </a:solidFill>
              <a:latin typeface="Calibri"/>
              <a:ea typeface="Calibri"/>
              <a:cs typeface="Calibri"/>
              <a:sym typeface="Calibri"/>
            </a:endParaRPr>
          </a:p>
        </p:txBody>
      </p:sp>
      <p:sp>
        <p:nvSpPr>
          <p:cNvPr id="159" name="Google Shape;159;g127ae90a262_1_2"/>
          <p:cNvSpPr txBox="1"/>
          <p:nvPr/>
        </p:nvSpPr>
        <p:spPr>
          <a:xfrm>
            <a:off x="1351125" y="1709375"/>
            <a:ext cx="8004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0" name="Google Shape;160;g127ae90a262_1_2"/>
          <p:cNvSpPr txBox="1"/>
          <p:nvPr/>
        </p:nvSpPr>
        <p:spPr>
          <a:xfrm>
            <a:off x="1033800" y="1494425"/>
            <a:ext cx="96423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000000"/>
                </a:solidFill>
                <a:latin typeface="Times New Roman"/>
                <a:ea typeface="Times New Roman"/>
                <a:cs typeface="Times New Roman"/>
                <a:sym typeface="Times New Roman"/>
              </a:rPr>
              <a:t>This system is cheaper and efficient when compared to other type of automation system. In large scale applications, high sensitivity sensors can be implemented for large areas of agricultural lands.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000000"/>
                </a:solidFill>
                <a:latin typeface="Times New Roman"/>
                <a:ea typeface="Times New Roman"/>
                <a:cs typeface="Times New Roman"/>
                <a:sym typeface="Times New Roman"/>
              </a:rPr>
              <a:t>Thereby reducing the stress on farmers.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61" name="Google Shape;161;g127ae90a262_1_2"/>
          <p:cNvPicPr preferRelativeResize="0"/>
          <p:nvPr/>
        </p:nvPicPr>
        <p:blipFill>
          <a:blip r:embed="rId3">
            <a:alphaModFix/>
          </a:blip>
          <a:stretch>
            <a:fillRect/>
          </a:stretch>
        </p:blipFill>
        <p:spPr>
          <a:xfrm>
            <a:off x="224050" y="2971900"/>
            <a:ext cx="3286874" cy="2465155"/>
          </a:xfrm>
          <a:prstGeom prst="rect">
            <a:avLst/>
          </a:prstGeom>
          <a:noFill/>
          <a:ln>
            <a:noFill/>
          </a:ln>
        </p:spPr>
      </p:pic>
      <p:sp>
        <p:nvSpPr>
          <p:cNvPr id="162" name="Google Shape;162;g127ae90a262_1_2"/>
          <p:cNvSpPr txBox="1"/>
          <p:nvPr/>
        </p:nvSpPr>
        <p:spPr>
          <a:xfrm>
            <a:off x="348025" y="5517100"/>
            <a:ext cx="31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Weed cutter operating</a:t>
            </a:r>
            <a:endParaRPr>
              <a:latin typeface="Times New Roman"/>
              <a:ea typeface="Times New Roman"/>
              <a:cs typeface="Times New Roman"/>
              <a:sym typeface="Times New Roman"/>
            </a:endParaRPr>
          </a:p>
        </p:txBody>
      </p:sp>
      <p:pic>
        <p:nvPicPr>
          <p:cNvPr id="163" name="Google Shape;163;g127ae90a262_1_2"/>
          <p:cNvPicPr preferRelativeResize="0"/>
          <p:nvPr/>
        </p:nvPicPr>
        <p:blipFill>
          <a:blip r:embed="rId4">
            <a:alphaModFix/>
          </a:blip>
          <a:stretch>
            <a:fillRect/>
          </a:stretch>
        </p:blipFill>
        <p:spPr>
          <a:xfrm>
            <a:off x="3591675" y="2971900"/>
            <a:ext cx="3286861" cy="2465150"/>
          </a:xfrm>
          <a:prstGeom prst="rect">
            <a:avLst/>
          </a:prstGeom>
          <a:noFill/>
          <a:ln>
            <a:noFill/>
          </a:ln>
        </p:spPr>
      </p:pic>
      <p:sp>
        <p:nvSpPr>
          <p:cNvPr id="164" name="Google Shape;164;g127ae90a262_1_2"/>
          <p:cNvSpPr txBox="1"/>
          <p:nvPr/>
        </p:nvSpPr>
        <p:spPr>
          <a:xfrm>
            <a:off x="3777025" y="5547825"/>
            <a:ext cx="18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Weed cutter</a:t>
            </a:r>
            <a:endParaRPr>
              <a:latin typeface="Times New Roman"/>
              <a:ea typeface="Times New Roman"/>
              <a:cs typeface="Times New Roman"/>
              <a:sym typeface="Times New Roman"/>
            </a:endParaRPr>
          </a:p>
        </p:txBody>
      </p:sp>
      <p:sp>
        <p:nvSpPr>
          <p:cNvPr id="165" name="Google Shape;165;g127ae90a262_1_2"/>
          <p:cNvSpPr txBox="1"/>
          <p:nvPr/>
        </p:nvSpPr>
        <p:spPr>
          <a:xfrm>
            <a:off x="7308375" y="5895825"/>
            <a:ext cx="22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Seed sowing robot</a:t>
            </a:r>
            <a:endParaRPr>
              <a:latin typeface="Times New Roman"/>
              <a:ea typeface="Times New Roman"/>
              <a:cs typeface="Times New Roman"/>
              <a:sym typeface="Times New Roman"/>
            </a:endParaRPr>
          </a:p>
        </p:txBody>
      </p:sp>
      <p:pic>
        <p:nvPicPr>
          <p:cNvPr id="166" name="Google Shape;166;g127ae90a262_1_2"/>
          <p:cNvPicPr preferRelativeResize="0"/>
          <p:nvPr/>
        </p:nvPicPr>
        <p:blipFill>
          <a:blip r:embed="rId5">
            <a:alphaModFix/>
          </a:blip>
          <a:stretch>
            <a:fillRect/>
          </a:stretch>
        </p:blipFill>
        <p:spPr>
          <a:xfrm>
            <a:off x="7409500" y="2653125"/>
            <a:ext cx="2327026" cy="3102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838200" y="5003"/>
            <a:ext cx="10515600" cy="9665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US" sz="2400" u="sng">
                <a:latin typeface="Times New Roman"/>
                <a:ea typeface="Times New Roman"/>
                <a:cs typeface="Times New Roman"/>
                <a:sym typeface="Times New Roman"/>
              </a:rPr>
              <a:t>REFERENCES</a:t>
            </a:r>
            <a:endParaRPr/>
          </a:p>
        </p:txBody>
      </p:sp>
      <p:sp>
        <p:nvSpPr>
          <p:cNvPr id="172" name="Google Shape;172;p8"/>
          <p:cNvSpPr txBox="1"/>
          <p:nvPr>
            <p:ph idx="1" type="body"/>
          </p:nvPr>
        </p:nvSpPr>
        <p:spPr>
          <a:xfrm>
            <a:off x="1031599" y="1127295"/>
            <a:ext cx="10693675" cy="5511629"/>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1700"/>
              <a:t>Sweety Dutta, Udit Shanker, Sulekha Katiyar, Venktesh Singh, Mohd. Nayab Zafar, J. C. Mohanta, “Development and Fabrication of an Autonomous Seed Sowing Robot”, ICCEMME-2019</a:t>
            </a:r>
            <a:endParaRPr sz="1700"/>
          </a:p>
          <a:p>
            <a:pPr indent="-342900" lvl="0" marL="457200" rtl="0" algn="l">
              <a:lnSpc>
                <a:spcPct val="90000"/>
              </a:lnSpc>
              <a:spcBef>
                <a:spcPts val="1000"/>
              </a:spcBef>
              <a:spcAft>
                <a:spcPts val="0"/>
              </a:spcAft>
              <a:buSzPts val="1800"/>
              <a:buChar char="•"/>
            </a:pPr>
            <a:r>
              <a:rPr lang="en-US" sz="1700"/>
              <a:t>Cihan YURTSEVER, Yasin ERTAS , Oben SUSTAM , Cenk ULU, “DEVELOPMENT OF AN AGRICULTURE ROBOT FOR ROW-TYPE SEED SOWING APPLICATIONS”, Journal of Selcuk-Technic Special Issue 2020 (ICAT’20)</a:t>
            </a:r>
            <a:endParaRPr sz="1700"/>
          </a:p>
          <a:p>
            <a:pPr indent="-342900" lvl="0" marL="457200" rtl="0" algn="l">
              <a:lnSpc>
                <a:spcPct val="90000"/>
              </a:lnSpc>
              <a:spcBef>
                <a:spcPts val="1000"/>
              </a:spcBef>
              <a:spcAft>
                <a:spcPts val="0"/>
              </a:spcAft>
              <a:buSzPts val="1800"/>
              <a:buChar char="•"/>
            </a:pPr>
            <a:r>
              <a:rPr lang="en-US" sz="1700"/>
              <a:t>Masood Ul Hassan, Mukhtar Ullah, Jamshed Iqbal. “Towards Autonomy in Agriculture: Design and Prototyping of a Robotic Vehicle with Seed Selector”, IEEE-2016</a:t>
            </a:r>
            <a:endParaRPr sz="1700"/>
          </a:p>
          <a:p>
            <a:pPr indent="-342900" lvl="0" marL="457200" rtl="0" algn="l">
              <a:lnSpc>
                <a:spcPct val="90000"/>
              </a:lnSpc>
              <a:spcBef>
                <a:spcPts val="1000"/>
              </a:spcBef>
              <a:spcAft>
                <a:spcPts val="0"/>
              </a:spcAft>
              <a:buSzPts val="1800"/>
              <a:buChar char="•"/>
            </a:pPr>
            <a:r>
              <a:rPr lang="en-US" sz="1700"/>
              <a:t>P. Vidushini, Sorna Abishek M, Sooriya Kumar Ar, D. Venkata Nithish Reddy. “IoT Based Seed Sowing Robot”, International Research Journal of Engineering and Technology (IRJET), Volume: 08 Issue: 03 | Mar 2021</a:t>
            </a:r>
            <a:endParaRPr sz="1700"/>
          </a:p>
          <a:p>
            <a:pPr indent="-342900" lvl="0" marL="457200" rtl="0" algn="l">
              <a:lnSpc>
                <a:spcPct val="90000"/>
              </a:lnSpc>
              <a:spcBef>
                <a:spcPts val="1000"/>
              </a:spcBef>
              <a:spcAft>
                <a:spcPts val="0"/>
              </a:spcAft>
              <a:buSzPts val="1800"/>
              <a:buChar char="•"/>
            </a:pPr>
            <a:r>
              <a:rPr lang="en-US" sz="1700"/>
              <a:t>Palepu V. Santhi, Nellore Kapileswar , Vijay K. R. Chenchela, Venkata Siva Prasad. CH 2.” Sensor and Vision based Autonomous AGRIBOT for Sowing Seeds”, International Conference on Energy, Communication, Data Analytics and Soft Computing (ICECDS-2017)</a:t>
            </a:r>
            <a:endParaRPr/>
          </a:p>
          <a:p>
            <a:pPr indent="-342900" lvl="0" marL="457200" rtl="0" algn="l">
              <a:lnSpc>
                <a:spcPct val="90000"/>
              </a:lnSpc>
              <a:spcBef>
                <a:spcPts val="1000"/>
              </a:spcBef>
              <a:spcAft>
                <a:spcPts val="0"/>
              </a:spcAft>
              <a:buSzPts val="1800"/>
              <a:buChar char="•"/>
            </a:pPr>
            <a:r>
              <a:rPr lang="en-US" sz="1700"/>
              <a:t>Saurabh Umarkar and Anil Karwankar. “Automated Seed Sowing Agribot using Arduino”, International Conference on Communication and Signal Processing, April 6-8, 2016</a:t>
            </a:r>
            <a:endParaRPr sz="1700"/>
          </a:p>
          <a:p>
            <a:pPr indent="-342900" lvl="0" marL="457200" rtl="0" algn="l">
              <a:lnSpc>
                <a:spcPct val="90000"/>
              </a:lnSpc>
              <a:spcBef>
                <a:spcPts val="1000"/>
              </a:spcBef>
              <a:spcAft>
                <a:spcPts val="0"/>
              </a:spcAft>
              <a:buSzPts val="1800"/>
              <a:buChar char="•"/>
            </a:pPr>
            <a:r>
              <a:rPr lang="en-US" sz="1700"/>
              <a:t>Gayatri Sakya , Ankit Gautam. “ Smart Agriculture System using Adhoc Networking among Firebird V Bots”, International Journal of Innovations &amp; Advancement in Computer Science IJIACS ISSN 2347 – 8616 Volume 5, Issue 10 October 2016</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481125" y="1471575"/>
            <a:ext cx="10165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Design and development of a seed sowing robot.</a:t>
            </a:r>
            <a:endParaRPr b="1" i="0" sz="2000" u="none" cap="none" strike="noStrike">
              <a:solidFill>
                <a:srgbClr val="000000"/>
              </a:solidFill>
              <a:latin typeface="Times New Roman"/>
              <a:ea typeface="Times New Roman"/>
              <a:cs typeface="Times New Roman"/>
              <a:sym typeface="Times New Roman"/>
            </a:endParaRPr>
          </a:p>
        </p:txBody>
      </p:sp>
      <p:pic>
        <p:nvPicPr>
          <p:cNvPr id="98" name="Google Shape;98;p3"/>
          <p:cNvPicPr preferRelativeResize="0"/>
          <p:nvPr/>
        </p:nvPicPr>
        <p:blipFill rotWithShape="1">
          <a:blip r:embed="rId3">
            <a:alphaModFix/>
          </a:blip>
          <a:srcRect b="0" l="0" r="0" t="0"/>
          <a:stretch/>
        </p:blipFill>
        <p:spPr>
          <a:xfrm>
            <a:off x="7501725" y="2026850"/>
            <a:ext cx="3512026" cy="4682701"/>
          </a:xfrm>
          <a:prstGeom prst="rect">
            <a:avLst/>
          </a:prstGeom>
          <a:noFill/>
          <a:ln>
            <a:noFill/>
          </a:ln>
        </p:spPr>
      </p:pic>
      <p:sp>
        <p:nvSpPr>
          <p:cNvPr id="99" name="Google Shape;99;p3"/>
          <p:cNvSpPr txBox="1"/>
          <p:nvPr/>
        </p:nvSpPr>
        <p:spPr>
          <a:xfrm>
            <a:off x="2728625" y="641450"/>
            <a:ext cx="491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u="sng">
                <a:latin typeface="Times New Roman"/>
                <a:ea typeface="Times New Roman"/>
                <a:cs typeface="Times New Roman"/>
                <a:sym typeface="Times New Roman"/>
              </a:rPr>
              <a:t>Problem statement</a:t>
            </a:r>
            <a:endParaRPr b="1" sz="2400" u="sng">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US" sz="2400" u="sng">
                <a:latin typeface="Times New Roman"/>
                <a:ea typeface="Times New Roman"/>
                <a:cs typeface="Times New Roman"/>
                <a:sym typeface="Times New Roman"/>
              </a:rPr>
              <a:t>Objectives</a:t>
            </a:r>
            <a:endParaRPr b="1" sz="2400" u="sng">
              <a:latin typeface="Times New Roman"/>
              <a:ea typeface="Times New Roman"/>
              <a:cs typeface="Times New Roman"/>
              <a:sym typeface="Times New Roman"/>
            </a:endParaRPr>
          </a:p>
        </p:txBody>
      </p:sp>
      <p:sp>
        <p:nvSpPr>
          <p:cNvPr id="105" name="Google Shape;105;p2"/>
          <p:cNvSpPr txBox="1"/>
          <p:nvPr>
            <p:ph idx="1" type="body"/>
          </p:nvPr>
        </p:nvSpPr>
        <p:spPr>
          <a:xfrm>
            <a:off x="838200" y="19954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Design and development of a seed sowing bot for-</a:t>
            </a:r>
            <a:endParaRPr/>
          </a:p>
          <a:p>
            <a:pPr indent="-457200" lvl="0" marL="457200" rtl="0" algn="l">
              <a:lnSpc>
                <a:spcPct val="90000"/>
              </a:lnSpc>
              <a:spcBef>
                <a:spcPts val="1000"/>
              </a:spcBef>
              <a:spcAft>
                <a:spcPts val="0"/>
              </a:spcAft>
              <a:buClr>
                <a:schemeClr val="dk1"/>
              </a:buClr>
              <a:buSzPts val="2000"/>
              <a:buAutoNum type="alphaLcPeriod"/>
            </a:pPr>
            <a:r>
              <a:rPr lang="en-US" sz="2000">
                <a:latin typeface="Times New Roman"/>
                <a:ea typeface="Times New Roman"/>
                <a:cs typeface="Times New Roman"/>
                <a:sym typeface="Times New Roman"/>
              </a:rPr>
              <a:t>Automated seed sowing with efficiency and accuracy.</a:t>
            </a:r>
            <a:endParaRPr/>
          </a:p>
          <a:p>
            <a:pPr indent="-457200" lvl="0" marL="457200" rtl="0" algn="l">
              <a:lnSpc>
                <a:spcPct val="90000"/>
              </a:lnSpc>
              <a:spcBef>
                <a:spcPts val="1000"/>
              </a:spcBef>
              <a:spcAft>
                <a:spcPts val="0"/>
              </a:spcAft>
              <a:buClr>
                <a:schemeClr val="dk1"/>
              </a:buClr>
              <a:buSzPts val="2000"/>
              <a:buAutoNum type="alphaLcPeriod"/>
            </a:pPr>
            <a:r>
              <a:rPr lang="en-US" sz="2000">
                <a:latin typeface="Times New Roman"/>
                <a:ea typeface="Times New Roman"/>
                <a:cs typeface="Times New Roman"/>
                <a:sym typeface="Times New Roman"/>
              </a:rPr>
              <a:t>To check moisture level of soil.</a:t>
            </a:r>
            <a:endParaRPr/>
          </a:p>
          <a:p>
            <a:pPr indent="-457200" lvl="0" marL="457200" rtl="0" algn="l">
              <a:lnSpc>
                <a:spcPct val="90000"/>
              </a:lnSpc>
              <a:spcBef>
                <a:spcPts val="1000"/>
              </a:spcBef>
              <a:spcAft>
                <a:spcPts val="0"/>
              </a:spcAft>
              <a:buClr>
                <a:schemeClr val="dk1"/>
              </a:buClr>
              <a:buSzPts val="2000"/>
              <a:buAutoNum type="alphaLcPeriod"/>
            </a:pPr>
            <a:r>
              <a:rPr lang="en-US" sz="2000">
                <a:latin typeface="Times New Roman"/>
                <a:ea typeface="Times New Roman"/>
                <a:cs typeface="Times New Roman"/>
                <a:sym typeface="Times New Roman"/>
              </a:rPr>
              <a:t> To remove weeds using weed cutter.</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SzPts val="2000"/>
              <a:buFont typeface="Times New Roman"/>
              <a:buAutoNum type="alphaLcPeriod"/>
            </a:pPr>
            <a:r>
              <a:rPr lang="en-US" sz="2000">
                <a:latin typeface="Times New Roman"/>
                <a:ea typeface="Times New Roman"/>
                <a:cs typeface="Times New Roman"/>
                <a:sym typeface="Times New Roman"/>
              </a:rPr>
              <a:t>Seeds sown at a particular distance.</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SzPts val="2000"/>
              <a:buFont typeface="Times New Roman"/>
              <a:buAutoNum type="alphaLcPeriod"/>
            </a:pPr>
            <a:r>
              <a:rPr lang="en-US" sz="2000">
                <a:latin typeface="Times New Roman"/>
                <a:ea typeface="Times New Roman"/>
                <a:cs typeface="Times New Roman"/>
                <a:sym typeface="Times New Roman"/>
              </a:rPr>
              <a:t>Availability of two modes i.e. Manual and automatic modes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127ae90a262_0_6"/>
          <p:cNvPicPr preferRelativeResize="0"/>
          <p:nvPr/>
        </p:nvPicPr>
        <p:blipFill rotWithShape="1">
          <a:blip r:embed="rId3">
            <a:alphaModFix/>
          </a:blip>
          <a:srcRect b="18913" l="23733" r="14326" t="19074"/>
          <a:stretch/>
        </p:blipFill>
        <p:spPr>
          <a:xfrm>
            <a:off x="52138" y="25588"/>
            <a:ext cx="12087725" cy="6806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127ae90a262_0_19"/>
          <p:cNvPicPr preferRelativeResize="0"/>
          <p:nvPr/>
        </p:nvPicPr>
        <p:blipFill rotWithShape="1">
          <a:blip r:embed="rId3">
            <a:alphaModFix/>
          </a:blip>
          <a:srcRect b="18607" l="23642" r="15293" t="19382"/>
          <a:stretch/>
        </p:blipFill>
        <p:spPr>
          <a:xfrm>
            <a:off x="81900" y="30712"/>
            <a:ext cx="11898274" cy="679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US" sz="2400" u="sng">
                <a:latin typeface="Times New Roman"/>
                <a:ea typeface="Times New Roman"/>
                <a:cs typeface="Times New Roman"/>
                <a:sym typeface="Times New Roman"/>
              </a:rPr>
              <a:t>Block Diagram</a:t>
            </a:r>
            <a:endParaRPr b="1" sz="2400" u="sng">
              <a:latin typeface="Times New Roman"/>
              <a:ea typeface="Times New Roman"/>
              <a:cs typeface="Times New Roman"/>
              <a:sym typeface="Times New Roman"/>
            </a:endParaRPr>
          </a:p>
        </p:txBody>
      </p:sp>
      <p:pic>
        <p:nvPicPr>
          <p:cNvPr id="123" name="Google Shape;123;p5"/>
          <p:cNvPicPr preferRelativeResize="0"/>
          <p:nvPr/>
        </p:nvPicPr>
        <p:blipFill rotWithShape="1">
          <a:blip r:embed="rId3">
            <a:alphaModFix/>
          </a:blip>
          <a:srcRect b="0" l="0" r="0" t="0"/>
          <a:stretch/>
        </p:blipFill>
        <p:spPr>
          <a:xfrm>
            <a:off x="2167871" y="1478658"/>
            <a:ext cx="8128000" cy="51543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705150" y="0"/>
            <a:ext cx="10707900" cy="532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US" sz="2400" u="sng">
                <a:latin typeface="Times New Roman"/>
                <a:ea typeface="Times New Roman"/>
                <a:cs typeface="Times New Roman"/>
                <a:sym typeface="Times New Roman"/>
              </a:rPr>
              <a:t>Methodology</a:t>
            </a:r>
            <a:endParaRPr b="1" sz="2400" u="sng">
              <a:latin typeface="Times New Roman"/>
              <a:ea typeface="Times New Roman"/>
              <a:cs typeface="Times New Roman"/>
              <a:sym typeface="Times New Roman"/>
            </a:endParaRPr>
          </a:p>
        </p:txBody>
      </p:sp>
      <p:sp>
        <p:nvSpPr>
          <p:cNvPr id="129" name="Google Shape;129;p6"/>
          <p:cNvSpPr txBox="1"/>
          <p:nvPr/>
        </p:nvSpPr>
        <p:spPr>
          <a:xfrm>
            <a:off x="1038375" y="-750900"/>
            <a:ext cx="9324900" cy="347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id="130" name="Google Shape;130;p6"/>
          <p:cNvPicPr preferRelativeResize="0"/>
          <p:nvPr/>
        </p:nvPicPr>
        <p:blipFill rotWithShape="1">
          <a:blip r:embed="rId3">
            <a:alphaModFix/>
          </a:blip>
          <a:srcRect b="44333" l="0" r="3136" t="0"/>
          <a:stretch/>
        </p:blipFill>
        <p:spPr>
          <a:xfrm>
            <a:off x="470850" y="3654200"/>
            <a:ext cx="2296999" cy="3203799"/>
          </a:xfrm>
          <a:prstGeom prst="rect">
            <a:avLst/>
          </a:prstGeom>
          <a:noFill/>
          <a:ln>
            <a:noFill/>
          </a:ln>
        </p:spPr>
      </p:pic>
      <p:sp>
        <p:nvSpPr>
          <p:cNvPr id="131" name="Google Shape;131;p6"/>
          <p:cNvSpPr/>
          <p:nvPr/>
        </p:nvSpPr>
        <p:spPr>
          <a:xfrm>
            <a:off x="654600" y="429850"/>
            <a:ext cx="108090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Our system is a four-tyre vehicle which is driven by geared DC motor</a:t>
            </a:r>
            <a:endParaRPr b="0" i="0" sz="2000" u="none" cap="none" strike="noStrike">
              <a:solidFill>
                <a:srgbClr val="000000"/>
              </a:solidFill>
              <a:latin typeface="Times New Roman"/>
              <a:ea typeface="Times New Roman"/>
              <a:cs typeface="Times New Roman"/>
              <a:sym typeface="Times New Roman"/>
            </a:endParaRPr>
          </a:p>
        </p:txBody>
      </p:sp>
      <p:sp>
        <p:nvSpPr>
          <p:cNvPr id="132" name="Google Shape;132;p6"/>
          <p:cNvSpPr/>
          <p:nvPr/>
        </p:nvSpPr>
        <p:spPr>
          <a:xfrm>
            <a:off x="220650" y="1074750"/>
            <a:ext cx="11750700" cy="40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It establishes communication between farmer and AgriBot via Android App for starting the robot</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3" name="Google Shape;133;p6"/>
          <p:cNvSpPr/>
          <p:nvPr/>
        </p:nvSpPr>
        <p:spPr>
          <a:xfrm>
            <a:off x="2057375" y="1612138"/>
            <a:ext cx="6223500" cy="35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It helps to  control weed with the help of cutter</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4" name="Google Shape;134;p6"/>
          <p:cNvSpPr/>
          <p:nvPr/>
        </p:nvSpPr>
        <p:spPr>
          <a:xfrm>
            <a:off x="286625" y="2098250"/>
            <a:ext cx="117507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There’s a moisture sensor which will tell when the soil needs water by sensing the moisture content and sending the data on the app.</a:t>
            </a:r>
            <a:endParaRPr b="0" i="0" sz="2000" u="none" cap="none" strike="noStrike">
              <a:solidFill>
                <a:srgbClr val="000000"/>
              </a:solidFill>
              <a:latin typeface="Times New Roman"/>
              <a:ea typeface="Times New Roman"/>
              <a:cs typeface="Times New Roman"/>
              <a:sym typeface="Times New Roman"/>
            </a:endParaRPr>
          </a:p>
        </p:txBody>
      </p:sp>
      <p:sp>
        <p:nvSpPr>
          <p:cNvPr id="135" name="Google Shape;135;p6"/>
          <p:cNvSpPr/>
          <p:nvPr/>
        </p:nvSpPr>
        <p:spPr>
          <a:xfrm>
            <a:off x="286625" y="2648251"/>
            <a:ext cx="9631800" cy="9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000000"/>
                </a:solidFill>
                <a:latin typeface="Times New Roman"/>
                <a:ea typeface="Times New Roman"/>
                <a:cs typeface="Times New Roman"/>
                <a:sym typeface="Times New Roman"/>
              </a:rPr>
              <a:t>The robot is connected to the mobile via bluetooth to the app “agriculture robot”.Once the device is visible in the app it is connected through which we can now control the movement of robot,seed funnel and the weed cutter as well.</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6"/>
          <p:cNvPicPr preferRelativeResize="0"/>
          <p:nvPr/>
        </p:nvPicPr>
        <p:blipFill>
          <a:blip r:embed="rId4">
            <a:alphaModFix/>
          </a:blip>
          <a:stretch>
            <a:fillRect/>
          </a:stretch>
        </p:blipFill>
        <p:spPr>
          <a:xfrm>
            <a:off x="9918425" y="2323121"/>
            <a:ext cx="2052925" cy="4577205"/>
          </a:xfrm>
          <a:prstGeom prst="rect">
            <a:avLst/>
          </a:prstGeom>
          <a:noFill/>
          <a:ln>
            <a:noFill/>
          </a:ln>
        </p:spPr>
      </p:pic>
      <p:sp>
        <p:nvSpPr>
          <p:cNvPr id="137" name="Google Shape;137;p6"/>
          <p:cNvSpPr txBox="1"/>
          <p:nvPr/>
        </p:nvSpPr>
        <p:spPr>
          <a:xfrm>
            <a:off x="2814875" y="6397400"/>
            <a:ext cx="22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Agriculture robot app</a:t>
            </a:r>
            <a:endParaRPr>
              <a:latin typeface="Times New Roman"/>
              <a:ea typeface="Times New Roman"/>
              <a:cs typeface="Times New Roman"/>
              <a:sym typeface="Times New Roman"/>
            </a:endParaRPr>
          </a:p>
        </p:txBody>
      </p:sp>
      <p:sp>
        <p:nvSpPr>
          <p:cNvPr id="138" name="Google Shape;138;p6"/>
          <p:cNvSpPr txBox="1"/>
          <p:nvPr/>
        </p:nvSpPr>
        <p:spPr>
          <a:xfrm>
            <a:off x="7165075" y="6080075"/>
            <a:ext cx="254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New Roman"/>
                <a:ea typeface="Times New Roman"/>
                <a:cs typeface="Times New Roman"/>
                <a:sym typeface="Times New Roman"/>
              </a:rPr>
              <a:t>Functions being shown on the app</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idx="4294967295" type="title"/>
          </p:nvPr>
        </p:nvSpPr>
        <p:spPr>
          <a:xfrm>
            <a:off x="424500" y="443350"/>
            <a:ext cx="2537700" cy="415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US" sz="2400" u="sng">
                <a:latin typeface="Times New Roman"/>
                <a:ea typeface="Times New Roman"/>
                <a:cs typeface="Times New Roman"/>
                <a:sym typeface="Times New Roman"/>
              </a:rPr>
              <a:t>Compo</a:t>
            </a:r>
            <a:r>
              <a:rPr b="1" lang="en-US" sz="2650" u="sng">
                <a:latin typeface="Times New Roman"/>
                <a:ea typeface="Times New Roman"/>
                <a:cs typeface="Times New Roman"/>
                <a:sym typeface="Times New Roman"/>
              </a:rPr>
              <a:t>nents</a:t>
            </a:r>
            <a:endParaRPr b="1" sz="2650" u="sng">
              <a:latin typeface="Times New Roman"/>
              <a:ea typeface="Times New Roman"/>
              <a:cs typeface="Times New Roman"/>
              <a:sym typeface="Times New Roman"/>
            </a:endParaRPr>
          </a:p>
        </p:txBody>
      </p:sp>
      <p:graphicFrame>
        <p:nvGraphicFramePr>
          <p:cNvPr id="144" name="Google Shape;144;p7"/>
          <p:cNvGraphicFramePr/>
          <p:nvPr/>
        </p:nvGraphicFramePr>
        <p:xfrm>
          <a:off x="3716713" y="2250"/>
          <a:ext cx="3000000" cy="3000000"/>
        </p:xfrm>
        <a:graphic>
          <a:graphicData uri="http://schemas.openxmlformats.org/drawingml/2006/table">
            <a:tbl>
              <a:tblPr>
                <a:noFill/>
                <a:tableStyleId>{1A1CB437-F389-482C-9B2E-33A49145EB74}</a:tableStyleId>
              </a:tblPr>
              <a:tblGrid>
                <a:gridCol w="896750"/>
                <a:gridCol w="6428125"/>
              </a:tblGrid>
              <a:tr h="1125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S.no</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Hardware components</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Arduino Uno</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Soil moisture sensor(YL 69)</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Bluetooth module HC-05</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Motor driver L298D</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DC gear motor</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6</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Motor driver L293D</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7</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Voltage regulator 7805</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8</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Heatsink</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9</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Battery</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10</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Robot chasis</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11</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Seeds container</a:t>
                      </a:r>
                      <a:endParaRPr sz="2000">
                        <a:latin typeface="Times New Roman"/>
                        <a:ea typeface="Times New Roman"/>
                        <a:cs typeface="Times New Roman"/>
                        <a:sym typeface="Times New Roman"/>
                      </a:endParaRPr>
                    </a:p>
                  </a:txBody>
                  <a:tcPr marT="91425" marB="91425" marR="91425" marL="91425"/>
                </a:tc>
              </a:tr>
              <a:tr h="489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12</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Cutter</a:t>
                      </a:r>
                      <a:endParaRPr sz="2000">
                        <a:latin typeface="Times New Roman"/>
                        <a:ea typeface="Times New Roman"/>
                        <a:cs typeface="Times New Roman"/>
                        <a:sym typeface="Times New Roman"/>
                      </a:endParaRPr>
                    </a:p>
                  </a:txBody>
                  <a:tcPr marT="91425" marB="91425" marR="91425" marL="91425"/>
                </a:tc>
              </a:tr>
              <a:tr h="1291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13</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Mechanical wheels</a:t>
                      </a:r>
                      <a:endParaRPr sz="20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27ae90a262_0_46"/>
          <p:cNvSpPr txBox="1"/>
          <p:nvPr/>
        </p:nvSpPr>
        <p:spPr>
          <a:xfrm>
            <a:off x="3183325" y="0"/>
            <a:ext cx="8260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rgbClr val="000000"/>
                </a:solidFill>
                <a:latin typeface="Calibri"/>
                <a:ea typeface="Calibri"/>
                <a:cs typeface="Calibri"/>
                <a:sym typeface="Calibri"/>
              </a:rPr>
              <a:t>Result with validation</a:t>
            </a:r>
            <a:endParaRPr b="1" i="0" sz="2400" u="sng" cap="none" strike="noStrike">
              <a:solidFill>
                <a:srgbClr val="000000"/>
              </a:solidFill>
              <a:latin typeface="Calibri"/>
              <a:ea typeface="Calibri"/>
              <a:cs typeface="Calibri"/>
              <a:sym typeface="Calibri"/>
            </a:endParaRPr>
          </a:p>
        </p:txBody>
      </p:sp>
      <p:sp>
        <p:nvSpPr>
          <p:cNvPr id="151" name="Google Shape;151;g127ae90a262_0_46"/>
          <p:cNvSpPr txBox="1"/>
          <p:nvPr/>
        </p:nvSpPr>
        <p:spPr>
          <a:xfrm>
            <a:off x="1535375" y="1228300"/>
            <a:ext cx="8413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2" name="Google Shape;152;g127ae90a262_0_46"/>
          <p:cNvSpPr txBox="1"/>
          <p:nvPr/>
        </p:nvSpPr>
        <p:spPr>
          <a:xfrm>
            <a:off x="0" y="491325"/>
            <a:ext cx="12192000" cy="677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Replacing human labour with automation is a growing trend across multiple industries, and agriculture is no exception. Most aspects of farming are exceptionally labour-intensive, with much of that labour comprised of repetitive and standardized tasks—an ideal niche for robotics and automation.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Advantages</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1.	Labour can be eliminated as most of the works are done by agricultural robots. Weeding is one of the the main work related to the farm which needs manpower and the robots can handle all these. One agricultural robot can handle the work of approximately 10 workers.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2.	Through the introduction of agricultural robots, farmers will feel self-employed as their dependency on labour decreases. The investment can be done once and the profits would be huge as the operating costs decrease.</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3.	There will be a drastic increase in the production of crops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US" sz="2000">
                <a:latin typeface="Times New Roman"/>
                <a:ea typeface="Times New Roman"/>
                <a:cs typeface="Times New Roman"/>
                <a:sym typeface="Times New Roman"/>
              </a:rPr>
              <a:t>4.     Adjustable seeding rate.</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US" sz="2000">
                <a:latin typeface="Times New Roman"/>
                <a:ea typeface="Times New Roman"/>
                <a:cs typeface="Times New Roman"/>
                <a:sym typeface="Times New Roman"/>
              </a:rPr>
              <a:t>5.     It is compact in size.</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Disadvantages</a:t>
            </a:r>
            <a:endParaRPr b="1"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1.	Implementation of robotics in agriculture is very costly.</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2.	The complexity of the farm increases and there is an equal risk if proper care is not taken</a:t>
            </a:r>
            <a:r>
              <a:rPr lang="en-US" sz="2000">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3.	The labour employed to take care of the farm should be well skilled in technology.</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2021-11-15T15:35:26Z</dcterms:created>
  <dc:creator>SHALABH BANSAL</dc:creator>
</cp:coreProperties>
</file>