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9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A6EB-9B7E-4CDC-8F2C-84CB9A0FFECF}" type="datetimeFigureOut">
              <a:rPr lang="zh-TW" altLang="en-US" smtClean="0"/>
              <a:t>2018/7/22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74BA-ED03-4DC4-9E04-D4503F589B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0729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A6EB-9B7E-4CDC-8F2C-84CB9A0FFECF}" type="datetimeFigureOut">
              <a:rPr lang="zh-TW" altLang="en-US" smtClean="0"/>
              <a:t>2018/7/22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74BA-ED03-4DC4-9E04-D4503F589B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3283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A6EB-9B7E-4CDC-8F2C-84CB9A0FFECF}" type="datetimeFigureOut">
              <a:rPr lang="zh-TW" altLang="en-US" smtClean="0"/>
              <a:t>2018/7/22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74BA-ED03-4DC4-9E04-D4503F589B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9152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A6EB-9B7E-4CDC-8F2C-84CB9A0FFECF}" type="datetimeFigureOut">
              <a:rPr lang="zh-TW" altLang="en-US" smtClean="0"/>
              <a:t>2018/7/22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74BA-ED03-4DC4-9E04-D4503F589B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8450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A6EB-9B7E-4CDC-8F2C-84CB9A0FFECF}" type="datetimeFigureOut">
              <a:rPr lang="zh-TW" altLang="en-US" smtClean="0"/>
              <a:t>2018/7/22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74BA-ED03-4DC4-9E04-D4503F589B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7516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A6EB-9B7E-4CDC-8F2C-84CB9A0FFECF}" type="datetimeFigureOut">
              <a:rPr lang="zh-TW" altLang="en-US" smtClean="0"/>
              <a:t>2018/7/22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74BA-ED03-4DC4-9E04-D4503F589B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2784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A6EB-9B7E-4CDC-8F2C-84CB9A0FFECF}" type="datetimeFigureOut">
              <a:rPr lang="zh-TW" altLang="en-US" smtClean="0"/>
              <a:t>2018/7/22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74BA-ED03-4DC4-9E04-D4503F589B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534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A6EB-9B7E-4CDC-8F2C-84CB9A0FFECF}" type="datetimeFigureOut">
              <a:rPr lang="zh-TW" altLang="en-US" smtClean="0"/>
              <a:t>2018/7/22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74BA-ED03-4DC4-9E04-D4503F589B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5513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A6EB-9B7E-4CDC-8F2C-84CB9A0FFECF}" type="datetimeFigureOut">
              <a:rPr lang="zh-TW" altLang="en-US" smtClean="0"/>
              <a:t>2018/7/22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74BA-ED03-4DC4-9E04-D4503F589B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8873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A6EB-9B7E-4CDC-8F2C-84CB9A0FFECF}" type="datetimeFigureOut">
              <a:rPr lang="zh-TW" altLang="en-US" smtClean="0"/>
              <a:t>2018/7/22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74BA-ED03-4DC4-9E04-D4503F589B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1043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A6EB-9B7E-4CDC-8F2C-84CB9A0FFECF}" type="datetimeFigureOut">
              <a:rPr lang="zh-TW" altLang="en-US" smtClean="0"/>
              <a:t>2018/7/22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74BA-ED03-4DC4-9E04-D4503F589B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1083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5A6EB-9B7E-4CDC-8F2C-84CB9A0FFECF}" type="datetimeFigureOut">
              <a:rPr lang="zh-TW" altLang="en-US" smtClean="0"/>
              <a:t>2018/7/22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674BA-ED03-4DC4-9E04-D4503F589B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261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" y="3594538"/>
            <a:ext cx="12192000" cy="330542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7441324" y="3594538"/>
            <a:ext cx="4750677" cy="33054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359453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35117" y="2186150"/>
            <a:ext cx="9144000" cy="997991"/>
          </a:xfrm>
        </p:spPr>
        <p:txBody>
          <a:bodyPr>
            <a:noAutofit/>
          </a:bodyPr>
          <a:lstStyle/>
          <a:p>
            <a:r>
              <a:rPr lang="en-US" altLang="zh-TW" sz="7200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phonegap</a:t>
            </a:r>
            <a:endParaRPr lang="zh-TW" altLang="en-US" sz="72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143227" y="3689482"/>
            <a:ext cx="312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將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web app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轉換為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native app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0"/>
            <a:ext cx="2995449" cy="359453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839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1151476" cy="652122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" y="6521228"/>
            <a:ext cx="12192000" cy="37873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1151476" y="0"/>
            <a:ext cx="1040525" cy="65212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872362" y="2391040"/>
            <a:ext cx="2289409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7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4</a:t>
            </a:r>
            <a:endParaRPr lang="zh-TW" altLang="en-US" sz="287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othic Std B" panose="020B0800000000000000" pitchFamily="34" charset="-128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161771" y="4525489"/>
            <a:ext cx="48413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利用</a:t>
            </a:r>
            <a:endParaRPr lang="en-US" altLang="zh-TW" sz="4000" b="1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en-US" altLang="zh-TW" sz="4000" b="1" dirty="0" err="1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PhoneGap</a:t>
            </a:r>
            <a:r>
              <a:rPr lang="zh-TW" altLang="en-US" sz="4000" b="1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開啟相機</a:t>
            </a:r>
            <a:endParaRPr lang="zh-TW" altLang="en-US" dirty="0"/>
          </a:p>
        </p:txBody>
      </p:sp>
      <p:pic>
        <p:nvPicPr>
          <p:cNvPr id="1026" name="Picture 2" descr="https://tse2.mm.bing.net/th?id=OIP.4pE7UR_P91RSxLqCmCSNKAHaHa&amp;pid=15.1&amp;P=0&amp;w=300&amp;h=30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772" y="123504"/>
            <a:ext cx="3510121" cy="351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99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131379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" y="6521228"/>
            <a:ext cx="12192000" cy="37873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493986" y="0"/>
            <a:ext cx="70209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利用</a:t>
            </a:r>
            <a:r>
              <a:rPr lang="en-US" altLang="zh-TW" sz="4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PhoneGap</a:t>
            </a:r>
            <a:r>
              <a:rPr lang="zh-TW" alt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開啟相機</a:t>
            </a:r>
            <a:endParaRPr lang="zh-TW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73935" y="6532998"/>
            <a:ext cx="8618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Adobe </a:t>
            </a:r>
            <a:r>
              <a:rPr lang="en-US" altLang="zh-TW" dirty="0" err="1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PhoneGap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plugin </a:t>
            </a:r>
            <a:r>
              <a:rPr lang="en-US" altLang="zh-TW" dirty="0" err="1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api:http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://docs.phonegap.com/references/plugin-</a:t>
            </a:r>
            <a:r>
              <a:rPr lang="en-US" altLang="zh-TW" dirty="0" err="1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apis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/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1" name="內容版面配置區 10"/>
          <p:cNvSpPr>
            <a:spLocks noGrp="1"/>
          </p:cNvSpPr>
          <p:nvPr>
            <p:ph idx="1"/>
          </p:nvPr>
        </p:nvSpPr>
        <p:spPr>
          <a:xfrm>
            <a:off x="838200" y="1467012"/>
            <a:ext cx="10515600" cy="4709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在第一章節有說過</a:t>
            </a:r>
            <a:r>
              <a:rPr lang="en-US" altLang="zh-TW" sz="1800" dirty="0" err="1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PhoneGap</a:t>
            </a:r>
            <a:r>
              <a:rPr lang="zh-TW" altLang="en-US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可以透過</a:t>
            </a:r>
            <a:r>
              <a:rPr lang="en-US" altLang="zh-TW" sz="1800" dirty="0" err="1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javascript</a:t>
            </a:r>
            <a:r>
              <a:rPr lang="zh-TW" altLang="en-US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調用硬體資源，只是我們需要</a:t>
            </a:r>
            <a:r>
              <a:rPr lang="en-US" altLang="zh-TW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Plugin </a:t>
            </a:r>
            <a:r>
              <a:rPr lang="en-US" altLang="zh-TW" sz="18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camera</a:t>
            </a:r>
            <a:r>
              <a:rPr lang="zh-TW" altLang="en-US" sz="18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sz="1800" dirty="0" err="1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api</a:t>
            </a:r>
            <a:endParaRPr lang="en-US" altLang="zh-TW" sz="1800" dirty="0" smtClean="0">
              <a:solidFill>
                <a:srgbClr val="FF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marL="0" indent="0">
              <a:buNone/>
            </a:pPr>
            <a:endParaRPr lang="en-US" altLang="zh-TW" sz="1800" dirty="0">
              <a:solidFill>
                <a:srgbClr val="FF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marL="0" indent="0">
              <a:buNone/>
            </a:pPr>
            <a:r>
              <a:rPr lang="en-US" altLang="zh-TW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Step 1:</a:t>
            </a:r>
            <a:r>
              <a:rPr lang="zh-TW" altLang="en-US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在網頁加入</a:t>
            </a:r>
            <a:r>
              <a:rPr lang="en-US" altLang="zh-TW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3</a:t>
            </a:r>
            <a:r>
              <a:rPr lang="zh-TW" altLang="en-US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個</a:t>
            </a:r>
            <a:r>
              <a:rPr lang="en-US" altLang="zh-TW" sz="1800" dirty="0" err="1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javascript</a:t>
            </a:r>
            <a:r>
              <a:rPr lang="zh-TW" altLang="en-US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function()</a:t>
            </a:r>
            <a:r>
              <a:rPr lang="zh-TW" altLang="en-US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，開啟相機、成功開啟、開啟失敗</a:t>
            </a:r>
            <a:endParaRPr lang="en-US" altLang="zh-TW" sz="1800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66952" y="2564524"/>
            <a:ext cx="10846676" cy="38152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function Success(</a:t>
            </a:r>
            <a:r>
              <a:rPr lang="en-US" altLang="zh-TW" dirty="0" err="1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imgData</a:t>
            </a:r>
            <a:r>
              <a:rPr lang="en-US" altLang="zh-TW" dirty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)</a:t>
            </a:r>
          </a:p>
          <a:p>
            <a:r>
              <a:rPr lang="en-US" altLang="zh-TW" dirty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{$(</a:t>
            </a:r>
            <a:r>
              <a:rPr lang="en-US" altLang="zh-TW" dirty="0" err="1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img</a:t>
            </a:r>
            <a:r>
              <a:rPr lang="en-US" altLang="zh-TW" dirty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).</a:t>
            </a:r>
            <a:r>
              <a:rPr lang="en-US" altLang="zh-TW" dirty="0" err="1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attr</a:t>
            </a:r>
            <a:r>
              <a:rPr lang="en-US" altLang="zh-TW" dirty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(“</a:t>
            </a:r>
            <a:r>
              <a:rPr lang="en-US" altLang="zh-TW" dirty="0" err="1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src</a:t>
            </a:r>
            <a:r>
              <a:rPr lang="en-US" altLang="zh-TW" dirty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”,</a:t>
            </a:r>
            <a:r>
              <a:rPr lang="en-US" altLang="zh-TW" dirty="0" err="1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imgData</a:t>
            </a:r>
            <a:r>
              <a:rPr lang="en-US" altLang="zh-TW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);}	</a:t>
            </a:r>
            <a:r>
              <a:rPr lang="en-US" altLang="zh-TW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=&gt;</a:t>
            </a:r>
            <a:r>
              <a:rPr lang="zh-TW" altLang="en-US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意思是在</a:t>
            </a:r>
            <a:r>
              <a:rPr lang="en-US" altLang="zh-TW" dirty="0" err="1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img</a:t>
            </a:r>
            <a:r>
              <a:rPr lang="zh-TW" altLang="en-US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上顯示拍的照片，</a:t>
            </a:r>
            <a:r>
              <a:rPr lang="en-US" altLang="zh-TW" dirty="0" err="1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imgData</a:t>
            </a:r>
            <a:r>
              <a:rPr lang="zh-TW" altLang="en-US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是圖片路徑</a:t>
            </a:r>
            <a:r>
              <a:rPr lang="en-US" altLang="zh-TW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</a:t>
            </a:r>
            <a:r>
              <a:rPr lang="zh-TW" altLang="en-US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可更改</a:t>
            </a:r>
            <a:r>
              <a:rPr lang="en-US" altLang="zh-TW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)</a:t>
            </a:r>
          </a:p>
          <a:p>
            <a:endParaRPr lang="en-US" altLang="zh-TW" dirty="0" smtClean="0">
              <a:solidFill>
                <a:schemeClr val="tx1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f</a:t>
            </a:r>
            <a:r>
              <a:rPr lang="en-US" altLang="zh-TW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unction Error(error)</a:t>
            </a:r>
          </a:p>
          <a:p>
            <a:r>
              <a:rPr lang="en-US" altLang="zh-TW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{Console.log(error);}		</a:t>
            </a:r>
            <a:r>
              <a:rPr lang="en-US" altLang="zh-TW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=&gt;</a:t>
            </a:r>
            <a:r>
              <a:rPr lang="zh-TW" altLang="en-US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在主控台顯示錯誤訊息</a:t>
            </a:r>
            <a:r>
              <a:rPr lang="en-US" altLang="zh-TW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</a:p>
          <a:p>
            <a:endParaRPr lang="en-US" altLang="zh-TW" dirty="0">
              <a:solidFill>
                <a:schemeClr val="tx1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f</a:t>
            </a:r>
            <a:r>
              <a:rPr lang="en-US" altLang="zh-TW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unction </a:t>
            </a:r>
            <a:r>
              <a:rPr lang="en-US" altLang="zh-TW" dirty="0" err="1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accessCamera</a:t>
            </a:r>
            <a:r>
              <a:rPr lang="en-US" altLang="zh-TW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()		</a:t>
            </a:r>
            <a:r>
              <a:rPr lang="en-US" altLang="zh-TW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=&gt;</a:t>
            </a:r>
            <a:r>
              <a:rPr lang="zh-TW" altLang="en-US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開啟相機</a:t>
            </a:r>
            <a:endParaRPr lang="en-US" altLang="zh-TW" dirty="0" smtClean="0">
              <a:solidFill>
                <a:srgbClr val="C0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en-US" altLang="zh-TW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{</a:t>
            </a:r>
            <a:r>
              <a:rPr lang="en-US" altLang="zh-TW" dirty="0" err="1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var</a:t>
            </a:r>
            <a:r>
              <a:rPr lang="en-US" altLang="zh-TW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option={</a:t>
            </a:r>
          </a:p>
          <a:p>
            <a:r>
              <a:rPr lang="en-US" altLang="zh-TW" dirty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	</a:t>
            </a:r>
            <a:r>
              <a:rPr lang="en-US" altLang="zh-TW" dirty="0" err="1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destinationType:Camera.DestinationType.FILE_URI</a:t>
            </a:r>
            <a:r>
              <a:rPr lang="en-US" altLang="zh-TW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,</a:t>
            </a:r>
          </a:p>
          <a:p>
            <a:r>
              <a:rPr lang="en-US" altLang="zh-TW" dirty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	</a:t>
            </a:r>
            <a:r>
              <a:rPr lang="en-US" altLang="zh-TW" dirty="0" err="1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sourceType:Camera.PictureSourceType.CAMERA</a:t>
            </a:r>
            <a:endParaRPr lang="en-US" altLang="zh-TW" dirty="0" smtClean="0">
              <a:solidFill>
                <a:schemeClr val="tx1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en-US" altLang="zh-TW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	};</a:t>
            </a:r>
          </a:p>
          <a:p>
            <a:r>
              <a:rPr lang="en-US" altLang="zh-TW" dirty="0" err="1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navigator.camera.getPicture</a:t>
            </a:r>
            <a:r>
              <a:rPr lang="en-US" altLang="zh-TW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</a:t>
            </a:r>
            <a:r>
              <a:rPr lang="en-US" altLang="zh-TW" dirty="0" err="1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Success,Error,option</a:t>
            </a:r>
            <a:r>
              <a:rPr lang="en-US" altLang="zh-TW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);		</a:t>
            </a:r>
            <a:r>
              <a:rPr lang="en-US" altLang="zh-TW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=&gt;(</a:t>
            </a:r>
            <a:r>
              <a:rPr lang="zh-TW" altLang="en-US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成功執行的，失敗執行的，參數</a:t>
            </a:r>
            <a:r>
              <a:rPr lang="en-US" altLang="zh-TW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)</a:t>
            </a:r>
          </a:p>
          <a:p>
            <a:r>
              <a:rPr lang="en-US" altLang="zh-TW" dirty="0" smtClean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875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38200" y="1455243"/>
            <a:ext cx="10846676" cy="28645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dirty="0" smtClean="0">
              <a:solidFill>
                <a:schemeClr val="tx1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131379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" y="6521228"/>
            <a:ext cx="12192000" cy="37873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493986" y="0"/>
            <a:ext cx="70209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利用</a:t>
            </a:r>
            <a:r>
              <a:rPr lang="en-US" altLang="zh-TW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PhoneGap</a:t>
            </a:r>
            <a:r>
              <a:rPr lang="zh-TW" alt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開啟相機</a:t>
            </a:r>
          </a:p>
        </p:txBody>
      </p:sp>
      <p:sp>
        <p:nvSpPr>
          <p:cNvPr id="7" name="內容版面配置區 10"/>
          <p:cNvSpPr>
            <a:spLocks noGrp="1"/>
          </p:cNvSpPr>
          <p:nvPr>
            <p:ph idx="1"/>
          </p:nvPr>
        </p:nvSpPr>
        <p:spPr>
          <a:xfrm>
            <a:off x="838200" y="1467012"/>
            <a:ext cx="10515600" cy="285274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TW" altLang="en-US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解釋一下</a:t>
            </a:r>
            <a:r>
              <a:rPr lang="en-US" altLang="zh-TW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option</a:t>
            </a:r>
            <a:r>
              <a:rPr lang="zh-TW" altLang="en-US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所設定的相機參數意思</a:t>
            </a:r>
            <a:r>
              <a:rPr lang="en-US" altLang="zh-TW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800" b="1" u="sng" dirty="0" err="1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destinationType</a:t>
            </a:r>
            <a:r>
              <a:rPr lang="en-US" altLang="zh-TW" sz="1800" b="1" u="sng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:</a:t>
            </a:r>
            <a:r>
              <a:rPr lang="zh-TW" altLang="en-US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指的是回傳值的格式，預設為</a:t>
            </a:r>
            <a:r>
              <a:rPr lang="en-US" altLang="zh-TW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FILE.URI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1800" b="1" u="sng" dirty="0" err="1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sourceType</a:t>
            </a:r>
            <a:r>
              <a:rPr lang="en-US" altLang="zh-TW" sz="1800" b="1" u="sng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:</a:t>
            </a:r>
            <a:r>
              <a:rPr lang="zh-TW" altLang="en-US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指的是圖片資源取得的方式，預設是</a:t>
            </a:r>
            <a:r>
              <a:rPr lang="en-US" altLang="zh-TW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CAMERA</a:t>
            </a:r>
            <a:r>
              <a:rPr lang="zh-TW" altLang="en-US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，也可以設成</a:t>
            </a:r>
            <a:r>
              <a:rPr lang="en-US" altLang="zh-TW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PHOTOLIBRARY</a:t>
            </a:r>
            <a:r>
              <a:rPr lang="zh-TW" altLang="en-US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，</a:t>
            </a:r>
            <a:r>
              <a:rPr lang="en-US" altLang="zh-TW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			</a:t>
            </a:r>
            <a:r>
              <a:rPr lang="zh-TW" altLang="en-US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        </a:t>
            </a:r>
            <a:r>
              <a:rPr lang="en-US" altLang="zh-TW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SAVEDPHOTOALBUM</a:t>
            </a:r>
            <a:r>
              <a:rPr lang="zh-TW" altLang="en-US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，可以開啟相簿找圖片</a:t>
            </a:r>
            <a:endParaRPr lang="en-US" altLang="zh-TW" sz="1800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1800" b="1" u="sng" dirty="0" err="1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targetWidth</a:t>
            </a:r>
            <a:r>
              <a:rPr lang="en-US" altLang="zh-TW" sz="1800" b="1" u="sng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:</a:t>
            </a:r>
            <a:r>
              <a:rPr lang="zh-TW" altLang="en-US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圖片的寬</a:t>
            </a:r>
            <a:endParaRPr lang="en-US" altLang="zh-TW" sz="1800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1800" b="1" u="sng" dirty="0" err="1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targetHeight</a:t>
            </a:r>
            <a:r>
              <a:rPr lang="en-US" altLang="zh-TW" sz="1800" b="1" u="sng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:</a:t>
            </a:r>
            <a:r>
              <a:rPr lang="zh-TW" altLang="en-US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圖片的高</a:t>
            </a:r>
            <a:endParaRPr lang="en-US" altLang="zh-TW" sz="1800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73935" y="6532998"/>
            <a:ext cx="8618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Adobe </a:t>
            </a:r>
            <a:r>
              <a:rPr lang="en-US" altLang="zh-TW" dirty="0" err="1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PhoneGap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plugin </a:t>
            </a:r>
            <a:r>
              <a:rPr lang="en-US" altLang="zh-TW" dirty="0" err="1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api:http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://docs.phonegap.com/references/plugin-</a:t>
            </a:r>
            <a:r>
              <a:rPr lang="en-US" altLang="zh-TW" dirty="0" err="1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apis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/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3" name="內容版面配置區 10"/>
          <p:cNvSpPr txBox="1">
            <a:spLocks/>
          </p:cNvSpPr>
          <p:nvPr/>
        </p:nvSpPr>
        <p:spPr>
          <a:xfrm>
            <a:off x="838200" y="4634801"/>
            <a:ext cx="10515600" cy="1874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Step 2:</a:t>
            </a:r>
            <a:r>
              <a:rPr lang="zh-TW" altLang="en-US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安裝</a:t>
            </a:r>
            <a:r>
              <a:rPr lang="en-US" altLang="zh-TW" sz="1800" dirty="0" err="1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phonegap</a:t>
            </a:r>
            <a:r>
              <a:rPr lang="en-US" altLang="zh-TW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-plugin camera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	</a:t>
            </a:r>
            <a:r>
              <a:rPr lang="en-US" altLang="zh-TW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A.</a:t>
            </a:r>
            <a:r>
              <a:rPr lang="zh-TW" altLang="en-US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引入</a:t>
            </a:r>
            <a:r>
              <a:rPr lang="en-US" altLang="zh-TW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cordova.js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	</a:t>
            </a:r>
            <a:r>
              <a:rPr lang="en-US" altLang="zh-TW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B.</a:t>
            </a:r>
            <a:r>
              <a:rPr lang="zh-TW" altLang="en-US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開啟</a:t>
            </a:r>
            <a:r>
              <a:rPr lang="en-US" altLang="zh-TW" sz="1800" dirty="0" err="1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cmd</a:t>
            </a:r>
            <a:r>
              <a:rPr lang="zh-TW" altLang="en-US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，再</a:t>
            </a:r>
            <a:r>
              <a:rPr lang="zh-TW" altLang="en-US" sz="1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已</a:t>
            </a:r>
            <a:r>
              <a:rPr lang="zh-TW" altLang="en-US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創建的</a:t>
            </a:r>
            <a:r>
              <a:rPr lang="en-US" altLang="zh-TW" sz="1800" dirty="0" err="1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PhoneGap</a:t>
            </a:r>
            <a:r>
              <a:rPr lang="en-US" altLang="zh-TW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Project</a:t>
            </a:r>
            <a:r>
              <a:rPr lang="zh-TW" altLang="en-US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裡輸入</a:t>
            </a:r>
            <a:endParaRPr lang="en-US" altLang="zh-TW" sz="1800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	</a:t>
            </a:r>
            <a:r>
              <a:rPr lang="en-US" altLang="zh-TW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   </a:t>
            </a:r>
            <a:r>
              <a:rPr lang="en-US" altLang="zh-TW" sz="1800" dirty="0" err="1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phonegap</a:t>
            </a:r>
            <a:r>
              <a:rPr lang="en-US" altLang="zh-TW" sz="18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plugin add </a:t>
            </a:r>
            <a:r>
              <a:rPr lang="en-US" altLang="zh-TW" sz="1800" dirty="0" err="1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cordova</a:t>
            </a:r>
            <a:r>
              <a:rPr lang="en-US" altLang="zh-TW" sz="18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-plugin-camera</a:t>
            </a:r>
          </a:p>
        </p:txBody>
      </p:sp>
    </p:spTree>
    <p:extLst>
      <p:ext uri="{BB962C8B-B14F-4D97-AF65-F5344CB8AC3E}">
        <p14:creationId xmlns:p14="http://schemas.microsoft.com/office/powerpoint/2010/main" val="137297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74371" y="5889171"/>
            <a:ext cx="9884229" cy="3374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131379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" y="6521228"/>
            <a:ext cx="12192000" cy="37873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493986" y="0"/>
            <a:ext cx="70209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利用</a:t>
            </a:r>
            <a:r>
              <a:rPr lang="en-US" altLang="zh-TW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PhoneGap</a:t>
            </a:r>
            <a:r>
              <a:rPr lang="zh-TW" alt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開啟相機</a:t>
            </a:r>
          </a:p>
        </p:txBody>
      </p:sp>
      <p:sp>
        <p:nvSpPr>
          <p:cNvPr id="7" name="內容版面配置區 10"/>
          <p:cNvSpPr txBox="1">
            <a:spLocks/>
          </p:cNvSpPr>
          <p:nvPr/>
        </p:nvSpPr>
        <p:spPr>
          <a:xfrm>
            <a:off x="838199" y="1445286"/>
            <a:ext cx="11103429" cy="50630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Step 3:</a:t>
            </a:r>
            <a:r>
              <a:rPr lang="zh-TW" altLang="en-US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將</a:t>
            </a:r>
            <a:r>
              <a:rPr lang="en-US" altLang="zh-TW" sz="1800" dirty="0" err="1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PhoneGap</a:t>
            </a:r>
            <a:r>
              <a:rPr lang="zh-TW" altLang="en-US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打包成</a:t>
            </a:r>
            <a:r>
              <a:rPr lang="en-US" altLang="zh-TW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APK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	</a:t>
            </a:r>
            <a:r>
              <a:rPr lang="en-US" altLang="zh-TW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A.</a:t>
            </a:r>
            <a:r>
              <a:rPr lang="zh-TW" altLang="en-US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在</a:t>
            </a:r>
            <a:r>
              <a:rPr lang="en-US" altLang="zh-TW" sz="1800" dirty="0" err="1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cmd</a:t>
            </a:r>
            <a:r>
              <a:rPr lang="zh-TW" altLang="en-US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輸入</a:t>
            </a:r>
            <a:endParaRPr lang="en-US" altLang="zh-TW" sz="1800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marL="0" indent="0">
              <a:buNone/>
            </a:pPr>
            <a:r>
              <a:rPr lang="en-US" altLang="zh-TW" sz="1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	</a:t>
            </a:r>
            <a:r>
              <a:rPr lang="zh-TW" altLang="en-US" sz="1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zh-TW" altLang="en-US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  </a:t>
            </a:r>
            <a:r>
              <a:rPr lang="en-US" altLang="zh-TW" sz="1800" dirty="0" err="1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phonegap</a:t>
            </a:r>
            <a:r>
              <a:rPr lang="en-US" altLang="zh-TW" sz="1800" dirty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sz="18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–d build android</a:t>
            </a:r>
            <a:endParaRPr lang="en-US" altLang="zh-TW" sz="1800" dirty="0">
              <a:solidFill>
                <a:srgbClr val="FF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1800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	</a:t>
            </a:r>
            <a:r>
              <a:rPr lang="en-US" altLang="zh-TW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B.</a:t>
            </a:r>
            <a:r>
              <a:rPr lang="zh-TW" altLang="en-US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打開</a:t>
            </a:r>
            <a:r>
              <a:rPr lang="en-US" altLang="zh-TW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android studio</a:t>
            </a:r>
            <a:r>
              <a:rPr lang="zh-TW" altLang="en-US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即可在</a:t>
            </a:r>
            <a:r>
              <a:rPr lang="en-US" altLang="zh-TW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project</a:t>
            </a:r>
            <a:r>
              <a:rPr lang="zh-TW" altLang="en-US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資料夾裡找到</a:t>
            </a:r>
            <a:r>
              <a:rPr lang="en-US" altLang="zh-TW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android</a:t>
            </a:r>
            <a:r>
              <a:rPr lang="zh-TW" altLang="en-US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檔</a:t>
            </a:r>
            <a:endParaRPr lang="en-US" altLang="zh-TW" sz="1800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	</a:t>
            </a:r>
            <a:r>
              <a:rPr lang="en-US" altLang="zh-TW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   </a:t>
            </a:r>
            <a:r>
              <a:rPr lang="en-US" altLang="zh-TW" sz="18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!!</a:t>
            </a:r>
            <a:r>
              <a:rPr lang="zh-TW" altLang="en-US" sz="18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在打包成</a:t>
            </a:r>
            <a:r>
              <a:rPr lang="en-US" altLang="zh-TW" sz="1800" dirty="0" err="1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apk</a:t>
            </a:r>
            <a:r>
              <a:rPr lang="zh-TW" altLang="en-US" sz="18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時，必須設置開發環境</a:t>
            </a:r>
            <a:endParaRPr lang="en-US" altLang="zh-TW" sz="1800" dirty="0" smtClean="0">
              <a:solidFill>
                <a:srgbClr val="FF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	</a:t>
            </a:r>
            <a:r>
              <a:rPr lang="zh-TW" altLang="en-US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 </a:t>
            </a:r>
            <a:r>
              <a:rPr lang="en-US" altLang="zh-TW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a.</a:t>
            </a:r>
            <a:r>
              <a:rPr lang="zh-TW" altLang="en-US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安裝</a:t>
            </a:r>
            <a:r>
              <a:rPr lang="en-US" altLang="zh-TW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java</a:t>
            </a:r>
            <a:r>
              <a:rPr lang="zh-TW" altLang="en-US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的</a:t>
            </a:r>
            <a:r>
              <a:rPr lang="en-US" altLang="zh-TW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JDK</a:t>
            </a:r>
          </a:p>
          <a:p>
            <a:pPr marL="0" indent="0">
              <a:buNone/>
            </a:pPr>
            <a:r>
              <a:rPr lang="en-US" altLang="zh-TW" sz="1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	</a:t>
            </a:r>
            <a:r>
              <a:rPr lang="zh-TW" altLang="en-US" sz="1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zh-TW" altLang="en-US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b.</a:t>
            </a:r>
            <a:r>
              <a:rPr lang="zh-TW" altLang="en-US" sz="1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安裝</a:t>
            </a:r>
            <a:r>
              <a:rPr lang="en-US" altLang="zh-TW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Node.js</a:t>
            </a:r>
          </a:p>
          <a:p>
            <a:pPr marL="0" indent="0">
              <a:buNone/>
            </a:pPr>
            <a:r>
              <a:rPr lang="en-US" altLang="zh-TW" sz="1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	 </a:t>
            </a:r>
            <a:r>
              <a:rPr lang="en-US" altLang="zh-TW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c.</a:t>
            </a:r>
            <a:r>
              <a:rPr lang="zh-TW" altLang="en-US" sz="1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安裝</a:t>
            </a:r>
            <a:r>
              <a:rPr lang="en-US" altLang="zh-TW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Apache Ant</a:t>
            </a:r>
          </a:p>
          <a:p>
            <a:pPr marL="0" indent="0">
              <a:buNone/>
            </a:pPr>
            <a:r>
              <a:rPr lang="en-US" altLang="zh-TW" sz="1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	</a:t>
            </a:r>
            <a:r>
              <a:rPr lang="en-US" altLang="zh-TW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 d.</a:t>
            </a:r>
            <a:r>
              <a:rPr lang="zh-TW" altLang="en-US" sz="1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安裝</a:t>
            </a:r>
            <a:r>
              <a:rPr lang="en-US" altLang="zh-TW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android</a:t>
            </a:r>
            <a:r>
              <a:rPr lang="zh-TW" altLang="en-US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的</a:t>
            </a:r>
            <a:r>
              <a:rPr lang="en-US" altLang="zh-TW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SDK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	</a:t>
            </a:r>
            <a:r>
              <a:rPr lang="zh-TW" altLang="en-US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 </a:t>
            </a:r>
            <a:r>
              <a:rPr lang="en-US" altLang="zh-TW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e.</a:t>
            </a:r>
            <a:r>
              <a:rPr lang="zh-TW" altLang="en-US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環境變數</a:t>
            </a:r>
            <a:r>
              <a:rPr lang="en-US" altLang="zh-TW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=&gt;JAVA_HOME</a:t>
            </a:r>
            <a:r>
              <a:rPr lang="zh-TW" altLang="en-US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是</a:t>
            </a:r>
            <a:r>
              <a:rPr lang="en-US" altLang="zh-TW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java</a:t>
            </a:r>
            <a:r>
              <a:rPr lang="zh-TW" altLang="en-US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的安裝路徑</a:t>
            </a:r>
            <a:endParaRPr lang="en-US" altLang="zh-TW" sz="1800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		</a:t>
            </a:r>
            <a:r>
              <a:rPr lang="zh-TW" altLang="en-US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     </a:t>
            </a:r>
            <a:r>
              <a:rPr lang="en-US" altLang="zh-TW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=&gt;ANT_HOME</a:t>
            </a:r>
            <a:r>
              <a:rPr lang="zh-TW" altLang="en-US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是</a:t>
            </a:r>
            <a:r>
              <a:rPr lang="en-US" altLang="zh-TW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ANT</a:t>
            </a:r>
            <a:r>
              <a:rPr lang="zh-TW" altLang="en-US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安裝路徑</a:t>
            </a:r>
            <a:endParaRPr lang="en-US" altLang="zh-TW" sz="1800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marL="0" indent="0">
              <a:buNone/>
            </a:pPr>
            <a:r>
              <a:rPr lang="en-US" altLang="zh-TW" sz="1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	</a:t>
            </a:r>
            <a:r>
              <a:rPr lang="zh-TW" altLang="en-US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 </a:t>
            </a:r>
            <a:r>
              <a:rPr lang="en-US" altLang="zh-TW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f.</a:t>
            </a:r>
            <a:r>
              <a:rPr lang="zh-TW" altLang="en-US" sz="1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在</a:t>
            </a:r>
            <a:r>
              <a:rPr lang="zh-TW" altLang="en-US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系統</a:t>
            </a:r>
            <a:r>
              <a:rPr lang="zh-TW" altLang="en-US" sz="1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變數的</a:t>
            </a:r>
            <a:r>
              <a:rPr lang="en-US" altLang="zh-TW" sz="1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Path</a:t>
            </a:r>
            <a:r>
              <a:rPr lang="zh-TW" altLang="en-US" sz="17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最</a:t>
            </a:r>
            <a:r>
              <a:rPr lang="zh-TW" altLang="en-US" sz="17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後面加上 </a:t>
            </a:r>
            <a:endParaRPr lang="en-US" altLang="zh-TW" sz="1700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marL="0" indent="0">
              <a:buNone/>
            </a:pPr>
            <a:r>
              <a:rPr lang="en-US" altLang="zh-TW" sz="17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	;</a:t>
            </a:r>
            <a:r>
              <a:rPr lang="en-US" altLang="zh-TW" sz="17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JDK</a:t>
            </a:r>
            <a:r>
              <a:rPr lang="zh-TW" altLang="en-US" sz="17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安裝目錄</a:t>
            </a:r>
            <a:r>
              <a:rPr lang="en-US" altLang="zh-TW" sz="17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\bin\;ANT</a:t>
            </a:r>
            <a:r>
              <a:rPr lang="zh-TW" altLang="en-US" sz="17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目錄</a:t>
            </a:r>
            <a:r>
              <a:rPr lang="en-US" altLang="zh-TW" sz="17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\bin\;Android SDK</a:t>
            </a:r>
            <a:r>
              <a:rPr lang="zh-TW" altLang="en-US" sz="17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安裝目錄</a:t>
            </a:r>
            <a:r>
              <a:rPr lang="en-US" altLang="zh-TW" sz="17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\tools\;Android SDK</a:t>
            </a:r>
            <a:r>
              <a:rPr lang="zh-TW" altLang="en-US" sz="17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安裝目錄</a:t>
            </a:r>
            <a:r>
              <a:rPr lang="en-US" altLang="zh-TW" sz="17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\platform-tools\</a:t>
            </a:r>
            <a:endParaRPr lang="en-US" altLang="zh-TW" sz="1200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1800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73935" y="6532998"/>
            <a:ext cx="8618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Adobe </a:t>
            </a:r>
            <a:r>
              <a:rPr lang="en-US" altLang="zh-TW" dirty="0" err="1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PhoneGap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plugin </a:t>
            </a:r>
            <a:r>
              <a:rPr lang="en-US" altLang="zh-TW" dirty="0" err="1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api:http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://docs.phonegap.com/references/plugin-</a:t>
            </a:r>
            <a:r>
              <a:rPr lang="en-US" altLang="zh-TW" dirty="0" err="1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apis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/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065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1151476" cy="652122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" y="6521228"/>
            <a:ext cx="12192000" cy="37873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1151476" y="0"/>
            <a:ext cx="1040525" cy="65212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8671035" y="5509874"/>
            <a:ext cx="23727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製作人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: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唐嘉駿</a:t>
            </a:r>
            <a:endParaRPr lang="en-US" altLang="zh-TW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製作日期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:2018/07/15</a:t>
            </a:r>
          </a:p>
          <a:p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版權所有翻印必究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166812" y="2968227"/>
            <a:ext cx="9845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END</a:t>
            </a:r>
            <a:endParaRPr lang="zh-TW" altLang="en-US" sz="32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23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131379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3987" y="0"/>
            <a:ext cx="3888828" cy="1325563"/>
          </a:xfrm>
        </p:spPr>
        <p:txBody>
          <a:bodyPr>
            <a:noAutofit/>
          </a:bodyPr>
          <a:lstStyle/>
          <a:p>
            <a:r>
              <a:rPr lang="zh-TW" alt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目錄</a:t>
            </a:r>
            <a:endParaRPr lang="zh-TW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" y="6521228"/>
            <a:ext cx="12192000" cy="37873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860330" y="1776248"/>
            <a:ext cx="6112571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4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1.</a:t>
            </a:r>
            <a:r>
              <a:rPr lang="zh-TW" altLang="en-US" sz="4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了解</a:t>
            </a:r>
            <a:r>
              <a:rPr lang="en-US" altLang="zh-TW" sz="4000" dirty="0" err="1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</a:t>
            </a:r>
            <a:r>
              <a:rPr lang="en-US" altLang="zh-TW" sz="4000" dirty="0" err="1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honeGap</a:t>
            </a:r>
            <a:r>
              <a:rPr lang="zh-TW" altLang="en-US" sz="4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是甚麼</a:t>
            </a:r>
            <a:endParaRPr lang="en-US" altLang="zh-TW" sz="4000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TW" sz="4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2.PhoneGap</a:t>
            </a:r>
            <a:r>
              <a:rPr lang="zh-TW" altLang="en-US" sz="4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開發環境</a:t>
            </a:r>
            <a:endParaRPr lang="en-US" altLang="zh-TW" sz="4000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TW" sz="4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3.PhoneGap</a:t>
            </a:r>
            <a:r>
              <a:rPr lang="zh-TW" altLang="en-US" sz="4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會遇到的問題</a:t>
            </a:r>
            <a:endParaRPr lang="en-US" altLang="zh-TW" sz="4000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TW" sz="4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4.</a:t>
            </a:r>
            <a:r>
              <a:rPr lang="zh-TW" altLang="en-US" sz="4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利用</a:t>
            </a:r>
            <a:r>
              <a:rPr lang="en-US" altLang="zh-TW" sz="4000" dirty="0" err="1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PhoneGap</a:t>
            </a:r>
            <a:r>
              <a:rPr lang="zh-TW" altLang="en-US" sz="4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開啟相機</a:t>
            </a:r>
            <a:endParaRPr lang="en-US" altLang="zh-TW" sz="4000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360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1151476" cy="652122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" y="6521228"/>
            <a:ext cx="12192000" cy="37873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1151476" y="0"/>
            <a:ext cx="1040525" cy="65212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872362" y="2391040"/>
            <a:ext cx="2289409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7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1</a:t>
            </a:r>
            <a:endParaRPr lang="zh-TW" altLang="en-US" sz="287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othic Std B" panose="020B0800000000000000" pitchFamily="34" charset="-128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161771" y="4525489"/>
            <a:ext cx="431400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了解</a:t>
            </a:r>
            <a:endParaRPr lang="en-US" altLang="zh-TW" sz="4000" b="1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en-US" altLang="zh-TW" sz="4000" b="1" dirty="0" err="1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PhoneGap</a:t>
            </a:r>
            <a:r>
              <a:rPr lang="zh-TW" altLang="en-US" sz="4000" b="1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是甚麼</a:t>
            </a:r>
            <a:endParaRPr lang="en-US" altLang="zh-TW" sz="4000" b="1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endParaRPr lang="zh-TW" altLang="en-US" dirty="0"/>
          </a:p>
        </p:txBody>
      </p:sp>
      <p:pic>
        <p:nvPicPr>
          <p:cNvPr id="1026" name="Picture 2" descr="https://tse2.mm.bing.net/th?id=OIP.4pE7UR_P91RSxLqCmCSNKAHaHa&amp;pid=15.1&amp;P=0&amp;w=300&amp;h=30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772" y="123504"/>
            <a:ext cx="3510121" cy="351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13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849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TW" sz="24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1.Open source</a:t>
            </a:r>
            <a:r>
              <a:rPr lang="zh-TW" altLang="en-US" sz="24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的行動裝置開發框架</a:t>
            </a:r>
            <a:endParaRPr lang="en-US" altLang="zh-TW" sz="2400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4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2.</a:t>
            </a:r>
            <a:r>
              <a:rPr lang="zh-TW" altLang="en-US" sz="24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讓開發者使用</a:t>
            </a:r>
            <a:r>
              <a:rPr lang="en-US" altLang="zh-TW" sz="24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HTML</a:t>
            </a:r>
            <a:r>
              <a:rPr lang="zh-TW" altLang="en-US" sz="24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、</a:t>
            </a:r>
            <a:r>
              <a:rPr lang="en-US" altLang="zh-TW" sz="24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JavaScript</a:t>
            </a:r>
            <a:r>
              <a:rPr lang="zh-TW" altLang="en-US" sz="24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、</a:t>
            </a:r>
            <a:r>
              <a:rPr lang="en-US" altLang="zh-TW" sz="2400" dirty="0" err="1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css</a:t>
            </a:r>
            <a:r>
              <a:rPr lang="zh-TW" altLang="en-US" sz="24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等</a:t>
            </a:r>
            <a:r>
              <a:rPr lang="en-US" altLang="zh-TW" sz="24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web APIs</a:t>
            </a:r>
            <a:r>
              <a:rPr lang="zh-TW" altLang="en-US" sz="24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開發跨平台的行動裝置應用程式</a:t>
            </a:r>
            <a:endParaRPr lang="en-US" altLang="zh-TW" sz="2400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4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3.</a:t>
            </a:r>
            <a:r>
              <a:rPr lang="zh-TW" altLang="en-US" sz="24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現在為</a:t>
            </a:r>
            <a:r>
              <a:rPr lang="en-US" altLang="zh-TW" sz="24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adobe</a:t>
            </a:r>
            <a:r>
              <a:rPr lang="zh-TW" altLang="en-US" sz="24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擁有、最新版本為</a:t>
            </a:r>
            <a:r>
              <a:rPr lang="en-US" altLang="zh-TW" sz="24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2014</a:t>
            </a:r>
            <a:r>
              <a:rPr lang="zh-TW" altLang="en-US" sz="24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年</a:t>
            </a:r>
            <a:r>
              <a:rPr lang="en-US" altLang="zh-TW" sz="24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5</a:t>
            </a:r>
            <a:r>
              <a:rPr lang="zh-TW" altLang="en-US" sz="24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月</a:t>
            </a:r>
            <a:r>
              <a:rPr lang="en-US" altLang="zh-TW" sz="24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23</a:t>
            </a:r>
            <a:r>
              <a:rPr lang="zh-TW" altLang="en-US" sz="24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日的</a:t>
            </a:r>
            <a:r>
              <a:rPr lang="en-US" altLang="zh-TW" sz="24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3.5.0</a:t>
            </a:r>
            <a:r>
              <a:rPr lang="zh-TW" altLang="en-US" sz="24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版</a:t>
            </a:r>
            <a:endParaRPr lang="en-US" altLang="zh-TW" sz="2400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4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4.</a:t>
            </a:r>
            <a:r>
              <a:rPr lang="zh-TW" altLang="en-US" sz="24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利用</a:t>
            </a:r>
            <a:r>
              <a:rPr lang="en-US" altLang="zh-TW" sz="2400" dirty="0" err="1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javascript</a:t>
            </a:r>
            <a:r>
              <a:rPr lang="zh-TW" altLang="en-US" sz="24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存取這些介面，可以調用手機硬體資源</a:t>
            </a:r>
            <a:r>
              <a:rPr lang="en-US" altLang="zh-TW" sz="24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</a:t>
            </a:r>
            <a:r>
              <a:rPr lang="zh-TW" altLang="en-US" sz="24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相機、羅盤、</a:t>
            </a:r>
            <a:r>
              <a:rPr lang="en-US" altLang="zh-TW" sz="24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GPS</a:t>
            </a:r>
            <a:r>
              <a:rPr lang="zh-TW" altLang="en-US" sz="24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等</a:t>
            </a:r>
            <a:r>
              <a:rPr lang="en-US" altLang="zh-TW" sz="24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)</a:t>
            </a:r>
            <a:endParaRPr lang="en-US" altLang="zh-TW" sz="24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131379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" y="6521228"/>
            <a:ext cx="12192000" cy="37873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493987" y="0"/>
            <a:ext cx="4424854" cy="1325563"/>
          </a:xfrm>
        </p:spPr>
        <p:txBody>
          <a:bodyPr>
            <a:noAutofit/>
          </a:bodyPr>
          <a:lstStyle/>
          <a:p>
            <a:r>
              <a:rPr lang="en-US" altLang="zh-TW" sz="4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PhoneGap</a:t>
            </a:r>
            <a:r>
              <a:rPr lang="zh-TW" alt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簡介</a:t>
            </a:r>
            <a:endParaRPr lang="zh-TW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24551" y="6530635"/>
            <a:ext cx="6367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維基百科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: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https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://zh.wikipedia.org/zh-tw/Adobe_PhoneGap</a:t>
            </a:r>
          </a:p>
        </p:txBody>
      </p:sp>
    </p:spTree>
    <p:extLst>
      <p:ext uri="{BB962C8B-B14F-4D97-AF65-F5344CB8AC3E}">
        <p14:creationId xmlns:p14="http://schemas.microsoft.com/office/powerpoint/2010/main" val="149615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1151476" cy="652122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" y="6521228"/>
            <a:ext cx="12192000" cy="37873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1151476" y="0"/>
            <a:ext cx="1040525" cy="65212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872362" y="2391040"/>
            <a:ext cx="2289409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7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</a:t>
            </a:r>
            <a:endParaRPr lang="zh-TW" altLang="en-US" sz="287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othic Std B" panose="020B0800000000000000" pitchFamily="34" charset="-128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161771" y="4525489"/>
            <a:ext cx="27318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 err="1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PhoneGap</a:t>
            </a:r>
            <a:endParaRPr lang="en-US" altLang="zh-TW" sz="4000" b="1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zh-TW" altLang="en-US" sz="4000" b="1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開發環境</a:t>
            </a:r>
            <a:endParaRPr lang="zh-TW" altLang="en-US" dirty="0"/>
          </a:p>
        </p:txBody>
      </p:sp>
      <p:pic>
        <p:nvPicPr>
          <p:cNvPr id="1026" name="Picture 2" descr="https://tse2.mm.bing.net/th?id=OIP.4pE7UR_P91RSxLqCmCSNKAHaHa&amp;pid=15.1&amp;P=0&amp;w=300&amp;h=30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772" y="123504"/>
            <a:ext cx="3510121" cy="351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83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1738" y="1453305"/>
            <a:ext cx="11038490" cy="64430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24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手機與電腦安裝</a:t>
            </a:r>
            <a:r>
              <a:rPr lang="en-US" altLang="zh-TW" sz="2400" dirty="0" err="1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PhoneGap</a:t>
            </a:r>
            <a:r>
              <a:rPr lang="en-US" altLang="zh-TW" sz="24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App</a:t>
            </a:r>
            <a:r>
              <a:rPr lang="zh-TW" altLang="en-US" sz="24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，利用</a:t>
            </a:r>
            <a:r>
              <a:rPr lang="en-US" altLang="zh-TW" sz="24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IP</a:t>
            </a:r>
            <a:r>
              <a:rPr lang="zh-TW" altLang="en-US" sz="24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即可連線</a:t>
            </a:r>
            <a:r>
              <a:rPr lang="en-US" altLang="zh-TW" sz="24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</a:t>
            </a:r>
            <a:r>
              <a:rPr lang="zh-TW" altLang="en-US" sz="24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相同網域</a:t>
            </a:r>
            <a:r>
              <a:rPr lang="en-US" altLang="zh-TW" sz="24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)</a:t>
            </a:r>
            <a:endParaRPr lang="en-US" altLang="zh-TW" sz="2400" dirty="0">
              <a:solidFill>
                <a:srgbClr val="FF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131379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" y="6521228"/>
            <a:ext cx="12192000" cy="37873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493986" y="0"/>
            <a:ext cx="5591503" cy="1325563"/>
          </a:xfrm>
        </p:spPr>
        <p:txBody>
          <a:bodyPr>
            <a:noAutofit/>
          </a:bodyPr>
          <a:lstStyle/>
          <a:p>
            <a:r>
              <a:rPr lang="zh-TW" alt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利用</a:t>
            </a:r>
            <a:r>
              <a:rPr lang="en-US" altLang="zh-TW" sz="4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PhoneGap</a:t>
            </a:r>
            <a:r>
              <a:rPr lang="zh-TW" alt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測試</a:t>
            </a:r>
            <a:endParaRPr lang="zh-TW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71395" y="6543513"/>
            <a:ext cx="5719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Adobe </a:t>
            </a:r>
            <a:r>
              <a:rPr lang="en-US" altLang="zh-TW" dirty="0" err="1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PhoneGap:https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://phonegap.com/</a:t>
            </a:r>
            <a:r>
              <a:rPr lang="en-US" altLang="zh-TW" dirty="0" err="1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getstarted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/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2050" name="Picture 2" descr="https://dl2.pushbulletusercontent.com/tybrK8uVOAcIR3OnsxsouNEYCGZrqw3G/Screenshot_20180714-20034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55" y="2297518"/>
            <a:ext cx="2293320" cy="407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3437721" y="5400798"/>
            <a:ext cx="2257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輸入</a:t>
            </a:r>
            <a:r>
              <a:rPr lang="en-US" altLang="zh-TW" sz="24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Server</a:t>
            </a:r>
            <a:r>
              <a:rPr lang="zh-TW" altLang="en-US" sz="24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端</a:t>
            </a:r>
            <a:r>
              <a:rPr lang="en-US" altLang="zh-TW" sz="24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IP</a:t>
            </a:r>
            <a:endParaRPr lang="zh-TW" altLang="en-US" sz="24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9" name="肘形接點 8"/>
          <p:cNvCxnSpPr>
            <a:stCxn id="2" idx="1"/>
          </p:cNvCxnSpPr>
          <p:nvPr/>
        </p:nvCxnSpPr>
        <p:spPr>
          <a:xfrm rot="10800000">
            <a:off x="3058511" y="4487919"/>
            <a:ext cx="379210" cy="1143713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716" y="2237123"/>
            <a:ext cx="2737447" cy="395613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712820" y="5892640"/>
            <a:ext cx="2287343" cy="30061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肘形接點 16"/>
          <p:cNvCxnSpPr>
            <a:stCxn id="12" idx="1"/>
            <a:endCxn id="2" idx="0"/>
          </p:cNvCxnSpPr>
          <p:nvPr/>
        </p:nvCxnSpPr>
        <p:spPr>
          <a:xfrm rot="10800000">
            <a:off x="4566396" y="5400798"/>
            <a:ext cx="2146424" cy="642150"/>
          </a:xfrm>
          <a:prstGeom prst="bentConnector4">
            <a:avLst>
              <a:gd name="adj1" fmla="val 34481"/>
              <a:gd name="adj2" fmla="val 135599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3437720" y="2297515"/>
            <a:ext cx="1270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手機畫面</a:t>
            </a:r>
            <a:endParaRPr lang="zh-TW" altLang="en-US" sz="2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4" name="等腰三角形 23"/>
          <p:cNvSpPr/>
          <p:nvPr/>
        </p:nvSpPr>
        <p:spPr>
          <a:xfrm rot="16200000">
            <a:off x="3154693" y="2318969"/>
            <a:ext cx="311070" cy="268164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4566395" y="2810435"/>
            <a:ext cx="1270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電腦畫面</a:t>
            </a:r>
            <a:endParaRPr lang="zh-TW" altLang="en-US" sz="2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>
            <a:off x="5721366" y="2865191"/>
            <a:ext cx="311070" cy="268164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6" name="Picture 2" descr="https://dl2.pushbulletusercontent.com/0tmIQx614KaFHlXXWkk9zNpnUGCLk6r4/Screenshot_20180714-21292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548" y="2203389"/>
            <a:ext cx="2303501" cy="409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字方塊 34"/>
          <p:cNvSpPr txBox="1"/>
          <p:nvPr/>
        </p:nvSpPr>
        <p:spPr>
          <a:xfrm>
            <a:off x="10114456" y="163036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成功畫面</a:t>
            </a:r>
            <a:endParaRPr lang="zh-TW" altLang="en-US" sz="2400" dirty="0">
              <a:solidFill>
                <a:srgbClr val="FF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7" name="向右箭號 36"/>
          <p:cNvSpPr/>
          <p:nvPr/>
        </p:nvSpPr>
        <p:spPr>
          <a:xfrm rot="5400000">
            <a:off x="9786255" y="1712336"/>
            <a:ext cx="339835" cy="31656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242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1151476" cy="652122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" y="6521228"/>
            <a:ext cx="12192000" cy="37873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1151476" y="0"/>
            <a:ext cx="1040525" cy="65212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872362" y="2391040"/>
            <a:ext cx="2289409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7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3</a:t>
            </a:r>
            <a:endParaRPr lang="zh-TW" altLang="en-US" sz="287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othic Std B" panose="020B0800000000000000" pitchFamily="34" charset="-128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161771" y="4525489"/>
            <a:ext cx="33489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 err="1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PhoneGap</a:t>
            </a:r>
            <a:endParaRPr lang="en-US" altLang="zh-TW" sz="4000" b="1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zh-TW" altLang="en-US" sz="4000" b="1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會遇到的問</a:t>
            </a:r>
            <a:r>
              <a:rPr lang="zh-TW" altLang="en-US" sz="4000" b="1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題</a:t>
            </a:r>
            <a:endParaRPr lang="zh-TW" altLang="en-US" dirty="0"/>
          </a:p>
        </p:txBody>
      </p:sp>
      <p:pic>
        <p:nvPicPr>
          <p:cNvPr id="1026" name="Picture 2" descr="https://tse2.mm.bing.net/th?id=OIP.4pE7UR_P91RSxLqCmCSNKAHaHa&amp;pid=15.1&amp;P=0&amp;w=300&amp;h=30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772" y="123504"/>
            <a:ext cx="3510121" cy="351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13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1738" y="1453305"/>
            <a:ext cx="11038490" cy="1500102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24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        問題</a:t>
            </a:r>
            <a:r>
              <a:rPr lang="en-US" altLang="zh-TW" sz="24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:</a:t>
            </a:r>
            <a:r>
              <a:rPr lang="zh-TW" altLang="en-US" sz="24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 因為</a:t>
            </a:r>
            <a:r>
              <a:rPr lang="en-US" altLang="zh-TW" sz="2400" dirty="0" err="1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php</a:t>
            </a:r>
            <a:r>
              <a:rPr lang="zh-TW" altLang="en-US" sz="24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檔是必須要在</a:t>
            </a:r>
            <a:r>
              <a:rPr lang="en-US" altLang="zh-TW" sz="24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server</a:t>
            </a:r>
            <a:r>
              <a:rPr lang="zh-TW" altLang="en-US" sz="24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端執行，因此無法執行</a:t>
            </a:r>
            <a:r>
              <a:rPr lang="en-US" altLang="zh-TW" sz="2400" dirty="0" err="1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php</a:t>
            </a:r>
            <a:r>
              <a:rPr lang="zh-TW" altLang="en-US" sz="24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檔</a:t>
            </a:r>
            <a:endParaRPr lang="en-US" altLang="zh-TW" sz="2400" dirty="0" smtClean="0">
              <a:solidFill>
                <a:srgbClr val="FF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4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解決方法</a:t>
            </a:r>
            <a:r>
              <a:rPr lang="en-US" altLang="zh-TW" sz="24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:</a:t>
            </a:r>
            <a:r>
              <a:rPr lang="zh-TW" altLang="en-US" sz="24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 利用</a:t>
            </a:r>
            <a:r>
              <a:rPr lang="en-US" altLang="zh-TW" sz="24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ajax</a:t>
            </a:r>
            <a:r>
              <a:rPr lang="zh-TW" altLang="en-US" sz="24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傳輸資料，再透過外部連結，連到</a:t>
            </a:r>
            <a:r>
              <a:rPr lang="en-US" altLang="zh-TW" sz="2400" dirty="0" err="1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servser</a:t>
            </a:r>
            <a:r>
              <a:rPr lang="zh-TW" altLang="en-US" sz="24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端的</a:t>
            </a:r>
            <a:r>
              <a:rPr lang="en-US" altLang="zh-TW" sz="2400" dirty="0" err="1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php</a:t>
            </a:r>
            <a:r>
              <a:rPr lang="zh-TW" altLang="en-US" sz="24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檔執行資料庫操作。</a:t>
            </a:r>
            <a:endParaRPr lang="en-US" altLang="zh-TW" sz="2400" dirty="0">
              <a:solidFill>
                <a:srgbClr val="FF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131379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" y="6521228"/>
            <a:ext cx="12192000" cy="37873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493986" y="0"/>
            <a:ext cx="7020911" cy="1325563"/>
          </a:xfrm>
        </p:spPr>
        <p:txBody>
          <a:bodyPr>
            <a:noAutofit/>
          </a:bodyPr>
          <a:lstStyle/>
          <a:p>
            <a:r>
              <a:rPr lang="en-US" altLang="zh-TW" sz="4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PhoneGap</a:t>
            </a:r>
            <a:r>
              <a:rPr lang="zh-TW" alt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會遇到的問</a:t>
            </a:r>
            <a:r>
              <a:rPr lang="zh-TW" alt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題</a:t>
            </a:r>
          </a:p>
        </p:txBody>
      </p:sp>
      <p:sp>
        <p:nvSpPr>
          <p:cNvPr id="7" name="矩形 6"/>
          <p:cNvSpPr/>
          <p:nvPr/>
        </p:nvSpPr>
        <p:spPr>
          <a:xfrm>
            <a:off x="6471395" y="6543513"/>
            <a:ext cx="5719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Adobe </a:t>
            </a:r>
            <a:r>
              <a:rPr lang="en-US" altLang="zh-TW" dirty="0" err="1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PhoneGap:https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://phonegap.com/</a:t>
            </a:r>
            <a:r>
              <a:rPr lang="en-US" altLang="zh-TW" dirty="0" err="1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getstarted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/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91737" y="2806025"/>
            <a:ext cx="5288953" cy="1314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491737" y="2911127"/>
            <a:ext cx="528895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Ajax:</a:t>
            </a:r>
          </a:p>
          <a:p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Asynchronous JavaScript and XML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，</a:t>
            </a:r>
            <a:endParaRPr lang="en-US" altLang="zh-TW" sz="2000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一套綜合多項技術的瀏覽器端網頁開發技術。</a:t>
            </a:r>
            <a:endParaRPr lang="en-US" altLang="zh-TW" sz="2000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endParaRPr lang="zh-TW" altLang="en-US" sz="2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310630"/>
              </p:ext>
            </p:extLst>
          </p:nvPr>
        </p:nvGraphicFramePr>
        <p:xfrm>
          <a:off x="5938344" y="2806261"/>
          <a:ext cx="5591884" cy="232395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04195">
                  <a:extLst>
                    <a:ext uri="{9D8B030D-6E8A-4147-A177-3AD203B41FA5}">
                      <a16:colId xmlns:a16="http://schemas.microsoft.com/office/drawing/2014/main" val="649488001"/>
                    </a:ext>
                  </a:extLst>
                </a:gridCol>
                <a:gridCol w="4887689">
                  <a:extLst>
                    <a:ext uri="{9D8B030D-6E8A-4147-A177-3AD203B41FA5}">
                      <a16:colId xmlns:a16="http://schemas.microsoft.com/office/drawing/2014/main" val="3876628162"/>
                    </a:ext>
                  </a:extLst>
                </a:gridCol>
              </a:tblGrid>
              <a:tr h="998072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傳統</a:t>
                      </a:r>
                      <a:r>
                        <a:rPr lang="en-US" altLang="zh-TW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web</a:t>
                      </a:r>
                      <a:r>
                        <a:rPr lang="zh-TW" altLang="en-US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應用</a:t>
                      </a:r>
                      <a:endParaRPr lang="zh-TW" altLang="en-US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送出表單                             網頁伺服器</a:t>
                      </a:r>
                      <a:endParaRPr lang="en-US" altLang="zh-TW" dirty="0" smtClean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回傳新網頁</a:t>
                      </a:r>
                      <a:endParaRPr lang="zh-TW" altLang="en-US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238866"/>
                  </a:ext>
                </a:extLst>
              </a:tr>
              <a:tr h="1324098">
                <a:tc>
                  <a:txBody>
                    <a:bodyPr/>
                    <a:lstStyle/>
                    <a:p>
                      <a:pPr algn="ctr"/>
                      <a:endParaRPr lang="en-US" altLang="zh-TW" dirty="0" smtClean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  <a:p>
                      <a:pPr algn="ctr"/>
                      <a:r>
                        <a:rPr lang="en-US" altLang="zh-TW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Ajax</a:t>
                      </a:r>
                      <a:r>
                        <a:rPr lang="zh-TW" altLang="en-US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應用</a:t>
                      </a:r>
                      <a:endParaRPr lang="zh-TW" altLang="en-US" dirty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1.</a:t>
                      </a:r>
                      <a:r>
                        <a:rPr lang="zh-TW" altLang="en-US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僅向伺服器傳送並取回需要的資料</a:t>
                      </a:r>
                      <a:endParaRPr lang="en-US" altLang="zh-TW" dirty="0" smtClean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2.</a:t>
                      </a:r>
                      <a:r>
                        <a:rPr lang="zh-TW" altLang="en-US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在用戶端採用</a:t>
                      </a:r>
                      <a:r>
                        <a:rPr lang="en-US" altLang="zh-TW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JS</a:t>
                      </a:r>
                      <a:r>
                        <a:rPr lang="zh-TW" altLang="en-US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處理來自伺服器的回應</a:t>
                      </a:r>
                      <a:endParaRPr lang="en-US" altLang="zh-TW" dirty="0" smtClean="0">
                        <a:latin typeface="Adobe 黑体 Std R" panose="020B0400000000000000" pitchFamily="34" charset="-128"/>
                        <a:ea typeface="Adobe 黑体 Std R" panose="020B0400000000000000" pitchFamily="34" charset="-128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3.</a:t>
                      </a:r>
                      <a:r>
                        <a:rPr lang="zh-TW" altLang="en-US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資料格式可用</a:t>
                      </a:r>
                      <a:r>
                        <a:rPr lang="en-US" altLang="zh-TW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JSON</a:t>
                      </a:r>
                      <a:r>
                        <a:rPr lang="zh-TW" altLang="en-US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代替，形成</a:t>
                      </a:r>
                      <a:r>
                        <a:rPr lang="en-US" altLang="zh-TW" dirty="0" smtClean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AJAJ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883228"/>
                  </a:ext>
                </a:extLst>
              </a:tr>
            </a:tbl>
          </a:graphicData>
        </a:graphic>
      </p:graphicFrame>
      <p:cxnSp>
        <p:nvCxnSpPr>
          <p:cNvPr id="19" name="直線單箭頭接點 18"/>
          <p:cNvCxnSpPr/>
          <p:nvPr/>
        </p:nvCxnSpPr>
        <p:spPr>
          <a:xfrm>
            <a:off x="7724148" y="3051715"/>
            <a:ext cx="1303283" cy="117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肘形接點 20"/>
          <p:cNvCxnSpPr/>
          <p:nvPr/>
        </p:nvCxnSpPr>
        <p:spPr>
          <a:xfrm rot="10800000" flipV="1">
            <a:off x="8000692" y="3265912"/>
            <a:ext cx="1815971" cy="239168"/>
          </a:xfrm>
          <a:prstGeom prst="bentConnector3">
            <a:avLst>
              <a:gd name="adj1" fmla="val -35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9960568" y="519995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兩種應用比較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5" name="等腰三角形 24"/>
          <p:cNvSpPr/>
          <p:nvPr/>
        </p:nvSpPr>
        <p:spPr>
          <a:xfrm>
            <a:off x="9683204" y="5223405"/>
            <a:ext cx="277364" cy="239107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491737" y="4254534"/>
            <a:ext cx="5288953" cy="2135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491737" y="4276622"/>
            <a:ext cx="528895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JSON:</a:t>
            </a:r>
          </a:p>
          <a:p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用於描述資料結構，有兩種結構存在。</a:t>
            </a:r>
            <a:endParaRPr lang="en-US" altLang="zh-TW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1.object=&gt;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一個物件包含一系列非排序的名稱和值</a:t>
            </a:r>
            <a:endParaRPr lang="en-US" altLang="zh-TW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{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“id”:123,“name”:tony}</a:t>
            </a:r>
          </a:p>
          <a:p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2.array=&gt;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一個陣列是一個值的集合</a:t>
            </a:r>
            <a:endParaRPr lang="en-US" altLang="zh-TW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Fruit[“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apple”,“banana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”]</a:t>
            </a:r>
          </a:p>
          <a:p>
            <a:endParaRPr lang="zh-TW" altLang="en-US" sz="2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8735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131379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" y="6521228"/>
            <a:ext cx="12192000" cy="37873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493986" y="0"/>
            <a:ext cx="70209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PhoneGap</a:t>
            </a:r>
            <a:r>
              <a:rPr lang="zh-TW" altLang="en-US" sz="4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會遇到的問題</a:t>
            </a:r>
            <a:endParaRPr lang="zh-TW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71395" y="6543513"/>
            <a:ext cx="5719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Adobe </a:t>
            </a:r>
            <a:r>
              <a:rPr lang="en-US" altLang="zh-TW" dirty="0" err="1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PhoneGap:https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://phonegap.com/</a:t>
            </a:r>
            <a:r>
              <a:rPr lang="en-US" altLang="zh-TW" dirty="0" err="1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getstarted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/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1" name="內容版面配置區 10"/>
          <p:cNvSpPr>
            <a:spLocks noGrp="1"/>
          </p:cNvSpPr>
          <p:nvPr>
            <p:ph idx="1"/>
          </p:nvPr>
        </p:nvSpPr>
        <p:spPr>
          <a:xfrm>
            <a:off x="493986" y="1510316"/>
            <a:ext cx="7872248" cy="1621767"/>
          </a:xfrm>
          <a:ln w="28575"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JSON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與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PHP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資料轉換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: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sz="2000" dirty="0" err="1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json_encode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()  		=&gt;PHP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轉成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JSON</a:t>
            </a:r>
          </a:p>
          <a:p>
            <a:pPr marL="0" indent="0">
              <a:buNone/>
            </a:pPr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		</a:t>
            </a:r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         </a:t>
            </a:r>
            <a:r>
              <a:rPr lang="en-US" altLang="zh-TW" sz="2000" dirty="0" err="1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json_decode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()  		=&gt;JSON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轉成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PHP</a:t>
            </a:r>
          </a:p>
          <a:p>
            <a:pPr marL="0" indent="0">
              <a:buNone/>
            </a:pPr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JSON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與</a:t>
            </a:r>
            <a:r>
              <a:rPr lang="en-US" altLang="zh-TW" sz="2000" dirty="0" err="1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obj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資料</a:t>
            </a:r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轉換</a:t>
            </a:r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:</a:t>
            </a:r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sz="2000" dirty="0" err="1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JSON.stringify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</a:t>
            </a:r>
            <a:r>
              <a:rPr lang="en-US" altLang="zh-TW" sz="2000" dirty="0" err="1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obj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)		=&gt;</a:t>
            </a:r>
            <a:r>
              <a:rPr lang="en-US" altLang="zh-TW" sz="2000" dirty="0" err="1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obj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轉</a:t>
            </a:r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成</a:t>
            </a:r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JSON</a:t>
            </a:r>
          </a:p>
          <a:p>
            <a:pPr marL="0" indent="0">
              <a:buNone/>
            </a:pPr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		</a:t>
            </a:r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        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sz="2000" dirty="0" err="1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JSON.parse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</a:t>
            </a:r>
            <a:r>
              <a:rPr lang="en-US" altLang="zh-TW" sz="2000" dirty="0" err="1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obj</a:t>
            </a:r>
            <a:r>
              <a:rPr lang="en-US" altLang="zh-TW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)		=&gt;</a:t>
            </a:r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JSON</a:t>
            </a:r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轉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成</a:t>
            </a:r>
            <a:r>
              <a:rPr lang="en-US" altLang="zh-TW" sz="2000" dirty="0" err="1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obj</a:t>
            </a:r>
            <a:endParaRPr lang="en-US" altLang="zh-TW" sz="2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14" name="直線接點 13"/>
          <p:cNvCxnSpPr/>
          <p:nvPr/>
        </p:nvCxnSpPr>
        <p:spPr>
          <a:xfrm>
            <a:off x="283779" y="3300248"/>
            <a:ext cx="1155086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283779" y="3468414"/>
            <a:ext cx="231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利用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ajax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傳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JSON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資料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166648" y="3837746"/>
            <a:ext cx="10668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$.ajax({</a:t>
            </a:r>
          </a:p>
          <a:p>
            <a:r>
              <a:rPr lang="en-US" altLang="zh-TW" dirty="0" err="1" smtClean="0"/>
              <a:t>type:”post</a:t>
            </a:r>
            <a:r>
              <a:rPr lang="en-US" altLang="zh-TW" dirty="0" smtClean="0"/>
              <a:t>”,			</a:t>
            </a:r>
            <a:r>
              <a:rPr lang="en-US" altLang="zh-TW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=&gt;</a:t>
            </a:r>
            <a:r>
              <a:rPr lang="zh-TW" altLang="en-US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傳輸方式</a:t>
            </a:r>
            <a:r>
              <a:rPr lang="en-US" altLang="zh-TW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GET/POST</a:t>
            </a:r>
          </a:p>
          <a:p>
            <a:r>
              <a:rPr lang="en-US" altLang="zh-TW" dirty="0" smtClean="0"/>
              <a:t>datatype:”</a:t>
            </a:r>
            <a:r>
              <a:rPr lang="en-US" altLang="zh-TW" dirty="0" err="1" smtClean="0"/>
              <a:t>json</a:t>
            </a:r>
            <a:r>
              <a:rPr lang="en-US" altLang="zh-TW" dirty="0" smtClean="0"/>
              <a:t>”,			</a:t>
            </a:r>
            <a:r>
              <a:rPr lang="en-US" altLang="zh-TW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=&gt;</a:t>
            </a:r>
            <a:r>
              <a:rPr lang="zh-TW" altLang="en-US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傳回資料格式</a:t>
            </a:r>
            <a:endParaRPr lang="en-US" altLang="zh-TW" dirty="0" smtClean="0">
              <a:solidFill>
                <a:srgbClr val="FF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en-US" altLang="zh-TW" dirty="0" smtClean="0"/>
              <a:t>url:”xxx.php”,			</a:t>
            </a:r>
            <a:r>
              <a:rPr lang="en-US" altLang="zh-TW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=&gt;</a:t>
            </a:r>
            <a:r>
              <a:rPr lang="zh-TW" altLang="en-US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目標文件，利用此</a:t>
            </a:r>
            <a:r>
              <a:rPr lang="en-US" altLang="zh-TW" dirty="0" err="1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php</a:t>
            </a:r>
            <a:r>
              <a:rPr lang="zh-TW" altLang="en-US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處理資料，要用連到</a:t>
            </a:r>
            <a:r>
              <a:rPr lang="en-US" altLang="zh-TW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server</a:t>
            </a:r>
            <a:r>
              <a:rPr lang="zh-TW" altLang="en-US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端的方式</a:t>
            </a:r>
            <a:endParaRPr lang="en-US" altLang="zh-TW" dirty="0" smtClean="0">
              <a:solidFill>
                <a:srgbClr val="FF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en-US" altLang="zh-TW" dirty="0" smtClean="0"/>
              <a:t>data:{“name”:”tony”,”ID”:123},	</a:t>
            </a:r>
            <a:r>
              <a:rPr lang="en-US" altLang="zh-TW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=&gt;</a:t>
            </a:r>
            <a:r>
              <a:rPr lang="zh-TW" altLang="en-US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傳送過去的資料，可以直接用</a:t>
            </a:r>
            <a:r>
              <a:rPr lang="en-US" altLang="zh-TW" dirty="0" err="1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json</a:t>
            </a:r>
            <a:r>
              <a:rPr lang="zh-TW" altLang="en-US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型態</a:t>
            </a:r>
            <a:endParaRPr lang="en-US" altLang="zh-TW" dirty="0" smtClean="0">
              <a:solidFill>
                <a:srgbClr val="FF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en-US" altLang="zh-TW" dirty="0" err="1" smtClean="0"/>
              <a:t>Error:function</a:t>
            </a:r>
            <a:r>
              <a:rPr lang="en-US" altLang="zh-TW" dirty="0" smtClean="0"/>
              <a:t>(){},			</a:t>
            </a:r>
            <a:r>
              <a:rPr lang="en-US" altLang="zh-TW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=&gt;</a:t>
            </a:r>
            <a:r>
              <a:rPr lang="zh-TW" altLang="en-US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錯誤時執行的函式</a:t>
            </a:r>
            <a:endParaRPr lang="en-US" altLang="zh-TW" dirty="0" smtClean="0">
              <a:solidFill>
                <a:srgbClr val="FF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en-US" altLang="zh-TW" dirty="0" err="1" smtClean="0"/>
              <a:t>success:function</a:t>
            </a:r>
            <a:r>
              <a:rPr lang="en-US" altLang="zh-TW" dirty="0" smtClean="0"/>
              <a:t>(){}			</a:t>
            </a:r>
            <a:r>
              <a:rPr lang="en-US" altLang="zh-TW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=&gt;</a:t>
            </a:r>
            <a:r>
              <a:rPr lang="zh-TW" altLang="en-US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成功時執行的函式</a:t>
            </a:r>
            <a:endParaRPr lang="en-US" altLang="zh-TW" dirty="0" smtClean="0">
              <a:solidFill>
                <a:srgbClr val="FF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en-US" altLang="zh-TW" dirty="0" smtClean="0"/>
              <a:t>});</a:t>
            </a:r>
          </a:p>
          <a:p>
            <a:r>
              <a:rPr lang="zh-TW" altLang="en-US" sz="24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後台可直接用</a:t>
            </a:r>
            <a:r>
              <a:rPr lang="en-US" altLang="zh-TW" sz="24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$data=$_POST[“name”]</a:t>
            </a:r>
            <a:r>
              <a:rPr lang="zh-TW" altLang="en-US" sz="2400" dirty="0" smtClean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接收資料</a:t>
            </a:r>
            <a:endParaRPr lang="zh-TW" altLang="en-US" sz="2400" dirty="0">
              <a:solidFill>
                <a:srgbClr val="FF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80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539</Words>
  <Application>Microsoft Office PowerPoint</Application>
  <PresentationFormat>寬螢幕</PresentationFormat>
  <Paragraphs>119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2" baseType="lpstr">
      <vt:lpstr>Adobe Gothic Std B</vt:lpstr>
      <vt:lpstr>Adobe 黑体 Std R</vt:lpstr>
      <vt:lpstr>Adobe 繁黑體 Std B</vt:lpstr>
      <vt:lpstr>新細明體</vt:lpstr>
      <vt:lpstr>Arial</vt:lpstr>
      <vt:lpstr>Calibri</vt:lpstr>
      <vt:lpstr>Calibri Light</vt:lpstr>
      <vt:lpstr>Office 佈景主題</vt:lpstr>
      <vt:lpstr>phonegap</vt:lpstr>
      <vt:lpstr>目錄</vt:lpstr>
      <vt:lpstr>PowerPoint 簡報</vt:lpstr>
      <vt:lpstr>PhoneGap簡介</vt:lpstr>
      <vt:lpstr>PowerPoint 簡報</vt:lpstr>
      <vt:lpstr>利用PhoneGap測試</vt:lpstr>
      <vt:lpstr>PowerPoint 簡報</vt:lpstr>
      <vt:lpstr>PhoneGap會遇到的問題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將</dc:title>
  <dc:creator>唐 嘉駿</dc:creator>
  <cp:lastModifiedBy>唐 嘉駿</cp:lastModifiedBy>
  <cp:revision>30</cp:revision>
  <dcterms:created xsi:type="dcterms:W3CDTF">2018-07-11T01:22:47Z</dcterms:created>
  <dcterms:modified xsi:type="dcterms:W3CDTF">2018-07-22T12:21:13Z</dcterms:modified>
</cp:coreProperties>
</file>