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53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8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50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4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1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6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4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2DE3-6AE1-489B-9219-EAEDE50AE279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9B88-7007-4521-9263-0A4D684C2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2869" y="315310"/>
            <a:ext cx="8103476" cy="6138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68275" cap="rnd" cmpd="dbl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27284" y="2498561"/>
            <a:ext cx="5938344" cy="110347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關聯式資料庫規劃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37130" y="3599028"/>
            <a:ext cx="2028497" cy="496996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ER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5766" y="667408"/>
            <a:ext cx="3873062" cy="86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68166" y="819808"/>
            <a:ext cx="31846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20566" y="972208"/>
            <a:ext cx="260131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72966" y="1124608"/>
            <a:ext cx="18708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25366" y="1277008"/>
            <a:ext cx="132693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77766" y="1429408"/>
            <a:ext cx="8434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882869" y="1581808"/>
            <a:ext cx="40596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5766" y="515009"/>
            <a:ext cx="4209393" cy="84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綜合練習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1619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「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」與「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」之間有「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發布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」和「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」的關係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「會員」有帳號、密碼、暱稱、愛心數、信箱，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帳號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屬於鍵值屬性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「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」有編號、狀態、接收者分數、發佈者分數、剩餘時間、題目、答案、類型、意見，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編號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屬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於鍵值屬性。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70538" y="5221480"/>
            <a:ext cx="100899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接點 6"/>
          <p:cNvCxnSpPr>
            <a:stCxn id="8" idx="4"/>
            <a:endCxn id="3" idx="0"/>
          </p:cNvCxnSpPr>
          <p:nvPr/>
        </p:nvCxnSpPr>
        <p:spPr>
          <a:xfrm flipH="1">
            <a:off x="2575035" y="4847759"/>
            <a:ext cx="520262" cy="3737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2575034" y="4279054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密碼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5" name="直線接點 24"/>
          <p:cNvCxnSpPr>
            <a:stCxn id="26" idx="6"/>
            <a:endCxn id="3" idx="1"/>
          </p:cNvCxnSpPr>
          <p:nvPr/>
        </p:nvCxnSpPr>
        <p:spPr>
          <a:xfrm flipV="1">
            <a:off x="1818288" y="5415922"/>
            <a:ext cx="252250" cy="31661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480826" y="5448186"/>
            <a:ext cx="1337462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愛心數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7" name="直線接點 26"/>
          <p:cNvCxnSpPr>
            <a:stCxn id="28" idx="4"/>
            <a:endCxn id="3" idx="2"/>
          </p:cNvCxnSpPr>
          <p:nvPr/>
        </p:nvCxnSpPr>
        <p:spPr>
          <a:xfrm flipH="1" flipV="1">
            <a:off x="2575035" y="5610363"/>
            <a:ext cx="15765" cy="92484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2070537" y="5966500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信箱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9" name="直線接點 28"/>
          <p:cNvCxnSpPr>
            <a:stCxn id="30" idx="4"/>
            <a:endCxn id="3" idx="0"/>
          </p:cNvCxnSpPr>
          <p:nvPr/>
        </p:nvCxnSpPr>
        <p:spPr>
          <a:xfrm>
            <a:off x="2070538" y="4446240"/>
            <a:ext cx="504497" cy="77524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550275" y="3877535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帳號</a:t>
            </a:r>
            <a:endParaRPr lang="zh-TW" altLang="en-US" sz="2000" u="sng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1" name="直線接點 30"/>
          <p:cNvCxnSpPr>
            <a:stCxn id="32" idx="5"/>
            <a:endCxn id="3" idx="0"/>
          </p:cNvCxnSpPr>
          <p:nvPr/>
        </p:nvCxnSpPr>
        <p:spPr>
          <a:xfrm>
            <a:off x="1668537" y="4976500"/>
            <a:ext cx="906498" cy="2449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780393" y="4491080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暱稱</a:t>
            </a:r>
          </a:p>
        </p:txBody>
      </p:sp>
      <p:cxnSp>
        <p:nvCxnSpPr>
          <p:cNvPr id="43" name="直線接點 42"/>
          <p:cNvCxnSpPr>
            <a:stCxn id="3" idx="3"/>
            <a:endCxn id="49" idx="1"/>
          </p:cNvCxnSpPr>
          <p:nvPr/>
        </p:nvCxnSpPr>
        <p:spPr>
          <a:xfrm flipV="1">
            <a:off x="3079531" y="4850991"/>
            <a:ext cx="651641" cy="56493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5065986" y="4854562"/>
            <a:ext cx="1229711" cy="3669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菱形 48"/>
          <p:cNvSpPr/>
          <p:nvPr/>
        </p:nvSpPr>
        <p:spPr>
          <a:xfrm>
            <a:off x="3731172" y="4514660"/>
            <a:ext cx="133481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發布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95697" y="5059785"/>
            <a:ext cx="100899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3" name="直線接點 52"/>
          <p:cNvCxnSpPr>
            <a:stCxn id="54" idx="4"/>
            <a:endCxn id="52" idx="0"/>
          </p:cNvCxnSpPr>
          <p:nvPr/>
        </p:nvCxnSpPr>
        <p:spPr>
          <a:xfrm flipH="1">
            <a:off x="6800194" y="3851948"/>
            <a:ext cx="1693476" cy="12078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7459715" y="3283243"/>
            <a:ext cx="2067909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接收者分數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6206355" y="3450168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編號</a:t>
            </a:r>
            <a:endParaRPr lang="zh-TW" altLang="en-US" sz="2000" u="sng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6" name="直線接點 55"/>
          <p:cNvCxnSpPr>
            <a:stCxn id="57" idx="5"/>
            <a:endCxn id="52" idx="0"/>
          </p:cNvCxnSpPr>
          <p:nvPr/>
        </p:nvCxnSpPr>
        <p:spPr>
          <a:xfrm>
            <a:off x="6161700" y="4435650"/>
            <a:ext cx="638494" cy="62413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273556" y="3950230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狀態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9" name="直線接點 58"/>
          <p:cNvCxnSpPr>
            <a:stCxn id="55" idx="4"/>
            <a:endCxn id="52" idx="0"/>
          </p:cNvCxnSpPr>
          <p:nvPr/>
        </p:nvCxnSpPr>
        <p:spPr>
          <a:xfrm>
            <a:off x="6726618" y="4018873"/>
            <a:ext cx="73576" cy="104091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65" idx="2"/>
            <a:endCxn id="52" idx="3"/>
          </p:cNvCxnSpPr>
          <p:nvPr/>
        </p:nvCxnSpPr>
        <p:spPr>
          <a:xfrm flipH="1">
            <a:off x="7304690" y="4259044"/>
            <a:ext cx="1329850" cy="9951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8634540" y="3974691"/>
            <a:ext cx="2067909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發佈者分數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8" name="直線接點 67"/>
          <p:cNvCxnSpPr>
            <a:stCxn id="69" idx="2"/>
            <a:endCxn id="52" idx="3"/>
          </p:cNvCxnSpPr>
          <p:nvPr/>
        </p:nvCxnSpPr>
        <p:spPr>
          <a:xfrm flipH="1">
            <a:off x="7304690" y="5016794"/>
            <a:ext cx="1511152" cy="2374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8815842" y="4732441"/>
            <a:ext cx="1705304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剩餘時間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2" name="直線接點 71"/>
          <p:cNvCxnSpPr>
            <a:stCxn id="73" idx="2"/>
            <a:endCxn id="52" idx="3"/>
          </p:cNvCxnSpPr>
          <p:nvPr/>
        </p:nvCxnSpPr>
        <p:spPr>
          <a:xfrm flipH="1" flipV="1">
            <a:off x="7304690" y="5254227"/>
            <a:ext cx="855574" cy="77853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8160264" y="5748412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題目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>
            <a:stCxn id="77" idx="0"/>
            <a:endCxn id="52" idx="2"/>
          </p:cNvCxnSpPr>
          <p:nvPr/>
        </p:nvCxnSpPr>
        <p:spPr>
          <a:xfrm flipH="1" flipV="1">
            <a:off x="6800194" y="5448668"/>
            <a:ext cx="824846" cy="69940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7106896" y="6148075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答案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0" name="直線接點 79"/>
          <p:cNvCxnSpPr>
            <a:stCxn id="81" idx="0"/>
            <a:endCxn id="52" idx="2"/>
          </p:cNvCxnSpPr>
          <p:nvPr/>
        </p:nvCxnSpPr>
        <p:spPr>
          <a:xfrm flipV="1">
            <a:off x="6464963" y="5448668"/>
            <a:ext cx="335231" cy="69940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946819" y="6148075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3" name="直線接點 82"/>
          <p:cNvCxnSpPr>
            <a:stCxn id="84" idx="1"/>
            <a:endCxn id="52" idx="3"/>
          </p:cNvCxnSpPr>
          <p:nvPr/>
        </p:nvCxnSpPr>
        <p:spPr>
          <a:xfrm flipH="1" flipV="1">
            <a:off x="7304690" y="5254227"/>
            <a:ext cx="2266533" cy="34307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9419462" y="5514018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意見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直線接點 90"/>
          <p:cNvCxnSpPr>
            <a:stCxn id="3" idx="3"/>
            <a:endCxn id="93" idx="1"/>
          </p:cNvCxnSpPr>
          <p:nvPr/>
        </p:nvCxnSpPr>
        <p:spPr>
          <a:xfrm>
            <a:off x="3079531" y="5415922"/>
            <a:ext cx="736274" cy="77399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93" idx="3"/>
            <a:endCxn id="52" idx="1"/>
          </p:cNvCxnSpPr>
          <p:nvPr/>
        </p:nvCxnSpPr>
        <p:spPr>
          <a:xfrm flipV="1">
            <a:off x="5150619" y="5254227"/>
            <a:ext cx="1145078" cy="93569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3815805" y="5853589"/>
            <a:ext cx="133481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583600" y="4916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082631" y="4916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619087" y="5632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5118118" y="56326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51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93455" y="2831225"/>
            <a:ext cx="100899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接點 6"/>
          <p:cNvCxnSpPr>
            <a:stCxn id="8" idx="4"/>
            <a:endCxn id="3" idx="0"/>
          </p:cNvCxnSpPr>
          <p:nvPr/>
        </p:nvCxnSpPr>
        <p:spPr>
          <a:xfrm flipH="1">
            <a:off x="3097952" y="2079163"/>
            <a:ext cx="1089113" cy="75206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666802" y="1510458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密碼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5" name="直線接點 24"/>
          <p:cNvCxnSpPr>
            <a:stCxn id="26" idx="6"/>
            <a:endCxn id="3" idx="1"/>
          </p:cNvCxnSpPr>
          <p:nvPr/>
        </p:nvCxnSpPr>
        <p:spPr>
          <a:xfrm>
            <a:off x="1492548" y="2656730"/>
            <a:ext cx="1100907" cy="3689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155086" y="2372377"/>
            <a:ext cx="1337462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愛心數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7" name="直線接點 26"/>
          <p:cNvCxnSpPr>
            <a:stCxn id="28" idx="6"/>
            <a:endCxn id="3" idx="1"/>
          </p:cNvCxnSpPr>
          <p:nvPr/>
        </p:nvCxnSpPr>
        <p:spPr>
          <a:xfrm flipV="1">
            <a:off x="1257841" y="3025667"/>
            <a:ext cx="1335614" cy="38908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217316" y="3130396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信箱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9" name="直線接點 28"/>
          <p:cNvCxnSpPr>
            <a:stCxn id="30" idx="4"/>
            <a:endCxn id="3" idx="0"/>
          </p:cNvCxnSpPr>
          <p:nvPr/>
        </p:nvCxnSpPr>
        <p:spPr>
          <a:xfrm>
            <a:off x="2773423" y="1939441"/>
            <a:ext cx="324529" cy="89178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253160" y="1370736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帳號</a:t>
            </a:r>
            <a:endParaRPr lang="zh-TW" altLang="en-US" sz="2000" u="sng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1" name="直線接點 30"/>
          <p:cNvCxnSpPr>
            <a:stCxn id="32" idx="5"/>
            <a:endCxn id="3" idx="0"/>
          </p:cNvCxnSpPr>
          <p:nvPr/>
        </p:nvCxnSpPr>
        <p:spPr>
          <a:xfrm>
            <a:off x="1256756" y="2101899"/>
            <a:ext cx="1841196" cy="7293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368612" y="1616479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暱稱</a:t>
            </a:r>
          </a:p>
        </p:txBody>
      </p:sp>
      <p:cxnSp>
        <p:nvCxnSpPr>
          <p:cNvPr id="43" name="直線接點 42"/>
          <p:cNvCxnSpPr>
            <a:stCxn id="3" idx="3"/>
            <a:endCxn id="49" idx="1"/>
          </p:cNvCxnSpPr>
          <p:nvPr/>
        </p:nvCxnSpPr>
        <p:spPr>
          <a:xfrm flipV="1">
            <a:off x="3602448" y="2460736"/>
            <a:ext cx="651641" cy="56493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9" idx="3"/>
          </p:cNvCxnSpPr>
          <p:nvPr/>
        </p:nvCxnSpPr>
        <p:spPr>
          <a:xfrm>
            <a:off x="5588903" y="2460736"/>
            <a:ext cx="1533899" cy="96849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菱形 48"/>
          <p:cNvSpPr/>
          <p:nvPr/>
        </p:nvSpPr>
        <p:spPr>
          <a:xfrm>
            <a:off x="4254089" y="2124405"/>
            <a:ext cx="133481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發布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22802" y="3267534"/>
            <a:ext cx="100899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3" name="直線接點 52"/>
          <p:cNvCxnSpPr>
            <a:stCxn id="54" idx="4"/>
            <a:endCxn id="52" idx="0"/>
          </p:cNvCxnSpPr>
          <p:nvPr/>
        </p:nvCxnSpPr>
        <p:spPr>
          <a:xfrm flipH="1">
            <a:off x="7627299" y="1997032"/>
            <a:ext cx="654479" cy="12705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7491699" y="1428327"/>
            <a:ext cx="158015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接收者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6325620" y="1432904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編號</a:t>
            </a:r>
            <a:endParaRPr lang="zh-TW" altLang="en-US" sz="2000" u="sng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6" name="直線接點 55"/>
          <p:cNvCxnSpPr>
            <a:stCxn id="57" idx="4"/>
            <a:endCxn id="52" idx="0"/>
          </p:cNvCxnSpPr>
          <p:nvPr/>
        </p:nvCxnSpPr>
        <p:spPr>
          <a:xfrm>
            <a:off x="5383434" y="2012902"/>
            <a:ext cx="2243865" cy="125463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4863171" y="1444197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狀態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9" name="直線接點 58"/>
          <p:cNvCxnSpPr>
            <a:stCxn id="55" idx="4"/>
            <a:endCxn id="52" idx="0"/>
          </p:cNvCxnSpPr>
          <p:nvPr/>
        </p:nvCxnSpPr>
        <p:spPr>
          <a:xfrm>
            <a:off x="6845883" y="2001609"/>
            <a:ext cx="781416" cy="12659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65" idx="2"/>
            <a:endCxn id="52" idx="3"/>
          </p:cNvCxnSpPr>
          <p:nvPr/>
        </p:nvCxnSpPr>
        <p:spPr>
          <a:xfrm flipH="1">
            <a:off x="8131795" y="1712680"/>
            <a:ext cx="1095906" cy="174929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9227701" y="1428327"/>
            <a:ext cx="1433001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發佈者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8" name="直線接點 67"/>
          <p:cNvCxnSpPr>
            <a:stCxn id="69" idx="2"/>
            <a:endCxn id="52" idx="3"/>
          </p:cNvCxnSpPr>
          <p:nvPr/>
        </p:nvCxnSpPr>
        <p:spPr>
          <a:xfrm flipH="1">
            <a:off x="8131795" y="2367569"/>
            <a:ext cx="1832012" cy="109440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9963807" y="2083216"/>
            <a:ext cx="1705304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剩餘時間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2" name="直線接點 71"/>
          <p:cNvCxnSpPr>
            <a:stCxn id="73" idx="2"/>
            <a:endCxn id="52" idx="3"/>
          </p:cNvCxnSpPr>
          <p:nvPr/>
        </p:nvCxnSpPr>
        <p:spPr>
          <a:xfrm flipH="1">
            <a:off x="8131795" y="3077646"/>
            <a:ext cx="1449266" cy="38433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9581061" y="2793293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題目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>
            <a:stCxn id="77" idx="1"/>
            <a:endCxn id="52" idx="2"/>
          </p:cNvCxnSpPr>
          <p:nvPr/>
        </p:nvCxnSpPr>
        <p:spPr>
          <a:xfrm flipH="1" flipV="1">
            <a:off x="7627299" y="3656417"/>
            <a:ext cx="2075376" cy="832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9550914" y="3656417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答案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0" name="直線接點 79"/>
          <p:cNvCxnSpPr>
            <a:stCxn id="81" idx="1"/>
            <a:endCxn id="52" idx="2"/>
          </p:cNvCxnSpPr>
          <p:nvPr/>
        </p:nvCxnSpPr>
        <p:spPr>
          <a:xfrm flipH="1" flipV="1">
            <a:off x="7627299" y="3656417"/>
            <a:ext cx="936319" cy="2243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8411857" y="3797522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3" name="直線接點 82"/>
          <p:cNvCxnSpPr>
            <a:stCxn id="84" idx="2"/>
            <a:endCxn id="52" idx="3"/>
          </p:cNvCxnSpPr>
          <p:nvPr/>
        </p:nvCxnSpPr>
        <p:spPr>
          <a:xfrm flipH="1" flipV="1">
            <a:off x="8131795" y="3461976"/>
            <a:ext cx="2632700" cy="533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10764495" y="3230960"/>
            <a:ext cx="10362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意見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直線接點 90"/>
          <p:cNvCxnSpPr>
            <a:stCxn id="3" idx="3"/>
            <a:endCxn id="93" idx="1"/>
          </p:cNvCxnSpPr>
          <p:nvPr/>
        </p:nvCxnSpPr>
        <p:spPr>
          <a:xfrm>
            <a:off x="3602448" y="3025667"/>
            <a:ext cx="947413" cy="2556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93" idx="3"/>
            <a:endCxn id="52" idx="1"/>
          </p:cNvCxnSpPr>
          <p:nvPr/>
        </p:nvCxnSpPr>
        <p:spPr>
          <a:xfrm>
            <a:off x="5884675" y="3281313"/>
            <a:ext cx="1238127" cy="1806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4549861" y="2944982"/>
            <a:ext cx="133481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06517" y="2525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605548" y="2525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339804" y="289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1969730" y="43678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79" name="直線接點 78"/>
          <p:cNvCxnSpPr>
            <a:stCxn id="86" idx="4"/>
            <a:endCxn id="54" idx="1"/>
          </p:cNvCxnSpPr>
          <p:nvPr/>
        </p:nvCxnSpPr>
        <p:spPr>
          <a:xfrm>
            <a:off x="6222125" y="800742"/>
            <a:ext cx="1500983" cy="71087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90" idx="4"/>
            <a:endCxn id="54" idx="1"/>
          </p:cNvCxnSpPr>
          <p:nvPr/>
        </p:nvCxnSpPr>
        <p:spPr>
          <a:xfrm flipH="1">
            <a:off x="7723108" y="963903"/>
            <a:ext cx="341249" cy="54770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5328745" y="232037"/>
            <a:ext cx="1786759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會員帳號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7539030" y="395198"/>
            <a:ext cx="1050653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評分</a:t>
            </a:r>
          </a:p>
        </p:txBody>
      </p:sp>
      <p:cxnSp>
        <p:nvCxnSpPr>
          <p:cNvPr id="94" name="直線接點 93"/>
          <p:cNvCxnSpPr>
            <a:stCxn id="96" idx="4"/>
            <a:endCxn id="65" idx="0"/>
          </p:cNvCxnSpPr>
          <p:nvPr/>
        </p:nvCxnSpPr>
        <p:spPr>
          <a:xfrm flipH="1">
            <a:off x="9944202" y="656468"/>
            <a:ext cx="75079" cy="77185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97" idx="4"/>
            <a:endCxn id="65" idx="0"/>
          </p:cNvCxnSpPr>
          <p:nvPr/>
        </p:nvCxnSpPr>
        <p:spPr>
          <a:xfrm flipH="1">
            <a:off x="9944202" y="888254"/>
            <a:ext cx="1661950" cy="5400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橢圓 95"/>
          <p:cNvSpPr/>
          <p:nvPr/>
        </p:nvSpPr>
        <p:spPr>
          <a:xfrm>
            <a:off x="9125901" y="87763"/>
            <a:ext cx="1786759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會員帳號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11080825" y="319549"/>
            <a:ext cx="1050653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評分</a:t>
            </a:r>
          </a:p>
        </p:txBody>
      </p:sp>
      <p:cxnSp>
        <p:nvCxnSpPr>
          <p:cNvPr id="102" name="直線接點 101"/>
          <p:cNvCxnSpPr>
            <a:stCxn id="3" idx="2"/>
            <a:endCxn id="104" idx="0"/>
          </p:cNvCxnSpPr>
          <p:nvPr/>
        </p:nvCxnSpPr>
        <p:spPr>
          <a:xfrm flipH="1">
            <a:off x="2343324" y="3220108"/>
            <a:ext cx="754628" cy="570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110" idx="0"/>
            <a:endCxn id="104" idx="2"/>
          </p:cNvCxnSpPr>
          <p:nvPr/>
        </p:nvCxnSpPr>
        <p:spPr>
          <a:xfrm flipV="1">
            <a:off x="2276225" y="4463216"/>
            <a:ext cx="67099" cy="5478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菱形 103"/>
          <p:cNvSpPr/>
          <p:nvPr/>
        </p:nvSpPr>
        <p:spPr>
          <a:xfrm>
            <a:off x="1675917" y="3790554"/>
            <a:ext cx="133481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發送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771728" y="5011088"/>
            <a:ext cx="100899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信</a:t>
            </a:r>
            <a:r>
              <a:rPr lang="zh-TW" altLang="en-US" sz="20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件</a:t>
            </a:r>
          </a:p>
        </p:txBody>
      </p:sp>
      <p:cxnSp>
        <p:nvCxnSpPr>
          <p:cNvPr id="113" name="直線接點 112"/>
          <p:cNvCxnSpPr>
            <a:stCxn id="114" idx="6"/>
            <a:endCxn id="110" idx="1"/>
          </p:cNvCxnSpPr>
          <p:nvPr/>
        </p:nvCxnSpPr>
        <p:spPr>
          <a:xfrm>
            <a:off x="1473577" y="5119768"/>
            <a:ext cx="298151" cy="8576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橢圓 113"/>
          <p:cNvSpPr/>
          <p:nvPr/>
        </p:nvSpPr>
        <p:spPr>
          <a:xfrm>
            <a:off x="64589" y="4835415"/>
            <a:ext cx="1408988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發送者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5" name="直線接點 114"/>
          <p:cNvCxnSpPr>
            <a:stCxn id="116" idx="6"/>
            <a:endCxn id="110" idx="1"/>
          </p:cNvCxnSpPr>
          <p:nvPr/>
        </p:nvCxnSpPr>
        <p:spPr>
          <a:xfrm flipV="1">
            <a:off x="1584671" y="5205530"/>
            <a:ext cx="187057" cy="62771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橢圓 115"/>
          <p:cNvSpPr/>
          <p:nvPr/>
        </p:nvSpPr>
        <p:spPr>
          <a:xfrm>
            <a:off x="175684" y="5548888"/>
            <a:ext cx="1408987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接收者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7" name="直線接點 116"/>
          <p:cNvCxnSpPr>
            <a:stCxn id="118" idx="5"/>
            <a:endCxn id="110" idx="0"/>
          </p:cNvCxnSpPr>
          <p:nvPr/>
        </p:nvCxnSpPr>
        <p:spPr>
          <a:xfrm>
            <a:off x="1406747" y="4621416"/>
            <a:ext cx="869478" cy="3896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橢圓 117"/>
          <p:cNvSpPr/>
          <p:nvPr/>
        </p:nvSpPr>
        <p:spPr>
          <a:xfrm>
            <a:off x="518603" y="4135996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編號</a:t>
            </a:r>
            <a:endParaRPr lang="zh-TW" altLang="en-US" sz="2000" u="sng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26" name="直線接點 125"/>
          <p:cNvCxnSpPr>
            <a:stCxn id="129" idx="0"/>
            <a:endCxn id="110" idx="2"/>
          </p:cNvCxnSpPr>
          <p:nvPr/>
        </p:nvCxnSpPr>
        <p:spPr>
          <a:xfrm flipV="1">
            <a:off x="1992684" y="5399971"/>
            <a:ext cx="283541" cy="64044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1288190" y="6040414"/>
            <a:ext cx="1408987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標題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31" name="直線接點 130"/>
          <p:cNvCxnSpPr>
            <a:stCxn id="132" idx="0"/>
            <a:endCxn id="110" idx="3"/>
          </p:cNvCxnSpPr>
          <p:nvPr/>
        </p:nvCxnSpPr>
        <p:spPr>
          <a:xfrm flipH="1" flipV="1">
            <a:off x="2780721" y="5205530"/>
            <a:ext cx="716663" cy="34335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橢圓 131"/>
          <p:cNvSpPr/>
          <p:nvPr/>
        </p:nvSpPr>
        <p:spPr>
          <a:xfrm>
            <a:off x="2888603" y="5548888"/>
            <a:ext cx="1217561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內容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2069331" y="3388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144" name="直線接點 143"/>
          <p:cNvCxnSpPr>
            <a:stCxn id="3" idx="2"/>
            <a:endCxn id="147" idx="0"/>
          </p:cNvCxnSpPr>
          <p:nvPr/>
        </p:nvCxnSpPr>
        <p:spPr>
          <a:xfrm>
            <a:off x="3097952" y="3220108"/>
            <a:ext cx="667406" cy="73016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菱形 146"/>
          <p:cNvSpPr/>
          <p:nvPr/>
        </p:nvSpPr>
        <p:spPr>
          <a:xfrm>
            <a:off x="3097951" y="3950272"/>
            <a:ext cx="133481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0" name="直線接點 149"/>
          <p:cNvCxnSpPr>
            <a:stCxn id="147" idx="2"/>
            <a:endCxn id="110" idx="0"/>
          </p:cNvCxnSpPr>
          <p:nvPr/>
        </p:nvCxnSpPr>
        <p:spPr>
          <a:xfrm flipH="1">
            <a:off x="2276225" y="4622934"/>
            <a:ext cx="1489133" cy="3881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3222764" y="3719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151297" y="441702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5819973" y="2923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162" name="直線接點 161"/>
          <p:cNvCxnSpPr>
            <a:stCxn id="3" idx="3"/>
            <a:endCxn id="164" idx="1"/>
          </p:cNvCxnSpPr>
          <p:nvPr/>
        </p:nvCxnSpPr>
        <p:spPr>
          <a:xfrm>
            <a:off x="3602448" y="3025667"/>
            <a:ext cx="1385154" cy="133315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接點 162"/>
          <p:cNvCxnSpPr>
            <a:stCxn id="164" idx="3"/>
            <a:endCxn id="169" idx="1"/>
          </p:cNvCxnSpPr>
          <p:nvPr/>
        </p:nvCxnSpPr>
        <p:spPr>
          <a:xfrm>
            <a:off x="6322416" y="4358822"/>
            <a:ext cx="1088963" cy="93313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菱形 163"/>
          <p:cNvSpPr/>
          <p:nvPr/>
        </p:nvSpPr>
        <p:spPr>
          <a:xfrm>
            <a:off x="4987602" y="4022491"/>
            <a:ext cx="133481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買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411379" y="5097516"/>
            <a:ext cx="100899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商品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3" name="直線接點 172"/>
          <p:cNvCxnSpPr>
            <a:stCxn id="174" idx="0"/>
            <a:endCxn id="169" idx="2"/>
          </p:cNvCxnSpPr>
          <p:nvPr/>
        </p:nvCxnSpPr>
        <p:spPr>
          <a:xfrm flipV="1">
            <a:off x="7862254" y="5486399"/>
            <a:ext cx="53622" cy="7774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橢圓 173"/>
          <p:cNvSpPr/>
          <p:nvPr/>
        </p:nvSpPr>
        <p:spPr>
          <a:xfrm>
            <a:off x="7157760" y="6263836"/>
            <a:ext cx="1408987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價錢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5" name="直線接點 174"/>
          <p:cNvCxnSpPr>
            <a:stCxn id="176" idx="0"/>
            <a:endCxn id="169" idx="2"/>
          </p:cNvCxnSpPr>
          <p:nvPr/>
        </p:nvCxnSpPr>
        <p:spPr>
          <a:xfrm flipH="1" flipV="1">
            <a:off x="7915876" y="5486399"/>
            <a:ext cx="1451078" cy="28591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橢圓 175"/>
          <p:cNvSpPr/>
          <p:nvPr/>
        </p:nvSpPr>
        <p:spPr>
          <a:xfrm>
            <a:off x="8758173" y="5772310"/>
            <a:ext cx="1217561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82" name="直線接點 181"/>
          <p:cNvCxnSpPr>
            <a:stCxn id="183" idx="2"/>
            <a:endCxn id="169" idx="3"/>
          </p:cNvCxnSpPr>
          <p:nvPr/>
        </p:nvCxnSpPr>
        <p:spPr>
          <a:xfrm flipH="1" flipV="1">
            <a:off x="8420372" y="5291958"/>
            <a:ext cx="1504725" cy="25693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橢圓 182"/>
          <p:cNvSpPr/>
          <p:nvPr/>
        </p:nvSpPr>
        <p:spPr>
          <a:xfrm>
            <a:off x="9925097" y="5264536"/>
            <a:ext cx="1217561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名稱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86" name="直線接點 185"/>
          <p:cNvCxnSpPr>
            <a:stCxn id="189" idx="2"/>
            <a:endCxn id="169" idx="3"/>
          </p:cNvCxnSpPr>
          <p:nvPr/>
        </p:nvCxnSpPr>
        <p:spPr>
          <a:xfrm flipH="1">
            <a:off x="8420372" y="4895454"/>
            <a:ext cx="1160689" cy="39650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橢圓 188"/>
          <p:cNvSpPr/>
          <p:nvPr/>
        </p:nvSpPr>
        <p:spPr>
          <a:xfrm>
            <a:off x="9581061" y="4611101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編號</a:t>
            </a:r>
            <a:endParaRPr lang="zh-TW" altLang="en-US" sz="2000" u="sng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6311602" y="4068393"/>
            <a:ext cx="2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4899546" y="3880807"/>
            <a:ext cx="2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</a:t>
            </a:r>
          </a:p>
          <a:p>
            <a:endParaRPr lang="zh-TW" altLang="en-US" dirty="0"/>
          </a:p>
        </p:txBody>
      </p:sp>
      <p:cxnSp>
        <p:nvCxnSpPr>
          <p:cNvPr id="195" name="直線接點 194"/>
          <p:cNvCxnSpPr>
            <a:stCxn id="196" idx="4"/>
            <a:endCxn id="3" idx="0"/>
          </p:cNvCxnSpPr>
          <p:nvPr/>
        </p:nvCxnSpPr>
        <p:spPr>
          <a:xfrm flipH="1">
            <a:off x="3097952" y="1254193"/>
            <a:ext cx="504496" cy="157703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橢圓 195"/>
          <p:cNvSpPr/>
          <p:nvPr/>
        </p:nvSpPr>
        <p:spPr>
          <a:xfrm>
            <a:off x="2928150" y="685488"/>
            <a:ext cx="1348596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背景圖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03" name="直線接點 202"/>
          <p:cNvCxnSpPr>
            <a:stCxn id="204" idx="4"/>
            <a:endCxn id="3" idx="0"/>
          </p:cNvCxnSpPr>
          <p:nvPr/>
        </p:nvCxnSpPr>
        <p:spPr>
          <a:xfrm>
            <a:off x="1334310" y="1277589"/>
            <a:ext cx="1763642" cy="155363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橢圓 203"/>
          <p:cNvSpPr/>
          <p:nvPr/>
        </p:nvSpPr>
        <p:spPr>
          <a:xfrm>
            <a:off x="607045" y="478044"/>
            <a:ext cx="1454530" cy="7995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Mochi</a:t>
            </a:r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樣式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09" name="直線接點 208"/>
          <p:cNvCxnSpPr>
            <a:stCxn id="210" idx="0"/>
            <a:endCxn id="52" idx="2"/>
          </p:cNvCxnSpPr>
          <p:nvPr/>
        </p:nvCxnSpPr>
        <p:spPr>
          <a:xfrm flipV="1">
            <a:off x="7478865" y="3656417"/>
            <a:ext cx="148434" cy="33141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橢圓 209"/>
          <p:cNvSpPr/>
          <p:nvPr/>
        </p:nvSpPr>
        <p:spPr>
          <a:xfrm>
            <a:off x="6751600" y="3987834"/>
            <a:ext cx="1454530" cy="7995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Mochi</a:t>
            </a:r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樣式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654463" y="3787497"/>
            <a:ext cx="2044273" cy="10378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4" name="直線接點 213"/>
          <p:cNvCxnSpPr>
            <a:stCxn id="215" idx="6"/>
            <a:endCxn id="52" idx="0"/>
          </p:cNvCxnSpPr>
          <p:nvPr/>
        </p:nvCxnSpPr>
        <p:spPr>
          <a:xfrm>
            <a:off x="5482293" y="909454"/>
            <a:ext cx="2145006" cy="23580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橢圓 214"/>
          <p:cNvSpPr/>
          <p:nvPr/>
        </p:nvSpPr>
        <p:spPr>
          <a:xfrm>
            <a:off x="4427920" y="518244"/>
            <a:ext cx="1054373" cy="7824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公開私人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50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ER</a:t>
            </a:r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圖轉換為表格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3476" y="1690688"/>
            <a:ext cx="116980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規則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每個「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」名稱轉換成「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表格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」名稱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實體的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屬性名稱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轉換為表格的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欄位名稱</a:t>
            </a:r>
            <a:endParaRPr lang="en-US" altLang="zh-TW" sz="20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鍵值屬性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轉換為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主鍵欄位</a:t>
            </a:r>
            <a:endParaRPr lang="en-US" altLang="zh-TW" sz="20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會員實體轉為表格</a:t>
            </a:r>
            <a:endParaRPr lang="en-US" altLang="zh-TW" sz="20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090632" y="4975089"/>
            <a:ext cx="100899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" name="直線接點 14"/>
          <p:cNvCxnSpPr>
            <a:stCxn id="25" idx="4"/>
            <a:endCxn id="14" idx="0"/>
          </p:cNvCxnSpPr>
          <p:nvPr/>
        </p:nvCxnSpPr>
        <p:spPr>
          <a:xfrm flipH="1">
            <a:off x="8595129" y="4601368"/>
            <a:ext cx="520262" cy="3737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8595128" y="4032663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密碼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6" name="直線接點 25"/>
          <p:cNvCxnSpPr>
            <a:stCxn id="27" idx="6"/>
            <a:endCxn id="14" idx="1"/>
          </p:cNvCxnSpPr>
          <p:nvPr/>
        </p:nvCxnSpPr>
        <p:spPr>
          <a:xfrm flipV="1">
            <a:off x="7838382" y="5169531"/>
            <a:ext cx="252250" cy="31661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500920" y="5201795"/>
            <a:ext cx="1337462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愛心數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8" name="直線接點 27"/>
          <p:cNvCxnSpPr>
            <a:stCxn id="29" idx="4"/>
            <a:endCxn id="14" idx="2"/>
          </p:cNvCxnSpPr>
          <p:nvPr/>
        </p:nvCxnSpPr>
        <p:spPr>
          <a:xfrm flipH="1" flipV="1">
            <a:off x="8595129" y="5363972"/>
            <a:ext cx="15765" cy="92484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8090631" y="5720109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信箱</a:t>
            </a:r>
            <a:endParaRPr lang="zh-TW" altLang="en-US" sz="2000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0" name="直線接點 29"/>
          <p:cNvCxnSpPr>
            <a:stCxn id="31" idx="4"/>
            <a:endCxn id="14" idx="0"/>
          </p:cNvCxnSpPr>
          <p:nvPr/>
        </p:nvCxnSpPr>
        <p:spPr>
          <a:xfrm>
            <a:off x="8090632" y="4199849"/>
            <a:ext cx="504497" cy="77524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7570369" y="3631144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帳號</a:t>
            </a:r>
            <a:endParaRPr lang="zh-TW" altLang="en-US" sz="2000" u="sng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2" name="直線接點 31"/>
          <p:cNvCxnSpPr>
            <a:stCxn id="33" idx="5"/>
            <a:endCxn id="14" idx="0"/>
          </p:cNvCxnSpPr>
          <p:nvPr/>
        </p:nvCxnSpPr>
        <p:spPr>
          <a:xfrm>
            <a:off x="7688631" y="4730109"/>
            <a:ext cx="906498" cy="2449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6800487" y="4244689"/>
            <a:ext cx="1040525" cy="568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暱稱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94349"/>
              </p:ext>
            </p:extLst>
          </p:nvPr>
        </p:nvGraphicFramePr>
        <p:xfrm>
          <a:off x="838200" y="3884123"/>
          <a:ext cx="58148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970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162970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1162970">
                  <a:extLst>
                    <a:ext uri="{9D8B030D-6E8A-4147-A177-3AD203B41FA5}">
                      <a16:colId xmlns:a16="http://schemas.microsoft.com/office/drawing/2014/main" val="1011660265"/>
                    </a:ext>
                  </a:extLst>
                </a:gridCol>
                <a:gridCol w="1162970">
                  <a:extLst>
                    <a:ext uri="{9D8B030D-6E8A-4147-A177-3AD203B41FA5}">
                      <a16:colId xmlns:a16="http://schemas.microsoft.com/office/drawing/2014/main" val="2746780183"/>
                    </a:ext>
                  </a:extLst>
                </a:gridCol>
                <a:gridCol w="1162970">
                  <a:extLst>
                    <a:ext uri="{9D8B030D-6E8A-4147-A177-3AD203B41FA5}">
                      <a16:colId xmlns:a16="http://schemas.microsoft.com/office/drawing/2014/main" val="116108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4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密碼</a:t>
                      </a:r>
                      <a:endParaRPr lang="zh-TW" altLang="en-US" sz="24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暱稱</a:t>
                      </a:r>
                      <a:endParaRPr lang="zh-TW" altLang="en-US" sz="24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愛心數</a:t>
                      </a:r>
                      <a:endParaRPr lang="zh-TW" altLang="en-US" sz="24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信箱</a:t>
                      </a:r>
                      <a:endParaRPr lang="zh-TW" altLang="en-US" sz="24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sp>
        <p:nvSpPr>
          <p:cNvPr id="35" name="手繪多邊形 34"/>
          <p:cNvSpPr/>
          <p:nvPr/>
        </p:nvSpPr>
        <p:spPr>
          <a:xfrm>
            <a:off x="4866290" y="4771697"/>
            <a:ext cx="2333610" cy="1229709"/>
          </a:xfrm>
          <a:custGeom>
            <a:avLst/>
            <a:gdLst>
              <a:gd name="connsiteX0" fmla="*/ 2701158 w 2701158"/>
              <a:gd name="connsiteY0" fmla="*/ 1534510 h 1534510"/>
              <a:gd name="connsiteX1" fmla="*/ 2638096 w 2701158"/>
              <a:gd name="connsiteY1" fmla="*/ 1524000 h 1534510"/>
              <a:gd name="connsiteX2" fmla="*/ 2606565 w 2701158"/>
              <a:gd name="connsiteY2" fmla="*/ 1513489 h 1534510"/>
              <a:gd name="connsiteX3" fmla="*/ 2511972 w 2701158"/>
              <a:gd name="connsiteY3" fmla="*/ 1502979 h 1534510"/>
              <a:gd name="connsiteX4" fmla="*/ 2438400 w 2701158"/>
              <a:gd name="connsiteY4" fmla="*/ 1492469 h 1534510"/>
              <a:gd name="connsiteX5" fmla="*/ 924910 w 2701158"/>
              <a:gd name="connsiteY5" fmla="*/ 1481958 h 1534510"/>
              <a:gd name="connsiteX6" fmla="*/ 840827 w 2701158"/>
              <a:gd name="connsiteY6" fmla="*/ 1471448 h 1534510"/>
              <a:gd name="connsiteX7" fmla="*/ 693682 w 2701158"/>
              <a:gd name="connsiteY7" fmla="*/ 1460937 h 1534510"/>
              <a:gd name="connsiteX8" fmla="*/ 546538 w 2701158"/>
              <a:gd name="connsiteY8" fmla="*/ 1429406 h 1534510"/>
              <a:gd name="connsiteX9" fmla="*/ 493986 w 2701158"/>
              <a:gd name="connsiteY9" fmla="*/ 1408386 h 1534510"/>
              <a:gd name="connsiteX10" fmla="*/ 409903 w 2701158"/>
              <a:gd name="connsiteY10" fmla="*/ 1366344 h 1534510"/>
              <a:gd name="connsiteX11" fmla="*/ 315310 w 2701158"/>
              <a:gd name="connsiteY11" fmla="*/ 1292772 h 1534510"/>
              <a:gd name="connsiteX12" fmla="*/ 252248 w 2701158"/>
              <a:gd name="connsiteY12" fmla="*/ 1208689 h 1534510"/>
              <a:gd name="connsiteX13" fmla="*/ 220717 w 2701158"/>
              <a:gd name="connsiteY13" fmla="*/ 1177158 h 1534510"/>
              <a:gd name="connsiteX14" fmla="*/ 199696 w 2701158"/>
              <a:gd name="connsiteY14" fmla="*/ 1135117 h 1534510"/>
              <a:gd name="connsiteX15" fmla="*/ 168165 w 2701158"/>
              <a:gd name="connsiteY15" fmla="*/ 1093075 h 1534510"/>
              <a:gd name="connsiteX16" fmla="*/ 115613 w 2701158"/>
              <a:gd name="connsiteY16" fmla="*/ 998482 h 1534510"/>
              <a:gd name="connsiteX17" fmla="*/ 105103 w 2701158"/>
              <a:gd name="connsiteY17" fmla="*/ 956441 h 1534510"/>
              <a:gd name="connsiteX18" fmla="*/ 63062 w 2701158"/>
              <a:gd name="connsiteY18" fmla="*/ 893379 h 1534510"/>
              <a:gd name="connsiteX19" fmla="*/ 31531 w 2701158"/>
              <a:gd name="connsiteY19" fmla="*/ 809296 h 1534510"/>
              <a:gd name="connsiteX20" fmla="*/ 0 w 2701158"/>
              <a:gd name="connsiteY20" fmla="*/ 693682 h 1534510"/>
              <a:gd name="connsiteX21" fmla="*/ 10510 w 2701158"/>
              <a:gd name="connsiteY21" fmla="*/ 262758 h 1534510"/>
              <a:gd name="connsiteX22" fmla="*/ 21020 w 2701158"/>
              <a:gd name="connsiteY22" fmla="*/ 0 h 153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01158" h="1534510">
                <a:moveTo>
                  <a:pt x="2701158" y="1534510"/>
                </a:moveTo>
                <a:cubicBezTo>
                  <a:pt x="2680137" y="1531007"/>
                  <a:pt x="2658899" y="1528623"/>
                  <a:pt x="2638096" y="1524000"/>
                </a:cubicBezTo>
                <a:cubicBezTo>
                  <a:pt x="2627281" y="1521597"/>
                  <a:pt x="2617493" y="1515310"/>
                  <a:pt x="2606565" y="1513489"/>
                </a:cubicBezTo>
                <a:cubicBezTo>
                  <a:pt x="2575272" y="1508273"/>
                  <a:pt x="2543452" y="1506914"/>
                  <a:pt x="2511972" y="1502979"/>
                </a:cubicBezTo>
                <a:cubicBezTo>
                  <a:pt x="2487390" y="1499906"/>
                  <a:pt x="2463171" y="1492797"/>
                  <a:pt x="2438400" y="1492469"/>
                </a:cubicBezTo>
                <a:lnTo>
                  <a:pt x="924910" y="1481958"/>
                </a:lnTo>
                <a:cubicBezTo>
                  <a:pt x="896882" y="1478455"/>
                  <a:pt x="868957" y="1474005"/>
                  <a:pt x="840827" y="1471448"/>
                </a:cubicBezTo>
                <a:cubicBezTo>
                  <a:pt x="791856" y="1466996"/>
                  <a:pt x="742611" y="1465830"/>
                  <a:pt x="693682" y="1460937"/>
                </a:cubicBezTo>
                <a:cubicBezTo>
                  <a:pt x="652972" y="1456866"/>
                  <a:pt x="582360" y="1440428"/>
                  <a:pt x="546538" y="1429406"/>
                </a:cubicBezTo>
                <a:cubicBezTo>
                  <a:pt x="528506" y="1423858"/>
                  <a:pt x="511651" y="1415010"/>
                  <a:pt x="493986" y="1408386"/>
                </a:cubicBezTo>
                <a:cubicBezTo>
                  <a:pt x="448162" y="1391202"/>
                  <a:pt x="462576" y="1403967"/>
                  <a:pt x="409903" y="1366344"/>
                </a:cubicBezTo>
                <a:cubicBezTo>
                  <a:pt x="377398" y="1343126"/>
                  <a:pt x="339277" y="1324728"/>
                  <a:pt x="315310" y="1292772"/>
                </a:cubicBezTo>
                <a:cubicBezTo>
                  <a:pt x="294289" y="1264744"/>
                  <a:pt x="277021" y="1233462"/>
                  <a:pt x="252248" y="1208689"/>
                </a:cubicBezTo>
                <a:cubicBezTo>
                  <a:pt x="241738" y="1198179"/>
                  <a:pt x="229357" y="1189253"/>
                  <a:pt x="220717" y="1177158"/>
                </a:cubicBezTo>
                <a:cubicBezTo>
                  <a:pt x="211610" y="1164409"/>
                  <a:pt x="208000" y="1148403"/>
                  <a:pt x="199696" y="1135117"/>
                </a:cubicBezTo>
                <a:cubicBezTo>
                  <a:pt x="190412" y="1120262"/>
                  <a:pt x="177882" y="1107650"/>
                  <a:pt x="168165" y="1093075"/>
                </a:cubicBezTo>
                <a:cubicBezTo>
                  <a:pt x="141768" y="1053480"/>
                  <a:pt x="135649" y="1038554"/>
                  <a:pt x="115613" y="998482"/>
                </a:cubicBezTo>
                <a:cubicBezTo>
                  <a:pt x="112110" y="984468"/>
                  <a:pt x="111563" y="969361"/>
                  <a:pt x="105103" y="956441"/>
                </a:cubicBezTo>
                <a:cubicBezTo>
                  <a:pt x="93805" y="933844"/>
                  <a:pt x="63062" y="893379"/>
                  <a:pt x="63062" y="893379"/>
                </a:cubicBezTo>
                <a:cubicBezTo>
                  <a:pt x="40305" y="802355"/>
                  <a:pt x="68172" y="900898"/>
                  <a:pt x="31531" y="809296"/>
                </a:cubicBezTo>
                <a:cubicBezTo>
                  <a:pt x="10194" y="755953"/>
                  <a:pt x="10556" y="746462"/>
                  <a:pt x="0" y="693682"/>
                </a:cubicBezTo>
                <a:cubicBezTo>
                  <a:pt x="3503" y="550041"/>
                  <a:pt x="5723" y="406362"/>
                  <a:pt x="10510" y="262758"/>
                </a:cubicBezTo>
                <a:cubicBezTo>
                  <a:pt x="22125" y="-85697"/>
                  <a:pt x="21020" y="170011"/>
                  <a:pt x="21020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>
            <a:off x="4648493" y="4578082"/>
            <a:ext cx="423042" cy="3196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9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ER</a:t>
            </a:r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圖轉換為表格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68750"/>
              </p:ext>
            </p:extLst>
          </p:nvPr>
        </p:nvGraphicFramePr>
        <p:xfrm>
          <a:off x="2054571" y="1703408"/>
          <a:ext cx="9746212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752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635880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1011660265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2746780183"/>
                    </a:ext>
                  </a:extLst>
                </a:gridCol>
                <a:gridCol w="1107930">
                  <a:extLst>
                    <a:ext uri="{9D8B030D-6E8A-4147-A177-3AD203B41FA5}">
                      <a16:colId xmlns:a16="http://schemas.microsoft.com/office/drawing/2014/main" val="1161087394"/>
                    </a:ext>
                  </a:extLst>
                </a:gridCol>
                <a:gridCol w="1676702">
                  <a:extLst>
                    <a:ext uri="{9D8B030D-6E8A-4147-A177-3AD203B41FA5}">
                      <a16:colId xmlns:a16="http://schemas.microsoft.com/office/drawing/2014/main" val="3713155154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555848122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密碼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暱稱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愛心數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信箱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Mochi</a:t>
                      </a:r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樣式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背景圖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77242" y="1724428"/>
            <a:ext cx="295465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信件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商品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會員擁有的物品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會員擁有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的好友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扭蛋評分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200000"/>
              </a:lnSpc>
            </a:pP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200000"/>
              </a:lnSpc>
            </a:pP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89851"/>
              </p:ext>
            </p:extLst>
          </p:nvPr>
        </p:nvGraphicFramePr>
        <p:xfrm>
          <a:off x="2054570" y="2380188"/>
          <a:ext cx="974620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295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827109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854375">
                  <a:extLst>
                    <a:ext uri="{9D8B030D-6E8A-4147-A177-3AD203B41FA5}">
                      <a16:colId xmlns:a16="http://schemas.microsoft.com/office/drawing/2014/main" val="1011660265"/>
                    </a:ext>
                  </a:extLst>
                </a:gridCol>
                <a:gridCol w="872553">
                  <a:extLst>
                    <a:ext uri="{9D8B030D-6E8A-4147-A177-3AD203B41FA5}">
                      <a16:colId xmlns:a16="http://schemas.microsoft.com/office/drawing/2014/main" val="2746780183"/>
                    </a:ext>
                  </a:extLst>
                </a:gridCol>
                <a:gridCol w="1108870">
                  <a:extLst>
                    <a:ext uri="{9D8B030D-6E8A-4147-A177-3AD203B41FA5}">
                      <a16:colId xmlns:a16="http://schemas.microsoft.com/office/drawing/2014/main" val="1161087394"/>
                    </a:ext>
                  </a:extLst>
                </a:gridCol>
                <a:gridCol w="718774">
                  <a:extLst>
                    <a:ext uri="{9D8B030D-6E8A-4147-A177-3AD203B41FA5}">
                      <a16:colId xmlns:a16="http://schemas.microsoft.com/office/drawing/2014/main" val="4148804662"/>
                    </a:ext>
                  </a:extLst>
                </a:gridCol>
                <a:gridCol w="690037">
                  <a:extLst>
                    <a:ext uri="{9D8B030D-6E8A-4147-A177-3AD203B41FA5}">
                      <a16:colId xmlns:a16="http://schemas.microsoft.com/office/drawing/2014/main" val="218926408"/>
                    </a:ext>
                  </a:extLst>
                </a:gridCol>
                <a:gridCol w="690771">
                  <a:extLst>
                    <a:ext uri="{9D8B030D-6E8A-4147-A177-3AD203B41FA5}">
                      <a16:colId xmlns:a16="http://schemas.microsoft.com/office/drawing/2014/main" val="1027117140"/>
                    </a:ext>
                  </a:extLst>
                </a:gridCol>
                <a:gridCol w="672593">
                  <a:extLst>
                    <a:ext uri="{9D8B030D-6E8A-4147-A177-3AD203B41FA5}">
                      <a16:colId xmlns:a16="http://schemas.microsoft.com/office/drawing/2014/main" val="218601831"/>
                    </a:ext>
                  </a:extLst>
                </a:gridCol>
                <a:gridCol w="1317916">
                  <a:extLst>
                    <a:ext uri="{9D8B030D-6E8A-4147-A177-3AD203B41FA5}">
                      <a16:colId xmlns:a16="http://schemas.microsoft.com/office/drawing/2014/main" val="3358734172"/>
                    </a:ext>
                  </a:extLst>
                </a:gridCol>
                <a:gridCol w="1317916">
                  <a:extLst>
                    <a:ext uri="{9D8B030D-6E8A-4147-A177-3AD203B41FA5}">
                      <a16:colId xmlns:a16="http://schemas.microsoft.com/office/drawing/2014/main" val="85710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16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狀態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接收者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發佈者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剩餘時間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題目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答案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意見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類型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Mochi</a:t>
                      </a:r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樣式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公開或私人</a:t>
                      </a:r>
                      <a:endParaRPr lang="zh-TW" altLang="en-US" sz="16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83498"/>
              </p:ext>
            </p:extLst>
          </p:nvPr>
        </p:nvGraphicFramePr>
        <p:xfrm>
          <a:off x="2054570" y="3075056"/>
          <a:ext cx="6677193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69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403072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1194170">
                  <a:extLst>
                    <a:ext uri="{9D8B030D-6E8A-4147-A177-3AD203B41FA5}">
                      <a16:colId xmlns:a16="http://schemas.microsoft.com/office/drawing/2014/main" val="1011660265"/>
                    </a:ext>
                  </a:extLst>
                </a:gridCol>
                <a:gridCol w="1194170">
                  <a:extLst>
                    <a:ext uri="{9D8B030D-6E8A-4147-A177-3AD203B41FA5}">
                      <a16:colId xmlns:a16="http://schemas.microsoft.com/office/drawing/2014/main" val="2746780183"/>
                    </a:ext>
                  </a:extLst>
                </a:gridCol>
                <a:gridCol w="950256">
                  <a:extLst>
                    <a:ext uri="{9D8B030D-6E8A-4147-A177-3AD203B41FA5}">
                      <a16:colId xmlns:a16="http://schemas.microsoft.com/office/drawing/2014/main" val="1161087394"/>
                    </a:ext>
                  </a:extLst>
                </a:gridCol>
                <a:gridCol w="950256">
                  <a:extLst>
                    <a:ext uri="{9D8B030D-6E8A-4147-A177-3AD203B41FA5}">
                      <a16:colId xmlns:a16="http://schemas.microsoft.com/office/drawing/2014/main" val="2823548409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發送者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接收者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標題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內容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類型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26770"/>
              </p:ext>
            </p:extLst>
          </p:nvPr>
        </p:nvGraphicFramePr>
        <p:xfrm>
          <a:off x="2054570" y="3793443"/>
          <a:ext cx="5569264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752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635880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1011660265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2746780183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名稱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類別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價錢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1359"/>
              </p:ext>
            </p:extLst>
          </p:nvPr>
        </p:nvGraphicFramePr>
        <p:xfrm>
          <a:off x="3435160" y="4525491"/>
          <a:ext cx="6305598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267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3510455">
                  <a:extLst>
                    <a:ext uri="{9D8B030D-6E8A-4147-A177-3AD203B41FA5}">
                      <a16:colId xmlns:a16="http://schemas.microsoft.com/office/drawing/2014/main" val="3601257562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</a:t>
                      </a:r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信件、商品、扭蛋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)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73798"/>
              </p:ext>
            </p:extLst>
          </p:nvPr>
        </p:nvGraphicFramePr>
        <p:xfrm>
          <a:off x="3435160" y="5257539"/>
          <a:ext cx="2784632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752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635880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26556"/>
              </p:ext>
            </p:extLst>
          </p:nvPr>
        </p:nvGraphicFramePr>
        <p:xfrm>
          <a:off x="3435160" y="5964519"/>
          <a:ext cx="2784632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638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1030497">
                  <a:extLst>
                    <a:ext uri="{9D8B030D-6E8A-4147-A177-3AD203B41FA5}">
                      <a16:colId xmlns:a16="http://schemas.microsoft.com/office/drawing/2014/main" val="1323140285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評分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9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正規化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3986" y="1690688"/>
            <a:ext cx="111619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說明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結構化分析與設計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當中，建構資料所運用的一個技術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目的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降低資料的「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重複性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」與避免「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更新異常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」的情況發生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是指將原先的表格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分解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後，仍能由數個新表格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合併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得到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相同資訊，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即為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無損失分解</a:t>
            </a:r>
            <a:endParaRPr lang="en-US" altLang="zh-TW" sz="20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規則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資料庫在正規化時有一些規則，每條規則都稱為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正規形式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，如果符合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第一條規則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，資料庫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就稱為「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第一正規化形式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(1NF)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」，如果符合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第二條規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則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資料庫就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稱為「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第二正規化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形式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(2NF</a:t>
            </a:r>
            <a:r>
              <a:rPr lang="en-US" altLang="zh-TW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，這是一個循序漸進的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過程，雖然資料庫最多可以進行到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第五正規化形式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(5NF)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，但是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實務上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BCNF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被視為大部分資料庫的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最高階正規形式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41132" y="6222123"/>
            <a:ext cx="1397876" cy="493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未正規化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882458" y="6222119"/>
            <a:ext cx="804041" cy="493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1NF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559566" y="6222120"/>
            <a:ext cx="804041" cy="493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BCNF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501053" y="6222125"/>
            <a:ext cx="804041" cy="493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2NF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030309" y="6222119"/>
            <a:ext cx="804041" cy="493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3NF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199180" y="6222121"/>
            <a:ext cx="804041" cy="493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4NF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891345" y="6201092"/>
            <a:ext cx="804041" cy="493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5NF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154621" y="6469112"/>
            <a:ext cx="6201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907926" y="6469112"/>
            <a:ext cx="6201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788980" y="6469112"/>
            <a:ext cx="6201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368154" y="6469112"/>
            <a:ext cx="6201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8455573" y="6469112"/>
            <a:ext cx="6201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0137228" y="6448086"/>
            <a:ext cx="6201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27890" y="5933078"/>
            <a:ext cx="0" cy="5150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181195" y="5954105"/>
            <a:ext cx="0" cy="5150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099035" y="5933077"/>
            <a:ext cx="0" cy="5150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657189" y="5933076"/>
            <a:ext cx="0" cy="5150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8728842" y="5943588"/>
            <a:ext cx="0" cy="5150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421007" y="5964615"/>
            <a:ext cx="0" cy="5150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1103587" y="5423338"/>
            <a:ext cx="1778872" cy="4650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除去重複群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371193" y="5146196"/>
            <a:ext cx="1248100" cy="7381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除去</a:t>
            </a:r>
            <a:endParaRPr lang="en-US" altLang="zh-TW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部分相依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903073" y="5146196"/>
            <a:ext cx="1397876" cy="765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除去</a:t>
            </a:r>
            <a:endParaRPr lang="en-US" altLang="zh-TW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遞移相依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440206" y="5142198"/>
            <a:ext cx="1397876" cy="765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除去</a:t>
            </a:r>
            <a:endParaRPr lang="en-US" altLang="zh-TW" sz="14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因功能相依所造成的異常</a:t>
            </a:r>
            <a:endParaRPr lang="zh-TW" altLang="en-US" sz="14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029904" y="5142197"/>
            <a:ext cx="1397876" cy="765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除去</a:t>
            </a:r>
            <a:endParaRPr lang="en-US" altLang="zh-TW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多值相依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9682657" y="5132366"/>
            <a:ext cx="1397876" cy="765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除去</a:t>
            </a:r>
            <a:endParaRPr lang="en-US" altLang="zh-TW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所有異常</a:t>
            </a:r>
            <a:endParaRPr lang="zh-TW" altLang="en-US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304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第一正規化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(1NF)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698014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將重複的資料分別儲存到不同的紀錄，再加上適當的主鍵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5598"/>
              </p:ext>
            </p:extLst>
          </p:nvPr>
        </p:nvGraphicFramePr>
        <p:xfrm>
          <a:off x="1974222" y="2321427"/>
          <a:ext cx="6305598" cy="1848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267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3510455">
                  <a:extLst>
                    <a:ext uri="{9D8B030D-6E8A-4147-A177-3AD203B41FA5}">
                      <a16:colId xmlns:a16="http://schemas.microsoft.com/office/drawing/2014/main" val="3601257562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</a:t>
                      </a:r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信件、商品、扭蛋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)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</a:p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信件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商品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97675"/>
                  </a:ext>
                </a:extLst>
              </a:tr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P005</a:t>
                      </a:r>
                    </a:p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C956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商品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扭蛋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24513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66226" y="2321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未正規化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1697" y="2690759"/>
            <a:ext cx="3508123" cy="819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420028" y="29073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重複資料</a:t>
            </a:r>
            <a:endParaRPr lang="zh-TW" altLang="en-US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01061"/>
              </p:ext>
            </p:extLst>
          </p:nvPr>
        </p:nvGraphicFramePr>
        <p:xfrm>
          <a:off x="1974222" y="4321113"/>
          <a:ext cx="6305598" cy="2031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267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3510455">
                  <a:extLst>
                    <a:ext uri="{9D8B030D-6E8A-4147-A177-3AD203B41FA5}">
                      <a16:colId xmlns:a16="http://schemas.microsoft.com/office/drawing/2014/main" val="3601257562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</a:t>
                      </a:r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信件、商品、扭蛋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)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信件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976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P001</a:t>
                      </a:r>
                      <a:endParaRPr lang="zh-TW" altLang="en-US" sz="2000" u="sng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商品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397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商品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245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C956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扭蛋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36738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680106" y="4321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第一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正規化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71697" y="4690445"/>
            <a:ext cx="3508123" cy="162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506451" y="46904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將重複資料儲存到</a:t>
            </a:r>
            <a:endParaRPr lang="en-US" altLang="zh-TW" sz="2000" dirty="0" smtClean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不同筆紀錄</a:t>
            </a:r>
            <a:endParaRPr lang="zh-TW" altLang="en-US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2471" y="6443257"/>
            <a:ext cx="96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★經過第一正規化後，使得每個欄位內只能有一個資料，欄位裡的資料數目及欄位都可以固定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3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第二正規化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(2NF)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1619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符合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1NF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每一個屬性必須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完全相依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於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主鍵，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不可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部分相依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，而部分相依只有當主鍵是由多個欄位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組成才會發生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複合主鍵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第二正規化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步驟一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檢查是否存在部分相依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05151"/>
              </p:ext>
            </p:extLst>
          </p:nvPr>
        </p:nvGraphicFramePr>
        <p:xfrm>
          <a:off x="1585338" y="4138233"/>
          <a:ext cx="7958054" cy="2031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790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133284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2845990">
                  <a:extLst>
                    <a:ext uri="{9D8B030D-6E8A-4147-A177-3AD203B41FA5}">
                      <a16:colId xmlns:a16="http://schemas.microsoft.com/office/drawing/2014/main" val="3601257562"/>
                    </a:ext>
                  </a:extLst>
                </a:gridCol>
                <a:gridCol w="2845990">
                  <a:extLst>
                    <a:ext uri="{9D8B030D-6E8A-4147-A177-3AD203B41FA5}">
                      <a16:colId xmlns:a16="http://schemas.microsoft.com/office/drawing/2014/main" val="1827138169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姓名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課程編號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課程名稱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削鉛筆課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976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Andy</a:t>
                      </a:r>
                      <a:endParaRPr lang="zh-TW" altLang="en-US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體育課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397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美術課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245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Joe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削鉛筆課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36738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24097" y="6331000"/>
            <a:ext cx="9557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主鍵是由「</a:t>
            </a:r>
            <a:r>
              <a:rPr lang="zh-TW" altLang="en-US" sz="16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帳號</a:t>
            </a:r>
            <a:r>
              <a:rPr lang="en-US" altLang="zh-TW" sz="16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+</a:t>
            </a:r>
            <a:r>
              <a:rPr lang="zh-TW" altLang="en-US" sz="16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課程編號</a:t>
            </a:r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」組成，姓名相依於「</a:t>
            </a:r>
            <a:r>
              <a:rPr lang="zh-TW" altLang="en-US" sz="16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帳號</a:t>
            </a:r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」，課程名稱相依於</a:t>
            </a:r>
            <a:r>
              <a:rPr lang="zh-TW" altLang="en-US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「</a:t>
            </a:r>
            <a:r>
              <a:rPr lang="zh-TW" altLang="en-US" sz="16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課程編號</a:t>
            </a:r>
            <a:r>
              <a:rPr lang="zh-TW" altLang="en-US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」，部分相依存在</a:t>
            </a:r>
            <a:endParaRPr lang="zh-TW" altLang="en-US" sz="1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60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第二正規化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(2NF)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16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步驟二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分割部分相依的資料表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75453"/>
              </p:ext>
            </p:extLst>
          </p:nvPr>
        </p:nvGraphicFramePr>
        <p:xfrm>
          <a:off x="1585338" y="2365463"/>
          <a:ext cx="2266074" cy="1239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790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133284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姓名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9767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245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9497"/>
              </p:ext>
            </p:extLst>
          </p:nvPr>
        </p:nvGraphicFramePr>
        <p:xfrm>
          <a:off x="4721438" y="2365463"/>
          <a:ext cx="5691980" cy="1635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990">
                  <a:extLst>
                    <a:ext uri="{9D8B030D-6E8A-4147-A177-3AD203B41FA5}">
                      <a16:colId xmlns:a16="http://schemas.microsoft.com/office/drawing/2014/main" val="3308360796"/>
                    </a:ext>
                  </a:extLst>
                </a:gridCol>
                <a:gridCol w="2845990">
                  <a:extLst>
                    <a:ext uri="{9D8B030D-6E8A-4147-A177-3AD203B41FA5}">
                      <a16:colId xmlns:a16="http://schemas.microsoft.com/office/drawing/2014/main" val="2507433145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課程編號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課程名稱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585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削鉛筆課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663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體育課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3614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美術課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1321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77855"/>
              </p:ext>
            </p:extLst>
          </p:nvPr>
        </p:nvGraphicFramePr>
        <p:xfrm>
          <a:off x="1585338" y="4283489"/>
          <a:ext cx="3523594" cy="2031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797">
                  <a:extLst>
                    <a:ext uri="{9D8B030D-6E8A-4147-A177-3AD203B41FA5}">
                      <a16:colId xmlns:a16="http://schemas.microsoft.com/office/drawing/2014/main" val="850547467"/>
                    </a:ext>
                  </a:extLst>
                </a:gridCol>
                <a:gridCol w="1761797">
                  <a:extLst>
                    <a:ext uri="{9D8B030D-6E8A-4147-A177-3AD203B41FA5}">
                      <a16:colId xmlns:a16="http://schemas.microsoft.com/office/drawing/2014/main" val="2192711201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課程編號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452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846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P001</a:t>
                      </a:r>
                      <a:endParaRPr lang="zh-TW" altLang="en-US" sz="2000" u="sng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7533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19255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002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  <a:endParaRPr lang="zh-TW" altLang="en-US" sz="2000" u="sng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3069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700496" y="438979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★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經過第二正規化後，所有資料表的資料都完全相依於主鍵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68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第三正規化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(3NF)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1619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符合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NF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各欄位與主鍵之間沒有「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遞移相依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」的關係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第三正規化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步驟一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找出遞移相依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方法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找尋資料庫的所有欄位有沒有「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與主鍵無關的相依性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」存在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如果存在，代表有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遞移相依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，反之則沒有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39921"/>
              </p:ext>
            </p:extLst>
          </p:nvPr>
        </p:nvGraphicFramePr>
        <p:xfrm>
          <a:off x="1505273" y="4553010"/>
          <a:ext cx="8245992" cy="1635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498">
                  <a:extLst>
                    <a:ext uri="{9D8B030D-6E8A-4147-A177-3AD203B41FA5}">
                      <a16:colId xmlns:a16="http://schemas.microsoft.com/office/drawing/2014/main" val="3308360796"/>
                    </a:ext>
                  </a:extLst>
                </a:gridCol>
                <a:gridCol w="2061498">
                  <a:extLst>
                    <a:ext uri="{9D8B030D-6E8A-4147-A177-3AD203B41FA5}">
                      <a16:colId xmlns:a16="http://schemas.microsoft.com/office/drawing/2014/main" val="2507433145"/>
                    </a:ext>
                  </a:extLst>
                </a:gridCol>
                <a:gridCol w="2061498">
                  <a:extLst>
                    <a:ext uri="{9D8B030D-6E8A-4147-A177-3AD203B41FA5}">
                      <a16:colId xmlns:a16="http://schemas.microsoft.com/office/drawing/2014/main" val="425668869"/>
                    </a:ext>
                  </a:extLst>
                </a:gridCol>
                <a:gridCol w="2061498">
                  <a:extLst>
                    <a:ext uri="{9D8B030D-6E8A-4147-A177-3AD203B41FA5}">
                      <a16:colId xmlns:a16="http://schemas.microsoft.com/office/drawing/2014/main" val="3784871139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課程編號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課程名稱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老師編號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老師姓名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585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削鉛筆課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663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體育課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H05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John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3614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美術課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1321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505273" y="636065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老師姓名相依於老師編號，因此老師姓名與主鍵沒有關係，存在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遞移相依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44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第三正規化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(3NF)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16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步驟二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分割遞移相依的資料表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78854"/>
              </p:ext>
            </p:extLst>
          </p:nvPr>
        </p:nvGraphicFramePr>
        <p:xfrm>
          <a:off x="1577500" y="2329766"/>
          <a:ext cx="5691981" cy="1635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327">
                  <a:extLst>
                    <a:ext uri="{9D8B030D-6E8A-4147-A177-3AD203B41FA5}">
                      <a16:colId xmlns:a16="http://schemas.microsoft.com/office/drawing/2014/main" val="3308360796"/>
                    </a:ext>
                  </a:extLst>
                </a:gridCol>
                <a:gridCol w="1897327">
                  <a:extLst>
                    <a:ext uri="{9D8B030D-6E8A-4147-A177-3AD203B41FA5}">
                      <a16:colId xmlns:a16="http://schemas.microsoft.com/office/drawing/2014/main" val="2507433145"/>
                    </a:ext>
                  </a:extLst>
                </a:gridCol>
                <a:gridCol w="1897327">
                  <a:extLst>
                    <a:ext uri="{9D8B030D-6E8A-4147-A177-3AD203B41FA5}">
                      <a16:colId xmlns:a16="http://schemas.microsoft.com/office/drawing/2014/main" val="3319331826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課程編號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課程名稱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老師編號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585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E001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削鉛筆課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663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P001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體育課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H05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3614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P005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美術課</a:t>
                      </a:r>
                      <a:endParaRPr lang="en-US" altLang="zh-TW" sz="2000" u="none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1321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772013" y="6229277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★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經過第三正規化後，所有資料表的欄位都沒有遞移相依於主鍵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587"/>
              </p:ext>
            </p:extLst>
          </p:nvPr>
        </p:nvGraphicFramePr>
        <p:xfrm>
          <a:off x="1577500" y="4389798"/>
          <a:ext cx="4122996" cy="1635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498">
                  <a:extLst>
                    <a:ext uri="{9D8B030D-6E8A-4147-A177-3AD203B41FA5}">
                      <a16:colId xmlns:a16="http://schemas.microsoft.com/office/drawing/2014/main" val="3376349821"/>
                    </a:ext>
                  </a:extLst>
                </a:gridCol>
                <a:gridCol w="2061498">
                  <a:extLst>
                    <a:ext uri="{9D8B030D-6E8A-4147-A177-3AD203B41FA5}">
                      <a16:colId xmlns:a16="http://schemas.microsoft.com/office/drawing/2014/main" val="3603307731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老師編號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老師姓名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775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9415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H05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John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6715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H66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3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7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概念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(ER</a:t>
            </a:r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Model)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7109639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全名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</a:t>
            </a:r>
            <a:r>
              <a:rPr lang="zh-TW" altLang="en-US" sz="2000" dirty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係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模型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(Entity-relationship model)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功能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用來敘述「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」與「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」之間關係的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工具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會員、扭蛋、信件、商品都屬於一個實體。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我們可以將實體轉換成各種資料表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-&gt;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資料表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-&gt;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資料表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信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件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-&gt;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信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件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資料表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-&gt;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資料表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用來表示「一個實體」與「另一個實體」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關聯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的方式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「</a:t>
            </a:r>
            <a:r>
              <a:rPr lang="en-US" altLang="zh-TW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</a:t>
            </a:r>
            <a:r>
              <a:rPr lang="en-US" altLang="zh-TW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關係」、「</a:t>
            </a:r>
            <a:r>
              <a:rPr lang="en-US" altLang="zh-TW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</a:t>
            </a:r>
            <a:r>
              <a:rPr lang="zh-TW" altLang="en-US" sz="2000" dirty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關係」、「</a:t>
            </a:r>
            <a:r>
              <a:rPr lang="zh-TW" altLang="en-US" sz="2000" dirty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</a:t>
            </a:r>
            <a:r>
              <a:rPr lang="zh-TW" altLang="en-US" sz="2000" dirty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關係」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BCNF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5" y="1690688"/>
            <a:ext cx="11172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】1.3NF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的改良式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如果資料庫的主鍵由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多個欄位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組成，則必須在執行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Boyce-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Codd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正規化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規則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如果主鍵只由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單一欄位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組成，則符合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3NF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，意即符合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BCNF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如果主鍵是由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多個欄位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組成，資料表必須符合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主鍵的各個欄位不可相依於其他所有欄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	  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位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，我們才說這個資料表符合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BCNF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外來鍵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foreign key 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(FK)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5" y="1690688"/>
            <a:ext cx="111724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在關聯式資料庫中，每個資料表都是由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關聯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來連繫彼此的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關係，作為外來鍵，會連結到另一個資料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表當做主鍵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(PK)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92054"/>
              </p:ext>
            </p:extLst>
          </p:nvPr>
        </p:nvGraphicFramePr>
        <p:xfrm>
          <a:off x="1669422" y="4160596"/>
          <a:ext cx="6305598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267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3510455">
                  <a:extLst>
                    <a:ext uri="{9D8B030D-6E8A-4147-A177-3AD203B41FA5}">
                      <a16:colId xmlns:a16="http://schemas.microsoft.com/office/drawing/2014/main" val="3601257562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帳號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</a:t>
                      </a:r>
                      <a:r>
                        <a:rPr lang="zh-TW" altLang="en-US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信件、商品、扭蛋</a:t>
                      </a:r>
                      <a:r>
                        <a:rPr lang="en-US" altLang="zh-TW" sz="2000" u="none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)</a:t>
                      </a:r>
                      <a:endParaRPr lang="zh-TW" altLang="en-US" sz="2000" u="none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51988"/>
              </p:ext>
            </p:extLst>
          </p:nvPr>
        </p:nvGraphicFramePr>
        <p:xfrm>
          <a:off x="1669422" y="2849095"/>
          <a:ext cx="5569264" cy="44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752">
                  <a:extLst>
                    <a:ext uri="{9D8B030D-6E8A-4147-A177-3AD203B41FA5}">
                      <a16:colId xmlns:a16="http://schemas.microsoft.com/office/drawing/2014/main" val="916295672"/>
                    </a:ext>
                  </a:extLst>
                </a:gridCol>
                <a:gridCol w="1635880">
                  <a:extLst>
                    <a:ext uri="{9D8B030D-6E8A-4147-A177-3AD203B41FA5}">
                      <a16:colId xmlns:a16="http://schemas.microsoft.com/office/drawing/2014/main" val="4120126005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1011660265"/>
                    </a:ext>
                  </a:extLst>
                </a:gridCol>
                <a:gridCol w="1392316">
                  <a:extLst>
                    <a:ext uri="{9D8B030D-6E8A-4147-A177-3AD203B41FA5}">
                      <a16:colId xmlns:a16="http://schemas.microsoft.com/office/drawing/2014/main" val="2746780183"/>
                    </a:ext>
                  </a:extLst>
                </a:gridCol>
              </a:tblGrid>
              <a:tr h="446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u="sng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endParaRPr lang="zh-TW" altLang="en-US" sz="2000" u="sng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名稱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類別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價錢</a:t>
                      </a:r>
                      <a:endParaRPr lang="zh-TW" altLang="en-US" sz="2000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65963"/>
                  </a:ext>
                </a:extLst>
              </a:tr>
            </a:tbl>
          </a:graphicData>
        </a:graphic>
      </p:graphicFrame>
      <p:cxnSp>
        <p:nvCxnSpPr>
          <p:cNvPr id="6" name="肘形接點 5"/>
          <p:cNvCxnSpPr/>
          <p:nvPr/>
        </p:nvCxnSpPr>
        <p:spPr>
          <a:xfrm flipH="1" flipV="1">
            <a:off x="2217683" y="3445515"/>
            <a:ext cx="1250731" cy="56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737686" y="2885065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商品資料表的主鍵為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ID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99247" y="3445515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會員物品資料表裡的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ID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即是外來鍵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(FK)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，連結到商品資料表的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ID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93985" y="28915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【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商品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】</a:t>
            </a:r>
          </a:p>
          <a:p>
            <a:pPr algn="ctr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父表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63153" y="42224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【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會員物品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】</a:t>
            </a:r>
          </a:p>
          <a:p>
            <a:pPr algn="ctr"/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子表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9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外鍵</a:t>
            </a:r>
            <a:r>
              <a:rPr lang="zh-TW" altLang="en-US" sz="5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約束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5" y="1690688"/>
            <a:ext cx="11172497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主要是要讓兩張資料表更加緊密結合起來，特別是在修改及刪除的操作上可以更加輕鬆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模式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大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約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有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種約束方式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RESTRICT(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預設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拒絕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刪除或更新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父表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 NO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action: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同上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</a:t>
            </a:r>
            <a:r>
              <a:rPr lang="en-US" altLang="zh-TW" dirty="0"/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SET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NULL: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從父表刪除或更新的時候，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子表的欄位會被設為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NULL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，前提是此欄位不可被設為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NOT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NULL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時才有效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4.</a:t>
            </a:r>
            <a:r>
              <a:rPr lang="en-US" altLang="zh-TW" dirty="0"/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CASCADE: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從父表中刪除或更新對應的資料時，自動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同步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子表中的與其相匹配的資料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8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Mochi</a:t>
            </a:r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資料表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7" y="2046354"/>
            <a:ext cx="10281607" cy="30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Mochi</a:t>
            </a:r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資料表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9" y="1828799"/>
            <a:ext cx="10601325" cy="409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9" y="2537064"/>
            <a:ext cx="4067175" cy="371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9" y="3207050"/>
            <a:ext cx="2171700" cy="209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48" y="3719408"/>
            <a:ext cx="6010275" cy="333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54" y="4355591"/>
            <a:ext cx="2114550" cy="1809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48" y="4840647"/>
            <a:ext cx="1990725" cy="180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79" y="5324886"/>
            <a:ext cx="2114550" cy="1619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79" y="5790075"/>
            <a:ext cx="25622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3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符號表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527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●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ER Model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是利用「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圖形化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」的表示法，淺顯易懂，因此可視為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設計者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與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使用者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溝通的工具或橋樑。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● 基本上「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」與「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」是用來將事物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模式化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並以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圖形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顯示來表達語意。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34653"/>
              </p:ext>
            </p:extLst>
          </p:nvPr>
        </p:nvGraphicFramePr>
        <p:xfrm>
          <a:off x="924911" y="3022964"/>
          <a:ext cx="9049405" cy="329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860">
                  <a:extLst>
                    <a:ext uri="{9D8B030D-6E8A-4147-A177-3AD203B41FA5}">
                      <a16:colId xmlns:a16="http://schemas.microsoft.com/office/drawing/2014/main" val="3583216998"/>
                    </a:ext>
                  </a:extLst>
                </a:gridCol>
                <a:gridCol w="2401381">
                  <a:extLst>
                    <a:ext uri="{9D8B030D-6E8A-4147-A177-3AD203B41FA5}">
                      <a16:colId xmlns:a16="http://schemas.microsoft.com/office/drawing/2014/main" val="591877571"/>
                    </a:ext>
                  </a:extLst>
                </a:gridCol>
                <a:gridCol w="4740164">
                  <a:extLst>
                    <a:ext uri="{9D8B030D-6E8A-4147-A177-3AD203B41FA5}">
                      <a16:colId xmlns:a16="http://schemas.microsoft.com/office/drawing/2014/main" val="3959599906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元素名稱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圖示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說明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7492"/>
                  </a:ext>
                </a:extLst>
              </a:tr>
              <a:tr h="65447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實體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(Entity)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描述一個</a:t>
                      </a:r>
                      <a:r>
                        <a:rPr lang="zh-TW" altLang="en-US" dirty="0" smtClean="0">
                          <a:solidFill>
                            <a:srgbClr val="7030A0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實體物件</a:t>
                      </a:r>
                      <a:endParaRPr lang="en-US" altLang="zh-TW" dirty="0" smtClean="0">
                        <a:solidFill>
                          <a:srgbClr val="7030A0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例如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: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會員、信件、扭蛋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4481"/>
                  </a:ext>
                </a:extLst>
              </a:tr>
              <a:tr h="6858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屬性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(Attribute)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描述一個</a:t>
                      </a:r>
                      <a:r>
                        <a:rPr lang="zh-TW" altLang="en-US" dirty="0" smtClean="0">
                          <a:solidFill>
                            <a:srgbClr val="7030A0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實體物件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的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性質</a:t>
                      </a:r>
                      <a:endParaRPr lang="en-US" altLang="zh-TW" dirty="0" smtClean="0">
                        <a:solidFill>
                          <a:srgbClr val="FF0000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例如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: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會員的名稱、扭蛋的顏色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318430"/>
                  </a:ext>
                </a:extLst>
              </a:tr>
              <a:tr h="6700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鍵屬性</a:t>
                      </a:r>
                      <a:endParaRPr lang="en-US" altLang="zh-TW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</a:t>
                      </a:r>
                      <a:r>
                        <a:rPr lang="en-US" altLang="zh-TW" sz="18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Key</a:t>
                      </a:r>
                      <a:r>
                        <a:rPr lang="zh-TW" altLang="en-US" sz="18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 </a:t>
                      </a:r>
                      <a:r>
                        <a:rPr lang="en-US" altLang="zh-TW" sz="18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attribute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)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用來辨認在</a:t>
                      </a:r>
                      <a:r>
                        <a:rPr lang="zh-TW" altLang="en-US" dirty="0" smtClean="0">
                          <a:solidFill>
                            <a:srgbClr val="7030A0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實體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集合中每個</a:t>
                      </a:r>
                      <a:r>
                        <a:rPr lang="zh-TW" altLang="en-US" dirty="0" smtClean="0">
                          <a:solidFill>
                            <a:srgbClr val="7030A0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實體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的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唯一性</a:t>
                      </a:r>
                      <a:endParaRPr lang="en-US" altLang="zh-TW" dirty="0" smtClean="0">
                        <a:solidFill>
                          <a:srgbClr val="FF0000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例如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: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會員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ID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、扭蛋編號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531987"/>
                  </a:ext>
                </a:extLst>
              </a:tr>
              <a:tr h="8533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關係</a:t>
                      </a:r>
                      <a:endParaRPr lang="en-US" altLang="zh-TW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(Relationship)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表示「一個實體」與「另一個實體」的</a:t>
                      </a:r>
                      <a:r>
                        <a:rPr lang="zh-TW" altLang="en-US" sz="1800" dirty="0" smtClean="0">
                          <a:solidFill>
                            <a:srgbClr val="00B0F0"/>
                          </a:solidFill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關聯</a:t>
                      </a:r>
                      <a:endParaRPr lang="en-US" altLang="zh-TW" sz="1800" dirty="0" smtClean="0">
                        <a:solidFill>
                          <a:srgbClr val="00B0F0"/>
                        </a:solidFill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例如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:1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對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、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對多、多對多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2161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342290" y="3573517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342290" y="4206312"/>
            <a:ext cx="1261241" cy="5274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342290" y="4881278"/>
            <a:ext cx="1261241" cy="5274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3678621" y="5261693"/>
            <a:ext cx="588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23" idx="0"/>
          </p:cNvCxnSpPr>
          <p:nvPr/>
        </p:nvCxnSpPr>
        <p:spPr>
          <a:xfrm>
            <a:off x="2890345" y="5844164"/>
            <a:ext cx="51733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23" idx="2"/>
          </p:cNvCxnSpPr>
          <p:nvPr/>
        </p:nvCxnSpPr>
        <p:spPr>
          <a:xfrm>
            <a:off x="4511860" y="5831163"/>
            <a:ext cx="454278" cy="13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9080194">
            <a:off x="3545120" y="5473100"/>
            <a:ext cx="829304" cy="729128"/>
          </a:xfrm>
          <a:custGeom>
            <a:avLst/>
            <a:gdLst>
              <a:gd name="connsiteX0" fmla="*/ 0 w 810569"/>
              <a:gd name="connsiteY0" fmla="*/ 0 h 655690"/>
              <a:gd name="connsiteX1" fmla="*/ 810569 w 810569"/>
              <a:gd name="connsiteY1" fmla="*/ 0 h 655690"/>
              <a:gd name="connsiteX2" fmla="*/ 810569 w 810569"/>
              <a:gd name="connsiteY2" fmla="*/ 655690 h 655690"/>
              <a:gd name="connsiteX3" fmla="*/ 0 w 810569"/>
              <a:gd name="connsiteY3" fmla="*/ 655690 h 655690"/>
              <a:gd name="connsiteX4" fmla="*/ 0 w 810569"/>
              <a:gd name="connsiteY4" fmla="*/ 0 h 655690"/>
              <a:gd name="connsiteX0" fmla="*/ 0 w 810569"/>
              <a:gd name="connsiteY0" fmla="*/ 0 h 655690"/>
              <a:gd name="connsiteX1" fmla="*/ 669143 w 810569"/>
              <a:gd name="connsiteY1" fmla="*/ 141379 h 655690"/>
              <a:gd name="connsiteX2" fmla="*/ 810569 w 810569"/>
              <a:gd name="connsiteY2" fmla="*/ 655690 h 655690"/>
              <a:gd name="connsiteX3" fmla="*/ 0 w 810569"/>
              <a:gd name="connsiteY3" fmla="*/ 655690 h 655690"/>
              <a:gd name="connsiteX4" fmla="*/ 0 w 810569"/>
              <a:gd name="connsiteY4" fmla="*/ 0 h 655690"/>
              <a:gd name="connsiteX0" fmla="*/ 0 w 810569"/>
              <a:gd name="connsiteY0" fmla="*/ 0 h 655690"/>
              <a:gd name="connsiteX1" fmla="*/ 669143 w 810569"/>
              <a:gd name="connsiteY1" fmla="*/ 141379 h 655690"/>
              <a:gd name="connsiteX2" fmla="*/ 810569 w 810569"/>
              <a:gd name="connsiteY2" fmla="*/ 655690 h 655690"/>
              <a:gd name="connsiteX3" fmla="*/ 260149 w 810569"/>
              <a:gd name="connsiteY3" fmla="*/ 649483 h 655690"/>
              <a:gd name="connsiteX4" fmla="*/ 0 w 810569"/>
              <a:gd name="connsiteY4" fmla="*/ 0 h 655690"/>
              <a:gd name="connsiteX0" fmla="*/ 0 w 810569"/>
              <a:gd name="connsiteY0" fmla="*/ 0 h 655690"/>
              <a:gd name="connsiteX1" fmla="*/ 669143 w 810569"/>
              <a:gd name="connsiteY1" fmla="*/ 141379 h 655690"/>
              <a:gd name="connsiteX2" fmla="*/ 810569 w 810569"/>
              <a:gd name="connsiteY2" fmla="*/ 655690 h 655690"/>
              <a:gd name="connsiteX3" fmla="*/ 214062 w 810569"/>
              <a:gd name="connsiteY3" fmla="*/ 622132 h 655690"/>
              <a:gd name="connsiteX4" fmla="*/ 0 w 810569"/>
              <a:gd name="connsiteY4" fmla="*/ 0 h 655690"/>
              <a:gd name="connsiteX0" fmla="*/ 0 w 919924"/>
              <a:gd name="connsiteY0" fmla="*/ 0 h 754143"/>
              <a:gd name="connsiteX1" fmla="*/ 669143 w 919924"/>
              <a:gd name="connsiteY1" fmla="*/ 141379 h 754143"/>
              <a:gd name="connsiteX2" fmla="*/ 919924 w 919924"/>
              <a:gd name="connsiteY2" fmla="*/ 754143 h 754143"/>
              <a:gd name="connsiteX3" fmla="*/ 214062 w 919924"/>
              <a:gd name="connsiteY3" fmla="*/ 622132 h 754143"/>
              <a:gd name="connsiteX4" fmla="*/ 0 w 919924"/>
              <a:gd name="connsiteY4" fmla="*/ 0 h 754143"/>
              <a:gd name="connsiteX0" fmla="*/ 0 w 829304"/>
              <a:gd name="connsiteY0" fmla="*/ 0 h 729128"/>
              <a:gd name="connsiteX1" fmla="*/ 669143 w 829304"/>
              <a:gd name="connsiteY1" fmla="*/ 141379 h 729128"/>
              <a:gd name="connsiteX2" fmla="*/ 829304 w 829304"/>
              <a:gd name="connsiteY2" fmla="*/ 729128 h 729128"/>
              <a:gd name="connsiteX3" fmla="*/ 214062 w 829304"/>
              <a:gd name="connsiteY3" fmla="*/ 622132 h 729128"/>
              <a:gd name="connsiteX4" fmla="*/ 0 w 829304"/>
              <a:gd name="connsiteY4" fmla="*/ 0 h 729128"/>
              <a:gd name="connsiteX0" fmla="*/ 0 w 829304"/>
              <a:gd name="connsiteY0" fmla="*/ 0 h 729128"/>
              <a:gd name="connsiteX1" fmla="*/ 555871 w 829304"/>
              <a:gd name="connsiteY1" fmla="*/ 110111 h 729128"/>
              <a:gd name="connsiteX2" fmla="*/ 829304 w 829304"/>
              <a:gd name="connsiteY2" fmla="*/ 729128 h 729128"/>
              <a:gd name="connsiteX3" fmla="*/ 214062 w 829304"/>
              <a:gd name="connsiteY3" fmla="*/ 622132 h 729128"/>
              <a:gd name="connsiteX4" fmla="*/ 0 w 829304"/>
              <a:gd name="connsiteY4" fmla="*/ 0 h 729128"/>
              <a:gd name="connsiteX0" fmla="*/ 0 w 829304"/>
              <a:gd name="connsiteY0" fmla="*/ 0 h 729128"/>
              <a:gd name="connsiteX1" fmla="*/ 587116 w 829304"/>
              <a:gd name="connsiteY1" fmla="*/ 138241 h 729128"/>
              <a:gd name="connsiteX2" fmla="*/ 829304 w 829304"/>
              <a:gd name="connsiteY2" fmla="*/ 729128 h 729128"/>
              <a:gd name="connsiteX3" fmla="*/ 214062 w 829304"/>
              <a:gd name="connsiteY3" fmla="*/ 622132 h 729128"/>
              <a:gd name="connsiteX4" fmla="*/ 0 w 829304"/>
              <a:gd name="connsiteY4" fmla="*/ 0 h 729128"/>
              <a:gd name="connsiteX0" fmla="*/ 0 w 829304"/>
              <a:gd name="connsiteY0" fmla="*/ 0 h 729128"/>
              <a:gd name="connsiteX1" fmla="*/ 587116 w 829304"/>
              <a:gd name="connsiteY1" fmla="*/ 138241 h 729128"/>
              <a:gd name="connsiteX2" fmla="*/ 829304 w 829304"/>
              <a:gd name="connsiteY2" fmla="*/ 729128 h 729128"/>
              <a:gd name="connsiteX3" fmla="*/ 168753 w 829304"/>
              <a:gd name="connsiteY3" fmla="*/ 609625 h 729128"/>
              <a:gd name="connsiteX4" fmla="*/ 0 w 829304"/>
              <a:gd name="connsiteY4" fmla="*/ 0 h 72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304" h="729128">
                <a:moveTo>
                  <a:pt x="0" y="0"/>
                </a:moveTo>
                <a:lnTo>
                  <a:pt x="587116" y="138241"/>
                </a:lnTo>
                <a:lnTo>
                  <a:pt x="829304" y="729128"/>
                </a:lnTo>
                <a:lnTo>
                  <a:pt x="168753" y="6096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(Entity)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6980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用來描述實際存在的事物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或是邏輯抽象的概念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必須可以被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識別、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能清楚被分辨兩個不同的實體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必須是「名詞」，不可以是「形容詞」或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「動詞」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弱實體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一般的實體稱為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強實體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，但若是實體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依附著實體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生存時，我們稱實體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弱實體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，弱實體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跟著與自己有關聯的實體生存，他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不能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自己的屬性做為主鍵</a:t>
            </a:r>
            <a:r>
              <a:rPr lang="en-US" altLang="zh-TW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(Key)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，必須用自己的屬性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有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他有關連的實體主鍵作為弱實體的主鍵。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1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屬性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(Attribute)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6980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用來描述實體的性質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會員名稱、會員編號、會員信箱等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分類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複合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屬性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屬性值由多個屬性組成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會員名稱又可以分為「姓」和「名」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多值屬性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可包含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一個以上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的值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會員可以有很多隻的電話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若屬性值只有一種屬性稱為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簡單屬性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，若屬性值只有一個值稱為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單值屬性</a:t>
            </a:r>
            <a:endParaRPr lang="en-US" altLang="zh-TW" sz="20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1734207" y="2774731"/>
            <a:ext cx="1303283" cy="5465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姓</a:t>
            </a:r>
            <a:endParaRPr lang="zh-TW" altLang="en-US" sz="2800" b="1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接點 6"/>
          <p:cNvCxnSpPr>
            <a:stCxn id="3" idx="7"/>
            <a:endCxn id="12" idx="2"/>
          </p:cNvCxnSpPr>
          <p:nvPr/>
        </p:nvCxnSpPr>
        <p:spPr>
          <a:xfrm>
            <a:off x="2846629" y="2854770"/>
            <a:ext cx="965998" cy="67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12" idx="6"/>
            <a:endCxn id="25" idx="2"/>
          </p:cNvCxnSpPr>
          <p:nvPr/>
        </p:nvCxnSpPr>
        <p:spPr>
          <a:xfrm>
            <a:off x="5402317" y="2922548"/>
            <a:ext cx="583324" cy="83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812627" y="2607237"/>
            <a:ext cx="1589690" cy="6306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會員名稱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985641" y="2690648"/>
            <a:ext cx="1397876" cy="6306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</a:t>
            </a:r>
            <a:endParaRPr lang="zh-TW" altLang="en-US" sz="2800" b="1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051784" y="4170040"/>
            <a:ext cx="1589690" cy="6306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03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會員電話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50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鍵值屬性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(Key</a:t>
            </a:r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attribute)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6980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指該屬性的值在某個實體下有具有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唯一性</a:t>
            </a:r>
            <a:endParaRPr lang="en-US" altLang="zh-TW" sz="20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可以是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一個或一個以上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的屬性組成，滿足唯一性即可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ER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Model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裡通常需要具備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最小性</a:t>
            </a:r>
            <a:endParaRPr lang="en-US" altLang="zh-TW" sz="20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ID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是會員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的鍵值屬性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商品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ID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是商品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的鍵值屬性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7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93986" y="1502979"/>
            <a:ext cx="116980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指兩個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之間隱含的</a:t>
            </a:r>
            <a:r>
              <a:rPr lang="zh-TW" altLang="en-US" sz="2000" dirty="0" smtClean="0">
                <a:solidFill>
                  <a:srgbClr val="00B0F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關聯性</a:t>
            </a:r>
            <a:endParaRPr lang="en-US" altLang="zh-TW" sz="2000" dirty="0" smtClean="0">
              <a:solidFill>
                <a:srgbClr val="00B0F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命名規則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用足以說明關聯性質的「動詞」即可</a:t>
            </a:r>
            <a:endParaRPr lang="en-US" altLang="zh-TW" sz="2000" dirty="0" smtClean="0">
              <a:solidFill>
                <a:srgbClr val="00B0F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「會員」與「扭蛋」兩個實體存在著兩種關係「發布」與「接收」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基數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性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關係具有</a:t>
            </a:r>
            <a:r>
              <a:rPr lang="zh-TW" altLang="en-US" sz="20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基數性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，代表</a:t>
            </a:r>
            <a:r>
              <a:rPr lang="zh-TW" altLang="en-US" sz="2000" dirty="0" smtClean="0">
                <a:solidFill>
                  <a:srgbClr val="7030A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實體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所能參與關係的案例數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一對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的關係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一對多的關係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  3.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多對一的關係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  4.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多對多的關係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(Relationship)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552789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410900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265644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127532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5982276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5813697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645532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488290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288593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4078013" y="387979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/>
          <p:cNvSpPr/>
          <p:nvPr/>
        </p:nvSpPr>
        <p:spPr>
          <a:xfrm>
            <a:off x="5234151" y="3543463"/>
            <a:ext cx="1114096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6348247" y="387979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932465" y="3510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342993" y="3510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4078013" y="4735877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5234151" y="4399546"/>
            <a:ext cx="1114096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6348247" y="4735877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932465" y="4366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342993" y="4366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4078013" y="5549640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5234151" y="5213309"/>
            <a:ext cx="1114096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6348247" y="5549640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932465" y="51803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342993" y="51803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4109543" y="629881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菱形 37"/>
          <p:cNvSpPr/>
          <p:nvPr/>
        </p:nvSpPr>
        <p:spPr>
          <a:xfrm>
            <a:off x="5265681" y="5962483"/>
            <a:ext cx="1114096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6379777" y="629881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963995" y="59294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374523" y="592948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06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(Relationship)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69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</a:t>
            </a: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的關係</a:t>
            </a: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(1:1)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研究生僅能被分配到一間研究室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本次專案沒有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的例子可供參考，於是隨便舉個例子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563006" y="3444220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833240" y="3444220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280822" y="3074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56738" y="3074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88931" y="3200058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研究生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97261" y="3239261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研究室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4572001" y="3107889"/>
            <a:ext cx="137685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分配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93986" y="3661092"/>
            <a:ext cx="1169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對多的關係</a:t>
            </a: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(1:n)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會員可以發布多顆扭蛋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563006" y="541462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833240" y="541462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280822" y="5045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56738" y="50452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088931" y="5170462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97261" y="5209665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4572001" y="5078293"/>
            <a:ext cx="137685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發布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87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986" y="365125"/>
            <a:ext cx="11161986" cy="1137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143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關係</a:t>
            </a:r>
            <a:r>
              <a:rPr lang="en-US" altLang="zh-TW" sz="5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(Relationship)</a:t>
            </a:r>
            <a:endParaRPr lang="zh-TW" altLang="en-US" sz="5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986" y="1690688"/>
            <a:ext cx="1169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多對</a:t>
            </a: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r>
              <a:rPr lang="zh-TW" altLang="en-US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的關係</a:t>
            </a: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(n:1)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很多顆扭蛋可以被同一個會員接收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51266" y="6740498"/>
            <a:ext cx="2490952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182190" y="6598609"/>
            <a:ext cx="2060028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13418" y="6453353"/>
            <a:ext cx="18288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623625" y="6315241"/>
            <a:ext cx="16185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928425" y="6169985"/>
            <a:ext cx="1313793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1080825" y="6001406"/>
            <a:ext cx="1161393" cy="5669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1401390" y="5833241"/>
            <a:ext cx="840828" cy="109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574153" y="5675999"/>
            <a:ext cx="66806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800783" y="5476302"/>
            <a:ext cx="441435" cy="10097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563006" y="3444220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833240" y="3444220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280822" y="307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56738" y="3074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88931" y="3200058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扭蛋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97261" y="3239261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4393324" y="3107889"/>
            <a:ext cx="1786759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被接</a:t>
            </a:r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受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3986" y="3661092"/>
            <a:ext cx="1169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u="sng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多</a:t>
            </a:r>
            <a:r>
              <a:rPr lang="zh-TW" altLang="en-US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對多的關係</a:t>
            </a: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en-US" altLang="zh-TW" sz="2800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m:n</a:t>
            </a:r>
            <a:r>
              <a:rPr lang="en-US" altLang="zh-TW" sz="2800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【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例子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】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會員可以買很多商品，商品也可以同時被很多人購買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563006" y="541462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833240" y="5414624"/>
            <a:ext cx="11561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280822" y="504529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56738" y="50452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088931" y="5170462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會員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97261" y="5209665"/>
            <a:ext cx="1471448" cy="39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商品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4572001" y="5078293"/>
            <a:ext cx="1376854" cy="67266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買</a:t>
            </a:r>
            <a:endParaRPr lang="zh-TW" altLang="en-US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6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1470</Words>
  <Application>Microsoft Office PowerPoint</Application>
  <PresentationFormat>寬螢幕</PresentationFormat>
  <Paragraphs>441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Adobe 黑体 Std R</vt:lpstr>
      <vt:lpstr>Adobe 繁黑體 Std B</vt:lpstr>
      <vt:lpstr>新細明體</vt:lpstr>
      <vt:lpstr>Arial</vt:lpstr>
      <vt:lpstr>Calibri</vt:lpstr>
      <vt:lpstr>Calibri Light</vt:lpstr>
      <vt:lpstr>Office 佈景主題</vt:lpstr>
      <vt:lpstr>關聯式資料庫規劃</vt:lpstr>
      <vt:lpstr>概念(ER Model)</vt:lpstr>
      <vt:lpstr>符號表</vt:lpstr>
      <vt:lpstr>實體(Entity)</vt:lpstr>
      <vt:lpstr>屬性(Attribute)</vt:lpstr>
      <vt:lpstr>鍵值屬性(Key attribute)</vt:lpstr>
      <vt:lpstr>關係(Relationship)</vt:lpstr>
      <vt:lpstr>關係(Relationship)</vt:lpstr>
      <vt:lpstr>關係(Relationship)</vt:lpstr>
      <vt:lpstr>綜合練習</vt:lpstr>
      <vt:lpstr>PowerPoint 簡報</vt:lpstr>
      <vt:lpstr>將ER圖轉換為表格</vt:lpstr>
      <vt:lpstr>將ER圖轉換為表格</vt:lpstr>
      <vt:lpstr>正規化</vt:lpstr>
      <vt:lpstr>第一正規化(1NF)</vt:lpstr>
      <vt:lpstr>第二正規化(2NF)</vt:lpstr>
      <vt:lpstr>第二正規化(2NF)</vt:lpstr>
      <vt:lpstr>第三正規化(3NF)</vt:lpstr>
      <vt:lpstr>第三正規化(3NF)</vt:lpstr>
      <vt:lpstr>BCNF</vt:lpstr>
      <vt:lpstr>外來鍵foreign key (FK)</vt:lpstr>
      <vt:lpstr>外鍵約束</vt:lpstr>
      <vt:lpstr>Mochi資料表</vt:lpstr>
      <vt:lpstr>Mochi資料表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資料庫規劃</dc:title>
  <dc:creator>唐 嘉駿</dc:creator>
  <cp:lastModifiedBy>唐 嘉駿</cp:lastModifiedBy>
  <cp:revision>46</cp:revision>
  <dcterms:created xsi:type="dcterms:W3CDTF">2018-07-18T12:40:32Z</dcterms:created>
  <dcterms:modified xsi:type="dcterms:W3CDTF">2018-07-22T16:05:51Z</dcterms:modified>
</cp:coreProperties>
</file>