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, tony105 [Student]" userId="b357f1a3-13d6-4bd3-9734-7c285cd3f0fc" providerId="ADAL" clId="{243E3067-094F-41B6-8087-5F3813207245}"/>
    <pc:docChg chg="undo custSel modSld">
      <pc:chgData name="LAI, tony105 [Student]" userId="b357f1a3-13d6-4bd3-9734-7c285cd3f0fc" providerId="ADAL" clId="{243E3067-094F-41B6-8087-5F3813207245}" dt="2024-11-18T06:10:13.156" v="31" actId="20577"/>
      <pc:docMkLst>
        <pc:docMk/>
      </pc:docMkLst>
      <pc:sldChg chg="modSp mod">
        <pc:chgData name="LAI, tony105 [Student]" userId="b357f1a3-13d6-4bd3-9734-7c285cd3f0fc" providerId="ADAL" clId="{243E3067-094F-41B6-8087-5F3813207245}" dt="2024-11-18T06:10:13.156" v="31" actId="20577"/>
        <pc:sldMkLst>
          <pc:docMk/>
          <pc:sldMk cId="2884590842" sldId="271"/>
        </pc:sldMkLst>
        <pc:spChg chg="mod">
          <ac:chgData name="LAI, tony105 [Student]" userId="b357f1a3-13d6-4bd3-9734-7c285cd3f0fc" providerId="ADAL" clId="{243E3067-094F-41B6-8087-5F3813207245}" dt="2024-11-18T06:10:13.156" v="31" actId="20577"/>
          <ac:spMkLst>
            <pc:docMk/>
            <pc:sldMk cId="2884590842" sldId="271"/>
            <ac:spMk id="3" creationId="{F9EB29F9-FC54-5FCC-AACD-601BE5EAC7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9B4EB-EA5C-E7AC-A337-EC54FCA17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71E9F2-4E2B-5F30-60C9-1AE0E8D7B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DA066-980A-92B7-48D1-7450980A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F644-A4B9-44ED-B6D1-3FBFA72C669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4D8C41-8416-9173-A533-34B0DF95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62F27-7E6C-F9E5-1CAF-AD31DAF4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2761-739F-4931-9A0B-5FB16DC7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0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96ABB-6196-EBDE-CBB2-9ACE2084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E9FFE2-035E-14C6-F64E-631510832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1F66FE-3A97-1175-4FAB-D2A26D21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F644-A4B9-44ED-B6D1-3FBFA72C669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272236-4A05-56A1-4C07-32E41B69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6C09B1-8C87-5D60-193F-AAB886CA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2761-739F-4931-9A0B-5FB16DC7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8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6B1077-AAE0-CB5D-B59E-F804E95BB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2B8147-55E4-652F-21FC-31A549115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990076-079D-482B-9E41-BB6BDFD3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F644-A4B9-44ED-B6D1-3FBFA72C669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911E12-FCD2-809E-756E-282B428A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73E2B5-4057-59B8-70FB-1A02FE3E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2761-739F-4931-9A0B-5FB16DC7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6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973BE-B0A8-7C4C-2BD7-1B45F9C7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5E62D-4220-EA99-44CB-3F1EEB68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19A2A5-1471-A5CE-3817-10D3FCA7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F644-A4B9-44ED-B6D1-3FBFA72C669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7B0E44-E1CC-73C9-06F8-0EC315D4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79F16B-B257-B7FF-874D-276BDA5A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2761-739F-4931-9A0B-5FB16DC7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26F35-3BAC-F634-A859-67BBD4C9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F391EB-890C-5E4A-964B-62244BA2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2DBC1-A3D1-9EDE-6413-AFD1DED8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F644-A4B9-44ED-B6D1-3FBFA72C669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34F872-7456-291B-0F05-CB9F95A9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DDB829-F99F-5EEF-7603-BB259214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2761-739F-4931-9A0B-5FB16DC7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7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4668B-64CF-2C2F-B348-631BDAE3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195281-D89A-47BB-13B9-5CDF19177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730EDF-E7E9-84D0-FB37-E6DA8E7AB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F9EF78-D195-6113-FB0F-8EBE7DFD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F644-A4B9-44ED-B6D1-3FBFA72C669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0D4672-34AB-8C17-B414-151191F4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35E4D6-C5CC-15E3-D655-61601C5F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2761-739F-4931-9A0B-5FB16DC7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2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F2D74-C0A6-F9D1-797D-452B562C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A4844F-5FCE-53D0-E5E0-752E2B8E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0D439D-BCFF-E679-5F35-F1B49DB83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AB7AA1-D722-F40E-9219-A07E1A7E8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F19A22-4AFD-D481-3FA3-6DAF9A320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D5324C-3467-3E3B-058C-707614F4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F644-A4B9-44ED-B6D1-3FBFA72C669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A3EFE8-9223-8C6A-4961-0A59E01A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200C0C-59C5-44E9-14EC-59610B59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2761-739F-4931-9A0B-5FB16DC7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28BFF-467A-96B7-4C19-0D8D3D37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CD64DA-A737-E818-6E07-4B3B1B04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F644-A4B9-44ED-B6D1-3FBFA72C669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14CCC7-2643-B27A-21F2-82A2FBB7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B40469-8669-6D57-731D-C726E057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2761-739F-4931-9A0B-5FB16DC7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4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DB16AD4-74CB-BCF0-9BC9-7AF363E2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F644-A4B9-44ED-B6D1-3FBFA72C669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41D2C0-8C61-746E-146C-4F887D06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737C9F-57ED-49BB-DFB5-C74DD1C9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2761-739F-4931-9A0B-5FB16DC7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CB338-2417-B1C3-A068-066B3DA6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9DEC9-2D0C-9700-4653-F99D8C3A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E5C3E0-3F27-3293-3BD0-6D9F244A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687206-704D-EA97-4A83-91E702FC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F644-A4B9-44ED-B6D1-3FBFA72C669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DAF2FA-BEC4-D260-4BE1-1926DF61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5E5D8D-FDDA-9CE4-BE9A-E9D60DA6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2761-739F-4931-9A0B-5FB16DC7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935DA-3894-06E8-7B52-7E352F27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25CE11-279B-C703-DF19-676ABE8CC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CC559C-7C11-FA45-AD07-6822FEB1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6B970A-5FD5-A65A-CB74-64690600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F644-A4B9-44ED-B6D1-3FBFA72C669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DA6393-F69B-D8D0-9FB3-9B009F68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A59C8A-952A-23FE-F049-717C8A62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2761-739F-4931-9A0B-5FB16DC7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B66D0A-CCBD-5C98-8E8C-F8322FAF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8EDF9-5CFA-2DC7-FE90-3B082A2D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FBD722-B5D0-7838-AEE2-901C1E92F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AF644-A4B9-44ED-B6D1-3FBFA72C669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72E8C3-C184-CFAF-D513-1C3DB888A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E2C9D7-3854-E7C4-4CF9-A49C8DF69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E2761-739F-4931-9A0B-5FB16DC7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03CCEB-BED7-2807-D72C-090940651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412" y="20621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Comp4433 </a:t>
            </a:r>
            <a:br>
              <a:rPr lang="en-US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House Price Prediction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Group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Name:Ask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Poe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FCCB65-E265-56EA-24A6-372F27A0B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68" y="527693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LAI Ka Chung 22080062d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LI Chun Yin 21079842d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7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25F01-E00E-F1C0-DB5B-49E71BEC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Feature engineering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F6A8A1-63DD-787A-315F-E4E5B7DE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Combining features</a:t>
            </a:r>
            <a:endParaRPr lang="en-US" sz="2000" dirty="0"/>
          </a:p>
          <a:p>
            <a:pPr lvl="1"/>
            <a:r>
              <a:rPr lang="en-U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helps capture complex relationships</a:t>
            </a:r>
          </a:p>
          <a:p>
            <a:pPr lvl="1"/>
            <a:r>
              <a:rPr lang="en-US" sz="1600" dirty="0"/>
              <a:t>For example: features['</a:t>
            </a:r>
            <a:r>
              <a:rPr lang="en-US" sz="1600" dirty="0" err="1"/>
              <a:t>BasementRatio</a:t>
            </a:r>
            <a:r>
              <a:rPr lang="en-US" sz="1600" dirty="0"/>
              <a:t>'] = features['</a:t>
            </a:r>
            <a:r>
              <a:rPr lang="en-US" sz="1600" dirty="0" err="1"/>
              <a:t>TotalBsmtSF</a:t>
            </a:r>
            <a:r>
              <a:rPr lang="en-US" sz="1600" dirty="0"/>
              <a:t>'] / features['1stFlrSF’]</a:t>
            </a:r>
          </a:p>
          <a:p>
            <a:pPr lvl="1"/>
            <a:r>
              <a:rPr lang="en-U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reveals hidden patterns and captures interaction effects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Simplify Features 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Multiple condition variables can be simplified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Neighborhood has over 20+ categories that can be divided into 3 different groups: high-end, medium-end, and Standard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Dropping high correlation attribute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Drop one side of high correlation pair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like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GarageCars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GarageArea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keep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GarageCars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drop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GarageArea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23902328-04E4-879B-A4F3-895D6D25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2" r="588" b="1"/>
          <a:stretch/>
        </p:blipFill>
        <p:spPr bwMode="auto">
          <a:xfrm>
            <a:off x="7692899" y="4133706"/>
            <a:ext cx="3271291" cy="23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17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9" name="Rectangle 7178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4896F7-3B8B-CD74-48E0-85C209E1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77450" cy="1720524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Result with Combining features with dropping or not dropping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352E99-0527-04C0-2552-25EBCDA3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65037"/>
            <a:ext cx="5234271" cy="3911925"/>
          </a:xfrm>
        </p:spPr>
        <p:txBody>
          <a:bodyPr>
            <a:normAutofit/>
          </a:bodyPr>
          <a:lstStyle/>
          <a:p>
            <a:r>
              <a:rPr lang="en-US" sz="2000" dirty="0"/>
              <a:t>Consider dropping the composition attribute if combined attribute</a:t>
            </a:r>
          </a:p>
          <a:p>
            <a:pPr lvl="1"/>
            <a:r>
              <a:rPr lang="en-US" sz="2000" dirty="0"/>
              <a:t>Information repetition</a:t>
            </a:r>
          </a:p>
          <a:p>
            <a:pPr lvl="1"/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without dropping original features</a:t>
            </a:r>
          </a:p>
          <a:p>
            <a:pPr lvl="1"/>
            <a:endParaRPr lang="en-US" sz="2000" b="1" dirty="0">
              <a:latin typeface="Arial" panose="020B0604020202020204" pitchFamily="34" charset="0"/>
            </a:endParaRPr>
          </a:p>
          <a:p>
            <a:pPr lvl="1"/>
            <a:endParaRPr lang="en-US" sz="2000" b="1" dirty="0">
              <a:latin typeface="Arial" panose="020B0604020202020204" pitchFamily="34" charset="0"/>
            </a:endParaRPr>
          </a:p>
          <a:p>
            <a:pPr lvl="1"/>
            <a:endParaRPr lang="en-US" sz="2000" b="1" dirty="0">
              <a:latin typeface="Arial" panose="020B0604020202020204" pitchFamily="34" charset="0"/>
            </a:endParaRPr>
          </a:p>
          <a:p>
            <a:pPr lvl="1"/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with dropping original features</a:t>
            </a:r>
          </a:p>
          <a:p>
            <a:pPr lvl="1"/>
            <a:endParaRPr lang="en-US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FEF942-0CFA-8832-B617-EB5272B2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558923"/>
            <a:ext cx="11780220" cy="1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ABB9A8A-45DA-80C7-4C10-1211380A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3" y="5454128"/>
            <a:ext cx="11675867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55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48C5F-6213-ACE9-CB1C-44071CBF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effectLst/>
                <a:latin typeface="Arial" panose="020B0604020202020204" pitchFamily="34" charset="0"/>
              </a:rPr>
              <a:t>Result with Combining features with dropping or not dropping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4008E-A5F4-5FF3-EA4C-EA6BB600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Explanation of phenomenon</a:t>
            </a:r>
          </a:p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different requirements of customers which affect the price</a:t>
            </a:r>
          </a:p>
          <a:p>
            <a:pPr marL="1828800" indent="457200" rtl="0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features['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TotalSF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']=features['BsmtFinSF1'] + features['BsmtFinSF2']+ features ['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BsmtUnfSF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']+ features['1stFlrSF'] + features['2ndFlrSF']</a:t>
            </a:r>
            <a:endParaRPr lang="en-US" sz="2400" b="0" dirty="0">
              <a:effectLst/>
            </a:endParaRPr>
          </a:p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 consumers may concern more on features['BsmtFinSF1’]</a:t>
            </a:r>
          </a:p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Combined feature only represent all numerical data</a:t>
            </a:r>
          </a:p>
          <a:p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Udlying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information not represented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2E2485-6B93-47EB-5B4B-50B4C2E5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596455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u="none" strike="noStrike">
                <a:effectLst/>
              </a:rPr>
              <a:t>Model training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AE1C6-BF00-6592-43DC-7C286CCF7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489" y="4744177"/>
            <a:ext cx="3831345" cy="1723637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6BABD09A-7D95-A550-859B-BA6C808D8049}"/>
              </a:ext>
            </a:extLst>
          </p:cNvPr>
          <p:cNvSpPr txBox="1">
            <a:spLocks/>
          </p:cNvSpPr>
          <p:nvPr/>
        </p:nvSpPr>
        <p:spPr>
          <a:xfrm>
            <a:off x="1137034" y="2194101"/>
            <a:ext cx="6433805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Cross-validation (K-fold)</a:t>
            </a:r>
          </a:p>
          <a:p>
            <a:pPr lvl="1"/>
            <a:r>
              <a:rPr lang="en-US" sz="2000"/>
              <a:t>Reduce overfitting</a:t>
            </a:r>
          </a:p>
          <a:p>
            <a:pPr lvl="1"/>
            <a:r>
              <a:rPr lang="en-US" sz="2000"/>
              <a:t>Produce more reliable prediction</a:t>
            </a:r>
          </a:p>
          <a:p>
            <a:endParaRPr lang="en-US" sz="2000"/>
          </a:p>
          <a:p>
            <a:r>
              <a:rPr lang="en-US" sz="2000"/>
              <a:t>More fold not equal to better performance but the time increase</a:t>
            </a:r>
          </a:p>
          <a:p>
            <a:endParaRPr lang="en-US" sz="2000"/>
          </a:p>
          <a:p>
            <a:r>
              <a:rPr lang="en-US" sz="2000"/>
              <a:t>To measure the performance of the model</a:t>
            </a:r>
          </a:p>
          <a:p>
            <a:pPr lvl="1"/>
            <a:r>
              <a:rPr lang="en-US" sz="2000"/>
              <a:t>Using RMSE(Root Mean Square Error) &amp; R2 (R-squared)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E71369-ADF7-6381-D700-9B9A21BF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9629" y="1474028"/>
            <a:ext cx="5737171" cy="96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5F2E87B-275B-7E5F-6417-1A1D83406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0111" y="3901611"/>
            <a:ext cx="3831345" cy="61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F6CE9EA-477A-DBFF-FC53-21B0DA7E5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8024" y="3181648"/>
            <a:ext cx="3875520" cy="58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48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FDC1A-6E9F-AB1C-2881-043525DAB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8AB60-96C3-A8D7-72A0-F7BF7D4C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 training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C8864-7845-0990-E74C-CA0759C3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6 different training algorithm: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linear regression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Ridge Regression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Lasso Regression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Gradient Boosting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Xgboost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Gradient Boosting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High prediction accuracy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Especially in decision trees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2D820-7249-992E-B2A7-228EBE3D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25" y="889347"/>
            <a:ext cx="4084477" cy="54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6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B7A9A-D98D-0FF0-954D-DD65A082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Obstacle 1 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9AB3B-8A41-0E0B-7B2A-55AB165B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Failure on dropping attribute\</a:t>
            </a:r>
          </a:p>
          <a:p>
            <a:pPr lvl="1"/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Assumption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1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before reading the data)</a:t>
            </a: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remove every sample with any NA attribute value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Avoid noise</a:t>
            </a: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90% of the sample will be removed </a:t>
            </a:r>
            <a:endParaRPr lang="en-US" sz="1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Assumption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2 </a:t>
            </a: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delete all data with correlation below absolute (0.1)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Attribute  Pool Quality was not dropped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nly 5 of the samples have pools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correlation against Sale Revenue is 0.13</a:t>
            </a: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4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122C2-B1DF-3000-3272-2B2E6088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Obstacle 2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B29F9-FC54-5FCC-AACD-601BE5EA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rtl="0"/>
            <a:r>
              <a:rPr lang="en-US" sz="2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Understanding the attribute</a:t>
            </a:r>
          </a:p>
          <a:p>
            <a:pPr marL="914400" lvl="1"/>
            <a:r>
              <a:rPr lang="en-US" sz="1800" dirty="0">
                <a:effectLst/>
              </a:rPr>
              <a:t>For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combine features</a:t>
            </a:r>
          </a:p>
          <a:p>
            <a:pPr marL="1371600" lvl="2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Example</a:t>
            </a:r>
          </a:p>
          <a:p>
            <a:pPr lvl="1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['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Total_porch_sf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'] = (features['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OpenPorchSF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'] + features['3SsnPorch'] + features['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EnclosedPorch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'] + features['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ScreenPorch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'] + features['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WoodDeckSF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’])</a:t>
            </a:r>
          </a:p>
          <a:p>
            <a:pPr indent="0" rtl="0">
              <a:buNone/>
            </a:pPr>
            <a:endParaRPr lang="en-US" sz="18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14400"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considered a type of porch</a:t>
            </a:r>
          </a:p>
          <a:p>
            <a:pPr marL="914400"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similar 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with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Hong Kong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A4E0F-7308-8422-1669-10902937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8E8C1-9D32-CE0D-8A42-01F30376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feature engineering effort is most useful in your competition work? Any reason behind?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Dropping dominated attributes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accuracy improved from 0.13364 to 0.12883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dominated attributes exhibited similar values regardless of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SalePrice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Noise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have submitted more than 1 entry, describe the case your team has obtained the best improvement (not absolute performance).</a:t>
            </a:r>
            <a:endParaRPr lang="en-US" sz="21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2100" dirty="0"/>
              <a:t>Data Preprocessing:</a:t>
            </a:r>
          </a:p>
          <a:p>
            <a:pPr lvl="1"/>
            <a:r>
              <a:rPr lang="en-US" sz="1800" dirty="0"/>
              <a:t>Missing Data Treatment: </a:t>
            </a:r>
          </a:p>
          <a:p>
            <a:pPr marL="1200150" lvl="2" indent="-285750"/>
            <a:r>
              <a:rPr lang="en-US" sz="1800" dirty="0"/>
              <a:t>Median for numeric values</a:t>
            </a:r>
          </a:p>
          <a:p>
            <a:pPr marL="1200150" lvl="2" indent="-285750"/>
            <a:r>
              <a:rPr lang="en-US" sz="1800" dirty="0"/>
              <a:t>Zero filling where appropriate</a:t>
            </a:r>
          </a:p>
          <a:p>
            <a:pPr marL="1200150" lvl="2" indent="-285750"/>
            <a:r>
              <a:rPr lang="en-US" sz="1800" dirty="0"/>
              <a:t>Mode for categorical data</a:t>
            </a:r>
          </a:p>
          <a:p>
            <a:pPr marL="1200150" lvl="2" indent="-285750"/>
            <a:r>
              <a:rPr lang="en-US" sz="1800" dirty="0"/>
              <a:t>String conversion for non-numeric predictors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7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8FCE-DC73-FEE9-C18A-05CB3DDAF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9B75C-D31F-AE1D-C1C8-552873FA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A9D9B-9CF4-19BC-0E4E-8A8BBC2BD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6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Feature Engineering:</a:t>
            </a:r>
          </a:p>
          <a:p>
            <a:pPr lvl="1"/>
            <a:r>
              <a:rPr lang="en-US" dirty="0"/>
              <a:t>Target Variable Treatment:</a:t>
            </a:r>
          </a:p>
          <a:p>
            <a:pPr marL="1200150" lvl="2" indent="-285750"/>
            <a:r>
              <a:rPr lang="en-US" dirty="0"/>
              <a:t>Log1p normalization on Sales Price</a:t>
            </a:r>
          </a:p>
          <a:p>
            <a:pPr marL="1200150" lvl="2" indent="-285750"/>
            <a:r>
              <a:rPr lang="en-US" dirty="0"/>
              <a:t>Addressed skewness</a:t>
            </a:r>
          </a:p>
          <a:p>
            <a:pPr marL="1200150" lvl="2" indent="-285750"/>
            <a:r>
              <a:rPr lang="en-US" dirty="0"/>
              <a:t>Improved distribution normality</a:t>
            </a:r>
          </a:p>
          <a:p>
            <a:pPr marL="1200150" lvl="2" indent="-285750"/>
            <a:endParaRPr lang="en-US" dirty="0"/>
          </a:p>
          <a:p>
            <a:pPr lvl="1"/>
            <a:r>
              <a:rPr lang="en-US" dirty="0"/>
              <a:t>Categorical Processing:</a:t>
            </a:r>
          </a:p>
          <a:p>
            <a:pPr marL="1200150" lvl="2" indent="-285750"/>
            <a:r>
              <a:rPr lang="en-US" dirty="0"/>
              <a:t>One-hot encoding implementation</a:t>
            </a:r>
          </a:p>
          <a:p>
            <a:pPr marL="1200150" lvl="2" indent="-285750"/>
            <a:r>
              <a:rPr lang="en-US" dirty="0"/>
              <a:t>Outlier removal</a:t>
            </a:r>
          </a:p>
          <a:p>
            <a:pPr marL="1200150" lvl="2" indent="-285750"/>
            <a:r>
              <a:rPr lang="en-US" dirty="0"/>
              <a:t>Created combined features</a:t>
            </a:r>
          </a:p>
          <a:p>
            <a:pPr marL="1200150" lvl="2" indent="-285750"/>
            <a:r>
              <a:rPr lang="en-US" dirty="0"/>
              <a:t>Dropped original components</a:t>
            </a:r>
          </a:p>
          <a:p>
            <a:pPr marL="1200150" lvl="2" indent="-285750"/>
            <a:endParaRPr lang="en-US" dirty="0"/>
          </a:p>
          <a:p>
            <a:pPr lvl="1"/>
            <a:r>
              <a:rPr lang="en-US" dirty="0"/>
              <a:t>Feature Optimization:</a:t>
            </a:r>
          </a:p>
          <a:p>
            <a:pPr marL="1200150" lvl="2" indent="-285750"/>
            <a:r>
              <a:rPr lang="en-US" dirty="0"/>
              <a:t>Simplified feature set</a:t>
            </a:r>
          </a:p>
          <a:p>
            <a:pPr marL="1200150" lvl="2" indent="-285750"/>
            <a:r>
              <a:rPr lang="en-US" dirty="0"/>
              <a:t>Eliminated highly correlated attributes</a:t>
            </a:r>
          </a:p>
          <a:p>
            <a:pPr marL="1200150" lvl="2" indent="-285750"/>
            <a:r>
              <a:rPr lang="en-US" dirty="0"/>
              <a:t>Reduced multicollinearity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31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7BB59-BA07-D770-A1FA-1BE50BF02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FBC6D-20D4-9B48-7A7B-93354E0F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E83C12-1C72-6961-3505-61353598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650"/>
          </a:xfrm>
        </p:spPr>
        <p:txBody>
          <a:bodyPr>
            <a:normAutofit/>
          </a:bodyPr>
          <a:lstStyle/>
          <a:p>
            <a:r>
              <a:rPr lang="en-US" dirty="0"/>
              <a:t>Final Model:</a:t>
            </a:r>
          </a:p>
          <a:p>
            <a:pPr lvl="1"/>
            <a:r>
              <a:rPr lang="en-US" dirty="0"/>
              <a:t>Gradient Boost Implementation</a:t>
            </a:r>
          </a:p>
          <a:p>
            <a:pPr lvl="1"/>
            <a:r>
              <a:rPr lang="en-US" dirty="0"/>
              <a:t>Optimal Balance Achieved: </a:t>
            </a:r>
          </a:p>
          <a:p>
            <a:pPr marL="1200150" lvl="2" indent="-285750"/>
            <a:r>
              <a:rPr lang="en-US" dirty="0"/>
              <a:t>Efficient training time</a:t>
            </a:r>
          </a:p>
          <a:p>
            <a:pPr marL="1200150" lvl="2" indent="-285750"/>
            <a:r>
              <a:rPr lang="en-US" dirty="0"/>
              <a:t>Reduced complexity</a:t>
            </a:r>
          </a:p>
          <a:p>
            <a:pPr marL="1200150" lvl="2" indent="-285750"/>
            <a:r>
              <a:rPr lang="en-US" dirty="0"/>
              <a:t>Minimal accuracy trade-off</a:t>
            </a:r>
          </a:p>
          <a:p>
            <a:pPr marL="1200150" lvl="2" indent="-285750"/>
            <a:r>
              <a:rPr lang="en-US" dirty="0"/>
              <a:t>Improved computational efficiency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1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2449B9-3803-5150-2724-3F3507A9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 b="1" i="0" u="none" strike="noStrike">
                <a:effectLst/>
                <a:latin typeface="Arial" panose="020B0604020202020204" pitchFamily="34" charset="0"/>
              </a:rPr>
              <a:t>Preview of data</a:t>
            </a:r>
            <a:br>
              <a:rPr lang="en-US" sz="4100" b="1" i="0" u="none" strike="noStrike">
                <a:effectLst/>
                <a:latin typeface="Arial" panose="020B0604020202020204" pitchFamily="34" charset="0"/>
              </a:rPr>
            </a:br>
            <a:endParaRPr lang="en-US" sz="41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AD22E-B37E-78B3-0562-8B9C79B0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1460 samples representing a housing unit </a:t>
            </a:r>
          </a:p>
          <a:p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81 features	</a:t>
            </a:r>
          </a:p>
          <a:p>
            <a:pPr lvl="1"/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43 object attributes</a:t>
            </a:r>
          </a:p>
          <a:p>
            <a:pPr lvl="2"/>
            <a:r>
              <a:rPr lang="en-US" sz="1600" dirty="0">
                <a:latin typeface="Arial" panose="020B0604020202020204" pitchFamily="34" charset="0"/>
              </a:rPr>
              <a:t>Ie </a:t>
            </a:r>
            <a:r>
              <a:rPr lang="en-US" sz="1600" dirty="0" err="1">
                <a:latin typeface="Arial" panose="020B0604020202020204" pitchFamily="34" charset="0"/>
              </a:rPr>
              <a:t>MSSubClass</a:t>
            </a:r>
            <a:endParaRPr lang="en-US" sz="1600" dirty="0">
              <a:latin typeface="Arial" panose="020B0604020202020204" pitchFamily="34" charset="0"/>
            </a:endParaRPr>
          </a:p>
          <a:p>
            <a:pPr lvl="1"/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37 numerical attributes</a:t>
            </a:r>
          </a:p>
          <a:p>
            <a:pPr lvl="2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3 float types</a:t>
            </a:r>
          </a:p>
          <a:p>
            <a:endParaRPr 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091365-7F96-D0C5-18FB-464751F0D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0" b="3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2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37C0D9-CDCE-AAEA-68DF-D5D3D2CA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471" y="-50944"/>
            <a:ext cx="10066122" cy="1298448"/>
          </a:xfrm>
        </p:spPr>
        <p:txBody>
          <a:bodyPr anchor="b"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Review the target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SalePrice</a:t>
            </a:r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60E81BF-6F9A-34A3-664E-660922A44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heavily right-skew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concentrated in low-price rangers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few expensive outliers</a:t>
            </a: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F57BC9-6AA8-B23A-95C3-32EF1F959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9338" y="2521918"/>
            <a:ext cx="6549639" cy="31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0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678AA31-DC9D-1739-2609-90E8B22E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i="0" u="none" strike="noStrike">
                <a:effectLst/>
                <a:latin typeface="Arial" panose="020B0604020202020204" pitchFamily="34" charset="0"/>
              </a:rPr>
              <a:t>Missing data analysis</a:t>
            </a:r>
            <a:endParaRPr lang="en-US" sz="480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9730D448-E08E-B5DC-C5DC-35D35F5C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type of missing value 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structural missing values </a:t>
            </a:r>
          </a:p>
          <a:p>
            <a:pPr lvl="2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 represents absence of features</a:t>
            </a:r>
          </a:p>
          <a:p>
            <a:pPr lvl="2"/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PoolArea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NA (house has no pool)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 missing values</a:t>
            </a:r>
          </a:p>
          <a:p>
            <a:pPr lvl="2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that should exist but is missing</a:t>
            </a:r>
          </a:p>
          <a:p>
            <a:pPr lvl="2"/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LotFrontage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Six of them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more than 40 % missing percentages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6FBB6C-6BC0-E3D5-51B4-B1287DD43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9926" y="2262134"/>
            <a:ext cx="3404282" cy="418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F6376A-4434-5E91-E0FB-108AFE989C42}"/>
              </a:ext>
            </a:extLst>
          </p:cNvPr>
          <p:cNvSpPr txBox="1"/>
          <p:nvPr/>
        </p:nvSpPr>
        <p:spPr>
          <a:xfrm>
            <a:off x="2940113" y="3246597"/>
            <a:ext cx="6169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Dropping high correlation attribute</a:t>
            </a:r>
            <a:endParaRPr lang="en-US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4D3B7E-6E8C-8647-F969-B1F21D78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Correlation between variables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5DC63A-E66F-5C1B-21B1-5E825F7FAA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886" y="1825625"/>
            <a:ext cx="96562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57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43F97AE-1BEC-C6B7-A2F3-F0ED470F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endParaRPr lang="en-US" sz="480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5DE4DB28-461D-7720-123E-9E9F9333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are pairs of features with a high correlation higher than 0.7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relationship between variables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Locate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attributes with information overlap</a:t>
            </a:r>
            <a:endParaRPr lang="en-US" sz="2000" dirty="0"/>
          </a:p>
        </p:txBody>
      </p:sp>
      <p:pic>
        <p:nvPicPr>
          <p:cNvPr id="5122" name="Picture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413D9853-930E-6777-FA42-2C07ADA59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2" r="588" b="1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Rectangle 513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311A7-CB13-C335-365A-519FC68C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 engineering</a:t>
            </a:r>
            <a:b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C7D4-CCB1-78FF-48C1-4DBDAAE7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Filling missing values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0 for numerical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missing value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None for the categorical missing value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median instead of mean for numerical features to reduce the impact of outliers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Convert non-numeric predictors into strings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prevent algorithm bias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remove the implied numeral ordering, convert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YrSold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MoSold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into strings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Avoid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misidentified of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Eg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20 = “1-STORY 1946 &amp; NEWER ALL STYLES,” 30 = “1-Story 1945 &amp; Older</a:t>
            </a: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represent categories, not actual quantities</a:t>
            </a: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converted to a string.</a:t>
            </a:r>
            <a:endParaRPr lang="en-US" sz="1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7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AFE7E-4560-3D47-A14C-A4CDF24C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 engineering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9F4B6-21DF-BA12-69F3-A1896084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Apply label encoding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Categorical data</a:t>
            </a:r>
            <a:endParaRPr lang="en-US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Converting categorical text data into numbers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example, ExterQual, Ex =4, Gd =3, TA =2, Fa =1,Po = 0.</a:t>
            </a:r>
            <a:endParaRPr lang="en-US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Log1p normalization for Sales Price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solve the problem of right skewness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Normalise</a:t>
            </a:r>
            <a:endParaRPr lang="en-US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 the impact of outliers and improve the model's performance.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One-hot encoding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hardly use string data to analyze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urn them to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values(1 and 0 )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sacrificed the dimensionality of the data set to facilitate our analysis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SalePrice</a:t>
            </a:r>
            <a:endParaRPr lang="en-US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1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4C2706-9220-80F6-E9E9-311D0FCD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Feature engineering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6157" name="Group 615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6158" name="Freeform: Shape 615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9" name="Freeform: Shape 615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0" name="Freeform: Shape 615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161" name="Freeform: Shape 616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D24DB4-37CD-BBFC-8CE9-CD487C70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45" y="1583415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US" sz="17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Dropping attributes</a:t>
            </a:r>
          </a:p>
          <a:p>
            <a:pPr lvl="1"/>
            <a:r>
              <a:rPr lang="en-US" sz="17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Attributes dominated by one attribute value provide minimal information</a:t>
            </a:r>
            <a:endParaRPr lang="en-US" sz="17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17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attributes with values dominating 99% of the sample will be dropped</a:t>
            </a:r>
            <a:endParaRPr lang="en-US" sz="1700" b="1" i="0" u="none" strike="noStrike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700" dirty="0">
              <a:solidFill>
                <a:schemeClr val="tx2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2EE34E3-9E25-3732-9BA3-6A5916491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57" y="3364198"/>
            <a:ext cx="4923244" cy="26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DF47515-FDD1-D60D-BCAB-BEE99D9A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641" y="3375141"/>
            <a:ext cx="5166360" cy="267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90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856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Helvetica Neue</vt:lpstr>
      <vt:lpstr>Aptos</vt:lpstr>
      <vt:lpstr>Aptos Display</vt:lpstr>
      <vt:lpstr>Arial</vt:lpstr>
      <vt:lpstr>Times New Roman</vt:lpstr>
      <vt:lpstr>Office 佈景主題</vt:lpstr>
      <vt:lpstr>Comp4433  House Price Prediction Group Name:Ask Poe </vt:lpstr>
      <vt:lpstr>Preview of data </vt:lpstr>
      <vt:lpstr>Review the target SalePrice</vt:lpstr>
      <vt:lpstr>Missing data analysis</vt:lpstr>
      <vt:lpstr>Correlation between variables</vt:lpstr>
      <vt:lpstr>PowerPoint Presentation</vt:lpstr>
      <vt:lpstr>Feature engineering </vt:lpstr>
      <vt:lpstr>Feature engineering</vt:lpstr>
      <vt:lpstr>Feature engineering</vt:lpstr>
      <vt:lpstr>Feature engineering</vt:lpstr>
      <vt:lpstr>Result with Combining features with dropping or not dropping</vt:lpstr>
      <vt:lpstr>Result with Combining features with dropping or not dropping</vt:lpstr>
      <vt:lpstr>Model training</vt:lpstr>
      <vt:lpstr>Model training</vt:lpstr>
      <vt:lpstr>Obstacle 1  </vt:lpstr>
      <vt:lpstr>Obstacle 2</vt:lpstr>
      <vt:lpstr>Conclusion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 Chun Yin</dc:creator>
  <cp:lastModifiedBy>LAI, tony105 [Student]</cp:lastModifiedBy>
  <cp:revision>8</cp:revision>
  <dcterms:created xsi:type="dcterms:W3CDTF">2024-11-17T06:35:15Z</dcterms:created>
  <dcterms:modified xsi:type="dcterms:W3CDTF">2024-11-18T06:10:22Z</dcterms:modified>
</cp:coreProperties>
</file>