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6" r:id="rId4"/>
    <p:sldId id="262" r:id="rId5"/>
    <p:sldId id="267" r:id="rId6"/>
    <p:sldId id="263" r:id="rId7"/>
    <p:sldId id="264" r:id="rId8"/>
    <p:sldId id="269" r:id="rId9"/>
    <p:sldId id="259" r:id="rId10"/>
    <p:sldId id="270" r:id="rId11"/>
    <p:sldId id="271" r:id="rId12"/>
    <p:sldId id="260" r:id="rId13"/>
    <p:sldId id="268" r:id="rId14"/>
    <p:sldId id="257" r:id="rId15"/>
    <p:sldId id="272" r:id="rId16"/>
    <p:sldId id="273" r:id="rId17"/>
    <p:sldId id="258" r:id="rId18"/>
    <p:sldId id="265" r:id="rId19"/>
  </p:sldIdLst>
  <p:sldSz cx="9144000" cy="6858000" type="screen4x3"/>
  <p:notesSz cx="6858000" cy="9144000"/>
  <p:defaultTextStyle>
    <a:defPPr>
      <a:defRPr lang="es-GT"/>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9" autoAdjust="0"/>
    <p:restoredTop sz="94664" autoAdjust="0"/>
  </p:normalViewPr>
  <p:slideViewPr>
    <p:cSldViewPr>
      <p:cViewPr varScale="1">
        <p:scale>
          <a:sx n="79" d="100"/>
          <a:sy n="79" d="100"/>
        </p:scale>
        <p:origin x="-1632" y="-112"/>
      </p:cViewPr>
      <p:guideLst>
        <p:guide orient="horz" pos="2160"/>
        <p:guide pos="2880"/>
      </p:guideLst>
    </p:cSldViewPr>
  </p:slideViewPr>
  <p:outlineViewPr>
    <p:cViewPr>
      <p:scale>
        <a:sx n="33" d="100"/>
        <a:sy n="33" d="100"/>
      </p:scale>
      <p:origin x="0" y="18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GT"/>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GT"/>
          </a:p>
        </p:txBody>
      </p:sp>
      <p:sp>
        <p:nvSpPr>
          <p:cNvPr id="4" name="3 Marcador de fecha"/>
          <p:cNvSpPr>
            <a:spLocks noGrp="1"/>
          </p:cNvSpPr>
          <p:nvPr>
            <p:ph type="dt" sz="half" idx="10"/>
          </p:nvPr>
        </p:nvSpPr>
        <p:spPr/>
        <p:txBody>
          <a:bodyPr/>
          <a:lstStyle>
            <a:lvl1pPr>
              <a:defRPr/>
            </a:lvl1pPr>
          </a:lstStyle>
          <a:p>
            <a:pPr>
              <a:defRPr/>
            </a:pPr>
            <a:fld id="{1ED1986B-2161-4CF8-BEBF-B3308D1B3EFF}" type="datetimeFigureOut">
              <a:rPr lang="es-GT"/>
              <a:pPr>
                <a:defRPr/>
              </a:pPr>
              <a:t>18/10/14</a:t>
            </a:fld>
            <a:endParaRPr lang="es-GT"/>
          </a:p>
        </p:txBody>
      </p:sp>
      <p:sp>
        <p:nvSpPr>
          <p:cNvPr id="5" name="4 Marcador de pie de página"/>
          <p:cNvSpPr>
            <a:spLocks noGrp="1"/>
          </p:cNvSpPr>
          <p:nvPr>
            <p:ph type="ftr" sz="quarter" idx="11"/>
          </p:nvPr>
        </p:nvSpPr>
        <p:spPr/>
        <p:txBody>
          <a:bodyPr/>
          <a:lstStyle>
            <a:lvl1pPr>
              <a:defRPr/>
            </a:lvl1pPr>
          </a:lstStyle>
          <a:p>
            <a:pPr>
              <a:defRPr/>
            </a:pPr>
            <a:endParaRPr lang="es-GT"/>
          </a:p>
        </p:txBody>
      </p:sp>
      <p:sp>
        <p:nvSpPr>
          <p:cNvPr id="6" name="5 Marcador de número de diapositiva"/>
          <p:cNvSpPr>
            <a:spLocks noGrp="1"/>
          </p:cNvSpPr>
          <p:nvPr>
            <p:ph type="sldNum" sz="quarter" idx="12"/>
          </p:nvPr>
        </p:nvSpPr>
        <p:spPr/>
        <p:txBody>
          <a:bodyPr/>
          <a:lstStyle>
            <a:lvl1pPr>
              <a:defRPr/>
            </a:lvl1pPr>
          </a:lstStyle>
          <a:p>
            <a:pPr>
              <a:defRPr/>
            </a:pPr>
            <a:fld id="{F1E3EE7F-E972-4339-8F0E-72E513A06045}" type="slidenum">
              <a:rPr lang="es-GT"/>
              <a:pPr>
                <a:defRPr/>
              </a:pPr>
              <a:t>‹Nr.›</a:t>
            </a:fld>
            <a:endParaRPr lang="es-G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lvl1pPr>
              <a:defRPr/>
            </a:lvl1pPr>
          </a:lstStyle>
          <a:p>
            <a:pPr>
              <a:defRPr/>
            </a:pPr>
            <a:fld id="{CA4D4EE0-1FDB-4F51-9115-10F0888F2111}" type="datetimeFigureOut">
              <a:rPr lang="es-GT"/>
              <a:pPr>
                <a:defRPr/>
              </a:pPr>
              <a:t>18/10/14</a:t>
            </a:fld>
            <a:endParaRPr lang="es-GT"/>
          </a:p>
        </p:txBody>
      </p:sp>
      <p:sp>
        <p:nvSpPr>
          <p:cNvPr id="5" name="4 Marcador de pie de página"/>
          <p:cNvSpPr>
            <a:spLocks noGrp="1"/>
          </p:cNvSpPr>
          <p:nvPr>
            <p:ph type="ftr" sz="quarter" idx="11"/>
          </p:nvPr>
        </p:nvSpPr>
        <p:spPr/>
        <p:txBody>
          <a:bodyPr/>
          <a:lstStyle>
            <a:lvl1pPr>
              <a:defRPr/>
            </a:lvl1pPr>
          </a:lstStyle>
          <a:p>
            <a:pPr>
              <a:defRPr/>
            </a:pPr>
            <a:endParaRPr lang="es-GT"/>
          </a:p>
        </p:txBody>
      </p:sp>
      <p:sp>
        <p:nvSpPr>
          <p:cNvPr id="6" name="5 Marcador de número de diapositiva"/>
          <p:cNvSpPr>
            <a:spLocks noGrp="1"/>
          </p:cNvSpPr>
          <p:nvPr>
            <p:ph type="sldNum" sz="quarter" idx="12"/>
          </p:nvPr>
        </p:nvSpPr>
        <p:spPr/>
        <p:txBody>
          <a:bodyPr/>
          <a:lstStyle>
            <a:lvl1pPr>
              <a:defRPr/>
            </a:lvl1pPr>
          </a:lstStyle>
          <a:p>
            <a:pPr>
              <a:defRPr/>
            </a:pPr>
            <a:fld id="{92ACEC5A-951C-4375-A1EC-10EA5F61D70B}" type="slidenum">
              <a:rPr lang="es-GT"/>
              <a:pPr>
                <a:defRPr/>
              </a:pPr>
              <a:t>‹Nr.›</a:t>
            </a:fld>
            <a:endParaRPr lang="es-G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GT"/>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lvl1pPr>
              <a:defRPr/>
            </a:lvl1pPr>
          </a:lstStyle>
          <a:p>
            <a:pPr>
              <a:defRPr/>
            </a:pPr>
            <a:fld id="{AA8C11AF-559D-4787-AE2D-7B80F8F455DB}" type="datetimeFigureOut">
              <a:rPr lang="es-GT"/>
              <a:pPr>
                <a:defRPr/>
              </a:pPr>
              <a:t>18/10/14</a:t>
            </a:fld>
            <a:endParaRPr lang="es-GT"/>
          </a:p>
        </p:txBody>
      </p:sp>
      <p:sp>
        <p:nvSpPr>
          <p:cNvPr id="5" name="4 Marcador de pie de página"/>
          <p:cNvSpPr>
            <a:spLocks noGrp="1"/>
          </p:cNvSpPr>
          <p:nvPr>
            <p:ph type="ftr" sz="quarter" idx="11"/>
          </p:nvPr>
        </p:nvSpPr>
        <p:spPr/>
        <p:txBody>
          <a:bodyPr/>
          <a:lstStyle>
            <a:lvl1pPr>
              <a:defRPr/>
            </a:lvl1pPr>
          </a:lstStyle>
          <a:p>
            <a:pPr>
              <a:defRPr/>
            </a:pPr>
            <a:endParaRPr lang="es-GT"/>
          </a:p>
        </p:txBody>
      </p:sp>
      <p:sp>
        <p:nvSpPr>
          <p:cNvPr id="6" name="5 Marcador de número de diapositiva"/>
          <p:cNvSpPr>
            <a:spLocks noGrp="1"/>
          </p:cNvSpPr>
          <p:nvPr>
            <p:ph type="sldNum" sz="quarter" idx="12"/>
          </p:nvPr>
        </p:nvSpPr>
        <p:spPr/>
        <p:txBody>
          <a:bodyPr/>
          <a:lstStyle>
            <a:lvl1pPr>
              <a:defRPr/>
            </a:lvl1pPr>
          </a:lstStyle>
          <a:p>
            <a:pPr>
              <a:defRPr/>
            </a:pPr>
            <a:fld id="{5F1C25DF-0AF5-458B-9486-B44C2345F3A0}" type="slidenum">
              <a:rPr lang="es-GT"/>
              <a:pPr>
                <a:defRPr/>
              </a:pPr>
              <a:t>‹Nr.›</a:t>
            </a:fld>
            <a:endParaRPr lang="es-G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lvl1pPr>
              <a:defRPr/>
            </a:lvl1pPr>
          </a:lstStyle>
          <a:p>
            <a:pPr>
              <a:defRPr/>
            </a:pPr>
            <a:fld id="{B4D3376D-5B1C-4C9C-A862-172DABC800F5}" type="datetimeFigureOut">
              <a:rPr lang="es-GT"/>
              <a:pPr>
                <a:defRPr/>
              </a:pPr>
              <a:t>18/10/14</a:t>
            </a:fld>
            <a:endParaRPr lang="es-GT"/>
          </a:p>
        </p:txBody>
      </p:sp>
      <p:sp>
        <p:nvSpPr>
          <p:cNvPr id="5" name="4 Marcador de pie de página"/>
          <p:cNvSpPr>
            <a:spLocks noGrp="1"/>
          </p:cNvSpPr>
          <p:nvPr>
            <p:ph type="ftr" sz="quarter" idx="11"/>
          </p:nvPr>
        </p:nvSpPr>
        <p:spPr/>
        <p:txBody>
          <a:bodyPr/>
          <a:lstStyle>
            <a:lvl1pPr>
              <a:defRPr/>
            </a:lvl1pPr>
          </a:lstStyle>
          <a:p>
            <a:pPr>
              <a:defRPr/>
            </a:pPr>
            <a:endParaRPr lang="es-GT"/>
          </a:p>
        </p:txBody>
      </p:sp>
      <p:sp>
        <p:nvSpPr>
          <p:cNvPr id="6" name="5 Marcador de número de diapositiva"/>
          <p:cNvSpPr>
            <a:spLocks noGrp="1"/>
          </p:cNvSpPr>
          <p:nvPr>
            <p:ph type="sldNum" sz="quarter" idx="12"/>
          </p:nvPr>
        </p:nvSpPr>
        <p:spPr/>
        <p:txBody>
          <a:bodyPr/>
          <a:lstStyle>
            <a:lvl1pPr>
              <a:defRPr/>
            </a:lvl1pPr>
          </a:lstStyle>
          <a:p>
            <a:pPr>
              <a:defRPr/>
            </a:pPr>
            <a:fld id="{F5BF81E3-1278-4088-BE18-BCEC6A6CB306}" type="slidenum">
              <a:rPr lang="es-GT"/>
              <a:pPr>
                <a:defRPr/>
              </a:pPr>
              <a:t>‹Nr.›</a:t>
            </a:fld>
            <a:endParaRPr lang="es-G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GT"/>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31398587-CF74-4F00-A9BC-B7F4812E2489}" type="datetimeFigureOut">
              <a:rPr lang="es-GT"/>
              <a:pPr>
                <a:defRPr/>
              </a:pPr>
              <a:t>18/10/14</a:t>
            </a:fld>
            <a:endParaRPr lang="es-GT"/>
          </a:p>
        </p:txBody>
      </p:sp>
      <p:sp>
        <p:nvSpPr>
          <p:cNvPr id="5" name="4 Marcador de pie de página"/>
          <p:cNvSpPr>
            <a:spLocks noGrp="1"/>
          </p:cNvSpPr>
          <p:nvPr>
            <p:ph type="ftr" sz="quarter" idx="11"/>
          </p:nvPr>
        </p:nvSpPr>
        <p:spPr/>
        <p:txBody>
          <a:bodyPr/>
          <a:lstStyle>
            <a:lvl1pPr>
              <a:defRPr/>
            </a:lvl1pPr>
          </a:lstStyle>
          <a:p>
            <a:pPr>
              <a:defRPr/>
            </a:pPr>
            <a:endParaRPr lang="es-GT"/>
          </a:p>
        </p:txBody>
      </p:sp>
      <p:sp>
        <p:nvSpPr>
          <p:cNvPr id="6" name="5 Marcador de número de diapositiva"/>
          <p:cNvSpPr>
            <a:spLocks noGrp="1"/>
          </p:cNvSpPr>
          <p:nvPr>
            <p:ph type="sldNum" sz="quarter" idx="12"/>
          </p:nvPr>
        </p:nvSpPr>
        <p:spPr/>
        <p:txBody>
          <a:bodyPr/>
          <a:lstStyle>
            <a:lvl1pPr>
              <a:defRPr/>
            </a:lvl1pPr>
          </a:lstStyle>
          <a:p>
            <a:pPr>
              <a:defRPr/>
            </a:pPr>
            <a:fld id="{68079424-936D-4573-BEE9-BC76221A6125}" type="slidenum">
              <a:rPr lang="es-GT"/>
              <a:pPr>
                <a:defRPr/>
              </a:pPr>
              <a:t>‹Nr.›</a:t>
            </a:fld>
            <a:endParaRPr lang="es-G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3 Marcador de fecha"/>
          <p:cNvSpPr>
            <a:spLocks noGrp="1"/>
          </p:cNvSpPr>
          <p:nvPr>
            <p:ph type="dt" sz="half" idx="10"/>
          </p:nvPr>
        </p:nvSpPr>
        <p:spPr/>
        <p:txBody>
          <a:bodyPr/>
          <a:lstStyle>
            <a:lvl1pPr>
              <a:defRPr/>
            </a:lvl1pPr>
          </a:lstStyle>
          <a:p>
            <a:pPr>
              <a:defRPr/>
            </a:pPr>
            <a:fld id="{A681EE63-F985-41BE-9344-39A8418DAF63}" type="datetimeFigureOut">
              <a:rPr lang="es-GT"/>
              <a:pPr>
                <a:defRPr/>
              </a:pPr>
              <a:t>18/10/14</a:t>
            </a:fld>
            <a:endParaRPr lang="es-GT"/>
          </a:p>
        </p:txBody>
      </p:sp>
      <p:sp>
        <p:nvSpPr>
          <p:cNvPr id="6" name="4 Marcador de pie de página"/>
          <p:cNvSpPr>
            <a:spLocks noGrp="1"/>
          </p:cNvSpPr>
          <p:nvPr>
            <p:ph type="ftr" sz="quarter" idx="11"/>
          </p:nvPr>
        </p:nvSpPr>
        <p:spPr/>
        <p:txBody>
          <a:bodyPr/>
          <a:lstStyle>
            <a:lvl1pPr>
              <a:defRPr/>
            </a:lvl1pPr>
          </a:lstStyle>
          <a:p>
            <a:pPr>
              <a:defRPr/>
            </a:pPr>
            <a:endParaRPr lang="es-GT"/>
          </a:p>
        </p:txBody>
      </p:sp>
      <p:sp>
        <p:nvSpPr>
          <p:cNvPr id="7" name="5 Marcador de número de diapositiva"/>
          <p:cNvSpPr>
            <a:spLocks noGrp="1"/>
          </p:cNvSpPr>
          <p:nvPr>
            <p:ph type="sldNum" sz="quarter" idx="12"/>
          </p:nvPr>
        </p:nvSpPr>
        <p:spPr/>
        <p:txBody>
          <a:bodyPr/>
          <a:lstStyle>
            <a:lvl1pPr>
              <a:defRPr/>
            </a:lvl1pPr>
          </a:lstStyle>
          <a:p>
            <a:pPr>
              <a:defRPr/>
            </a:pPr>
            <a:fld id="{542C238F-77F6-4643-A650-CDD2EC9CA16B}" type="slidenum">
              <a:rPr lang="es-GT"/>
              <a:pPr>
                <a:defRPr/>
              </a:pPr>
              <a:t>‹Nr.›</a:t>
            </a:fld>
            <a:endParaRPr lang="es-G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GT"/>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3 Marcador de fecha"/>
          <p:cNvSpPr>
            <a:spLocks noGrp="1"/>
          </p:cNvSpPr>
          <p:nvPr>
            <p:ph type="dt" sz="half" idx="10"/>
          </p:nvPr>
        </p:nvSpPr>
        <p:spPr/>
        <p:txBody>
          <a:bodyPr/>
          <a:lstStyle>
            <a:lvl1pPr>
              <a:defRPr/>
            </a:lvl1pPr>
          </a:lstStyle>
          <a:p>
            <a:pPr>
              <a:defRPr/>
            </a:pPr>
            <a:fld id="{72888EC8-D34D-488B-827E-C2119A60DF23}" type="datetimeFigureOut">
              <a:rPr lang="es-GT"/>
              <a:pPr>
                <a:defRPr/>
              </a:pPr>
              <a:t>18/10/14</a:t>
            </a:fld>
            <a:endParaRPr lang="es-GT"/>
          </a:p>
        </p:txBody>
      </p:sp>
      <p:sp>
        <p:nvSpPr>
          <p:cNvPr id="8" name="4 Marcador de pie de página"/>
          <p:cNvSpPr>
            <a:spLocks noGrp="1"/>
          </p:cNvSpPr>
          <p:nvPr>
            <p:ph type="ftr" sz="quarter" idx="11"/>
          </p:nvPr>
        </p:nvSpPr>
        <p:spPr/>
        <p:txBody>
          <a:bodyPr/>
          <a:lstStyle>
            <a:lvl1pPr>
              <a:defRPr/>
            </a:lvl1pPr>
          </a:lstStyle>
          <a:p>
            <a:pPr>
              <a:defRPr/>
            </a:pPr>
            <a:endParaRPr lang="es-GT"/>
          </a:p>
        </p:txBody>
      </p:sp>
      <p:sp>
        <p:nvSpPr>
          <p:cNvPr id="9" name="5 Marcador de número de diapositiva"/>
          <p:cNvSpPr>
            <a:spLocks noGrp="1"/>
          </p:cNvSpPr>
          <p:nvPr>
            <p:ph type="sldNum" sz="quarter" idx="12"/>
          </p:nvPr>
        </p:nvSpPr>
        <p:spPr/>
        <p:txBody>
          <a:bodyPr/>
          <a:lstStyle>
            <a:lvl1pPr>
              <a:defRPr/>
            </a:lvl1pPr>
          </a:lstStyle>
          <a:p>
            <a:pPr>
              <a:defRPr/>
            </a:pPr>
            <a:fld id="{284475CB-F781-4CBC-843C-CDFB13B8381A}" type="slidenum">
              <a:rPr lang="es-GT"/>
              <a:pPr>
                <a:defRPr/>
              </a:pPr>
              <a:t>‹Nr.›</a:t>
            </a:fld>
            <a:endParaRPr lang="es-G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3 Marcador de fecha"/>
          <p:cNvSpPr>
            <a:spLocks noGrp="1"/>
          </p:cNvSpPr>
          <p:nvPr>
            <p:ph type="dt" sz="half" idx="10"/>
          </p:nvPr>
        </p:nvSpPr>
        <p:spPr/>
        <p:txBody>
          <a:bodyPr/>
          <a:lstStyle>
            <a:lvl1pPr>
              <a:defRPr/>
            </a:lvl1pPr>
          </a:lstStyle>
          <a:p>
            <a:pPr>
              <a:defRPr/>
            </a:pPr>
            <a:fld id="{945FDE6E-67BB-4E5C-957E-A3BB5AA1CF35}" type="datetimeFigureOut">
              <a:rPr lang="es-GT"/>
              <a:pPr>
                <a:defRPr/>
              </a:pPr>
              <a:t>18/10/14</a:t>
            </a:fld>
            <a:endParaRPr lang="es-GT"/>
          </a:p>
        </p:txBody>
      </p:sp>
      <p:sp>
        <p:nvSpPr>
          <p:cNvPr id="4" name="4 Marcador de pie de página"/>
          <p:cNvSpPr>
            <a:spLocks noGrp="1"/>
          </p:cNvSpPr>
          <p:nvPr>
            <p:ph type="ftr" sz="quarter" idx="11"/>
          </p:nvPr>
        </p:nvSpPr>
        <p:spPr/>
        <p:txBody>
          <a:bodyPr/>
          <a:lstStyle>
            <a:lvl1pPr>
              <a:defRPr/>
            </a:lvl1pPr>
          </a:lstStyle>
          <a:p>
            <a:pPr>
              <a:defRPr/>
            </a:pPr>
            <a:endParaRPr lang="es-GT"/>
          </a:p>
        </p:txBody>
      </p:sp>
      <p:sp>
        <p:nvSpPr>
          <p:cNvPr id="5" name="5 Marcador de número de diapositiva"/>
          <p:cNvSpPr>
            <a:spLocks noGrp="1"/>
          </p:cNvSpPr>
          <p:nvPr>
            <p:ph type="sldNum" sz="quarter" idx="12"/>
          </p:nvPr>
        </p:nvSpPr>
        <p:spPr/>
        <p:txBody>
          <a:bodyPr/>
          <a:lstStyle>
            <a:lvl1pPr>
              <a:defRPr/>
            </a:lvl1pPr>
          </a:lstStyle>
          <a:p>
            <a:pPr>
              <a:defRPr/>
            </a:pPr>
            <a:fld id="{3F7ED6F4-EB94-4B59-8B30-A80A4D5DB0F7}" type="slidenum">
              <a:rPr lang="es-GT"/>
              <a:pPr>
                <a:defRPr/>
              </a:pPr>
              <a:t>‹Nr.›</a:t>
            </a:fld>
            <a:endParaRPr lang="es-G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9738C23B-6881-41F4-B3AE-4D27DBFB1B70}" type="datetimeFigureOut">
              <a:rPr lang="es-GT"/>
              <a:pPr>
                <a:defRPr/>
              </a:pPr>
              <a:t>18/10/14</a:t>
            </a:fld>
            <a:endParaRPr lang="es-GT"/>
          </a:p>
        </p:txBody>
      </p:sp>
      <p:sp>
        <p:nvSpPr>
          <p:cNvPr id="3" name="4 Marcador de pie de página"/>
          <p:cNvSpPr>
            <a:spLocks noGrp="1"/>
          </p:cNvSpPr>
          <p:nvPr>
            <p:ph type="ftr" sz="quarter" idx="11"/>
          </p:nvPr>
        </p:nvSpPr>
        <p:spPr/>
        <p:txBody>
          <a:bodyPr/>
          <a:lstStyle>
            <a:lvl1pPr>
              <a:defRPr/>
            </a:lvl1pPr>
          </a:lstStyle>
          <a:p>
            <a:pPr>
              <a:defRPr/>
            </a:pPr>
            <a:endParaRPr lang="es-GT"/>
          </a:p>
        </p:txBody>
      </p:sp>
      <p:sp>
        <p:nvSpPr>
          <p:cNvPr id="4" name="5 Marcador de número de diapositiva"/>
          <p:cNvSpPr>
            <a:spLocks noGrp="1"/>
          </p:cNvSpPr>
          <p:nvPr>
            <p:ph type="sldNum" sz="quarter" idx="12"/>
          </p:nvPr>
        </p:nvSpPr>
        <p:spPr/>
        <p:txBody>
          <a:bodyPr/>
          <a:lstStyle>
            <a:lvl1pPr>
              <a:defRPr/>
            </a:lvl1pPr>
          </a:lstStyle>
          <a:p>
            <a:pPr>
              <a:defRPr/>
            </a:pPr>
            <a:fld id="{B97B9CB4-AC17-4244-B359-CC1343E00642}" type="slidenum">
              <a:rPr lang="es-GT"/>
              <a:pPr>
                <a:defRPr/>
              </a:pPr>
              <a:t>‹Nr.›</a:t>
            </a:fld>
            <a:endParaRPr lang="es-G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GT"/>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68FB0073-4B9E-46ED-9EC1-C46AF85826C0}" type="datetimeFigureOut">
              <a:rPr lang="es-GT"/>
              <a:pPr>
                <a:defRPr/>
              </a:pPr>
              <a:t>18/10/14</a:t>
            </a:fld>
            <a:endParaRPr lang="es-GT"/>
          </a:p>
        </p:txBody>
      </p:sp>
      <p:sp>
        <p:nvSpPr>
          <p:cNvPr id="6" name="4 Marcador de pie de página"/>
          <p:cNvSpPr>
            <a:spLocks noGrp="1"/>
          </p:cNvSpPr>
          <p:nvPr>
            <p:ph type="ftr" sz="quarter" idx="11"/>
          </p:nvPr>
        </p:nvSpPr>
        <p:spPr/>
        <p:txBody>
          <a:bodyPr/>
          <a:lstStyle>
            <a:lvl1pPr>
              <a:defRPr/>
            </a:lvl1pPr>
          </a:lstStyle>
          <a:p>
            <a:pPr>
              <a:defRPr/>
            </a:pPr>
            <a:endParaRPr lang="es-GT"/>
          </a:p>
        </p:txBody>
      </p:sp>
      <p:sp>
        <p:nvSpPr>
          <p:cNvPr id="7" name="5 Marcador de número de diapositiva"/>
          <p:cNvSpPr>
            <a:spLocks noGrp="1"/>
          </p:cNvSpPr>
          <p:nvPr>
            <p:ph type="sldNum" sz="quarter" idx="12"/>
          </p:nvPr>
        </p:nvSpPr>
        <p:spPr/>
        <p:txBody>
          <a:bodyPr/>
          <a:lstStyle>
            <a:lvl1pPr>
              <a:defRPr/>
            </a:lvl1pPr>
          </a:lstStyle>
          <a:p>
            <a:pPr>
              <a:defRPr/>
            </a:pPr>
            <a:fld id="{AFBA01EB-7D46-4935-B598-D61A2A18F417}" type="slidenum">
              <a:rPr lang="es-GT"/>
              <a:pPr>
                <a:defRPr/>
              </a:pPr>
              <a:t>‹Nr.›</a:t>
            </a:fld>
            <a:endParaRPr lang="es-G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GT"/>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GT"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94FB1C2F-E6B9-4C55-B701-E1E66A1D2407}" type="datetimeFigureOut">
              <a:rPr lang="es-GT"/>
              <a:pPr>
                <a:defRPr/>
              </a:pPr>
              <a:t>18/10/14</a:t>
            </a:fld>
            <a:endParaRPr lang="es-GT"/>
          </a:p>
        </p:txBody>
      </p:sp>
      <p:sp>
        <p:nvSpPr>
          <p:cNvPr id="6" name="4 Marcador de pie de página"/>
          <p:cNvSpPr>
            <a:spLocks noGrp="1"/>
          </p:cNvSpPr>
          <p:nvPr>
            <p:ph type="ftr" sz="quarter" idx="11"/>
          </p:nvPr>
        </p:nvSpPr>
        <p:spPr/>
        <p:txBody>
          <a:bodyPr/>
          <a:lstStyle>
            <a:lvl1pPr>
              <a:defRPr/>
            </a:lvl1pPr>
          </a:lstStyle>
          <a:p>
            <a:pPr>
              <a:defRPr/>
            </a:pPr>
            <a:endParaRPr lang="es-GT"/>
          </a:p>
        </p:txBody>
      </p:sp>
      <p:sp>
        <p:nvSpPr>
          <p:cNvPr id="7" name="5 Marcador de número de diapositiva"/>
          <p:cNvSpPr>
            <a:spLocks noGrp="1"/>
          </p:cNvSpPr>
          <p:nvPr>
            <p:ph type="sldNum" sz="quarter" idx="12"/>
          </p:nvPr>
        </p:nvSpPr>
        <p:spPr/>
        <p:txBody>
          <a:bodyPr/>
          <a:lstStyle>
            <a:lvl1pPr>
              <a:defRPr/>
            </a:lvl1pPr>
          </a:lstStyle>
          <a:p>
            <a:pPr>
              <a:defRPr/>
            </a:pPr>
            <a:fld id="{8830E088-F01F-4216-A5D4-2800EE1F3212}" type="slidenum">
              <a:rPr lang="es-GT"/>
              <a:pPr>
                <a:defRPr/>
              </a:pPr>
              <a:t>‹Nr.›</a:t>
            </a:fld>
            <a:endParaRPr lang="es-GT"/>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GT"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164D71C-ACD0-444E-814D-41A15F181348}" type="datetimeFigureOut">
              <a:rPr lang="es-GT"/>
              <a:pPr>
                <a:defRPr/>
              </a:pPr>
              <a:t>18/10/14</a:t>
            </a:fld>
            <a:endParaRPr lang="es-GT"/>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GT"/>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24CD08A-5FDA-4F41-8C9E-751A50119718}" type="slidenum">
              <a:rPr lang="es-GT"/>
              <a:pPr>
                <a:defRPr/>
              </a:pPr>
              <a:t>‹Nr.›</a:t>
            </a:fld>
            <a:endParaRPr lang="es-G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p:cNvSpPr>
            <a:spLocks noGrp="1"/>
          </p:cNvSpPr>
          <p:nvPr>
            <p:ph type="ctrTitle"/>
          </p:nvPr>
        </p:nvSpPr>
        <p:spPr/>
        <p:txBody>
          <a:bodyPr/>
          <a:lstStyle/>
          <a:p>
            <a:pPr eaLnBrk="1" hangingPunct="1"/>
            <a:r>
              <a:rPr lang="es-GT" dirty="0" smtClean="0"/>
              <a:t>Conectividad Remota</a:t>
            </a:r>
          </a:p>
        </p:txBody>
      </p:sp>
      <p:sp>
        <p:nvSpPr>
          <p:cNvPr id="3" name="2 Subtítulo"/>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s-GT" dirty="0" smtClean="0"/>
              <a:t>Homologación de Curso</a:t>
            </a:r>
          </a:p>
          <a:p>
            <a:pPr eaLnBrk="1" fontAlgn="auto" hangingPunct="1">
              <a:spcAft>
                <a:spcPts val="0"/>
              </a:spcAft>
              <a:buFont typeface="Arial" pitchFamily="34" charset="0"/>
              <a:buNone/>
              <a:defRPr/>
            </a:pPr>
            <a:r>
              <a:rPr lang="es-GT" dirty="0" smtClean="0"/>
              <a:t>Redes de Computadoras</a:t>
            </a:r>
            <a:endParaRPr lang="es-GT"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sz="3200" b="1" dirty="0" smtClean="0"/>
              <a:t/>
            </a:r>
            <a:br>
              <a:rPr lang="es-GT" sz="3200" b="1" dirty="0" smtClean="0"/>
            </a:br>
            <a:r>
              <a:rPr lang="es-GT" sz="3200" b="1" dirty="0" smtClean="0"/>
              <a:t>RPC  </a:t>
            </a:r>
            <a:r>
              <a:rPr lang="es-GT" sz="3200" b="1" dirty="0"/>
              <a:t>(Llamada a procedimiento remoto  RPC)</a:t>
            </a:r>
            <a:r>
              <a:rPr lang="es-GT" dirty="0"/>
              <a:t/>
            </a:r>
            <a:br>
              <a:rPr lang="es-GT" dirty="0"/>
            </a:br>
            <a:endParaRPr lang="es-ES" dirty="0"/>
          </a:p>
        </p:txBody>
      </p:sp>
      <p:sp>
        <p:nvSpPr>
          <p:cNvPr id="3" name="Marcador de contenido 2"/>
          <p:cNvSpPr>
            <a:spLocks noGrp="1"/>
          </p:cNvSpPr>
          <p:nvPr>
            <p:ph idx="1"/>
          </p:nvPr>
        </p:nvSpPr>
        <p:spPr/>
        <p:txBody>
          <a:bodyPr/>
          <a:lstStyle/>
          <a:p>
            <a:pPr algn="just"/>
            <a:r>
              <a:rPr lang="es-GT" sz="2000" dirty="0"/>
              <a:t>En cierto sentido, enviar un mensaje a un host remoto y obtener una respuesta es muy parecido a hacer una llamada a función en un lenguaje de programación. </a:t>
            </a:r>
            <a:endParaRPr lang="es-GT" sz="2000" dirty="0" smtClean="0"/>
          </a:p>
          <a:p>
            <a:pPr marL="0" indent="0" algn="just">
              <a:buNone/>
            </a:pPr>
            <a:endParaRPr lang="es-GT" sz="2000" dirty="0" smtClean="0"/>
          </a:p>
          <a:p>
            <a:pPr algn="just"/>
            <a:r>
              <a:rPr lang="es-GT" sz="2000" dirty="0" smtClean="0"/>
              <a:t>Cuando </a:t>
            </a:r>
            <a:r>
              <a:rPr lang="es-GT" sz="2000" dirty="0"/>
              <a:t>un proceso en la máquina 1 llama a uno en la máquina 2, el proceso invocador de la primera se suspende y la ejecución del procedimiento se lleva a cabo en la 2. La información se puede transportar desde el invocador al proceso invocado en los parámetros, y se puede regresar en el resultado del procedimiento. El paso de mensajes es transparente para el programador. Esta técnica se conoce como RPC (Llamada a Procedimiento Remoto) y se ha vuelto la base de muchas aplicaciones de redes. Tradicionalmente, el procedimiento invocador se conoce como cliente y el proceso invocado, como servidor.</a:t>
            </a:r>
          </a:p>
          <a:p>
            <a:endParaRPr lang="es-ES" dirty="0"/>
          </a:p>
        </p:txBody>
      </p:sp>
    </p:spTree>
    <p:extLst>
      <p:ext uri="{BB962C8B-B14F-4D97-AF65-F5344CB8AC3E}">
        <p14:creationId xmlns:p14="http://schemas.microsoft.com/office/powerpoint/2010/main" val="28722065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
            </a:r>
            <a:br>
              <a:rPr lang="en-US" b="1" dirty="0" smtClean="0"/>
            </a:br>
            <a:r>
              <a:rPr lang="x-none" b="1" dirty="0" smtClean="0"/>
              <a:t>SSH </a:t>
            </a:r>
            <a:r>
              <a:rPr lang="x-none" b="1" dirty="0"/>
              <a:t>(Secure Shell)</a:t>
            </a:r>
            <a:r>
              <a:rPr lang="es-GT" b="1" dirty="0"/>
              <a:t/>
            </a:r>
            <a:br>
              <a:rPr lang="es-GT" b="1" dirty="0"/>
            </a:br>
            <a:endParaRPr lang="es-ES" dirty="0"/>
          </a:p>
        </p:txBody>
      </p:sp>
      <p:sp>
        <p:nvSpPr>
          <p:cNvPr id="3" name="Marcador de contenido 2"/>
          <p:cNvSpPr>
            <a:spLocks noGrp="1"/>
          </p:cNvSpPr>
          <p:nvPr>
            <p:ph idx="1"/>
          </p:nvPr>
        </p:nvSpPr>
        <p:spPr/>
        <p:txBody>
          <a:bodyPr/>
          <a:lstStyle/>
          <a:p>
            <a:pPr algn="just"/>
            <a:r>
              <a:rPr lang="es-GT" sz="2000" dirty="0"/>
              <a:t>Es un protocolo que facilita las comunicaciones seguras entre dos sistemas usando una arquitectura cliente/servidor y que permite a los usuarios conectarse a un host remotamente. A diferencia de otros protocolos de comunicación remota tales como FTP o Telnet, SSH encripta la sesión de conexión, haciendo imposible que alguien pueda obtener contraseñas no encriptadas</a:t>
            </a:r>
            <a:r>
              <a:rPr lang="es-GT" sz="2000" dirty="0" smtClean="0"/>
              <a:t>.</a:t>
            </a:r>
          </a:p>
          <a:p>
            <a:pPr algn="just"/>
            <a:endParaRPr lang="es-GT" sz="2000" dirty="0"/>
          </a:p>
          <a:p>
            <a:pPr algn="just"/>
            <a:r>
              <a:rPr lang="es-GT" sz="2000" dirty="0"/>
              <a:t>SSH está diseñado para reemplazar los métodos más viejos y menos seguros para registrarse remotamente en otro sistema a través de la shell de comando, tales como telnet o </a:t>
            </a:r>
            <a:r>
              <a:rPr lang="es-GT" sz="2000" dirty="0" smtClean="0"/>
              <a:t>rsh. </a:t>
            </a:r>
          </a:p>
          <a:p>
            <a:pPr algn="just"/>
            <a:endParaRPr lang="es-GT" sz="2000" dirty="0" smtClean="0"/>
          </a:p>
          <a:p>
            <a:pPr algn="just"/>
            <a:r>
              <a:rPr lang="es-GT" sz="2000" dirty="0" smtClean="0"/>
              <a:t>El </a:t>
            </a:r>
            <a:r>
              <a:rPr lang="es-GT" sz="2000" dirty="0"/>
              <a:t>uso de métodos seguros para registrarse remotamente a otros sistemas reduce los riesgos de seguridad tanto para el sistema cliente como para el sistema remoto.</a:t>
            </a:r>
          </a:p>
          <a:p>
            <a:endParaRPr lang="es-ES" dirty="0"/>
          </a:p>
        </p:txBody>
      </p:sp>
    </p:spTree>
    <p:extLst>
      <p:ext uri="{BB962C8B-B14F-4D97-AF65-F5344CB8AC3E}">
        <p14:creationId xmlns:p14="http://schemas.microsoft.com/office/powerpoint/2010/main" val="21094395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p:txBody>
          <a:bodyPr/>
          <a:lstStyle/>
          <a:p>
            <a:pPr eaLnBrk="1" hangingPunct="1"/>
            <a:r>
              <a:rPr lang="es-GT" smtClean="0"/>
              <a:t>Redes  RDSI-ISDN</a:t>
            </a:r>
          </a:p>
        </p:txBody>
      </p:sp>
      <p:pic>
        <p:nvPicPr>
          <p:cNvPr id="8195" name="Picture 2" descr="http://www.monografias.com/trabajos30/conceptos-redes/Image1400.gif"/>
          <p:cNvPicPr>
            <a:picLocks noChangeAspect="1" noChangeArrowheads="1"/>
          </p:cNvPicPr>
          <p:nvPr/>
        </p:nvPicPr>
        <p:blipFill>
          <a:blip r:embed="rId2" cstate="print"/>
          <a:srcRect/>
          <a:stretch>
            <a:fillRect/>
          </a:stretch>
        </p:blipFill>
        <p:spPr bwMode="auto">
          <a:xfrm>
            <a:off x="1357313" y="1928813"/>
            <a:ext cx="5768975" cy="401796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sz="2800" b="1" dirty="0"/>
              <a:t>RED DIGITAL DE SERVICIOS INTEGRADOS RDSI – ISDN</a:t>
            </a:r>
            <a:r>
              <a:rPr lang="es-GT" sz="2800" dirty="0"/>
              <a:t/>
            </a:r>
            <a:br>
              <a:rPr lang="es-GT" sz="2800" dirty="0"/>
            </a:br>
            <a:endParaRPr lang="es-ES" sz="2800" dirty="0"/>
          </a:p>
        </p:txBody>
      </p:sp>
      <p:sp>
        <p:nvSpPr>
          <p:cNvPr id="3" name="Marcador de contenido 2"/>
          <p:cNvSpPr>
            <a:spLocks noGrp="1"/>
          </p:cNvSpPr>
          <p:nvPr>
            <p:ph idx="1"/>
          </p:nvPr>
        </p:nvSpPr>
        <p:spPr/>
        <p:txBody>
          <a:bodyPr/>
          <a:lstStyle/>
          <a:p>
            <a:pPr algn="just"/>
            <a:r>
              <a:rPr lang="es-GT" sz="2000" dirty="0"/>
              <a:t>La red digital de servicios integrados (RDSI) es un estándar de comunicaciones internacional para enviar voz, vídeo y datos a través de líneas telefónicas </a:t>
            </a:r>
            <a:r>
              <a:rPr lang="es-GT" sz="2000" dirty="0" smtClean="0"/>
              <a:t>digitales. </a:t>
            </a:r>
          </a:p>
          <a:p>
            <a:pPr marL="0" indent="0" algn="just">
              <a:buNone/>
            </a:pPr>
            <a:endParaRPr lang="es-GT" sz="2000" dirty="0" smtClean="0"/>
          </a:p>
          <a:p>
            <a:pPr algn="just"/>
            <a:r>
              <a:rPr lang="es-GT" sz="2000" dirty="0" smtClean="0"/>
              <a:t>RDSI </a:t>
            </a:r>
            <a:r>
              <a:rPr lang="es-GT" sz="2000" dirty="0"/>
              <a:t>tiene la capacidad de ofrecer dos conexiones simultáneamente a través de un único par de línea telefónica. Las dos conexiones pueden ser cualquier combinación de datos, voz, vídeo. </a:t>
            </a:r>
            <a:endParaRPr lang="es-GT" sz="2000" dirty="0" smtClean="0"/>
          </a:p>
          <a:p>
            <a:pPr marL="0" indent="0" algn="just">
              <a:buNone/>
            </a:pPr>
            <a:endParaRPr lang="es-GT" sz="2000" dirty="0" smtClean="0"/>
          </a:p>
          <a:p>
            <a:pPr algn="just"/>
            <a:r>
              <a:rPr lang="es-GT" sz="2000" dirty="0" smtClean="0"/>
              <a:t>La </a:t>
            </a:r>
            <a:r>
              <a:rPr lang="es-GT" sz="2000" dirty="0"/>
              <a:t>misma línea utiliza un servicio de subscriptor RDSI, que se denomina Interfaz de Acceso Básico (Basic Rate Interface, BRI). BRI tiene dos canales, denominados canales B, a 64 Kbps cada uno, que transportan los datos, y un canal de datos a 16 Kbps para información de control. Los dos canales B pueden combinarse para formar una única conexión a 128 Kbps.</a:t>
            </a:r>
          </a:p>
          <a:p>
            <a:endParaRPr lang="es-ES" dirty="0"/>
          </a:p>
        </p:txBody>
      </p:sp>
    </p:spTree>
    <p:extLst>
      <p:ext uri="{BB962C8B-B14F-4D97-AF65-F5344CB8AC3E}">
        <p14:creationId xmlns:p14="http://schemas.microsoft.com/office/powerpoint/2010/main" val="30085823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rtlCol="0">
            <a:normAutofit fontScale="90000"/>
          </a:bodyPr>
          <a:lstStyle/>
          <a:p>
            <a:pPr eaLnBrk="1" fontAlgn="auto" hangingPunct="1">
              <a:spcAft>
                <a:spcPts val="0"/>
              </a:spcAft>
              <a:defRPr/>
            </a:pPr>
            <a:r>
              <a:rPr lang="es-GT" dirty="0" smtClean="0"/>
              <a:t>Ejemplo de conectividad remota utilizando </a:t>
            </a:r>
            <a:r>
              <a:rPr lang="es-GT" dirty="0"/>
              <a:t>la tecnología inalámbrica de </a:t>
            </a:r>
            <a:r>
              <a:rPr lang="es-GT" dirty="0" err="1"/>
              <a:t>Wi</a:t>
            </a:r>
            <a:r>
              <a:rPr lang="es-GT" dirty="0"/>
              <a:t>-Fi.</a:t>
            </a:r>
          </a:p>
        </p:txBody>
      </p:sp>
      <p:pic>
        <p:nvPicPr>
          <p:cNvPr id="9219" name="Picture 2" descr="http://www.siste.com.ar/graf1.png"/>
          <p:cNvPicPr>
            <a:picLocks noChangeAspect="1" noChangeArrowheads="1"/>
          </p:cNvPicPr>
          <p:nvPr/>
        </p:nvPicPr>
        <p:blipFill>
          <a:blip r:embed="rId2" cstate="print"/>
          <a:srcRect/>
          <a:stretch>
            <a:fillRect/>
          </a:stretch>
        </p:blipFill>
        <p:spPr bwMode="auto">
          <a:xfrm>
            <a:off x="428625" y="2214563"/>
            <a:ext cx="8459788" cy="274796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Características de SSH</a:t>
            </a:r>
            <a:r>
              <a:rPr lang="es-GT" dirty="0"/>
              <a:t> </a:t>
            </a:r>
            <a:endParaRPr lang="es-ES" dirty="0"/>
          </a:p>
        </p:txBody>
      </p:sp>
      <p:sp>
        <p:nvSpPr>
          <p:cNvPr id="3" name="Marcador de contenido 2"/>
          <p:cNvSpPr>
            <a:spLocks noGrp="1"/>
          </p:cNvSpPr>
          <p:nvPr>
            <p:ph idx="1"/>
          </p:nvPr>
        </p:nvSpPr>
        <p:spPr/>
        <p:txBody>
          <a:bodyPr/>
          <a:lstStyle/>
          <a:p>
            <a:pPr marL="0" indent="0">
              <a:buNone/>
            </a:pPr>
            <a:r>
              <a:rPr lang="es-GT" sz="2000" dirty="0"/>
              <a:t>El protocolo SSH proporciona los siguientes tipos de protección</a:t>
            </a:r>
            <a:r>
              <a:rPr lang="es-GT" sz="2000" dirty="0" smtClean="0"/>
              <a:t>:</a:t>
            </a:r>
          </a:p>
          <a:p>
            <a:pPr marL="0" indent="0">
              <a:buNone/>
            </a:pPr>
            <a:endParaRPr lang="es-GT" sz="2000" dirty="0"/>
          </a:p>
          <a:p>
            <a:pPr lvl="0" algn="just"/>
            <a:r>
              <a:rPr lang="es-GT" sz="2000" dirty="0"/>
              <a:t>Después de la conexión inicial, el cliente puede verificar que se está conectando al mismo servidor al que se conectó anteriormente.</a:t>
            </a:r>
          </a:p>
          <a:p>
            <a:pPr lvl="0" algn="just"/>
            <a:r>
              <a:rPr lang="es-GT" sz="2000" dirty="0"/>
              <a:t>El cliente transmite su información de autenticación al servidor usando una encriptación robusta de 128 bits.</a:t>
            </a:r>
          </a:p>
          <a:p>
            <a:pPr lvl="0" algn="just"/>
            <a:r>
              <a:rPr lang="es-GT" sz="2000" dirty="0"/>
              <a:t>Todos los datos enviados y recibidos durante la sesión se transfieren por medio de encriptación de 128 bits, lo cual los hacen extremamente difícil de descifrar y leer.</a:t>
            </a:r>
          </a:p>
          <a:p>
            <a:pPr lvl="0" algn="just"/>
            <a:r>
              <a:rPr lang="es-GT" sz="2000" dirty="0"/>
              <a:t>El cliente tiene la posibilidad de reenviar aplicaciones </a:t>
            </a:r>
            <a:r>
              <a:rPr lang="es-GT" sz="2000" dirty="0" smtClean="0"/>
              <a:t>X11</a:t>
            </a:r>
            <a:r>
              <a:rPr lang="es-GT" sz="2000" dirty="0"/>
              <a:t> desde el servidor. Esta técnica, llamada reenvío por X11, proporciona un medio seguro para usar aplicaciones gráficas sobre una red.</a:t>
            </a:r>
          </a:p>
          <a:p>
            <a:endParaRPr lang="es-ES" dirty="0"/>
          </a:p>
        </p:txBody>
      </p:sp>
    </p:spTree>
    <p:extLst>
      <p:ext uri="{BB962C8B-B14F-4D97-AF65-F5344CB8AC3E}">
        <p14:creationId xmlns:p14="http://schemas.microsoft.com/office/powerpoint/2010/main" val="41711864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 </a:t>
            </a:r>
            <a:r>
              <a:rPr lang="es-ES" dirty="0" smtClean="0"/>
              <a:t>Que es X11 ?</a:t>
            </a:r>
            <a:endParaRPr lang="es-ES" dirty="0"/>
          </a:p>
        </p:txBody>
      </p:sp>
      <p:sp>
        <p:nvSpPr>
          <p:cNvPr id="3" name="Marcador de contenido 2"/>
          <p:cNvSpPr>
            <a:spLocks noGrp="1"/>
          </p:cNvSpPr>
          <p:nvPr>
            <p:ph idx="1"/>
          </p:nvPr>
        </p:nvSpPr>
        <p:spPr/>
        <p:txBody>
          <a:bodyPr/>
          <a:lstStyle/>
          <a:p>
            <a:pPr algn="just"/>
            <a:r>
              <a:rPr lang="es-ES" sz="2400" dirty="0" smtClean="0"/>
              <a:t>X11 es un software creado en los anos 80 por el MIT con el propósito de ser una interfaz grafica para los sistemas Unix de la época. Tiene una arquitectura cliente-servidor, proveyendo servicios para acceder a la pantalla y los dispositivos de interacción con el usuario, y permitiendo independizar lo que se quiere mostrar (servidor) de la forma como mostrarlo (cliente). Esto permite también que el cliente de ventanas no este corriendo en la misma computadora que el servidor, siendo posible ejecutar aplicaciones graficas de forma remota.</a:t>
            </a:r>
            <a:endParaRPr lang="es-ES" sz="2400" dirty="0"/>
          </a:p>
        </p:txBody>
      </p:sp>
    </p:spTree>
    <p:extLst>
      <p:ext uri="{BB962C8B-B14F-4D97-AF65-F5344CB8AC3E}">
        <p14:creationId xmlns:p14="http://schemas.microsoft.com/office/powerpoint/2010/main" val="14791448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pPr eaLnBrk="1" hangingPunct="1"/>
            <a:r>
              <a:rPr lang="es-GT" sz="2800" smtClean="0"/>
              <a:t>Túnel de puerto serial RS232 ó RS485 utilizando Wi-Fi como medio deenlace remoto</a:t>
            </a:r>
          </a:p>
        </p:txBody>
      </p:sp>
      <p:pic>
        <p:nvPicPr>
          <p:cNvPr id="10243" name="Picture 2" descr="http://www.siste.com.ar/ejem4.jpg"/>
          <p:cNvPicPr>
            <a:picLocks noChangeAspect="1" noChangeArrowheads="1"/>
          </p:cNvPicPr>
          <p:nvPr/>
        </p:nvPicPr>
        <p:blipFill>
          <a:blip r:embed="rId2" cstate="print"/>
          <a:srcRect/>
          <a:stretch>
            <a:fillRect/>
          </a:stretch>
        </p:blipFill>
        <p:spPr bwMode="auto">
          <a:xfrm>
            <a:off x="428625" y="1357313"/>
            <a:ext cx="8191500" cy="521493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lstStyle/>
          <a:p>
            <a:pPr eaLnBrk="1" hangingPunct="1"/>
            <a:r>
              <a:rPr lang="es-GT" smtClean="0"/>
              <a:t>Ejemplo Conexión Remota Mixta</a:t>
            </a:r>
          </a:p>
        </p:txBody>
      </p:sp>
      <p:sp>
        <p:nvSpPr>
          <p:cNvPr id="11267" name="AutoShape 2" descr="data:image/jpg;base64,/9j/4AAQSkZJRgABAQAAAQABAAD/2wCEAAkGBhQSEBUUEhESERUUFRYYEhYTFhYaFxgWFBgWFxcXHRsaHCceGxwjGRkYHy8gIycsLCwtFx4xNTAqNSYsLCsBCQoKDgwOGg8PGi8lHyQsLCwyLCwsLCwvLCwsLCwsLjQsKSwsLCwsLCwsLCwsLCwsLDIsLCwsLCwsLCwsLCwsLP/AABEIALABHgMBIgACEQEDEQH/xAAbAAEAAgMBAQAAAAAAAAAAAAAABQYCAwQHAf/EAEAQAAICAQIDBgMEBwcDBQAAAAECABEDEiEEBTEGEyJBUWEycZEHQlKBFCNicqHB0TM0U4KSsbIVc+EWQ4Oi8P/EABkBAQADAQEAAAAAAAAAAAAAAAABAgMEBf/EAC0RAAICAQMDAgQGAwAAAAAAAAABAhEDEiExBBNBUWEicYGhMpHB0fDxI0Kx/9oADAMBAAIRAxEAPwD3GIiAIiIAiIgCIiAIiIAiIgCIiAIiIAiam4pAdJdQfQkX9Jr4vmC46BsseiqLPz9h7mTTIbSOmJw4+bqSAwbHfTWBRPpYJH1ndDTQTT4EREgkREQBERAEREAREQBERAEREAREQBERAEREAREQBERAESK7RcsyZ8arjcIQzEkkj/28ijp+2ym/KrG4EjuK4fjQ4py6tlshCo0472W2W/hIB63pJ6mAWaJXcPK+LChe/VQFUeGvJQNh3fhog+t392qm7heX8T3yvlyIyq+oBSdv1eVD90dSybX5H8wJyIiAaOK41MYt2CjyvzPoB1J+UjOK5yMgCYi6lzRYoy0u5JBI6+Q+c4uXcYmRm4jKQSxIxhuiIDQA9z1Mkv8ArmBrBfFVb2y/1mlUZatXDM8PLsOnSMYb1veZcLy8YiSoLWdixsgDoN/ISIwdueH0pQYatFgD4dYBJvzC2L/nOjF214dq0lzYFeA/eYIv1JFf+DItkqKJDicodSrLexsVOThuatiULmRtI27wWdh0LCr6dSLmK9rsLFRj1vqZFsLQGtdQ3NdBVjrv853PxyMKNEGE9uCGqd2dqOCAQQQdwR0In2QfZ7PWTNhBtcZVsfsuSyV/Ij+MnJVqmXi7ViIiQWEREAREQBERAEREAREQBERAEREAREQBERAEREASt8XyviXdqyMoLmyMmzYzkxlVC9FKoGBNb+p1GrJIbN2swJlbHlY4tLadTisZNA/GLC9R8VRdFlFy4RycNwPF4+jarssWYE6i2Yi7FaPEl6aNdOkmOUDL3Q78g5N7oAee3wkicr9o8YolX0Ho4AIPvpvXXvUkeG4tMi6kdXHqpBgqbYiQgyNxJJ7xsWEEhe7NPk0mixbqq2CBpomrvepKVkN0UbtTyQ8PkOpScRJOJ7NAE3oJ6Agmvea+W8pzUW/RuJKkCiAo9fJqY/Seh4eS4VYNTsVNjXkyOA34qZiL9/KSXeibdx1RzdhXdnkrsikqQysKtXQKw8xYIBHT+E28Lx+NCKr6L5Gx9DvL12n7O4+MxgE6HU+DIBuBe49wR5etGUTmvYLJw5Dd62bGSB+rXx6iQFFX5k1fqR0kpplZRlHg7M/PsKIaVbNAeFfu9D0+75em0507Sk9LP+31kxy/7P8AI2MF8owk9E0rkoe7WLb1rb59ZM8u7C4UIbIzZyNwHoID+4oo/wCa41RRHbySZh2H4N9D58lg5iNIP4Fuj+ZJr2AlniJg3bs64x0qhErXB9mc2LToz6R3iu+nw6q6jYUR8xZ1GzsDNicj4gD+8sxoagWyb13F73a2Vzbjcd6PSQWLDEr/AA3Ic6OrHiWYa1bJuRrITEpsGxVo/hFf2nkVEsEAREQBERAEREAREQBERAEREAREQBERAEREASldpOET9IZmxm6H6zG2l6Ku1EHwuAFY7+0usqnaEJ3xDqr2pI3KuBpctTKdVUrbbjeoqyVJx3RSuYcqGJGZc+OgRdhsTi/NkXwP86nX2SVv0zFpORdTUzsSCwAynTpvYXidTqsidPaHGowEjIQAxsZE1MNePQ1FCASEo0QPUmaey2EtxuLVqUlnJLEd4aOcsNhSL3iOCqgfF7wklwWnklP8R6iZ5vxPGZ8Z7kZhjOIBSlaTt0YGiSCN726y+Hji+2EBvVz/AGY+VbufYbepE4+YdlcOdf14bI/47ph7CtgPb/eXhJLk58kHJbFF/wCo5vPIx/8AkP8AMzp4fmrjqT/q/wDMrvPeU5+EyFCjFbOhlBIYeXTznXwPZvi8mHvQoXfZHOliPxbzopHLci1Yee11avm0yz84GasKMCXIBNilFgkk9L22EiORdnXNZM4VgV8CWGB1D4j+XSWTh+G0KVXGFU9QFFH57b/nMpNLg1hCcudi0CJW8XCOv9m2TH7DdP8ASdh/lqduHis6/Hj1D8WPf6ofF9NUxOol4mjhuMR/hYEjqPMfMHcfnNxNbnaARHOOWZcrqUYAaaFsylG1Ke8AUUxoEUa+hMj8XZvOniTKuvTsWN0a4kki02tsqG/Y3fQue9rtKH9G0ufx9VHyA6n5/wAZC8F9qoQ6eKw0P8TF0/NSf9iflKOaWx0R6bJJWkW/lnDZ1yOcuQMhA0KKNUBdnSLN3v530Ek5zcu5gmfEmXEdSONSGiLB86IBnTLnPVCIiAIiIAiIgCIiAIiIAiIgCIiAIkHxvNOITI4XCciqRp0o+4KNtZ6nWB8IIoje9h9wc6zs6A8I6hmpiSfCKDX8PSmG/qrjygE3EgMPOuJ6HhixpvEA6rYahQILVVdQDvsNrOWXnecMQOEY13ouzRONbWvD0Y7A/P5QCR5tzjFw2M5M7jGlgWfMnooA3JPoJV+ec9w/o68Ttkx5Mmkoe7fTYY3anwkhdwDe8s/MuGxZMJXiUxuhA1q4BS/z9+nnKHxn2YWWfgcj8KCNseYlkf20nxov7xP7sq7XBtBY5KpOn9jPtDS8IMv61Uy9PhcEZkINM3iUldvFdSM5BmUZO9yr+qXUz+dk2bZmPi3N6brc7Rx3EcwVMfCcVwDZwrL3JwfAxQEKCy+ELR+8EO0nuT/Z62TTk5gyvW6cLj2wJ6av8Q//AF+car4LPCobyar23v8AnuXHlfMcefCmXCwbG4tCAQCBt0PuKnUZjjxhQAoCgCgAKAA6ACZSxg6vY5svB35/Wc2TlpPmJJT4xgggeWcoJwYvEB+rT/iJL8JwmgdSfnMOU/3fF/20/wCInXAETnfmOIAk5cYAuyWXam0nz/F4fntNyOGAIIIIsEbgg9CDANXEcGj/ABKCR0PRh8mG4/IzT+j5E+DJrH4cvX8nG/1DTtmGZSVIU6SRsauj8vOAeZ5WxOSGRseSyGKeFuuxKnqDt129JTu0uNUyoC/eIUVwNOnqSNx67fx6evpnO+SZdBBxrlA+EqNVb+lF1sbbBuu5lKxdmX4nOioptcaqSWvTV2bs0Pc7+QF7SulGqzZEtKZ6h2NJPL+Fvr3GO/8ASJMyG5TwGThcK4/7dV6EGmA9ArGqHl4vrJDBzBGOm6b8LAq30O5+Y2ljI25wdDabBo6aq7rbrt9ZA4zxy6aVW66tZX7qDSNjsWYb9QLO5qzYpUuc9vEw5WwlHRrKq1Egnbex06iWjCUvwkNpcne7caUyWEVqx913emydi4JZqA6i/LqL6TJcvG+IlMWxyFVH3gCmhdV7WuvcjY1t6+Uc++03i8DONIGnPmxgtlyC1w6PHsep1MaH4dpL/Zj264jjeM0ZGAVQCQru160yEXqPqAZFe5RZEejcE3F95WUYggbqo6qFPTxbW1eW2/sZLREg0EREAREQBEjO0XNDgwF1FmwB82lT4ftznfUqLhLCyWcgAAUPIgdSPOzvtNo4ZSjq8HLPqoQyrE07e/Bf4ld4HtCTjPeumtDpcIjEFwFJUeK9tar8zXXaTXAcauVA6mwQOnuAR/AgzC1wjteOcVck0cHMu1ODBkOPJkCsADR269N5Q+efa2eHfIpx5GONsYOhUo97jbIumzZpVN+85vtQ4k/pfd6VbUMdWtteltgfe+kw5t2awcXk7lhxa5QMByfo+gDVjx6R4if2q/IVN8qhj0K95Jv8q/dHO3N214Ovst9rGTi+Kx4RiZdRFl1StOtVNFT18ViekPx2o6cS6yNi3RFPu3mf2RZ9annPZL7J8XDZxlTv9QGhlzunwFgxNKPb1nqCIAAAAANgBsBM5V4JxuTT1HPh4AXqc9446E9F/dXovz6+pM6oiVNBERAERIftPxBx4dYI2YWCrsCD7Jbda3o1vYgHF2u4/OMang8iBw++rTofb4LYUT7WOnWQuXtq2MH9MwsKIAIBC7iw3dNvXldvuDM8/OUy4nLp3ihTa0M2MkEDqm4o+RAOx9JC4+IBUhCdFr4f7zg8Y80I7zEN63obiUd8o6YOFaZr+fNX/wALJw3aLwh8TUp3A30+nQ9PyqTvIOejiVcgfA2liN1uroH1G1j3E84fkbZGrNlCYjRx8PwupQQwDbt8e9/CtV+Iy+dl8OPh8PdjEvDLqtFoAbgbny1E+puWRjJJcM2DswA4yLkcOHZ1vxKC75HPhJqqyMKFeR6yR5VwPc4Ux6tWgVdVfvVmj/D5dJ1xJKCIiAJiMYBJAFnqfM10uZRAE15+HVxTqGHowBmyIBxfoTL/AGeQj9nJbr9SdQ+te08k7QjLl5ocN1eVjVkqCNJZtwPui57RPHPtA5LxWLjMmfDqKtZLYWOoBqtSBv5fLpOnA5VJQdSp1fqZzaW74JLiuz+LjM7DNwWA0+Qq+bIwL9LYAfsqt+XT1k72U7J8Lwr95hXBhayMgx2QdOpa1FvIk+V+UieHxO+JWUDUq6QcpygMrHG5YNiOsMHxj2IkrwaEKoIQEA3oDAEmt/FvsqqLNHboNpw9J3HCMZLwt/odOfDgjDuRl8V8fUtOTm+JeuRRNWPtDgZtIyqT6b3t+U835zzE68iBmGkWARW/eINSkjcUSJz8rx92ycQzs5Ou0ok72AdXltvU6Yw1SpHNKemOpnoPabtEcOENhKOxetLGrGl229/CJUeG7S5OODAk46qxdjxdKHn5/wAJG9qOdJn4YhVcaW31AeaZPeRHZHMwZmBpQhLmrNIqHwjzYk0L23nVkxRhh1PmymOTyySj5PUeyvCNidl7zK6HFjYDIejFnBodANhLNKryzj0x5GKtlzbachYghSrAUK2G7HagDR9rtGLIGAINg9Jwp3ujplCUHpkqZA9tlJ4Xb/Fxf8q/nPPcyrjQCxrDKQL303+G9x1no3Pc1toI8IokHzPUfSUftJwALNkGkMqoPELJUWaWh4fmdvcbzp37WmvNnnShXU91y2Uar3vmzUOaK471cmPF991fAHdXy2X7vJYsMQaFj0ls5bzd2TUp06zdUt7Uo8utKOnmTKHyVMj4SmNT49IbwjooO9nYDf3+UsGTjXw41QrTEHcEeE0zV7+lgzKGOEFq9Tsn1efqH258R4fF/v8AMge32fMnFJxAUtp0lXK2oKLW/lsfWS/K+PfNgxvbNkFOypoUnUmRV06vCSjMr6T7HepwcNzLPkyKaPdalXJvYrYnVZ6V7ectPCd0Bpx92B+FNNfQRmxQ6hwk1Tj58lsOeXTyvn28G3kfHlTqZMgYsdYZlugKGyswBPpfRBYG0s3DczR9gaPof/1Spcdx64Vs9N/uMwHvS/zIkQufJl8WHLt7KR/BiRN8fS/Dz9Tm6jrtWVuufCPT4kJ2U4vI+D9a2pgev5kfy/jJucrVOjpi7ViIiQSJWO2vFYXxHA2XGH2dlNEhEIJYgg0OnUD2I6izyp8++znBnyNmxPk4XOxs5MRNM3qyE1+a6T7yHfgvBRb+J0VDlwDnIWI0d2fGxaqXIGvWttQ034crVXRZy5nD5Q48SjJjrIbPyPf4PEpN9My+fvJD/ovG8BkOTJw68XjIpsvCr+sq7tsexP0Y/tSM7OnHxOVySqOhBR8XgyXZ2YLV7dQRe5kKVlp4nFWt16r+bfUtePnAxP0x2wG4eshApfjcaHN+QYHcbbiYcdzM2AveOzX4SpTT+8W2A9wTchuNSyz6rOpsYAvU3d5muwuqx0u8bAX1FzDFxmnBjAI3OT4dNfdH3GYeXRQOnRZYpa9C/dkQ3dvryBjqHhX4U2uhe/n12+UnpTexHPsOlsTZUXIXtUJokEACvI73sN5coIaa5EREECIiAIiIAld5pgK5CT0Y2D/KWKY5MYYUQCPeXhLSyk46kVSJNZ+RqfhJX26j+s5H5LkHTSfz/rOhZIswcJIrfMuU5coKrp0nzO1eIH38hOfgeTY8bgZ8JzsEYnRrYAKyItBQSbLEnbYKfWWY8ryD7h/Ij+s4+M7NnKAr4QwBsXYIJ60VYEXQ2uthtMZqUbeN/c6MPZlJLqI3Fe1/YieL7O4nRgcbYVfxAagaCWL3HmHIIPQg15Gas2PCrE8PhxAkEEK2PcMKNhD/AD8h6SZ4nsrkOAojPw5A2ONVbYWdNFtW5N3dm9zK5yXk+bGuZ8mLvMi0MFYhqPXUxQVdbdfWawyrTWRan+v1oxy4m5/4HpV/Kl9zs5K2Q5Cr96drt8uR7oigAxNC6PqdpfuV4CmMBupJNelyK7O8OSwd0UP3YBCggCz1o7gmj+QHrLBOZZYZIp41Se5su43eWVv1Zycfy8ZB6MOh/kZA8byg1T49Q9asf1EtMS8ZtbESgnuU3BwyoKRVUeiit9h/sBIfnvBoW1lW1hSAwvcaW8J8iN/Oei5OGVuqqfmBNGTlWM9FAPr1/wB5MpqSorGDi7PL+VcsdwELrhUuAe8VrLEGhXn4QT7AEyU5dyEYeILDImUBSCVFUxqgR7jV9D6Sd5xyLIelMQToJTUviVkYMtiwVc7jp7zp5DyTIoHfhDRJAVSLJFDqzGhZ6n73QVvEeoyL4P8AU0fR9O4d3U9fpv8A1VfcrPaLs0nEEOilM3TWuRxsBtQo1+UkcHLsyPhAyFURAr0x1u1DUxRh4rNkdTsJdEwqvRQPkKmcyyxjki4+ojaOTlnCDHiVQunzI9L8vy6TriJJIiIgCIiAJCc97HcLxe+bCNfllS0yj/Ou5+RsSbnwyGrLRk4u0zyrifs/4tcSvgyJxiMBkOHiAA4ZqYlX6E352h95X+Kx8VmyJw68LxK5VBvG+o7EjxF320CupYj0J6T2vlP93xf9tP8AiJ11K6fRm6zp/jim/wAvzrkoXZX7MFxMubi2GbKpDKi33SMDYPrkYHzND0HnL7ESySXBlkySyO5CIiSZiIiAIiIAiIgCIiAIiIAmvLw6t8Sg/ObIgGGLCFFKAPl6+sziIAiIgCIiAIiIAiIgCIiAIiIAmGTMq/EQPmZF8x5qbKptWxP9JFMxJskk+pmscTfJlLIlwSvNuZE4mXh8qplNBGZCygkjqPlf9D0nnnPON5jy/PgzDjMnHLlyImbGcYGNFLqDQ3q9QANg3LPxXEKi2xr0+flIXLz1WKN4GOsBceoFh4gGZh93SAT9PUTHNGcJR0rZujXDkxzjNSlUkrr2/stWDngQ4sF6SMe7UDsmlL32ALlVHqT7Tq4PtCjFgSxA07lCD4gSNvyZT5gqQRKPxHMsb3WXEmStDd/j73G6ag4B2Olg9nz8vPpt4PnJ1YsCumS8mp2THoQAKaRQdztZvby2l+1lU6cXRr3OkeBSjNOfFXvfyr9T0bFxqN0YH28/pN0qM6+F5k6eeoeh/l6TV4vQ5Fl9SxxMMOUMoYdDM5gbCIiAIiIAiIgCIiAIiIAiIgCIiAIiIAiIgCIiAIiIAiIgCImD51UgFlBNkAkCwu5+kAgOY8EUYmrUmwfn5GcktQdSt2CpF3tRB876VOXNyjG3QFf3f6dJvHL6mEsXoVLmvAHKlA0QQR6beUqxwY1Zlz8QvDsMqYwDY1K4+MNW4FjrsLGqgRfox5WpIC5kJOqhtZ0Gm6HyOx9Jxcb2N71tTUT0sMw6dPKWy5HPHojKjjn0cZT7jW5QxhUKWGPvlDldSNoYgUQ2lqq76UPlJjlmbFkzYhixtiONHbIr1q8YCr0+bS1YuzJUBQEAHTc39aubsHZvSSbVdRtiASSaqz67AD8pPdm0oynaL4+kxweqMNzgmWLCWNKLMlk5XiUgM9liQosCyOoA6mpI4sKqKUAfKVeVeDoWJ+THg8GhAvWuvzO5m6InO3Z0LYREQBERAEREAREQBERAEREAREQBERAEREAREQBERAEREASO5vyrHl0tkYqMYbcEAaSVL2SOhVSp9mb5iRmnjOFGTG+MkgOrKSOtMCDXvvBKq9ysvyDhQjFuK8GgWWfFpC6DiB3GmvEN/YSR4LluHCy5e91d4zHGWZSC2coRp9bC0K8iZqbsdj8NZMisu6sO7JB7xMti0IHjRdqqtpz4vs94cFjrzHVXVl2Ixvi1LS+E05baqPShtIV+S01G/hZ0cV2TxEOTkyKDqJNrShiWci12va/3RMMvZNHS8eZwSCysNJBZtVMaFnZq67gCaG+zvhygXXl2XTq/VklbU0QyEEWt0RQJsAECuzk/Y7Dw+TWrZHOrIw7whqOXQCRtsaWgfQkSShzYey+EIwfNdBUyUQFUhNI2N6TTBt/M2Kup0ZOyuGzbv+s8IUkVtqcKoqtgNh5afnNmbspjZiS+XxPraypGoFjdFTXxVtVACoTslhHTVW1jw02ldO/h38/qfWAYt2exFdAysoVsoJQqrXn3ZSQL6kGvOlu6EyHZjEAo1uDa7ggFgqABLq6tQ9DoV9Npj/6RxbeJ9goF6D8JUjqvt/E/kfshiLXqceFVAGilC42xbeHbwsd/X6QDs5TyROH+Esx0hbaroFm9PVjt7CSM4uWcpTAG02SxBJOnyAAGwAAG9AbCzVCdsAREQBERAEREAREQBERAEREAREQD/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s-GT">
              <a:latin typeface="Calibri" pitchFamily="34" charset="0"/>
            </a:endParaRPr>
          </a:p>
        </p:txBody>
      </p:sp>
      <p:pic>
        <p:nvPicPr>
          <p:cNvPr id="11268" name="Picture 4" descr="http://1.bp.blogspot.com/_oy4yDJKvwxI/TABPAouAZjI/AAAAAAAAACQ/R8sBlKt5wys/s1600/REMOTA.jpg"/>
          <p:cNvPicPr>
            <a:picLocks noChangeAspect="1" noChangeArrowheads="1"/>
          </p:cNvPicPr>
          <p:nvPr/>
        </p:nvPicPr>
        <p:blipFill>
          <a:blip r:embed="rId2" cstate="print"/>
          <a:srcRect/>
          <a:stretch>
            <a:fillRect/>
          </a:stretch>
        </p:blipFill>
        <p:spPr bwMode="auto">
          <a:xfrm>
            <a:off x="928688" y="1643063"/>
            <a:ext cx="7620000" cy="47148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title"/>
          </p:nvPr>
        </p:nvSpPr>
        <p:spPr/>
        <p:txBody>
          <a:bodyPr/>
          <a:lstStyle/>
          <a:p>
            <a:pPr eaLnBrk="1" hangingPunct="1"/>
            <a:r>
              <a:rPr lang="es-GT" dirty="0" smtClean="0"/>
              <a:t>CONECTIVIDAD</a:t>
            </a:r>
          </a:p>
        </p:txBody>
      </p:sp>
      <p:sp>
        <p:nvSpPr>
          <p:cNvPr id="3075" name="2 Marcador de contenido"/>
          <p:cNvSpPr>
            <a:spLocks noGrp="1"/>
          </p:cNvSpPr>
          <p:nvPr>
            <p:ph idx="1"/>
          </p:nvPr>
        </p:nvSpPr>
        <p:spPr>
          <a:xfrm>
            <a:off x="179512" y="1268760"/>
            <a:ext cx="8712968" cy="4857403"/>
          </a:xfrm>
        </p:spPr>
        <p:txBody>
          <a:bodyPr/>
          <a:lstStyle/>
          <a:p>
            <a:endParaRPr lang="es-GT" sz="2400" dirty="0" smtClean="0"/>
          </a:p>
          <a:p>
            <a:endParaRPr lang="es-GT" sz="2400" dirty="0" smtClean="0"/>
          </a:p>
          <a:p>
            <a:pPr algn="just"/>
            <a:r>
              <a:rPr lang="es-GT" sz="2400" dirty="0" smtClean="0"/>
              <a:t>Es la capacidad de un dispositivo (un PC, periferico, PDA, mobil, robot, electrodomestico, auto, etc) de poder ser conectado (generalmente a un PC u otro dispositivo) sin la necesidad de un ordenador, es decir en forma autonoma.</a:t>
            </a:r>
          </a:p>
          <a:p>
            <a:endParaRPr lang="es-GT" sz="2400" dirty="0" smtClean="0"/>
          </a:p>
          <a:p>
            <a:pPr marL="0" indent="0">
              <a:buNone/>
            </a:pPr>
            <a:endParaRPr lang="es-GT" sz="2400"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Conexión de redes</a:t>
            </a:r>
            <a:r>
              <a:rPr lang="es-GT" dirty="0"/>
              <a:t> </a:t>
            </a:r>
            <a:endParaRPr lang="es-ES" dirty="0"/>
          </a:p>
        </p:txBody>
      </p:sp>
      <p:sp>
        <p:nvSpPr>
          <p:cNvPr id="3" name="Marcador de contenido 2"/>
          <p:cNvSpPr>
            <a:spLocks noGrp="1"/>
          </p:cNvSpPr>
          <p:nvPr>
            <p:ph idx="1"/>
          </p:nvPr>
        </p:nvSpPr>
        <p:spPr/>
        <p:txBody>
          <a:bodyPr/>
          <a:lstStyle/>
          <a:p>
            <a:pPr algn="just"/>
            <a:r>
              <a:rPr lang="es-GT" dirty="0"/>
              <a:t>Las redes pueden interconectarse mediante diversos dispositivos.  En la capa física, las redes se pueden conectar mediante repetidores o concentradores, los cuales mueven los bits de una red a otra idéntica. </a:t>
            </a:r>
            <a:endParaRPr lang="es-ES" dirty="0"/>
          </a:p>
        </p:txBody>
      </p:sp>
    </p:spTree>
    <p:extLst>
      <p:ext uri="{BB962C8B-B14F-4D97-AF65-F5344CB8AC3E}">
        <p14:creationId xmlns:p14="http://schemas.microsoft.com/office/powerpoint/2010/main" val="19390492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p:txBody>
          <a:bodyPr/>
          <a:lstStyle/>
          <a:p>
            <a:pPr eaLnBrk="1" hangingPunct="1"/>
            <a:endParaRPr lang="es-GT" smtClean="0"/>
          </a:p>
        </p:txBody>
      </p:sp>
      <p:pic>
        <p:nvPicPr>
          <p:cNvPr id="4099" name="Picture 2"/>
          <p:cNvPicPr>
            <a:picLocks noChangeAspect="1" noChangeArrowheads="1"/>
          </p:cNvPicPr>
          <p:nvPr/>
        </p:nvPicPr>
        <p:blipFill>
          <a:blip r:embed="rId2" cstate="print"/>
          <a:srcRect l="21413" t="17578" r="17642" b="13086"/>
          <a:stretch>
            <a:fillRect/>
          </a:stretch>
        </p:blipFill>
        <p:spPr bwMode="auto">
          <a:xfrm>
            <a:off x="285750" y="571500"/>
            <a:ext cx="8429625" cy="59864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t/>
            </a:r>
            <a:br>
              <a:rPr lang="es-GT" b="1" dirty="0" smtClean="0"/>
            </a:br>
            <a:r>
              <a:rPr lang="es-GT" b="1" dirty="0" smtClean="0"/>
              <a:t>Entunelamiento</a:t>
            </a:r>
            <a:r>
              <a:rPr lang="es-GT" dirty="0"/>
              <a:t/>
            </a:r>
            <a:br>
              <a:rPr lang="es-GT" dirty="0"/>
            </a:br>
            <a:endParaRPr lang="es-ES" dirty="0"/>
          </a:p>
        </p:txBody>
      </p:sp>
      <p:sp>
        <p:nvSpPr>
          <p:cNvPr id="3" name="Marcador de contenido 2"/>
          <p:cNvSpPr>
            <a:spLocks noGrp="1"/>
          </p:cNvSpPr>
          <p:nvPr>
            <p:ph idx="1"/>
          </p:nvPr>
        </p:nvSpPr>
        <p:spPr/>
        <p:txBody>
          <a:bodyPr/>
          <a:lstStyle/>
          <a:p>
            <a:pPr algn="just"/>
            <a:r>
              <a:rPr lang="es-GT" sz="2400" dirty="0"/>
              <a:t>El manejo del caso general de lograr la interacción de dos redes diferentes es en extremo difícil. Sin embargo, hay un caso especial común que puede manejarse. Este caso es cuando el host de origen y el de destino están en la misma clase de red, pero hay una red diferente en medio. </a:t>
            </a:r>
            <a:endParaRPr lang="es-GT" sz="2400" dirty="0" smtClean="0"/>
          </a:p>
          <a:p>
            <a:pPr algn="just"/>
            <a:endParaRPr lang="es-GT" sz="2400" dirty="0"/>
          </a:p>
          <a:p>
            <a:pPr algn="just"/>
            <a:r>
              <a:rPr lang="es-GT" sz="2400" dirty="0" smtClean="0"/>
              <a:t>Como </a:t>
            </a:r>
            <a:r>
              <a:rPr lang="es-GT" sz="2400" dirty="0"/>
              <a:t>ejemplo, piense en un </a:t>
            </a:r>
            <a:r>
              <a:rPr lang="es-GT" sz="2400" dirty="0" smtClean="0"/>
              <a:t>auto </a:t>
            </a:r>
            <a:r>
              <a:rPr lang="es-GT" sz="2400" dirty="0"/>
              <a:t>con una Ethernet basada en TCP/IP en París, una Ethernet basada en TCP/IP en Londres y una WAN no IP.  </a:t>
            </a:r>
            <a:endParaRPr lang="es-GT" sz="2400" dirty="0" smtClean="0"/>
          </a:p>
          <a:p>
            <a:pPr marL="0" indent="0">
              <a:buNone/>
            </a:pPr>
            <a:endParaRPr lang="es-GT" sz="1400" dirty="0"/>
          </a:p>
          <a:p>
            <a:endParaRPr lang="es-ES" dirty="0"/>
          </a:p>
        </p:txBody>
      </p:sp>
    </p:spTree>
    <p:extLst>
      <p:ext uri="{BB962C8B-B14F-4D97-AF65-F5344CB8AC3E}">
        <p14:creationId xmlns:p14="http://schemas.microsoft.com/office/powerpoint/2010/main" val="38908876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p:txBody>
          <a:bodyPr/>
          <a:lstStyle/>
          <a:p>
            <a:pPr eaLnBrk="1" hangingPunct="1"/>
            <a:r>
              <a:rPr lang="es-GT" dirty="0" smtClean="0"/>
              <a:t>Entunelamiento</a:t>
            </a:r>
          </a:p>
        </p:txBody>
      </p:sp>
      <p:pic>
        <p:nvPicPr>
          <p:cNvPr id="5123" name="Picture 2"/>
          <p:cNvPicPr>
            <a:picLocks noChangeAspect="1" noChangeArrowheads="1"/>
          </p:cNvPicPr>
          <p:nvPr/>
        </p:nvPicPr>
        <p:blipFill>
          <a:blip r:embed="rId2" cstate="print"/>
          <a:srcRect l="17569" t="21484" r="14348" b="17969"/>
          <a:stretch>
            <a:fillRect/>
          </a:stretch>
        </p:blipFill>
        <p:spPr bwMode="auto">
          <a:xfrm>
            <a:off x="285750" y="1714500"/>
            <a:ext cx="8858250" cy="44291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p:txBody>
          <a:bodyPr/>
          <a:lstStyle/>
          <a:p>
            <a:pPr eaLnBrk="1" hangingPunct="1"/>
            <a:r>
              <a:rPr lang="es-GT" smtClean="0"/>
              <a:t>Analogía de entunelamiento</a:t>
            </a:r>
          </a:p>
        </p:txBody>
      </p:sp>
      <p:pic>
        <p:nvPicPr>
          <p:cNvPr id="6147" name="Picture 2"/>
          <p:cNvPicPr>
            <a:picLocks noChangeAspect="1" noChangeArrowheads="1"/>
          </p:cNvPicPr>
          <p:nvPr/>
        </p:nvPicPr>
        <p:blipFill>
          <a:blip r:embed="rId2" cstate="print"/>
          <a:srcRect l="18668" t="47852" r="15994" b="11131"/>
          <a:stretch>
            <a:fillRect/>
          </a:stretch>
        </p:blipFill>
        <p:spPr bwMode="auto">
          <a:xfrm>
            <a:off x="357188" y="2286000"/>
            <a:ext cx="8501062" cy="30003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Analogía del </a:t>
            </a:r>
            <a:r>
              <a:rPr lang="es-ES" dirty="0" err="1" smtClean="0"/>
              <a:t>Entunelamiento</a:t>
            </a:r>
            <a:endParaRPr lang="es-ES" dirty="0"/>
          </a:p>
        </p:txBody>
      </p:sp>
      <p:sp>
        <p:nvSpPr>
          <p:cNvPr id="3" name="Marcador de contenido 2"/>
          <p:cNvSpPr>
            <a:spLocks noGrp="1"/>
          </p:cNvSpPr>
          <p:nvPr>
            <p:ph idx="1"/>
          </p:nvPr>
        </p:nvSpPr>
        <p:spPr/>
        <p:txBody>
          <a:bodyPr/>
          <a:lstStyle/>
          <a:p>
            <a:pPr algn="just"/>
            <a:r>
              <a:rPr lang="es-ES" sz="2400" dirty="0" smtClean="0"/>
              <a:t>Una persona que maneja su auto de Paris a Londres. En Francia, el auto se mueve con su propia energía, pero al llegar al Canal de la Mancha, se carga en un tren de alta velocidad y se transporta a Inglaterra a través del Túnel (los autos no pueden conducirse a través del Túnel). En efecto, el auto se transporta como carga. En el otro extremo, se libera el auto en las carreteras de Inglaterra y nuevamente continua moviéndose con sus propios medios.</a:t>
            </a:r>
            <a:endParaRPr lang="es-ES" sz="2400" dirty="0"/>
          </a:p>
        </p:txBody>
      </p:sp>
    </p:spTree>
    <p:extLst>
      <p:ext uri="{BB962C8B-B14F-4D97-AF65-F5344CB8AC3E}">
        <p14:creationId xmlns:p14="http://schemas.microsoft.com/office/powerpoint/2010/main" val="9793418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p:txBody>
          <a:bodyPr/>
          <a:lstStyle/>
          <a:p>
            <a:pPr eaLnBrk="1" hangingPunct="1"/>
            <a:r>
              <a:rPr lang="es-GT" smtClean="0"/>
              <a:t>Tipos de Conectividad Remota</a:t>
            </a:r>
          </a:p>
        </p:txBody>
      </p:sp>
      <p:pic>
        <p:nvPicPr>
          <p:cNvPr id="7171" name="Picture 2" descr="http://www.monografias.com/trabajos30/conceptos-redes/Image1398.gif"/>
          <p:cNvPicPr>
            <a:picLocks noChangeAspect="1" noChangeArrowheads="1"/>
          </p:cNvPicPr>
          <p:nvPr/>
        </p:nvPicPr>
        <p:blipFill>
          <a:blip r:embed="rId2" cstate="print"/>
          <a:srcRect/>
          <a:stretch>
            <a:fillRect/>
          </a:stretch>
        </p:blipFill>
        <p:spPr bwMode="auto">
          <a:xfrm>
            <a:off x="1285875" y="2214563"/>
            <a:ext cx="6715125" cy="442436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NECTIVIDAD_REMOTA_2003[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CONECTIVIDAD_REMOTA_2003[1]</Template>
  <TotalTime>58</TotalTime>
  <Words>898</Words>
  <Application>Microsoft Macintosh PowerPoint</Application>
  <PresentationFormat>Presentación en pantalla (4:3)</PresentationFormat>
  <Paragraphs>47</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CONECTIVIDAD_REMOTA_2003[1]</vt:lpstr>
      <vt:lpstr>Conectividad Remota</vt:lpstr>
      <vt:lpstr>CONECTIVIDAD</vt:lpstr>
      <vt:lpstr>Conexión de redes </vt:lpstr>
      <vt:lpstr>Presentación de PowerPoint</vt:lpstr>
      <vt:lpstr> Entunelamiento </vt:lpstr>
      <vt:lpstr>Entunelamiento</vt:lpstr>
      <vt:lpstr>Analogía de entunelamiento</vt:lpstr>
      <vt:lpstr>Analogía del Entunelamiento</vt:lpstr>
      <vt:lpstr>Tipos de Conectividad Remota</vt:lpstr>
      <vt:lpstr> RPC  (Llamada a procedimiento remoto  RPC) </vt:lpstr>
      <vt:lpstr> SSH (Secure Shell) </vt:lpstr>
      <vt:lpstr>Redes  RDSI-ISDN</vt:lpstr>
      <vt:lpstr>RED DIGITAL DE SERVICIOS INTEGRADOS RDSI – ISDN </vt:lpstr>
      <vt:lpstr>Ejemplo de conectividad remota utilizando la tecnología inalámbrica de Wi-Fi.</vt:lpstr>
      <vt:lpstr>Características de SSH </vt:lpstr>
      <vt:lpstr> Que es X11 ?</vt:lpstr>
      <vt:lpstr>Túnel de puerto serial RS232 ó RS485 utilizando Wi-Fi como medio deenlace remoto</vt:lpstr>
      <vt:lpstr>Ejemplo Conexión Remota Mixta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Conectividad Remota</dc:title>
  <dc:creator>Angel</dc:creator>
  <cp:lastModifiedBy>Edson Barrios</cp:lastModifiedBy>
  <cp:revision>9</cp:revision>
  <dcterms:created xsi:type="dcterms:W3CDTF">2011-09-22T04:11:28Z</dcterms:created>
  <dcterms:modified xsi:type="dcterms:W3CDTF">2014-10-18T12:23:32Z</dcterms:modified>
</cp:coreProperties>
</file>