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4" r:id="rId4"/>
    <p:sldId id="268" r:id="rId5"/>
    <p:sldId id="269" r:id="rId6"/>
    <p:sldId id="271" r:id="rId7"/>
    <p:sldId id="272" r:id="rId8"/>
    <p:sldId id="273" r:id="rId9"/>
    <p:sldId id="274" r:id="rId10"/>
    <p:sldId id="275" r:id="rId11"/>
    <p:sldId id="276" r:id="rId12"/>
    <p:sldId id="277" r:id="rId13"/>
    <p:sldId id="278" r:id="rId14"/>
    <p:sldId id="279" r:id="rId15"/>
    <p:sldId id="280" r:id="rId16"/>
    <p:sldId id="282" r:id="rId17"/>
    <p:sldId id="283" r:id="rId18"/>
    <p:sldId id="284" r:id="rId19"/>
    <p:sldId id="285" r:id="rId20"/>
    <p:sldId id="286" r:id="rId21"/>
    <p:sldId id="291" r:id="rId22"/>
    <p:sldId id="292" r:id="rId23"/>
    <p:sldId id="293" r:id="rId24"/>
    <p:sldId id="266" r:id="rId25"/>
    <p:sldId id="261" r:id="rId26"/>
    <p:sldId id="262" r:id="rId27"/>
    <p:sldId id="263" r:id="rId2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 para editar título</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Haga clic para modificar el estilo de subtítulo del patrón</a:t>
            </a:r>
            <a:endParaRPr dirty="0"/>
          </a:p>
        </p:txBody>
      </p:sp>
      <p:sp>
        <p:nvSpPr>
          <p:cNvPr id="4" name="Date Placeholder 3"/>
          <p:cNvSpPr>
            <a:spLocks noGrp="1"/>
          </p:cNvSpPr>
          <p:nvPr>
            <p:ph type="dt" sz="half" idx="10"/>
          </p:nvPr>
        </p:nvSpPr>
        <p:spPr/>
        <p:txBody>
          <a:bodyPr/>
          <a:lstStyle/>
          <a:p>
            <a:fld id="{1303D831-1C5E-4606-BFFD-617449C01F02}" type="datetimeFigureOut">
              <a:rPr lang="es-MX" smtClean="0"/>
              <a:pPr/>
              <a:t>25/10/14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8C6629-6B39-45A2-AC7A-FE26903A3362}" type="slidenum">
              <a:rPr lang="es-MX" smtClean="0"/>
              <a:pPr/>
              <a:t>‹Nr.›</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 para editar título</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Arrastre la imagen al marcador de posición o haga clic en el icono para agregar</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Haga clic para modificar el estilo de texto del patrón</a:t>
            </a:r>
          </a:p>
        </p:txBody>
      </p:sp>
      <p:sp>
        <p:nvSpPr>
          <p:cNvPr id="5" name="Date Placeholder 4"/>
          <p:cNvSpPr>
            <a:spLocks noGrp="1"/>
          </p:cNvSpPr>
          <p:nvPr>
            <p:ph type="dt" sz="half" idx="10"/>
          </p:nvPr>
        </p:nvSpPr>
        <p:spPr/>
        <p:txBody>
          <a:bodyPr/>
          <a:lstStyle/>
          <a:p>
            <a:fld id="{1303D831-1C5E-4606-BFFD-617449C01F02}" type="datetimeFigureOut">
              <a:rPr lang="es-MX" smtClean="0"/>
              <a:pPr/>
              <a:t>25/10/14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8C6629-6B39-45A2-AC7A-FE26903A3362}" type="slidenum">
              <a:rPr lang="es-MX" smtClean="0"/>
              <a:pPr/>
              <a:t>‹Nr.›</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encima del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 para editar título</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Arrastre la imagen al marcador de posición o haga clic en el icono para agregar</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Haga clic para modificar el estilo de texto del patrón</a:t>
            </a:r>
          </a:p>
        </p:txBody>
      </p:sp>
      <p:sp>
        <p:nvSpPr>
          <p:cNvPr id="5" name="Date Placeholder 4"/>
          <p:cNvSpPr>
            <a:spLocks noGrp="1"/>
          </p:cNvSpPr>
          <p:nvPr>
            <p:ph type="dt" sz="half" idx="10"/>
          </p:nvPr>
        </p:nvSpPr>
        <p:spPr/>
        <p:txBody>
          <a:bodyPr/>
          <a:lstStyle/>
          <a:p>
            <a:fld id="{1303D831-1C5E-4606-BFFD-617449C01F02}" type="datetimeFigureOut">
              <a:rPr lang="es-MX" smtClean="0"/>
              <a:pPr/>
              <a:t>25/10/14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8C6629-6B39-45A2-AC7A-FE26903A3362}" type="slidenum">
              <a:rPr lang="es-MX" smtClean="0"/>
              <a:pPr/>
              <a:t>‹Nr.›</a:t>
            </a:fld>
            <a:endParaRPr lang="es-MX"/>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uión gráfico">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 para editar título</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Arrastre la imagen al marcador de posición o haga clic en el icono para agregar</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Haga clic para modificar el estilo de texto del patrón</a:t>
            </a:r>
          </a:p>
        </p:txBody>
      </p:sp>
      <p:sp>
        <p:nvSpPr>
          <p:cNvPr id="5" name="Date Placeholder 4"/>
          <p:cNvSpPr>
            <a:spLocks noGrp="1"/>
          </p:cNvSpPr>
          <p:nvPr>
            <p:ph type="dt" sz="half" idx="10"/>
          </p:nvPr>
        </p:nvSpPr>
        <p:spPr/>
        <p:txBody>
          <a:bodyPr/>
          <a:lstStyle/>
          <a:p>
            <a:fld id="{1303D831-1C5E-4606-BFFD-617449C01F02}" type="datetimeFigureOut">
              <a:rPr lang="es-MX" smtClean="0"/>
              <a:pPr/>
              <a:t>25/10/14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8C6629-6B39-45A2-AC7A-FE26903A3362}" type="slidenum">
              <a:rPr lang="es-MX" smtClean="0"/>
              <a:pPr/>
              <a:t>‹Nr.›</a:t>
            </a:fld>
            <a:endParaRPr lang="es-MX"/>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Arrastre la imagen al marcador de posición o haga clic en el icono para agregar</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Arrastre la imagen al marcador de posición o haga clic en el icono para agregar</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Arrastre la imagen al marcador de posición o haga clic en el icono para agregar</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Arrastre la imagen al marcador de posición o haga clic en el icono para agregar</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Arrastre la imagen al marcador de posición o haga clic en el icono para agregar</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dirty="0"/>
          </a:p>
        </p:txBody>
      </p:sp>
      <p:sp>
        <p:nvSpPr>
          <p:cNvPr id="4" name="Date Placeholder 3"/>
          <p:cNvSpPr>
            <a:spLocks noGrp="1"/>
          </p:cNvSpPr>
          <p:nvPr>
            <p:ph type="dt" sz="half" idx="10"/>
          </p:nvPr>
        </p:nvSpPr>
        <p:spPr/>
        <p:txBody>
          <a:bodyPr/>
          <a:lstStyle/>
          <a:p>
            <a:fld id="{1303D831-1C5E-4606-BFFD-617449C01F02}" type="datetimeFigureOut">
              <a:rPr lang="es-MX" smtClean="0"/>
              <a:pPr/>
              <a:t>25/10/14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8C6629-6B39-45A2-AC7A-FE26903A3362}" type="slidenum">
              <a:rPr lang="es-MX" smtClean="0"/>
              <a:pPr/>
              <a:t>‹Nr.›</a:t>
            </a:fld>
            <a:endParaRPr lang="es-MX"/>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 para editar título</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dirty="0"/>
          </a:p>
        </p:txBody>
      </p:sp>
      <p:sp>
        <p:nvSpPr>
          <p:cNvPr id="4" name="Date Placeholder 3"/>
          <p:cNvSpPr>
            <a:spLocks noGrp="1"/>
          </p:cNvSpPr>
          <p:nvPr>
            <p:ph type="dt" sz="half" idx="10"/>
          </p:nvPr>
        </p:nvSpPr>
        <p:spPr/>
        <p:txBody>
          <a:bodyPr/>
          <a:lstStyle/>
          <a:p>
            <a:fld id="{1303D831-1C5E-4606-BFFD-617449C01F02}" type="datetimeFigureOut">
              <a:rPr lang="es-MX" smtClean="0"/>
              <a:pPr/>
              <a:t>25/10/14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8C6629-6B39-45A2-AC7A-FE26903A3362}" type="slidenum">
              <a:rPr lang="es-MX" smtClean="0"/>
              <a:pPr/>
              <a:t>‹Nr.›</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dirty="0"/>
          </a:p>
        </p:txBody>
      </p:sp>
      <p:sp>
        <p:nvSpPr>
          <p:cNvPr id="4" name="Date Placeholder 3"/>
          <p:cNvSpPr>
            <a:spLocks noGrp="1"/>
          </p:cNvSpPr>
          <p:nvPr>
            <p:ph type="dt" sz="half" idx="10"/>
          </p:nvPr>
        </p:nvSpPr>
        <p:spPr/>
        <p:txBody>
          <a:bodyPr/>
          <a:lstStyle/>
          <a:p>
            <a:fld id="{1303D831-1C5E-4606-BFFD-617449C01F02}" type="datetimeFigureOut">
              <a:rPr lang="es-MX" smtClean="0"/>
              <a:pPr/>
              <a:t>25/10/14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8C6629-6B39-45A2-AC7A-FE26903A3362}" type="slidenum">
              <a:rPr lang="es-MX" smtClean="0"/>
              <a:pPr/>
              <a:t>‹Nr.›</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a de título con imagen">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 para editar título</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Haga clic para modificar el estilo de subtítulo del patrón</a:t>
            </a:r>
            <a:endParaRPr dirty="0"/>
          </a:p>
        </p:txBody>
      </p:sp>
      <p:sp>
        <p:nvSpPr>
          <p:cNvPr id="4" name="Date Placeholder 3"/>
          <p:cNvSpPr>
            <a:spLocks noGrp="1"/>
          </p:cNvSpPr>
          <p:nvPr>
            <p:ph type="dt" sz="half" idx="10"/>
          </p:nvPr>
        </p:nvSpPr>
        <p:spPr/>
        <p:txBody>
          <a:bodyPr/>
          <a:lstStyle/>
          <a:p>
            <a:fld id="{1303D831-1C5E-4606-BFFD-617449C01F02}" type="datetimeFigureOut">
              <a:rPr lang="es-MX" smtClean="0"/>
              <a:pPr/>
              <a:t>25/10/14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8C6629-6B39-45A2-AC7A-FE26903A3362}" type="slidenum">
              <a:rPr lang="es-MX" smtClean="0"/>
              <a:pPr/>
              <a:t>‹Nr.›</a:t>
            </a:fld>
            <a:endParaRPr lang="es-MX"/>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Arrastre la imagen al marcador de posición o haga clic en el icono para agregar</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 para editar título</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Haga clic para modificar el estilo de texto del patrón</a:t>
            </a:r>
          </a:p>
        </p:txBody>
      </p:sp>
      <p:sp>
        <p:nvSpPr>
          <p:cNvPr id="4" name="Date Placeholder 3"/>
          <p:cNvSpPr>
            <a:spLocks noGrp="1"/>
          </p:cNvSpPr>
          <p:nvPr>
            <p:ph type="dt" sz="half" idx="10"/>
          </p:nvPr>
        </p:nvSpPr>
        <p:spPr/>
        <p:txBody>
          <a:bodyPr/>
          <a:lstStyle/>
          <a:p>
            <a:fld id="{1303D831-1C5E-4606-BFFD-617449C01F02}" type="datetimeFigureOut">
              <a:rPr lang="es-MX" smtClean="0"/>
              <a:pPr/>
              <a:t>25/10/14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8C6629-6B39-45A2-AC7A-FE26903A3362}" type="slidenum">
              <a:rPr lang="es-MX" smtClean="0"/>
              <a:pPr/>
              <a:t>‹Nr.›</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 para editar título</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dirty="0"/>
          </a:p>
        </p:txBody>
      </p:sp>
      <p:sp>
        <p:nvSpPr>
          <p:cNvPr id="5" name="Date Placeholder 4"/>
          <p:cNvSpPr>
            <a:spLocks noGrp="1"/>
          </p:cNvSpPr>
          <p:nvPr>
            <p:ph type="dt" sz="half" idx="10"/>
          </p:nvPr>
        </p:nvSpPr>
        <p:spPr/>
        <p:txBody>
          <a:bodyPr/>
          <a:lstStyle/>
          <a:p>
            <a:fld id="{1303D831-1C5E-4606-BFFD-617449C01F02}" type="datetimeFigureOut">
              <a:rPr lang="es-MX" smtClean="0"/>
              <a:pPr/>
              <a:t>25/10/14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8C6629-6B39-45A2-AC7A-FE26903A3362}" type="slidenum">
              <a:rPr lang="es-MX" smtClean="0"/>
              <a:pPr/>
              <a:t>‹Nr.›</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 para editar título</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dirty="0"/>
          </a:p>
        </p:txBody>
      </p:sp>
      <p:sp>
        <p:nvSpPr>
          <p:cNvPr id="7" name="Date Placeholder 6"/>
          <p:cNvSpPr>
            <a:spLocks noGrp="1"/>
          </p:cNvSpPr>
          <p:nvPr>
            <p:ph type="dt" sz="half" idx="10"/>
          </p:nvPr>
        </p:nvSpPr>
        <p:spPr/>
        <p:txBody>
          <a:bodyPr/>
          <a:lstStyle/>
          <a:p>
            <a:fld id="{1303D831-1C5E-4606-BFFD-617449C01F02}" type="datetimeFigureOut">
              <a:rPr lang="es-MX" smtClean="0"/>
              <a:pPr/>
              <a:t>25/10/14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C8C6629-6B39-45A2-AC7A-FE26903A3362}" type="slidenum">
              <a:rPr lang="es-MX" smtClean="0"/>
              <a:pPr/>
              <a:t>‹Nr.›</a:t>
            </a:fld>
            <a:endParaRPr lang="es-MX"/>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a:p>
        </p:txBody>
      </p:sp>
      <p:sp>
        <p:nvSpPr>
          <p:cNvPr id="3" name="Date Placeholder 2"/>
          <p:cNvSpPr>
            <a:spLocks noGrp="1"/>
          </p:cNvSpPr>
          <p:nvPr>
            <p:ph type="dt" sz="half" idx="10"/>
          </p:nvPr>
        </p:nvSpPr>
        <p:spPr/>
        <p:txBody>
          <a:bodyPr/>
          <a:lstStyle/>
          <a:p>
            <a:fld id="{1303D831-1C5E-4606-BFFD-617449C01F02}" type="datetimeFigureOut">
              <a:rPr lang="es-MX" smtClean="0"/>
              <a:pPr/>
              <a:t>25/10/14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C8C6629-6B39-45A2-AC7A-FE26903A3362}" type="slidenum">
              <a:rPr lang="es-MX" smtClean="0"/>
              <a:pPr/>
              <a:t>‹Nr.›</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3D831-1C5E-4606-BFFD-617449C01F02}" type="datetimeFigureOut">
              <a:rPr lang="es-MX" smtClean="0"/>
              <a:pPr/>
              <a:t>25/10/14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C8C6629-6B39-45A2-AC7A-FE26903A3362}" type="slidenum">
              <a:rPr lang="es-MX" smtClean="0"/>
              <a:pPr/>
              <a:t>‹Nr.›</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 para editar título</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Date Placeholder 4"/>
          <p:cNvSpPr>
            <a:spLocks noGrp="1"/>
          </p:cNvSpPr>
          <p:nvPr>
            <p:ph type="dt" sz="half" idx="10"/>
          </p:nvPr>
        </p:nvSpPr>
        <p:spPr/>
        <p:txBody>
          <a:bodyPr/>
          <a:lstStyle/>
          <a:p>
            <a:fld id="{1303D831-1C5E-4606-BFFD-617449C01F02}" type="datetimeFigureOut">
              <a:rPr lang="es-MX" smtClean="0"/>
              <a:pPr/>
              <a:t>25/10/14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8C6629-6B39-45A2-AC7A-FE26903A3362}" type="slidenum">
              <a:rPr lang="es-MX" smtClean="0"/>
              <a:pPr/>
              <a:t>‹Nr.›</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 para editar título</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1303D831-1C5E-4606-BFFD-617449C01F02}" type="datetimeFigureOut">
              <a:rPr lang="es-MX" smtClean="0"/>
              <a:pPr/>
              <a:t>25/10/14</a:t>
            </a:fld>
            <a:endParaRPr lang="es-MX"/>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s-MX"/>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8C6629-6B39-45A2-AC7A-FE26903A3362}" type="slidenum">
              <a:rPr lang="es-MX" smtClean="0"/>
              <a:pPr/>
              <a:t>‹Nr.›</a:t>
            </a:fld>
            <a:endParaRPr lang="es-MX"/>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Direccionamiento IP</a:t>
            </a:r>
            <a:endParaRPr lang="es-MX" dirty="0"/>
          </a:p>
        </p:txBody>
      </p:sp>
      <p:sp>
        <p:nvSpPr>
          <p:cNvPr id="3" name="2 Subtítulo"/>
          <p:cNvSpPr>
            <a:spLocks noGrp="1"/>
          </p:cNvSpPr>
          <p:nvPr>
            <p:ph type="subTitle" idx="1"/>
          </p:nvPr>
        </p:nvSpPr>
        <p:spPr/>
        <p:txBody>
          <a:bodyPr/>
          <a:lstStyle/>
          <a:p>
            <a:r>
              <a:rPr lang="es-MX" dirty="0" smtClean="0"/>
              <a:t>Y Subredes</a:t>
            </a:r>
            <a:endParaRPr lang="es-MX"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715962"/>
          </a:xfrm>
        </p:spPr>
        <p:txBody>
          <a:bodyPr>
            <a:normAutofit fontScale="90000"/>
          </a:bodyPr>
          <a:lstStyle/>
          <a:p>
            <a:r>
              <a:rPr lang="es-MX" dirty="0" smtClean="0"/>
              <a:t>Direccionamiento con clase</a:t>
            </a:r>
            <a:endParaRPr lang="es-MX" dirty="0"/>
          </a:p>
        </p:txBody>
      </p:sp>
      <p:sp>
        <p:nvSpPr>
          <p:cNvPr id="3" name="2 Marcador de contenido"/>
          <p:cNvSpPr>
            <a:spLocks noGrp="1"/>
          </p:cNvSpPr>
          <p:nvPr>
            <p:ph idx="1"/>
          </p:nvPr>
        </p:nvSpPr>
        <p:spPr>
          <a:xfrm>
            <a:off x="457200" y="1371600"/>
            <a:ext cx="7467600" cy="1524000"/>
          </a:xfrm>
        </p:spPr>
        <p:txBody>
          <a:bodyPr>
            <a:normAutofit/>
          </a:bodyPr>
          <a:lstStyle/>
          <a:p>
            <a:pPr algn="just">
              <a:buFont typeface="Wingdings" charset="2"/>
              <a:buChar char="Ø"/>
            </a:pPr>
            <a:r>
              <a:rPr lang="es-MX" dirty="0" smtClean="0"/>
              <a:t>Si una dirección tiene su máscara por defecto pertenece a una Clase A, B o C, de lo contrario no tiene Clase aunque por su IP pareciese la tuviese.</a:t>
            </a:r>
            <a:endParaRPr lang="es-MX" dirty="0"/>
          </a:p>
        </p:txBody>
      </p:sp>
      <p:pic>
        <p:nvPicPr>
          <p:cNvPr id="32770" name="Picture 2"/>
          <p:cNvPicPr>
            <a:picLocks noChangeAspect="1" noChangeArrowheads="1"/>
          </p:cNvPicPr>
          <p:nvPr/>
        </p:nvPicPr>
        <p:blipFill>
          <a:blip r:embed="rId2" cstate="print"/>
          <a:srcRect/>
          <a:stretch>
            <a:fillRect/>
          </a:stretch>
        </p:blipFill>
        <p:spPr bwMode="auto">
          <a:xfrm>
            <a:off x="1371600" y="2819400"/>
            <a:ext cx="6238875" cy="34480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Subneteo</a:t>
            </a:r>
            <a:r>
              <a:rPr lang="es-MX" dirty="0" smtClean="0"/>
              <a:t> de una red clase C</a:t>
            </a:r>
            <a:endParaRPr lang="es-MX" dirty="0"/>
          </a:p>
        </p:txBody>
      </p:sp>
      <p:sp>
        <p:nvSpPr>
          <p:cNvPr id="3" name="2 Marcador de contenido"/>
          <p:cNvSpPr>
            <a:spLocks noGrp="1"/>
          </p:cNvSpPr>
          <p:nvPr>
            <p:ph idx="1"/>
          </p:nvPr>
        </p:nvSpPr>
        <p:spPr>
          <a:xfrm>
            <a:off x="685800" y="1600200"/>
            <a:ext cx="7467600" cy="1066800"/>
          </a:xfrm>
        </p:spPr>
        <p:txBody>
          <a:bodyPr>
            <a:normAutofit/>
          </a:bodyPr>
          <a:lstStyle/>
          <a:p>
            <a:pPr algn="just"/>
            <a:r>
              <a:rPr lang="es-MX" sz="1800" dirty="0" smtClean="0"/>
              <a:t>Nos dan la dirección de red Clase C 192.168.1.0 /24 para realizar mediante </a:t>
            </a:r>
            <a:r>
              <a:rPr lang="es-MX" sz="1800" dirty="0" err="1" smtClean="0"/>
              <a:t>subneteo</a:t>
            </a:r>
            <a:r>
              <a:rPr lang="es-MX" sz="1800" dirty="0" smtClean="0"/>
              <a:t> 4 subredes con un mínimo de 50 hosts por subred.</a:t>
            </a:r>
            <a:endParaRPr lang="es-MX" sz="1800" dirty="0"/>
          </a:p>
        </p:txBody>
      </p:sp>
      <p:sp>
        <p:nvSpPr>
          <p:cNvPr id="4" name="3 Rectángulo"/>
          <p:cNvSpPr/>
          <p:nvPr/>
        </p:nvSpPr>
        <p:spPr>
          <a:xfrm>
            <a:off x="762000" y="3276600"/>
            <a:ext cx="4572000" cy="646331"/>
          </a:xfrm>
          <a:prstGeom prst="rect">
            <a:avLst/>
          </a:prstGeom>
        </p:spPr>
        <p:txBody>
          <a:bodyPr>
            <a:spAutoFit/>
          </a:bodyPr>
          <a:lstStyle/>
          <a:p>
            <a:r>
              <a:rPr lang="es-MX" dirty="0" smtClean="0"/>
              <a:t>Lo vamos a realizar en 3 pasos:</a:t>
            </a:r>
            <a:br>
              <a:rPr lang="es-MX" dirty="0" smtClean="0"/>
            </a:br>
            <a:endParaRPr lang="es-MX" dirty="0"/>
          </a:p>
        </p:txBody>
      </p:sp>
      <p:sp>
        <p:nvSpPr>
          <p:cNvPr id="5" name="4 Rectángulo"/>
          <p:cNvSpPr/>
          <p:nvPr/>
        </p:nvSpPr>
        <p:spPr>
          <a:xfrm>
            <a:off x="762000" y="3810000"/>
            <a:ext cx="7315200" cy="276999"/>
          </a:xfrm>
          <a:prstGeom prst="rect">
            <a:avLst/>
          </a:prstGeom>
        </p:spPr>
        <p:txBody>
          <a:bodyPr wrap="square">
            <a:spAutoFit/>
          </a:bodyPr>
          <a:lstStyle/>
          <a:p>
            <a:r>
              <a:rPr lang="es-MX" sz="1200" b="1" dirty="0" smtClean="0">
                <a:solidFill>
                  <a:srgbClr val="FFFF00"/>
                </a:solidFill>
              </a:rPr>
              <a:t>1. Adaptar la Máscara de Red por Defecto a Nuestras Subredes</a:t>
            </a:r>
            <a:endParaRPr lang="es-MX" sz="1200" b="1" dirty="0">
              <a:solidFill>
                <a:srgbClr val="FFFF00"/>
              </a:solidFill>
            </a:endParaRPr>
          </a:p>
        </p:txBody>
      </p:sp>
      <p:sp>
        <p:nvSpPr>
          <p:cNvPr id="6" name="5 Rectángulo"/>
          <p:cNvSpPr/>
          <p:nvPr/>
        </p:nvSpPr>
        <p:spPr>
          <a:xfrm>
            <a:off x="762000" y="4191000"/>
            <a:ext cx="4724400" cy="276999"/>
          </a:xfrm>
          <a:prstGeom prst="rect">
            <a:avLst/>
          </a:prstGeom>
        </p:spPr>
        <p:txBody>
          <a:bodyPr wrap="square">
            <a:spAutoFit/>
          </a:bodyPr>
          <a:lstStyle/>
          <a:p>
            <a:r>
              <a:rPr lang="es-MX" sz="1200" b="1" dirty="0" smtClean="0">
                <a:solidFill>
                  <a:srgbClr val="FFFF00"/>
                </a:solidFill>
              </a:rPr>
              <a:t>2. Obtener la Cantidad de Hosts por Subred</a:t>
            </a:r>
            <a:endParaRPr lang="es-MX" sz="1200" b="1" dirty="0">
              <a:solidFill>
                <a:srgbClr val="FFFF00"/>
              </a:solidFill>
            </a:endParaRPr>
          </a:p>
        </p:txBody>
      </p:sp>
      <p:sp>
        <p:nvSpPr>
          <p:cNvPr id="7" name="6 Rectángulo"/>
          <p:cNvSpPr/>
          <p:nvPr/>
        </p:nvSpPr>
        <p:spPr>
          <a:xfrm>
            <a:off x="762000" y="4572000"/>
            <a:ext cx="2213241" cy="276999"/>
          </a:xfrm>
          <a:prstGeom prst="rect">
            <a:avLst/>
          </a:prstGeom>
        </p:spPr>
        <p:txBody>
          <a:bodyPr wrap="none">
            <a:spAutoFit/>
          </a:bodyPr>
          <a:lstStyle/>
          <a:p>
            <a:r>
              <a:rPr lang="es-MX" sz="1200" b="1" dirty="0" smtClean="0">
                <a:solidFill>
                  <a:srgbClr val="FFFF00"/>
                </a:solidFill>
              </a:rPr>
              <a:t>3. Obtener Rango de Subredes</a:t>
            </a:r>
            <a:endParaRPr lang="es-MX" sz="1200" b="1" dirty="0">
              <a:solidFill>
                <a:srgbClr val="FFFF00"/>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077200" cy="715962"/>
          </a:xfrm>
        </p:spPr>
        <p:txBody>
          <a:bodyPr>
            <a:normAutofit/>
          </a:bodyPr>
          <a:lstStyle/>
          <a:p>
            <a:r>
              <a:rPr lang="es-MX" sz="2000" b="1" dirty="0" smtClean="0">
                <a:solidFill>
                  <a:srgbClr val="FFFF00"/>
                </a:solidFill>
              </a:rPr>
              <a:t>Paso 1. Adaptar la Máscara de Red por Defecto a Nuestras Subredes</a:t>
            </a:r>
            <a:endParaRPr lang="es-MX" sz="2000" dirty="0">
              <a:solidFill>
                <a:srgbClr val="FFFF00"/>
              </a:solidFill>
            </a:endParaRPr>
          </a:p>
        </p:txBody>
      </p:sp>
      <p:pic>
        <p:nvPicPr>
          <p:cNvPr id="33794" name="Picture 2"/>
          <p:cNvPicPr>
            <a:picLocks noGrp="1" noChangeAspect="1" noChangeArrowheads="1"/>
          </p:cNvPicPr>
          <p:nvPr>
            <p:ph idx="1"/>
          </p:nvPr>
        </p:nvPicPr>
        <p:blipFill>
          <a:blip r:embed="rId2" cstate="print"/>
          <a:srcRect/>
          <a:stretch>
            <a:fillRect/>
          </a:stretch>
        </p:blipFill>
        <p:spPr bwMode="auto">
          <a:xfrm>
            <a:off x="2247900" y="1752600"/>
            <a:ext cx="4381500" cy="666750"/>
          </a:xfrm>
          <a:prstGeom prst="rect">
            <a:avLst/>
          </a:prstGeom>
          <a:noFill/>
          <a:ln w="9525">
            <a:noFill/>
            <a:miter lim="800000"/>
            <a:headEnd/>
            <a:tailEnd/>
          </a:ln>
        </p:spPr>
      </p:pic>
      <p:sp>
        <p:nvSpPr>
          <p:cNvPr id="5" name="4 Rectángulo"/>
          <p:cNvSpPr/>
          <p:nvPr/>
        </p:nvSpPr>
        <p:spPr>
          <a:xfrm>
            <a:off x="609600" y="1219200"/>
            <a:ext cx="5715000" cy="646331"/>
          </a:xfrm>
          <a:prstGeom prst="rect">
            <a:avLst/>
          </a:prstGeom>
        </p:spPr>
        <p:txBody>
          <a:bodyPr wrap="square">
            <a:spAutoFit/>
          </a:bodyPr>
          <a:lstStyle/>
          <a:p>
            <a:r>
              <a:rPr lang="es-MX" dirty="0" smtClean="0"/>
              <a:t>La máscara por defecto para la red 192.168.1.0 es:</a:t>
            </a:r>
            <a:br>
              <a:rPr lang="es-MX" dirty="0" smtClean="0"/>
            </a:br>
            <a:endParaRPr lang="es-MX" dirty="0"/>
          </a:p>
        </p:txBody>
      </p:sp>
      <p:sp>
        <p:nvSpPr>
          <p:cNvPr id="6" name="5 Rectángulo"/>
          <p:cNvSpPr/>
          <p:nvPr/>
        </p:nvSpPr>
        <p:spPr>
          <a:xfrm>
            <a:off x="609600" y="3200400"/>
            <a:ext cx="7772400" cy="1200329"/>
          </a:xfrm>
          <a:prstGeom prst="rect">
            <a:avLst/>
          </a:prstGeom>
        </p:spPr>
        <p:txBody>
          <a:bodyPr wrap="square">
            <a:spAutoFit/>
          </a:bodyPr>
          <a:lstStyle/>
          <a:p>
            <a:pPr algn="just"/>
            <a:r>
              <a:rPr lang="es-MX" dirty="0" smtClean="0"/>
              <a:t>para hacer 4 subredes debemos robar 2 bits a la porción de host. Agregamos los 2 bits robados reemplazándolos por "</a:t>
            </a:r>
            <a:r>
              <a:rPr lang="es-MX" b="1" dirty="0" smtClean="0"/>
              <a:t>1</a:t>
            </a:r>
            <a:r>
              <a:rPr lang="es-MX" dirty="0" smtClean="0"/>
              <a:t>" a la máscara Clase </a:t>
            </a:r>
            <a:r>
              <a:rPr lang="es-MX" dirty="0" smtClean="0"/>
              <a:t>C </a:t>
            </a:r>
            <a:r>
              <a:rPr lang="es-MX" dirty="0" smtClean="0"/>
              <a:t>y obtenemos la máscara adaptada 255.255.255.192. </a:t>
            </a:r>
            <a:br>
              <a:rPr lang="es-MX" dirty="0" smtClean="0"/>
            </a:br>
            <a:endParaRPr lang="es-MX" dirty="0"/>
          </a:p>
        </p:txBody>
      </p:sp>
      <p:pic>
        <p:nvPicPr>
          <p:cNvPr id="33795" name="Picture 3"/>
          <p:cNvPicPr>
            <a:picLocks noChangeAspect="1" noChangeArrowheads="1"/>
          </p:cNvPicPr>
          <p:nvPr/>
        </p:nvPicPr>
        <p:blipFill>
          <a:blip r:embed="rId3" cstate="print"/>
          <a:srcRect/>
          <a:stretch>
            <a:fillRect/>
          </a:stretch>
        </p:blipFill>
        <p:spPr bwMode="auto">
          <a:xfrm>
            <a:off x="2209800" y="4267200"/>
            <a:ext cx="4572000" cy="1200150"/>
          </a:xfrm>
          <a:prstGeom prst="rect">
            <a:avLst/>
          </a:prstGeom>
          <a:noFill/>
          <a:ln w="9525">
            <a:noFill/>
            <a:miter lim="800000"/>
            <a:headEnd/>
            <a:tailEnd/>
          </a:ln>
        </p:spPr>
      </p:pic>
      <p:pic>
        <p:nvPicPr>
          <p:cNvPr id="33797" name="Picture 5"/>
          <p:cNvPicPr>
            <a:picLocks noChangeAspect="1" noChangeArrowheads="1"/>
          </p:cNvPicPr>
          <p:nvPr/>
        </p:nvPicPr>
        <p:blipFill>
          <a:blip r:embed="rId4" cstate="print"/>
          <a:srcRect/>
          <a:stretch>
            <a:fillRect/>
          </a:stretch>
        </p:blipFill>
        <p:spPr bwMode="auto">
          <a:xfrm>
            <a:off x="2266950" y="5791200"/>
            <a:ext cx="4514850" cy="600075"/>
          </a:xfrm>
          <a:prstGeom prst="rect">
            <a:avLst/>
          </a:prstGeom>
          <a:noFill/>
          <a:ln w="9525">
            <a:noFill/>
            <a:miter lim="800000"/>
            <a:headEnd/>
            <a:tailEnd/>
          </a:ln>
        </p:spPr>
      </p:pic>
      <p:sp>
        <p:nvSpPr>
          <p:cNvPr id="10" name="9 Rectángulo"/>
          <p:cNvSpPr/>
          <p:nvPr/>
        </p:nvSpPr>
        <p:spPr>
          <a:xfrm>
            <a:off x="609600" y="2590800"/>
            <a:ext cx="7772400" cy="584775"/>
          </a:xfrm>
          <a:prstGeom prst="rect">
            <a:avLst/>
          </a:prstGeom>
        </p:spPr>
        <p:txBody>
          <a:bodyPr wrap="square">
            <a:spAutoFit/>
          </a:bodyPr>
          <a:lstStyle/>
          <a:p>
            <a:pPr algn="just"/>
            <a:r>
              <a:rPr lang="es-MX" sz="1600" dirty="0" smtClean="0"/>
              <a:t>Usando la fórmula </a:t>
            </a:r>
            <a:r>
              <a:rPr lang="es-MX" sz="1600" b="1" dirty="0" smtClean="0"/>
              <a:t>2</a:t>
            </a:r>
            <a:r>
              <a:rPr lang="es-MX" sz="1600" b="1" baseline="30000" dirty="0" smtClean="0"/>
              <a:t>N</a:t>
            </a:r>
            <a:r>
              <a:rPr lang="es-MX" sz="1600" dirty="0" smtClean="0"/>
              <a:t>, donde </a:t>
            </a:r>
            <a:r>
              <a:rPr lang="es-MX" sz="1600" b="1" dirty="0" smtClean="0"/>
              <a:t>N</a:t>
            </a:r>
            <a:r>
              <a:rPr lang="es-MX" sz="1600" dirty="0" smtClean="0"/>
              <a:t> es la cantidad de bits que tenemos que robarle a la porción de host, adaptamos la máscara de red por defecto a la subred.</a:t>
            </a:r>
            <a:endParaRPr lang="es-MX" sz="1600"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57200" y="441811"/>
            <a:ext cx="7467600" cy="400110"/>
          </a:xfrm>
          <a:prstGeom prst="rect">
            <a:avLst/>
          </a:prstGeom>
        </p:spPr>
        <p:txBody>
          <a:bodyPr wrap="square">
            <a:spAutoFit/>
          </a:bodyPr>
          <a:lstStyle/>
          <a:p>
            <a:r>
              <a:rPr lang="es-MX" sz="2000" b="1" dirty="0" smtClean="0">
                <a:solidFill>
                  <a:srgbClr val="FFFF00"/>
                </a:solidFill>
              </a:rPr>
              <a:t>2. Obtener la Cantidad de Hosts por Subred</a:t>
            </a:r>
            <a:endParaRPr lang="es-MX" sz="2000" b="1" dirty="0">
              <a:solidFill>
                <a:srgbClr val="FFFF00"/>
              </a:solidFill>
            </a:endParaRPr>
          </a:p>
        </p:txBody>
      </p:sp>
      <p:sp>
        <p:nvSpPr>
          <p:cNvPr id="5" name="4 Rectángulo"/>
          <p:cNvSpPr/>
          <p:nvPr/>
        </p:nvSpPr>
        <p:spPr>
          <a:xfrm>
            <a:off x="457200" y="1143000"/>
            <a:ext cx="7924800" cy="923330"/>
          </a:xfrm>
          <a:prstGeom prst="rect">
            <a:avLst/>
          </a:prstGeom>
        </p:spPr>
        <p:txBody>
          <a:bodyPr wrap="square">
            <a:spAutoFit/>
          </a:bodyPr>
          <a:lstStyle/>
          <a:p>
            <a:pPr algn="just"/>
            <a:r>
              <a:rPr lang="es-MX" dirty="0" smtClean="0"/>
              <a:t>Teniendo la máscara </a:t>
            </a:r>
            <a:r>
              <a:rPr lang="es-MX" dirty="0" smtClean="0"/>
              <a:t>de red </a:t>
            </a:r>
            <a:r>
              <a:rPr lang="es-MX" dirty="0" smtClean="0"/>
              <a:t>que </a:t>
            </a:r>
            <a:r>
              <a:rPr lang="es-MX" dirty="0" smtClean="0"/>
              <a:t>va a ser común a todas las subredes y hosts que componen la </a:t>
            </a:r>
            <a:r>
              <a:rPr lang="es-MX" dirty="0" smtClean="0"/>
              <a:t>red, queda </a:t>
            </a:r>
            <a:r>
              <a:rPr lang="es-MX" dirty="0" smtClean="0"/>
              <a:t>obtener los hosts. Para esto vamos a trabajar con la dirección IP de red, </a:t>
            </a:r>
            <a:r>
              <a:rPr lang="es-MX" dirty="0" err="1" smtClean="0"/>
              <a:t>especificamente</a:t>
            </a:r>
            <a:r>
              <a:rPr lang="es-MX" dirty="0" smtClean="0"/>
              <a:t> con la porción de host (fondo gris).</a:t>
            </a:r>
            <a:endParaRPr lang="es-MX" dirty="0"/>
          </a:p>
        </p:txBody>
      </p:sp>
      <p:pic>
        <p:nvPicPr>
          <p:cNvPr id="34818" name="Picture 2"/>
          <p:cNvPicPr>
            <a:picLocks noChangeAspect="1" noChangeArrowheads="1"/>
          </p:cNvPicPr>
          <p:nvPr/>
        </p:nvPicPr>
        <p:blipFill>
          <a:blip r:embed="rId2" cstate="print"/>
          <a:srcRect/>
          <a:stretch>
            <a:fillRect/>
          </a:stretch>
        </p:blipFill>
        <p:spPr bwMode="auto">
          <a:xfrm>
            <a:off x="2543175" y="2667000"/>
            <a:ext cx="4162425" cy="876300"/>
          </a:xfrm>
          <a:prstGeom prst="rect">
            <a:avLst/>
          </a:prstGeom>
          <a:noFill/>
          <a:ln w="9525">
            <a:noFill/>
            <a:miter lim="800000"/>
            <a:headEnd/>
            <a:tailEnd/>
          </a:ln>
        </p:spPr>
      </p:pic>
      <p:sp>
        <p:nvSpPr>
          <p:cNvPr id="7" name="6 Rectángulo"/>
          <p:cNvSpPr/>
          <p:nvPr/>
        </p:nvSpPr>
        <p:spPr>
          <a:xfrm>
            <a:off x="609600" y="3810000"/>
            <a:ext cx="7772400" cy="1200329"/>
          </a:xfrm>
          <a:prstGeom prst="rect">
            <a:avLst/>
          </a:prstGeom>
        </p:spPr>
        <p:txBody>
          <a:bodyPr wrap="square">
            <a:spAutoFit/>
          </a:bodyPr>
          <a:lstStyle/>
          <a:p>
            <a:pPr algn="just"/>
            <a:r>
              <a:rPr lang="es-MX" dirty="0" smtClean="0"/>
              <a:t>El ejercicio nos pedía un mínimo de 50 hosts por subred. Para esto utilizamos la fórmula </a:t>
            </a:r>
            <a:r>
              <a:rPr lang="es-MX" b="1" dirty="0" smtClean="0"/>
              <a:t>2</a:t>
            </a:r>
            <a:r>
              <a:rPr lang="es-MX" b="1" baseline="30000" dirty="0" smtClean="0"/>
              <a:t>M</a:t>
            </a:r>
            <a:r>
              <a:rPr lang="es-MX" b="1" dirty="0" smtClean="0"/>
              <a:t> - 2</a:t>
            </a:r>
            <a:r>
              <a:rPr lang="es-MX" dirty="0" smtClean="0"/>
              <a:t>, donde </a:t>
            </a:r>
            <a:r>
              <a:rPr lang="es-MX" b="1" dirty="0" smtClean="0"/>
              <a:t>M</a:t>
            </a:r>
            <a:r>
              <a:rPr lang="es-MX" dirty="0" smtClean="0"/>
              <a:t> es el número de bits "</a:t>
            </a:r>
            <a:r>
              <a:rPr lang="es-MX" b="1" dirty="0" smtClean="0"/>
              <a:t>0</a:t>
            </a:r>
            <a:r>
              <a:rPr lang="es-MX" dirty="0" smtClean="0"/>
              <a:t>" disponibles en la porción de host y </a:t>
            </a:r>
            <a:r>
              <a:rPr lang="es-MX" b="1" dirty="0" smtClean="0"/>
              <a:t>- 2</a:t>
            </a:r>
            <a:r>
              <a:rPr lang="es-MX" dirty="0" smtClean="0"/>
              <a:t> porque la primer y última dirección IP de la subred no se utilizan por ser la dirección de la subred y </a:t>
            </a:r>
            <a:r>
              <a:rPr lang="es-MX" dirty="0" err="1" smtClean="0"/>
              <a:t>broadcast</a:t>
            </a:r>
            <a:r>
              <a:rPr lang="es-MX" dirty="0" smtClean="0"/>
              <a:t> respectivamente.</a:t>
            </a:r>
            <a:endParaRPr lang="es-MX" dirty="0"/>
          </a:p>
        </p:txBody>
      </p:sp>
      <p:pic>
        <p:nvPicPr>
          <p:cNvPr id="34819" name="Picture 3"/>
          <p:cNvPicPr>
            <a:picLocks noChangeAspect="1" noChangeArrowheads="1"/>
          </p:cNvPicPr>
          <p:nvPr/>
        </p:nvPicPr>
        <p:blipFill rotWithShape="1">
          <a:blip r:embed="rId3" cstate="print"/>
          <a:srcRect r="50435"/>
          <a:stretch/>
        </p:blipFill>
        <p:spPr bwMode="auto">
          <a:xfrm>
            <a:off x="2587538" y="5486400"/>
            <a:ext cx="3965662" cy="838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381000" y="438090"/>
            <a:ext cx="7467600" cy="400110"/>
          </a:xfrm>
          <a:prstGeom prst="rect">
            <a:avLst/>
          </a:prstGeom>
        </p:spPr>
        <p:txBody>
          <a:bodyPr wrap="square">
            <a:spAutoFit/>
          </a:bodyPr>
          <a:lstStyle/>
          <a:p>
            <a:r>
              <a:rPr lang="es-MX" sz="2000" b="1" dirty="0" smtClean="0">
                <a:solidFill>
                  <a:srgbClr val="FFFF00"/>
                </a:solidFill>
              </a:rPr>
              <a:t>3. Obtener el Rango de Subredes</a:t>
            </a:r>
            <a:endParaRPr lang="es-MX" sz="2000" b="1" dirty="0">
              <a:solidFill>
                <a:srgbClr val="FFFF00"/>
              </a:solidFill>
            </a:endParaRPr>
          </a:p>
        </p:txBody>
      </p:sp>
      <p:sp>
        <p:nvSpPr>
          <p:cNvPr id="3" name="2 Marcador de contenido"/>
          <p:cNvSpPr>
            <a:spLocks noGrp="1"/>
          </p:cNvSpPr>
          <p:nvPr>
            <p:ph idx="1"/>
          </p:nvPr>
        </p:nvSpPr>
        <p:spPr>
          <a:xfrm>
            <a:off x="762000" y="1143000"/>
            <a:ext cx="7467600" cy="1600200"/>
          </a:xfrm>
        </p:spPr>
        <p:txBody>
          <a:bodyPr>
            <a:normAutofit/>
          </a:bodyPr>
          <a:lstStyle/>
          <a:p>
            <a:pPr algn="just">
              <a:buFont typeface="Wingdings" charset="2"/>
              <a:buChar char="Ø"/>
            </a:pPr>
            <a:r>
              <a:rPr lang="es-MX" dirty="0" smtClean="0"/>
              <a:t>Para obtener el rango la forma más sencilla es restarle a 256 el número de la máscara de subred adaptada. En este caso sería: </a:t>
            </a:r>
            <a:r>
              <a:rPr lang="es-MX" b="1" dirty="0" smtClean="0"/>
              <a:t>256-192=64</a:t>
            </a:r>
            <a:r>
              <a:rPr lang="es-MX" dirty="0" smtClean="0"/>
              <a:t>, entonces </a:t>
            </a:r>
            <a:r>
              <a:rPr lang="es-MX" b="1" dirty="0" smtClean="0"/>
              <a:t>64</a:t>
            </a:r>
            <a:r>
              <a:rPr lang="es-MX" dirty="0" smtClean="0"/>
              <a:t> va a ser el rango entre cada subred. </a:t>
            </a:r>
            <a:endParaRPr lang="es-MX" dirty="0"/>
          </a:p>
        </p:txBody>
      </p:sp>
      <p:pic>
        <p:nvPicPr>
          <p:cNvPr id="35842" name="Picture 2"/>
          <p:cNvPicPr>
            <a:picLocks noChangeAspect="1" noChangeArrowheads="1"/>
          </p:cNvPicPr>
          <p:nvPr/>
        </p:nvPicPr>
        <p:blipFill>
          <a:blip r:embed="rId2" cstate="print"/>
          <a:srcRect/>
          <a:stretch>
            <a:fillRect/>
          </a:stretch>
        </p:blipFill>
        <p:spPr bwMode="auto">
          <a:xfrm>
            <a:off x="1752600" y="3124200"/>
            <a:ext cx="5088406" cy="1600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274638"/>
            <a:ext cx="7467600" cy="944562"/>
          </a:xfrm>
        </p:spPr>
        <p:txBody>
          <a:bodyPr/>
          <a:lstStyle/>
          <a:p>
            <a:r>
              <a:rPr lang="es-MX" dirty="0" smtClean="0"/>
              <a:t>Topología física</a:t>
            </a:r>
            <a:endParaRPr lang="es-MX" dirty="0"/>
          </a:p>
        </p:txBody>
      </p:sp>
      <p:pic>
        <p:nvPicPr>
          <p:cNvPr id="36866" name="Picture 2"/>
          <p:cNvPicPr>
            <a:picLocks noGrp="1" noChangeAspect="1" noChangeArrowheads="1"/>
          </p:cNvPicPr>
          <p:nvPr>
            <p:ph idx="1"/>
          </p:nvPr>
        </p:nvPicPr>
        <p:blipFill>
          <a:blip r:embed="rId2" cstate="print"/>
          <a:srcRect/>
          <a:stretch>
            <a:fillRect/>
          </a:stretch>
        </p:blipFill>
        <p:spPr bwMode="auto">
          <a:xfrm>
            <a:off x="1447800" y="1371600"/>
            <a:ext cx="6705600" cy="3630912"/>
          </a:xfrm>
          <a:prstGeom prst="rect">
            <a:avLst/>
          </a:prstGeom>
          <a:noFill/>
          <a:ln w="9525">
            <a:noFill/>
            <a:miter lim="800000"/>
            <a:headEnd/>
            <a:tailEnd/>
          </a:ln>
        </p:spPr>
      </p:pic>
      <p:pic>
        <p:nvPicPr>
          <p:cNvPr id="36867" name="Picture 3"/>
          <p:cNvPicPr>
            <a:picLocks noChangeAspect="1" noChangeArrowheads="1"/>
          </p:cNvPicPr>
          <p:nvPr/>
        </p:nvPicPr>
        <p:blipFill>
          <a:blip r:embed="rId3" cstate="print"/>
          <a:srcRect/>
          <a:stretch>
            <a:fillRect/>
          </a:stretch>
        </p:blipFill>
        <p:spPr bwMode="auto">
          <a:xfrm>
            <a:off x="1968853" y="5257800"/>
            <a:ext cx="5498747" cy="13620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762000" y="274638"/>
            <a:ext cx="7467600" cy="792162"/>
          </a:xfrm>
        </p:spPr>
        <p:txBody>
          <a:bodyPr>
            <a:normAutofit fontScale="90000"/>
          </a:bodyPr>
          <a:lstStyle/>
          <a:p>
            <a:r>
              <a:rPr lang="es-MX" b="1" dirty="0" err="1" smtClean="0">
                <a:solidFill>
                  <a:srgbClr val="FFFFFF"/>
                </a:solidFill>
              </a:rPr>
              <a:t>Subneteo</a:t>
            </a:r>
            <a:r>
              <a:rPr lang="es-MX" b="1" dirty="0" smtClean="0">
                <a:solidFill>
                  <a:srgbClr val="FFFFFF"/>
                </a:solidFill>
              </a:rPr>
              <a:t> de una red clase B</a:t>
            </a:r>
            <a:endParaRPr lang="es-MX" b="1" dirty="0">
              <a:solidFill>
                <a:srgbClr val="FFFFFF"/>
              </a:solidFill>
            </a:endParaRPr>
          </a:p>
        </p:txBody>
      </p:sp>
      <p:sp>
        <p:nvSpPr>
          <p:cNvPr id="3" name="2 Marcador de contenido"/>
          <p:cNvSpPr>
            <a:spLocks noGrp="1"/>
          </p:cNvSpPr>
          <p:nvPr>
            <p:ph idx="1"/>
          </p:nvPr>
        </p:nvSpPr>
        <p:spPr/>
        <p:txBody>
          <a:bodyPr/>
          <a:lstStyle/>
          <a:p>
            <a:pPr algn="just">
              <a:buFont typeface="Wingdings" charset="2"/>
              <a:buChar char="Ø"/>
            </a:pPr>
            <a:r>
              <a:rPr lang="es-MX" dirty="0" smtClean="0"/>
              <a:t>Dada la red Clase B 132.18.0.0/16 se nos pide que mediante </a:t>
            </a:r>
            <a:r>
              <a:rPr lang="es-MX" dirty="0" err="1" smtClean="0"/>
              <a:t>subneteo</a:t>
            </a:r>
            <a:r>
              <a:rPr lang="es-MX" dirty="0" smtClean="0"/>
              <a:t> obtengamos un mínimo de 50 subredes y 1000 hosts por subred.</a:t>
            </a:r>
            <a:br>
              <a:rPr lang="es-MX" dirty="0" smtClean="0"/>
            </a:br>
            <a:r>
              <a:rPr lang="es-MX" dirty="0" smtClean="0"/>
              <a:t/>
            </a:r>
            <a:br>
              <a:rPr lang="es-MX" dirty="0" smtClean="0"/>
            </a:br>
            <a:r>
              <a:rPr lang="es-MX" dirty="0" smtClean="0"/>
              <a:t>Lo vamos a realizar en 3 pasos:</a:t>
            </a:r>
            <a:br>
              <a:rPr lang="es-MX" dirty="0" smtClean="0"/>
            </a:br>
            <a:endParaRPr lang="es-MX" dirty="0" smtClean="0"/>
          </a:p>
          <a:p>
            <a:pPr>
              <a:buNone/>
            </a:pPr>
            <a:r>
              <a:rPr lang="es-MX" sz="1600" dirty="0" smtClean="0">
                <a:solidFill>
                  <a:srgbClr val="FFFF00"/>
                </a:solidFill>
              </a:rPr>
              <a:t>1. </a:t>
            </a:r>
            <a:r>
              <a:rPr lang="es-MX" sz="1600" b="1" dirty="0" smtClean="0">
                <a:solidFill>
                  <a:srgbClr val="FFFF00"/>
                </a:solidFill>
              </a:rPr>
              <a:t>Adaptar la Máscara de Red por Defecto a Nuestras Subredes.</a:t>
            </a:r>
          </a:p>
          <a:p>
            <a:pPr>
              <a:buNone/>
            </a:pPr>
            <a:r>
              <a:rPr lang="es-MX" sz="1600" b="1" dirty="0" smtClean="0">
                <a:solidFill>
                  <a:srgbClr val="FFFF00"/>
                </a:solidFill>
              </a:rPr>
              <a:t>2. Obtener Cantidad de Hosts por Subred.</a:t>
            </a:r>
          </a:p>
          <a:p>
            <a:pPr>
              <a:buNone/>
            </a:pPr>
            <a:r>
              <a:rPr lang="es-MX" sz="1600" b="1" dirty="0" smtClean="0">
                <a:solidFill>
                  <a:srgbClr val="FFFF00"/>
                </a:solidFill>
              </a:rPr>
              <a:t>3. Obtener Rango de Subredes</a:t>
            </a:r>
          </a:p>
          <a:p>
            <a:pPr>
              <a:buNone/>
            </a:pPr>
            <a:endParaRPr lang="es-MX" b="1" dirty="0" smtClean="0"/>
          </a:p>
          <a:p>
            <a:endParaRPr lang="es-MX"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81000"/>
            <a:ext cx="7467600" cy="457200"/>
          </a:xfrm>
        </p:spPr>
        <p:txBody>
          <a:bodyPr>
            <a:normAutofit/>
          </a:bodyPr>
          <a:lstStyle/>
          <a:p>
            <a:r>
              <a:rPr lang="es-MX" sz="1600" dirty="0" smtClean="0">
                <a:solidFill>
                  <a:srgbClr val="FFFF00"/>
                </a:solidFill>
              </a:rPr>
              <a:t>1. </a:t>
            </a:r>
            <a:r>
              <a:rPr lang="es-MX" sz="1600" b="1" dirty="0" smtClean="0">
                <a:solidFill>
                  <a:srgbClr val="FFFF00"/>
                </a:solidFill>
              </a:rPr>
              <a:t>Adaptar la Máscara de Red por Defecto a Nuestras Subredes</a:t>
            </a:r>
            <a:endParaRPr lang="es-MX" sz="1600" dirty="0">
              <a:solidFill>
                <a:srgbClr val="FFFF00"/>
              </a:solidFill>
            </a:endParaRPr>
          </a:p>
        </p:txBody>
      </p:sp>
      <p:sp>
        <p:nvSpPr>
          <p:cNvPr id="3" name="2 Marcador de contenido"/>
          <p:cNvSpPr>
            <a:spLocks noGrp="1"/>
          </p:cNvSpPr>
          <p:nvPr>
            <p:ph idx="1"/>
          </p:nvPr>
        </p:nvSpPr>
        <p:spPr>
          <a:xfrm>
            <a:off x="381000" y="1066800"/>
            <a:ext cx="7467600" cy="609600"/>
          </a:xfrm>
        </p:spPr>
        <p:txBody>
          <a:bodyPr>
            <a:normAutofit fontScale="85000" lnSpcReduction="20000"/>
          </a:bodyPr>
          <a:lstStyle/>
          <a:p>
            <a:pPr>
              <a:buFont typeface="Wingdings" charset="2"/>
              <a:buChar char="Ø"/>
            </a:pPr>
            <a:r>
              <a:rPr lang="es-MX" sz="1900" dirty="0" smtClean="0"/>
              <a:t>La máscara por defecto para la red 132.18.0.0 es:</a:t>
            </a:r>
            <a:r>
              <a:rPr lang="es-MX" dirty="0" smtClean="0"/>
              <a:t/>
            </a:r>
            <a:br>
              <a:rPr lang="es-MX" dirty="0" smtClean="0"/>
            </a:br>
            <a:endParaRPr lang="es-MX" dirty="0"/>
          </a:p>
        </p:txBody>
      </p:sp>
      <p:pic>
        <p:nvPicPr>
          <p:cNvPr id="39938" name="Picture 2"/>
          <p:cNvPicPr>
            <a:picLocks noChangeAspect="1" noChangeArrowheads="1"/>
          </p:cNvPicPr>
          <p:nvPr/>
        </p:nvPicPr>
        <p:blipFill>
          <a:blip r:embed="rId2" cstate="print"/>
          <a:srcRect/>
          <a:stretch>
            <a:fillRect/>
          </a:stretch>
        </p:blipFill>
        <p:spPr bwMode="auto">
          <a:xfrm>
            <a:off x="2400300" y="1600200"/>
            <a:ext cx="4381500" cy="666750"/>
          </a:xfrm>
          <a:prstGeom prst="rect">
            <a:avLst/>
          </a:prstGeom>
          <a:noFill/>
          <a:ln w="9525">
            <a:noFill/>
            <a:miter lim="800000"/>
            <a:headEnd/>
            <a:tailEnd/>
          </a:ln>
        </p:spPr>
      </p:pic>
      <p:sp>
        <p:nvSpPr>
          <p:cNvPr id="5" name="4 Rectángulo"/>
          <p:cNvSpPr/>
          <p:nvPr/>
        </p:nvSpPr>
        <p:spPr>
          <a:xfrm>
            <a:off x="457200" y="2590800"/>
            <a:ext cx="7924800" cy="584775"/>
          </a:xfrm>
          <a:prstGeom prst="rect">
            <a:avLst/>
          </a:prstGeom>
        </p:spPr>
        <p:txBody>
          <a:bodyPr wrap="square">
            <a:spAutoFit/>
          </a:bodyPr>
          <a:lstStyle/>
          <a:p>
            <a:pPr algn="just"/>
            <a:r>
              <a:rPr lang="es-MX" sz="1600" dirty="0" smtClean="0"/>
              <a:t>Usando la fórmula </a:t>
            </a:r>
            <a:r>
              <a:rPr lang="es-MX" sz="1600" b="1" dirty="0" smtClean="0"/>
              <a:t>2</a:t>
            </a:r>
            <a:r>
              <a:rPr lang="es-MX" sz="1600" b="1" baseline="30000" dirty="0" smtClean="0"/>
              <a:t>N</a:t>
            </a:r>
            <a:r>
              <a:rPr lang="es-MX" sz="1600" dirty="0" smtClean="0"/>
              <a:t>, donde </a:t>
            </a:r>
            <a:r>
              <a:rPr lang="es-MX" sz="1600" b="1" dirty="0" smtClean="0"/>
              <a:t>N</a:t>
            </a:r>
            <a:r>
              <a:rPr lang="es-MX" sz="1600" dirty="0" smtClean="0"/>
              <a:t> es la cantidad de bits que tenemos que robarle a la porción de host, adaptamos la máscara de red por defecto a la subred.</a:t>
            </a:r>
            <a:endParaRPr lang="es-MX" sz="1600" dirty="0"/>
          </a:p>
        </p:txBody>
      </p:sp>
      <p:sp>
        <p:nvSpPr>
          <p:cNvPr id="6" name="5 Rectángulo"/>
          <p:cNvSpPr/>
          <p:nvPr/>
        </p:nvSpPr>
        <p:spPr>
          <a:xfrm>
            <a:off x="457200" y="3276600"/>
            <a:ext cx="7696200" cy="954107"/>
          </a:xfrm>
          <a:prstGeom prst="rect">
            <a:avLst/>
          </a:prstGeom>
        </p:spPr>
        <p:txBody>
          <a:bodyPr wrap="square">
            <a:spAutoFit/>
          </a:bodyPr>
          <a:lstStyle/>
          <a:p>
            <a:pPr algn="just"/>
            <a:r>
              <a:rPr lang="es-MX" sz="1400" dirty="0" smtClean="0"/>
              <a:t>El cálculo nos da que debemos robar 6 bits </a:t>
            </a:r>
            <a:r>
              <a:rPr lang="es-MX" sz="1400" dirty="0" smtClean="0"/>
              <a:t>al host </a:t>
            </a:r>
            <a:r>
              <a:rPr lang="es-MX" sz="1400" dirty="0" smtClean="0"/>
              <a:t>para hacer 50 subredes o más y que el total de subredes útiles va a ser de 64, es decir que van a quedar 14 para uso futuro. Entonces a la máscara Clase </a:t>
            </a:r>
            <a:r>
              <a:rPr lang="es-MX" sz="1400" dirty="0" smtClean="0"/>
              <a:t>B </a:t>
            </a:r>
            <a:r>
              <a:rPr lang="es-MX" sz="1400" dirty="0" smtClean="0"/>
              <a:t>le agregamos los 6 bits robados reemplazándolos por "</a:t>
            </a:r>
            <a:r>
              <a:rPr lang="es-MX" sz="1400" b="1" dirty="0" smtClean="0"/>
              <a:t>1</a:t>
            </a:r>
            <a:r>
              <a:rPr lang="es-MX" sz="1400" dirty="0" smtClean="0"/>
              <a:t>" y obtenemos la máscara adaptada 255.255.252.0. </a:t>
            </a:r>
            <a:endParaRPr lang="es-MX" sz="1400" dirty="0"/>
          </a:p>
        </p:txBody>
      </p:sp>
      <p:pic>
        <p:nvPicPr>
          <p:cNvPr id="39939" name="Picture 3"/>
          <p:cNvPicPr>
            <a:picLocks noChangeAspect="1" noChangeArrowheads="1"/>
          </p:cNvPicPr>
          <p:nvPr/>
        </p:nvPicPr>
        <p:blipFill>
          <a:blip r:embed="rId3" cstate="print"/>
          <a:srcRect/>
          <a:stretch>
            <a:fillRect/>
          </a:stretch>
        </p:blipFill>
        <p:spPr bwMode="auto">
          <a:xfrm>
            <a:off x="2362200" y="4191000"/>
            <a:ext cx="4391025" cy="1371600"/>
          </a:xfrm>
          <a:prstGeom prst="rect">
            <a:avLst/>
          </a:prstGeom>
          <a:noFill/>
          <a:ln w="9525">
            <a:noFill/>
            <a:miter lim="800000"/>
            <a:headEnd/>
            <a:tailEnd/>
          </a:ln>
        </p:spPr>
      </p:pic>
      <p:pic>
        <p:nvPicPr>
          <p:cNvPr id="39940" name="Picture 4"/>
          <p:cNvPicPr>
            <a:picLocks noChangeAspect="1" noChangeArrowheads="1"/>
          </p:cNvPicPr>
          <p:nvPr/>
        </p:nvPicPr>
        <p:blipFill>
          <a:blip r:embed="rId4" cstate="print"/>
          <a:srcRect/>
          <a:stretch>
            <a:fillRect/>
          </a:stretch>
        </p:blipFill>
        <p:spPr bwMode="auto">
          <a:xfrm>
            <a:off x="2314575" y="5791200"/>
            <a:ext cx="4391025" cy="533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487362"/>
          </a:xfrm>
        </p:spPr>
        <p:txBody>
          <a:bodyPr>
            <a:normAutofit/>
          </a:bodyPr>
          <a:lstStyle/>
          <a:p>
            <a:r>
              <a:rPr lang="es-MX" sz="1800" b="1" dirty="0" smtClean="0">
                <a:solidFill>
                  <a:srgbClr val="FFFF00"/>
                </a:solidFill>
              </a:rPr>
              <a:t>2. Obtener Cantidad de Hosts por Subred.</a:t>
            </a:r>
            <a:endParaRPr lang="es-MX" sz="1800" dirty="0">
              <a:solidFill>
                <a:srgbClr val="FFFF00"/>
              </a:solidFill>
            </a:endParaRPr>
          </a:p>
        </p:txBody>
      </p:sp>
      <p:sp>
        <p:nvSpPr>
          <p:cNvPr id="3" name="2 Marcador de contenido"/>
          <p:cNvSpPr>
            <a:spLocks noGrp="1"/>
          </p:cNvSpPr>
          <p:nvPr>
            <p:ph idx="1"/>
          </p:nvPr>
        </p:nvSpPr>
        <p:spPr>
          <a:xfrm>
            <a:off x="533400" y="914400"/>
            <a:ext cx="7467600" cy="1219200"/>
          </a:xfrm>
        </p:spPr>
        <p:txBody>
          <a:bodyPr>
            <a:normAutofit fontScale="77500" lnSpcReduction="20000"/>
          </a:bodyPr>
          <a:lstStyle/>
          <a:p>
            <a:pPr algn="just">
              <a:buFont typeface="Wingdings" charset="2"/>
              <a:buChar char="Ø"/>
            </a:pPr>
            <a:r>
              <a:rPr lang="es-MX" dirty="0" smtClean="0"/>
              <a:t>Habiendo adaptado la </a:t>
            </a:r>
            <a:r>
              <a:rPr lang="es-MX" dirty="0" smtClean="0"/>
              <a:t>mascara de red a nuestras necesidades, ésta no se vuelve a tocar y va a ser la misma para todas las subredes y hosts que componen </a:t>
            </a:r>
            <a:r>
              <a:rPr lang="es-MX" dirty="0" smtClean="0"/>
              <a:t>la</a:t>
            </a:r>
            <a:r>
              <a:rPr lang="es-MX" dirty="0" smtClean="0"/>
              <a:t> </a:t>
            </a:r>
            <a:r>
              <a:rPr lang="es-MX" dirty="0" smtClean="0"/>
              <a:t>red. </a:t>
            </a:r>
            <a:r>
              <a:rPr lang="es-MX" dirty="0" smtClean="0"/>
              <a:t>Por lo que solo se trabajara con la </a:t>
            </a:r>
            <a:r>
              <a:rPr lang="es-MX" dirty="0" smtClean="0"/>
              <a:t>dirección IP de la red. En este caso con la porción de host (fondo gris).</a:t>
            </a:r>
            <a:endParaRPr lang="es-MX" dirty="0"/>
          </a:p>
        </p:txBody>
      </p:sp>
      <p:pic>
        <p:nvPicPr>
          <p:cNvPr id="40962" name="Picture 2"/>
          <p:cNvPicPr>
            <a:picLocks noChangeAspect="1" noChangeArrowheads="1"/>
          </p:cNvPicPr>
          <p:nvPr/>
        </p:nvPicPr>
        <p:blipFill>
          <a:blip r:embed="rId2" cstate="print"/>
          <a:srcRect/>
          <a:stretch>
            <a:fillRect/>
          </a:stretch>
        </p:blipFill>
        <p:spPr bwMode="auto">
          <a:xfrm>
            <a:off x="2438400" y="2162175"/>
            <a:ext cx="4048125" cy="885825"/>
          </a:xfrm>
          <a:prstGeom prst="rect">
            <a:avLst/>
          </a:prstGeom>
          <a:noFill/>
          <a:ln w="9525">
            <a:noFill/>
            <a:miter lim="800000"/>
            <a:headEnd/>
            <a:tailEnd/>
          </a:ln>
        </p:spPr>
      </p:pic>
      <p:sp>
        <p:nvSpPr>
          <p:cNvPr id="5" name="4 Rectángulo"/>
          <p:cNvSpPr/>
          <p:nvPr/>
        </p:nvSpPr>
        <p:spPr>
          <a:xfrm>
            <a:off x="609600" y="3383340"/>
            <a:ext cx="7772400" cy="1569660"/>
          </a:xfrm>
          <a:prstGeom prst="rect">
            <a:avLst/>
          </a:prstGeom>
        </p:spPr>
        <p:txBody>
          <a:bodyPr wrap="square">
            <a:spAutoFit/>
          </a:bodyPr>
          <a:lstStyle/>
          <a:p>
            <a:pPr algn="just"/>
            <a:r>
              <a:rPr lang="es-MX" sz="1600" dirty="0" smtClean="0"/>
              <a:t>El ejercicio nos pedía, además de una cantidad de subredes que ya alcanzamos adaptando la máscara en el primer paso, una cantidad específica de 1000 hosts por subred. Para verificar que sea posible obtenerlos con la nueva máscara, no siempre se puede, utilizamos la fórmula </a:t>
            </a:r>
            <a:r>
              <a:rPr lang="es-MX" sz="1600" b="1" dirty="0" smtClean="0"/>
              <a:t>2</a:t>
            </a:r>
            <a:r>
              <a:rPr lang="es-MX" sz="1600" b="1" baseline="30000" dirty="0" smtClean="0"/>
              <a:t>M</a:t>
            </a:r>
            <a:r>
              <a:rPr lang="es-MX" sz="1600" b="1" dirty="0" smtClean="0"/>
              <a:t> - 2</a:t>
            </a:r>
            <a:r>
              <a:rPr lang="es-MX" sz="1600" dirty="0" smtClean="0"/>
              <a:t>, donde </a:t>
            </a:r>
            <a:r>
              <a:rPr lang="es-MX" sz="1600" b="1" dirty="0" smtClean="0"/>
              <a:t>M</a:t>
            </a:r>
            <a:r>
              <a:rPr lang="es-MX" sz="1600" dirty="0" smtClean="0"/>
              <a:t> es el número de bits "</a:t>
            </a:r>
            <a:r>
              <a:rPr lang="es-MX" sz="1600" b="1" dirty="0" smtClean="0"/>
              <a:t>0</a:t>
            </a:r>
            <a:r>
              <a:rPr lang="es-MX" sz="1600" dirty="0" smtClean="0"/>
              <a:t>" disponibles en la porción de host y </a:t>
            </a:r>
            <a:r>
              <a:rPr lang="es-MX" sz="1600" b="1" dirty="0" smtClean="0"/>
              <a:t>- 2</a:t>
            </a:r>
            <a:r>
              <a:rPr lang="es-MX" sz="1600" dirty="0" smtClean="0"/>
              <a:t> es debido a que la primer y última dirección IP de la subred no son utilizables por ser la dirección de la subred y </a:t>
            </a:r>
            <a:r>
              <a:rPr lang="es-MX" sz="1600" dirty="0" err="1" smtClean="0"/>
              <a:t>broadcast</a:t>
            </a:r>
            <a:r>
              <a:rPr lang="es-MX" sz="1600" dirty="0" smtClean="0"/>
              <a:t> respectivamente.</a:t>
            </a:r>
            <a:endParaRPr lang="es-MX" sz="1600" dirty="0"/>
          </a:p>
        </p:txBody>
      </p:sp>
      <p:pic>
        <p:nvPicPr>
          <p:cNvPr id="40963" name="Picture 3"/>
          <p:cNvPicPr>
            <a:picLocks noChangeAspect="1" noChangeArrowheads="1"/>
          </p:cNvPicPr>
          <p:nvPr/>
        </p:nvPicPr>
        <p:blipFill rotWithShape="1">
          <a:blip r:embed="rId3" cstate="print"/>
          <a:srcRect t="-1" r="56656" b="-6171"/>
          <a:stretch/>
        </p:blipFill>
        <p:spPr bwMode="auto">
          <a:xfrm>
            <a:off x="3048000" y="5486400"/>
            <a:ext cx="3269804" cy="717014"/>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487362"/>
          </a:xfrm>
        </p:spPr>
        <p:txBody>
          <a:bodyPr>
            <a:normAutofit/>
          </a:bodyPr>
          <a:lstStyle/>
          <a:p>
            <a:r>
              <a:rPr lang="es-MX" sz="2400" b="1" dirty="0" smtClean="0">
                <a:solidFill>
                  <a:srgbClr val="FFFF00"/>
                </a:solidFill>
              </a:rPr>
              <a:t>3. Obtener Rango de Subredes</a:t>
            </a:r>
            <a:endParaRPr lang="es-MX" sz="2400" dirty="0">
              <a:solidFill>
                <a:srgbClr val="FFFF00"/>
              </a:solidFill>
            </a:endParaRPr>
          </a:p>
        </p:txBody>
      </p:sp>
      <p:sp>
        <p:nvSpPr>
          <p:cNvPr id="3" name="2 Marcador de contenido"/>
          <p:cNvSpPr>
            <a:spLocks noGrp="1"/>
          </p:cNvSpPr>
          <p:nvPr>
            <p:ph idx="1"/>
          </p:nvPr>
        </p:nvSpPr>
        <p:spPr>
          <a:xfrm>
            <a:off x="381000" y="990600"/>
            <a:ext cx="7467600" cy="1295400"/>
          </a:xfrm>
        </p:spPr>
        <p:txBody>
          <a:bodyPr>
            <a:normAutofit fontScale="92500" lnSpcReduction="20000"/>
          </a:bodyPr>
          <a:lstStyle/>
          <a:p>
            <a:pPr algn="just">
              <a:buFont typeface="Wingdings" charset="2"/>
              <a:buChar char="Ø"/>
            </a:pPr>
            <a:r>
              <a:rPr lang="es-MX" sz="1400" dirty="0" smtClean="0"/>
              <a:t>Para obtener las subredes se trabaja con la porción de red de la dirección IP de la red, más específicamente con la parte de la porción de red que modificamos en la máscara de red pero esta vez en la dirección IP. Recuerden que a la máscara de red con anterioridad se le agregaron 6 bits en el tercer octeto, entonces van a tener que modificar esos mismos bits pero en la dirección IP de la red (fondo negro).</a:t>
            </a:r>
            <a:r>
              <a:rPr lang="es-MX" dirty="0" smtClean="0"/>
              <a:t/>
            </a:r>
            <a:br>
              <a:rPr lang="es-MX" dirty="0" smtClean="0"/>
            </a:br>
            <a:endParaRPr lang="es-MX" dirty="0"/>
          </a:p>
        </p:txBody>
      </p:sp>
      <p:pic>
        <p:nvPicPr>
          <p:cNvPr id="41986" name="Picture 2"/>
          <p:cNvPicPr>
            <a:picLocks noChangeAspect="1" noChangeArrowheads="1"/>
          </p:cNvPicPr>
          <p:nvPr/>
        </p:nvPicPr>
        <p:blipFill>
          <a:blip r:embed="rId2" cstate="print"/>
          <a:srcRect/>
          <a:stretch>
            <a:fillRect/>
          </a:stretch>
        </p:blipFill>
        <p:spPr bwMode="auto">
          <a:xfrm>
            <a:off x="2505075" y="2362200"/>
            <a:ext cx="4048125" cy="885825"/>
          </a:xfrm>
          <a:prstGeom prst="rect">
            <a:avLst/>
          </a:prstGeom>
          <a:noFill/>
          <a:ln w="9525">
            <a:noFill/>
            <a:miter lim="800000"/>
            <a:headEnd/>
            <a:tailEnd/>
          </a:ln>
        </p:spPr>
      </p:pic>
      <p:sp>
        <p:nvSpPr>
          <p:cNvPr id="5" name="4 Rectángulo"/>
          <p:cNvSpPr/>
          <p:nvPr/>
        </p:nvSpPr>
        <p:spPr>
          <a:xfrm>
            <a:off x="685800" y="3657600"/>
            <a:ext cx="7543800" cy="584776"/>
          </a:xfrm>
          <a:prstGeom prst="rect">
            <a:avLst/>
          </a:prstGeom>
        </p:spPr>
        <p:txBody>
          <a:bodyPr wrap="square">
            <a:spAutoFit/>
          </a:bodyPr>
          <a:lstStyle/>
          <a:p>
            <a:pPr algn="just"/>
            <a:r>
              <a:rPr lang="es-MX" sz="1600" dirty="0" smtClean="0"/>
              <a:t>Los 6 bits "0" de la porción de red (fondo negro) son los que más adelante modificaremos según vayamos asignando las subredes.</a:t>
            </a:r>
            <a:endParaRPr lang="es-MX" sz="160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762000" y="1295400"/>
            <a:ext cx="7775104" cy="3581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3400" y="990600"/>
            <a:ext cx="7467600" cy="1752600"/>
          </a:xfrm>
        </p:spPr>
        <p:txBody>
          <a:bodyPr>
            <a:normAutofit/>
          </a:bodyPr>
          <a:lstStyle/>
          <a:p>
            <a:pPr algn="just">
              <a:buFont typeface="Wingdings" charset="2"/>
              <a:buChar char="Ø"/>
            </a:pPr>
            <a:r>
              <a:rPr lang="es-MX" sz="1600" dirty="0" smtClean="0"/>
              <a:t>Para obtener el rango hay varias formas, la </a:t>
            </a:r>
            <a:r>
              <a:rPr lang="es-MX" sz="1600" dirty="0" smtClean="0"/>
              <a:t>más </a:t>
            </a:r>
            <a:r>
              <a:rPr lang="es-MX" sz="1600" dirty="0" smtClean="0"/>
              <a:t>sencilla </a:t>
            </a:r>
            <a:r>
              <a:rPr lang="es-MX" sz="1600" dirty="0" smtClean="0"/>
              <a:t>es </a:t>
            </a:r>
            <a:r>
              <a:rPr lang="es-MX" sz="1600" dirty="0" smtClean="0"/>
              <a:t>la de restarle a 256 el número de la máscara de subred adaptada. En este caso sería: </a:t>
            </a:r>
            <a:r>
              <a:rPr lang="es-MX" sz="1600" b="1" dirty="0" smtClean="0"/>
              <a:t>256-252=4</a:t>
            </a:r>
            <a:r>
              <a:rPr lang="es-MX" sz="1600" dirty="0" smtClean="0"/>
              <a:t>, entonces </a:t>
            </a:r>
            <a:r>
              <a:rPr lang="es-MX" sz="1600" b="1" dirty="0" smtClean="0"/>
              <a:t>4</a:t>
            </a:r>
            <a:r>
              <a:rPr lang="es-MX" sz="1600" dirty="0" smtClean="0"/>
              <a:t> va a ser el rango entre cada subred. En </a:t>
            </a:r>
            <a:r>
              <a:rPr lang="es-MX" sz="1600" dirty="0" smtClean="0"/>
              <a:t>la tabla solo se muestran</a:t>
            </a:r>
            <a:r>
              <a:rPr lang="es-MX" sz="1600" dirty="0" smtClean="0"/>
              <a:t> </a:t>
            </a:r>
            <a:r>
              <a:rPr lang="es-MX" sz="1600" dirty="0" smtClean="0"/>
              <a:t>las primeras 10 subredes y las últimas </a:t>
            </a:r>
            <a:r>
              <a:rPr lang="es-MX" sz="1600" dirty="0" smtClean="0"/>
              <a:t>5.</a:t>
            </a:r>
            <a:endParaRPr lang="es-MX" sz="1600" dirty="0"/>
          </a:p>
        </p:txBody>
      </p:sp>
      <p:pic>
        <p:nvPicPr>
          <p:cNvPr id="43010" name="Picture 2"/>
          <p:cNvPicPr>
            <a:picLocks noChangeAspect="1" noChangeArrowheads="1"/>
          </p:cNvPicPr>
          <p:nvPr/>
        </p:nvPicPr>
        <p:blipFill>
          <a:blip r:embed="rId2" cstate="print"/>
          <a:srcRect/>
          <a:stretch>
            <a:fillRect/>
          </a:stretch>
        </p:blipFill>
        <p:spPr bwMode="auto">
          <a:xfrm>
            <a:off x="2361600" y="2514600"/>
            <a:ext cx="4877400" cy="385116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b="1" dirty="0" err="1" smtClean="0">
                <a:solidFill>
                  <a:srgbClr val="FFFF00"/>
                </a:solidFill>
              </a:rPr>
              <a:t>Subneteo</a:t>
            </a:r>
            <a:r>
              <a:rPr lang="es-MX" sz="3600" b="1" dirty="0" smtClean="0">
                <a:solidFill>
                  <a:srgbClr val="FFFF00"/>
                </a:solidFill>
              </a:rPr>
              <a:t> de una red Clase A</a:t>
            </a:r>
            <a:endParaRPr lang="es-MX" sz="3600" b="1" dirty="0">
              <a:solidFill>
                <a:srgbClr val="FFFF00"/>
              </a:solidFill>
            </a:endParaRPr>
          </a:p>
        </p:txBody>
      </p:sp>
      <p:sp>
        <p:nvSpPr>
          <p:cNvPr id="3" name="2 Marcador de contenido"/>
          <p:cNvSpPr>
            <a:spLocks noGrp="1"/>
          </p:cNvSpPr>
          <p:nvPr>
            <p:ph idx="1"/>
          </p:nvPr>
        </p:nvSpPr>
        <p:spPr>
          <a:xfrm>
            <a:off x="457200" y="1600200"/>
            <a:ext cx="7467600" cy="1981200"/>
          </a:xfrm>
        </p:spPr>
        <p:txBody>
          <a:bodyPr>
            <a:normAutofit/>
          </a:bodyPr>
          <a:lstStyle/>
          <a:p>
            <a:pPr algn="just">
              <a:buFont typeface="Wingdings" charset="2"/>
              <a:buChar char="Ø"/>
            </a:pPr>
            <a:r>
              <a:rPr lang="es-MX" sz="1600" dirty="0" smtClean="0"/>
              <a:t>Dada la dirección IP Clase A 10.0.0.0/8 para una red, se nos pide que mediante </a:t>
            </a:r>
            <a:r>
              <a:rPr lang="es-MX" sz="1600" dirty="0" err="1" smtClean="0"/>
              <a:t>subneteo</a:t>
            </a:r>
            <a:r>
              <a:rPr lang="es-MX" sz="1600" dirty="0" smtClean="0"/>
              <a:t> obtengamos 7 subredes. Este es un ejemplo típico que se nos puede </a:t>
            </a:r>
            <a:r>
              <a:rPr lang="es-MX" sz="1600" dirty="0" smtClean="0"/>
              <a:t>presentar en la vida real.</a:t>
            </a:r>
            <a:r>
              <a:rPr lang="es-MX" sz="1600" dirty="0" smtClean="0"/>
              <a:t/>
            </a:r>
            <a:br>
              <a:rPr lang="es-MX" sz="1600" dirty="0" smtClean="0"/>
            </a:br>
            <a:r>
              <a:rPr lang="es-MX" sz="1600" dirty="0" smtClean="0"/>
              <a:t/>
            </a:r>
            <a:br>
              <a:rPr lang="es-MX" sz="1600" dirty="0" smtClean="0"/>
            </a:br>
            <a:endParaRPr lang="es-MX" sz="1600" dirty="0" smtClean="0"/>
          </a:p>
          <a:p>
            <a:pPr algn="just">
              <a:buFont typeface="Wingdings" charset="2"/>
              <a:buChar char="Ø"/>
            </a:pPr>
            <a:r>
              <a:rPr lang="es-MX" sz="1600" dirty="0" smtClean="0"/>
              <a:t>Lo </a:t>
            </a:r>
            <a:r>
              <a:rPr lang="es-MX" sz="1600" dirty="0" smtClean="0"/>
              <a:t>vamos a realizar en 2 pasos:</a:t>
            </a:r>
            <a:endParaRPr lang="es-MX" sz="1600" dirty="0"/>
          </a:p>
        </p:txBody>
      </p:sp>
      <p:sp>
        <p:nvSpPr>
          <p:cNvPr id="4" name="3 Rectángulo"/>
          <p:cNvSpPr/>
          <p:nvPr/>
        </p:nvSpPr>
        <p:spPr>
          <a:xfrm>
            <a:off x="762000" y="3502223"/>
            <a:ext cx="6477000" cy="307777"/>
          </a:xfrm>
          <a:prstGeom prst="rect">
            <a:avLst/>
          </a:prstGeom>
        </p:spPr>
        <p:txBody>
          <a:bodyPr wrap="square">
            <a:spAutoFit/>
          </a:bodyPr>
          <a:lstStyle/>
          <a:p>
            <a:r>
              <a:rPr lang="es-MX" sz="1400" b="1" dirty="0" smtClean="0">
                <a:solidFill>
                  <a:srgbClr val="FFFF00"/>
                </a:solidFill>
              </a:rPr>
              <a:t>1. Adaptar la Máscara de Red por Defecto a Nuestras Subredes</a:t>
            </a:r>
            <a:endParaRPr lang="es-MX" sz="1400" b="1" dirty="0">
              <a:solidFill>
                <a:srgbClr val="FFFF00"/>
              </a:solidFill>
            </a:endParaRPr>
          </a:p>
        </p:txBody>
      </p:sp>
      <p:sp>
        <p:nvSpPr>
          <p:cNvPr id="5" name="4 Rectángulo"/>
          <p:cNvSpPr/>
          <p:nvPr/>
        </p:nvSpPr>
        <p:spPr>
          <a:xfrm>
            <a:off x="762000" y="4114800"/>
            <a:ext cx="6096000" cy="307777"/>
          </a:xfrm>
          <a:prstGeom prst="rect">
            <a:avLst/>
          </a:prstGeom>
        </p:spPr>
        <p:txBody>
          <a:bodyPr wrap="square">
            <a:spAutoFit/>
          </a:bodyPr>
          <a:lstStyle/>
          <a:p>
            <a:r>
              <a:rPr lang="es-MX" sz="1400" b="1" dirty="0" smtClean="0">
                <a:solidFill>
                  <a:srgbClr val="FFFF00"/>
                </a:solidFill>
              </a:rPr>
              <a:t>2. Obtener Rango de Subredes</a:t>
            </a:r>
            <a:endParaRPr lang="es-MX" sz="1400" b="1" dirty="0">
              <a:solidFill>
                <a:srgbClr val="FFFF00"/>
              </a:solidFill>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28600" y="304056"/>
            <a:ext cx="8534400" cy="384721"/>
          </a:xfrm>
          <a:prstGeom prst="rect">
            <a:avLst/>
          </a:prstGeom>
        </p:spPr>
        <p:txBody>
          <a:bodyPr wrap="square">
            <a:spAutoFit/>
          </a:bodyPr>
          <a:lstStyle/>
          <a:p>
            <a:r>
              <a:rPr lang="es-MX" sz="1900" b="1" dirty="0" smtClean="0">
                <a:solidFill>
                  <a:srgbClr val="FFFF00"/>
                </a:solidFill>
              </a:rPr>
              <a:t>1. Adaptar la Máscara de Red por Defecto a Nuestras Subredes</a:t>
            </a:r>
            <a:endParaRPr lang="es-MX" sz="1900" b="1" dirty="0">
              <a:solidFill>
                <a:srgbClr val="FFFF00"/>
              </a:solidFill>
            </a:endParaRPr>
          </a:p>
        </p:txBody>
      </p:sp>
      <p:sp>
        <p:nvSpPr>
          <p:cNvPr id="3" name="2 Marcador de contenido"/>
          <p:cNvSpPr>
            <a:spLocks noGrp="1"/>
          </p:cNvSpPr>
          <p:nvPr>
            <p:ph idx="1"/>
          </p:nvPr>
        </p:nvSpPr>
        <p:spPr>
          <a:xfrm>
            <a:off x="381000" y="914400"/>
            <a:ext cx="7467600" cy="685800"/>
          </a:xfrm>
        </p:spPr>
        <p:txBody>
          <a:bodyPr>
            <a:normAutofit/>
          </a:bodyPr>
          <a:lstStyle/>
          <a:p>
            <a:pPr>
              <a:buFont typeface="Wingdings" charset="2"/>
              <a:buChar char="Ø"/>
            </a:pPr>
            <a:r>
              <a:rPr lang="es-MX" dirty="0" smtClean="0"/>
              <a:t>La máscara por defecto para la red 10.0.0.0 es:</a:t>
            </a:r>
            <a:endParaRPr lang="es-MX" dirty="0"/>
          </a:p>
        </p:txBody>
      </p:sp>
      <p:pic>
        <p:nvPicPr>
          <p:cNvPr id="47106" name="Picture 2"/>
          <p:cNvPicPr>
            <a:picLocks noChangeAspect="1" noChangeArrowheads="1"/>
          </p:cNvPicPr>
          <p:nvPr/>
        </p:nvPicPr>
        <p:blipFill>
          <a:blip r:embed="rId2" cstate="print"/>
          <a:srcRect/>
          <a:stretch>
            <a:fillRect/>
          </a:stretch>
        </p:blipFill>
        <p:spPr bwMode="auto">
          <a:xfrm>
            <a:off x="2152650" y="1524000"/>
            <a:ext cx="4324350" cy="638175"/>
          </a:xfrm>
          <a:prstGeom prst="rect">
            <a:avLst/>
          </a:prstGeom>
          <a:noFill/>
          <a:ln w="9525">
            <a:noFill/>
            <a:miter lim="800000"/>
            <a:headEnd/>
            <a:tailEnd/>
          </a:ln>
        </p:spPr>
      </p:pic>
      <p:sp>
        <p:nvSpPr>
          <p:cNvPr id="6" name="5 Rectángulo"/>
          <p:cNvSpPr/>
          <p:nvPr/>
        </p:nvSpPr>
        <p:spPr>
          <a:xfrm>
            <a:off x="609600" y="2438400"/>
            <a:ext cx="7696200" cy="523220"/>
          </a:xfrm>
          <a:prstGeom prst="rect">
            <a:avLst/>
          </a:prstGeom>
        </p:spPr>
        <p:txBody>
          <a:bodyPr wrap="square">
            <a:spAutoFit/>
          </a:bodyPr>
          <a:lstStyle/>
          <a:p>
            <a:r>
              <a:rPr lang="es-MX" sz="1400" dirty="0" smtClean="0"/>
              <a:t>Mediante la fórmula </a:t>
            </a:r>
            <a:r>
              <a:rPr lang="es-MX" sz="1400" b="1" dirty="0" smtClean="0"/>
              <a:t>2</a:t>
            </a:r>
            <a:r>
              <a:rPr lang="es-MX" sz="1400" b="1" baseline="30000" dirty="0" smtClean="0"/>
              <a:t>N</a:t>
            </a:r>
            <a:r>
              <a:rPr lang="es-MX" sz="1400" dirty="0" smtClean="0"/>
              <a:t>, donde </a:t>
            </a:r>
            <a:r>
              <a:rPr lang="es-MX" sz="1400" b="1" dirty="0" smtClean="0"/>
              <a:t>N</a:t>
            </a:r>
            <a:r>
              <a:rPr lang="es-MX" sz="1400" dirty="0" smtClean="0"/>
              <a:t> es la cantidad de bits que tenemos que robarle a la porción de host, adaptamos la máscara de red por defecto a la subred.</a:t>
            </a:r>
            <a:endParaRPr lang="es-MX" sz="1400" dirty="0"/>
          </a:p>
        </p:txBody>
      </p:sp>
      <p:sp>
        <p:nvSpPr>
          <p:cNvPr id="7" name="6 Rectángulo"/>
          <p:cNvSpPr/>
          <p:nvPr/>
        </p:nvSpPr>
        <p:spPr>
          <a:xfrm>
            <a:off x="609600" y="3124200"/>
            <a:ext cx="7696200" cy="307777"/>
          </a:xfrm>
          <a:prstGeom prst="rect">
            <a:avLst/>
          </a:prstGeom>
        </p:spPr>
        <p:txBody>
          <a:bodyPr wrap="square">
            <a:spAutoFit/>
          </a:bodyPr>
          <a:lstStyle/>
          <a:p>
            <a:r>
              <a:rPr lang="es-MX" sz="1400" dirty="0" smtClean="0"/>
              <a:t>En este caso particular </a:t>
            </a:r>
            <a:r>
              <a:rPr lang="es-MX" sz="1400" b="1" dirty="0" smtClean="0"/>
              <a:t>2</a:t>
            </a:r>
            <a:r>
              <a:rPr lang="es-MX" sz="1400" b="1" baseline="30000" dirty="0" smtClean="0"/>
              <a:t>N</a:t>
            </a:r>
            <a:r>
              <a:rPr lang="es-MX" sz="1400" b="1" dirty="0" smtClean="0"/>
              <a:t> = 7</a:t>
            </a:r>
            <a:r>
              <a:rPr lang="es-MX" sz="1400" dirty="0" smtClean="0"/>
              <a:t> (o mayor) ya que nos pidieron que hagamos 7 subredes.</a:t>
            </a:r>
            <a:endParaRPr lang="es-MX" sz="1400" dirty="0"/>
          </a:p>
        </p:txBody>
      </p:sp>
      <p:sp>
        <p:nvSpPr>
          <p:cNvPr id="8" name="7 Rectángulo"/>
          <p:cNvSpPr/>
          <p:nvPr/>
        </p:nvSpPr>
        <p:spPr>
          <a:xfrm>
            <a:off x="609600" y="3581400"/>
            <a:ext cx="7848600" cy="1938992"/>
          </a:xfrm>
          <a:prstGeom prst="rect">
            <a:avLst/>
          </a:prstGeom>
        </p:spPr>
        <p:txBody>
          <a:bodyPr wrap="square">
            <a:spAutoFit/>
          </a:bodyPr>
          <a:lstStyle/>
          <a:p>
            <a:r>
              <a:rPr lang="es-MX" sz="1400" dirty="0" smtClean="0"/>
              <a:t>Habiendo realizado el </a:t>
            </a:r>
            <a:r>
              <a:rPr lang="es-MX" sz="1400" dirty="0" smtClean="0"/>
              <a:t>cálculo nos da que debemos robar 3 bits a la porción de host para hacer 7 subredes o más y que el total de subredes útiles va a ser de 8, es decir que va a quedar 1 para uso futuro.</a:t>
            </a:r>
            <a:br>
              <a:rPr lang="es-MX" sz="1400" dirty="0" smtClean="0"/>
            </a:br>
            <a:r>
              <a:rPr lang="es-MX" sz="1400" dirty="0" smtClean="0"/>
              <a:t/>
            </a:r>
            <a:br>
              <a:rPr lang="es-MX" sz="1400" dirty="0" smtClean="0"/>
            </a:br>
            <a:r>
              <a:rPr lang="es-MX" sz="1400" dirty="0" smtClean="0"/>
              <a:t>Tomando la máscara Clase </a:t>
            </a:r>
            <a:r>
              <a:rPr lang="es-MX" sz="1400" dirty="0" smtClean="0"/>
              <a:t>A, </a:t>
            </a:r>
            <a:r>
              <a:rPr lang="es-MX" sz="1400" dirty="0" smtClean="0"/>
              <a:t>a la parte de red le agregamos los </a:t>
            </a:r>
            <a:r>
              <a:rPr lang="es-MX" sz="1400" b="1" dirty="0" smtClean="0"/>
              <a:t>3 bits </a:t>
            </a:r>
            <a:r>
              <a:rPr lang="es-MX" sz="1400" dirty="0" smtClean="0"/>
              <a:t>que le robamos a la porción de host reemplazándolos por "</a:t>
            </a:r>
            <a:r>
              <a:rPr lang="es-MX" sz="1400" b="1" dirty="0" smtClean="0"/>
              <a:t>1</a:t>
            </a:r>
            <a:r>
              <a:rPr lang="es-MX" sz="1400" dirty="0" smtClean="0"/>
              <a:t>" y así obtenemos 255.224.0.0 que es la mascara de subred que vamos a utilizar para todas nuestras subredes y hosts.</a:t>
            </a:r>
            <a:r>
              <a:rPr lang="es-MX" dirty="0" smtClean="0"/>
              <a:t/>
            </a:r>
            <a:br>
              <a:rPr lang="es-MX" dirty="0" smtClean="0"/>
            </a:br>
            <a:endParaRPr lang="es-MX" dirty="0"/>
          </a:p>
        </p:txBody>
      </p:sp>
      <p:pic>
        <p:nvPicPr>
          <p:cNvPr id="47107" name="Picture 3"/>
          <p:cNvPicPr>
            <a:picLocks noChangeAspect="1" noChangeArrowheads="1"/>
          </p:cNvPicPr>
          <p:nvPr/>
        </p:nvPicPr>
        <p:blipFill>
          <a:blip r:embed="rId3" cstate="print"/>
          <a:srcRect/>
          <a:stretch>
            <a:fillRect/>
          </a:stretch>
        </p:blipFill>
        <p:spPr bwMode="auto">
          <a:xfrm>
            <a:off x="2057400" y="5334000"/>
            <a:ext cx="4381500" cy="12096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487362"/>
          </a:xfrm>
        </p:spPr>
        <p:txBody>
          <a:bodyPr>
            <a:normAutofit/>
          </a:bodyPr>
          <a:lstStyle/>
          <a:p>
            <a:r>
              <a:rPr lang="es-MX" sz="2400" b="1" dirty="0" smtClean="0">
                <a:solidFill>
                  <a:srgbClr val="FFFF00"/>
                </a:solidFill>
              </a:rPr>
              <a:t>2. Obtener Rango de Subredes</a:t>
            </a:r>
            <a:endParaRPr lang="es-MX" sz="2400" dirty="0">
              <a:solidFill>
                <a:srgbClr val="FFFF00"/>
              </a:solidFill>
            </a:endParaRPr>
          </a:p>
        </p:txBody>
      </p:sp>
      <p:sp>
        <p:nvSpPr>
          <p:cNvPr id="3" name="2 Marcador de contenido"/>
          <p:cNvSpPr>
            <a:spLocks noGrp="1"/>
          </p:cNvSpPr>
          <p:nvPr>
            <p:ph idx="1"/>
          </p:nvPr>
        </p:nvSpPr>
        <p:spPr>
          <a:xfrm>
            <a:off x="762000" y="914400"/>
            <a:ext cx="7467600" cy="1219200"/>
          </a:xfrm>
        </p:spPr>
        <p:txBody>
          <a:bodyPr>
            <a:normAutofit/>
          </a:bodyPr>
          <a:lstStyle/>
          <a:p>
            <a:pPr algn="just">
              <a:buFont typeface="Wingdings" charset="2"/>
              <a:buChar char="Ø"/>
            </a:pPr>
            <a:r>
              <a:rPr lang="es-MX" sz="1600" dirty="0" smtClean="0"/>
              <a:t>Para obtener las subredes se trabaja únicamente con la dirección IP de la red, en este caso 10.0.0.0. Para esto vamos a modificar el mismo octeto de bits (el segundo) que modificamos anteriormente en la mascara de red pero esta vez en la dirección IP.</a:t>
            </a:r>
            <a:endParaRPr lang="es-MX" sz="1600" dirty="0"/>
          </a:p>
        </p:txBody>
      </p:sp>
      <p:pic>
        <p:nvPicPr>
          <p:cNvPr id="48130" name="Picture 2"/>
          <p:cNvPicPr>
            <a:picLocks noChangeAspect="1" noChangeArrowheads="1"/>
          </p:cNvPicPr>
          <p:nvPr/>
        </p:nvPicPr>
        <p:blipFill>
          <a:blip r:embed="rId2" cstate="print"/>
          <a:srcRect/>
          <a:stretch>
            <a:fillRect/>
          </a:stretch>
        </p:blipFill>
        <p:spPr bwMode="auto">
          <a:xfrm>
            <a:off x="2428875" y="1981200"/>
            <a:ext cx="4048125" cy="866775"/>
          </a:xfrm>
          <a:prstGeom prst="rect">
            <a:avLst/>
          </a:prstGeom>
          <a:noFill/>
          <a:ln w="9525">
            <a:noFill/>
            <a:miter lim="800000"/>
            <a:headEnd/>
            <a:tailEnd/>
          </a:ln>
        </p:spPr>
      </p:pic>
      <p:sp>
        <p:nvSpPr>
          <p:cNvPr id="5" name="4 Rectángulo"/>
          <p:cNvSpPr/>
          <p:nvPr/>
        </p:nvSpPr>
        <p:spPr>
          <a:xfrm>
            <a:off x="609600" y="2971800"/>
            <a:ext cx="7772400" cy="830997"/>
          </a:xfrm>
          <a:prstGeom prst="rect">
            <a:avLst/>
          </a:prstGeom>
        </p:spPr>
        <p:txBody>
          <a:bodyPr wrap="square">
            <a:spAutoFit/>
          </a:bodyPr>
          <a:lstStyle/>
          <a:p>
            <a:pPr algn="just"/>
            <a:r>
              <a:rPr lang="es-MX" sz="1600" dirty="0" smtClean="0"/>
              <a:t>Para obtener el rango hay varias formas, la </a:t>
            </a:r>
            <a:r>
              <a:rPr lang="es-MX" sz="1600" dirty="0" smtClean="0"/>
              <a:t> </a:t>
            </a:r>
            <a:r>
              <a:rPr lang="es-MX" sz="1600" dirty="0" smtClean="0"/>
              <a:t>más sencilla </a:t>
            </a:r>
            <a:r>
              <a:rPr lang="es-MX" sz="1600" dirty="0" smtClean="0"/>
              <a:t>es </a:t>
            </a:r>
            <a:r>
              <a:rPr lang="es-MX" sz="1600" dirty="0" smtClean="0"/>
              <a:t>la de restarle a 256 el número de la máscara de red adaptada. En este caso sería: </a:t>
            </a:r>
            <a:r>
              <a:rPr lang="es-MX" sz="1600" b="1" dirty="0" smtClean="0"/>
              <a:t>256-224=32</a:t>
            </a:r>
            <a:r>
              <a:rPr lang="es-MX" sz="1600" dirty="0" smtClean="0"/>
              <a:t>, entonces </a:t>
            </a:r>
            <a:r>
              <a:rPr lang="es-MX" sz="1600" b="1" dirty="0" smtClean="0"/>
              <a:t>32</a:t>
            </a:r>
            <a:r>
              <a:rPr lang="es-MX" sz="1600" dirty="0" smtClean="0"/>
              <a:t> va a ser el rango entre cada subred.</a:t>
            </a:r>
            <a:endParaRPr lang="es-MX" sz="1600" dirty="0"/>
          </a:p>
        </p:txBody>
      </p:sp>
      <p:pic>
        <p:nvPicPr>
          <p:cNvPr id="48131" name="Picture 3"/>
          <p:cNvPicPr>
            <a:picLocks noChangeAspect="1" noChangeArrowheads="1"/>
          </p:cNvPicPr>
          <p:nvPr/>
        </p:nvPicPr>
        <p:blipFill>
          <a:blip r:embed="rId3" cstate="print"/>
          <a:srcRect/>
          <a:stretch>
            <a:fillRect/>
          </a:stretch>
        </p:blipFill>
        <p:spPr bwMode="auto">
          <a:xfrm>
            <a:off x="2286000" y="4114800"/>
            <a:ext cx="4210050" cy="19621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533400"/>
            <a:ext cx="7467600" cy="63976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rmAutofit fontScale="90000"/>
          </a:bodyPr>
          <a:lstStyle/>
          <a:p>
            <a:r>
              <a:rPr lang="es-MX" dirty="0" smtClean="0"/>
              <a:t>Prefijos de red</a:t>
            </a:r>
            <a:endParaRPr lang="es-MX" dirty="0"/>
          </a:p>
        </p:txBody>
      </p:sp>
      <p:sp>
        <p:nvSpPr>
          <p:cNvPr id="4" name="3 CuadroTexto"/>
          <p:cNvSpPr txBox="1"/>
          <p:nvPr/>
        </p:nvSpPr>
        <p:spPr>
          <a:xfrm>
            <a:off x="457200" y="1752600"/>
            <a:ext cx="7924800" cy="923330"/>
          </a:xfrm>
          <a:prstGeom prst="rect">
            <a:avLst/>
          </a:prstGeom>
          <a:noFill/>
        </p:spPr>
        <p:txBody>
          <a:bodyPr wrap="square" rtlCol="0">
            <a:spAutoFit/>
          </a:bodyPr>
          <a:lstStyle/>
          <a:p>
            <a:r>
              <a:rPr lang="es-MX" dirty="0" smtClean="0"/>
              <a:t>La longitud de prefijo es la cantidad de bits en la dirección que conforma la porción de red. Por ejemplo: en 172.16.4.0 /24, /24 es la longitud de prefijo e indica que los primeros 24 bits son la dirección de red. </a:t>
            </a:r>
            <a:endParaRPr lang="es-MX" dirty="0"/>
          </a:p>
        </p:txBody>
      </p:sp>
      <p:pic>
        <p:nvPicPr>
          <p:cNvPr id="3074" name="Picture 2"/>
          <p:cNvPicPr>
            <a:picLocks noChangeAspect="1" noChangeArrowheads="1"/>
          </p:cNvPicPr>
          <p:nvPr/>
        </p:nvPicPr>
        <p:blipFill>
          <a:blip r:embed="rId2" cstate="print"/>
          <a:srcRect/>
          <a:stretch>
            <a:fillRect/>
          </a:stretch>
        </p:blipFill>
        <p:spPr bwMode="auto">
          <a:xfrm>
            <a:off x="914400" y="3200400"/>
            <a:ext cx="7167056" cy="10477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92162"/>
          </a:xfrm>
        </p:spPr>
        <p:txBody>
          <a:bodyPr>
            <a:normAutofit fontScale="90000"/>
          </a:bodyPr>
          <a:lstStyle/>
          <a:p>
            <a:r>
              <a:rPr lang="es-MX" dirty="0" smtClean="0"/>
              <a:t>Direcciones Privadas</a:t>
            </a:r>
            <a:endParaRPr lang="es-MX" dirty="0"/>
          </a:p>
        </p:txBody>
      </p:sp>
      <p:sp>
        <p:nvSpPr>
          <p:cNvPr id="3" name="2 Marcador de contenido"/>
          <p:cNvSpPr>
            <a:spLocks noGrp="1"/>
          </p:cNvSpPr>
          <p:nvPr>
            <p:ph idx="1"/>
          </p:nvPr>
        </p:nvSpPr>
        <p:spPr/>
        <p:txBody>
          <a:bodyPr>
            <a:normAutofit fontScale="92500" lnSpcReduction="10000"/>
          </a:bodyPr>
          <a:lstStyle/>
          <a:p>
            <a:pPr algn="just">
              <a:buFont typeface="Wingdings" charset="2"/>
              <a:buChar char="Ø"/>
            </a:pPr>
            <a:r>
              <a:rPr lang="es-MX" dirty="0" smtClean="0"/>
              <a:t>existen bloques de direcciones que se utilizan en redes que requieren o no acceso limitado a Internet. Estas direcciones se denominan direcciones privadas.</a:t>
            </a:r>
          </a:p>
          <a:p>
            <a:pPr>
              <a:buNone/>
            </a:pPr>
            <a:endParaRPr lang="es-MX" dirty="0" smtClean="0"/>
          </a:p>
          <a:p>
            <a:pPr>
              <a:buNone/>
            </a:pPr>
            <a:r>
              <a:rPr lang="es-MX" dirty="0" smtClean="0"/>
              <a:t>Los bloques de direcciones privadas son:</a:t>
            </a:r>
          </a:p>
          <a:p>
            <a:pPr>
              <a:buNone/>
            </a:pPr>
            <a:endParaRPr lang="es-MX" dirty="0" smtClean="0"/>
          </a:p>
          <a:p>
            <a:pPr>
              <a:buNone/>
            </a:pPr>
            <a:r>
              <a:rPr lang="es-MX" dirty="0" smtClean="0"/>
              <a:t>de 10.0.0.0 a 10.255.255.255 (10.0.0.0 /8)</a:t>
            </a:r>
          </a:p>
          <a:p>
            <a:pPr>
              <a:buNone/>
            </a:pPr>
            <a:r>
              <a:rPr lang="es-MX" dirty="0" smtClean="0"/>
              <a:t>de 172.16.0.0 a 172.31.255.255 (172.16.0.0 /12)</a:t>
            </a:r>
          </a:p>
          <a:p>
            <a:pPr>
              <a:buNone/>
            </a:pPr>
            <a:r>
              <a:rPr lang="es-MX" dirty="0" smtClean="0"/>
              <a:t>de 192.168.0.0 a 192.168.255.255 (192.168.0.0 /16)</a:t>
            </a:r>
            <a:endParaRPr lang="es-MX"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8839200" cy="1417638"/>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rmAutofit/>
          </a:bodyPr>
          <a:lstStyle/>
          <a:p>
            <a:pPr algn="ctr"/>
            <a:r>
              <a:rPr lang="es-MX" sz="2400" b="1" dirty="0" smtClean="0">
                <a:latin typeface="Aharoni" pitchFamily="2" charset="-79"/>
                <a:cs typeface="Aharoni" pitchFamily="2" charset="-79"/>
              </a:rPr>
              <a:t>Operación AND con</a:t>
            </a:r>
            <a:br>
              <a:rPr lang="es-MX" sz="2400" b="1" dirty="0" smtClean="0">
                <a:latin typeface="Aharoni" pitchFamily="2" charset="-79"/>
                <a:cs typeface="Aharoni" pitchFamily="2" charset="-79"/>
              </a:rPr>
            </a:br>
            <a:r>
              <a:rPr lang="es-MX" sz="2400" b="1" dirty="0" smtClean="0">
                <a:latin typeface="Aharoni" pitchFamily="2" charset="-79"/>
                <a:cs typeface="Aharoni" pitchFamily="2" charset="-79"/>
              </a:rPr>
              <a:t>Máscaras de Red por Defecto</a:t>
            </a:r>
            <a:endParaRPr lang="es-MX" sz="2400" dirty="0">
              <a:latin typeface="Aharoni" pitchFamily="2" charset="-79"/>
              <a:cs typeface="Aharoni" pitchFamily="2" charset="-79"/>
            </a:endParaRPr>
          </a:p>
        </p:txBody>
      </p:sp>
      <p:sp>
        <p:nvSpPr>
          <p:cNvPr id="3" name="2 Marcador de contenido"/>
          <p:cNvSpPr>
            <a:spLocks noGrp="1"/>
          </p:cNvSpPr>
          <p:nvPr>
            <p:ph idx="1"/>
          </p:nvPr>
        </p:nvSpPr>
        <p:spPr>
          <a:xfrm>
            <a:off x="457200" y="1600200"/>
            <a:ext cx="8229600" cy="2057400"/>
          </a:xfrm>
        </p:spPr>
        <p:txBody>
          <a:bodyPr>
            <a:normAutofit/>
          </a:bodyPr>
          <a:lstStyle/>
          <a:p>
            <a:pPr algn="just">
              <a:buNone/>
            </a:pPr>
            <a:r>
              <a:rPr lang="es-MX" sz="1800" dirty="0" smtClean="0"/>
              <a:t>	Cada dirección IP debe ir acompañada de una máscara de subred. Para determinar la parte de la dirección IP correspondiente a la red y a la subred, la computadora realiza una operación “AND” entre la dirección IP y la máscara de subred.</a:t>
            </a:r>
            <a:endParaRPr lang="es-MX" sz="1800" dirty="0"/>
          </a:p>
        </p:txBody>
      </p:sp>
      <p:sp>
        <p:nvSpPr>
          <p:cNvPr id="4" name="3 Rectángulo"/>
          <p:cNvSpPr/>
          <p:nvPr/>
        </p:nvSpPr>
        <p:spPr>
          <a:xfrm>
            <a:off x="2133600" y="3657600"/>
            <a:ext cx="4572000" cy="2862322"/>
          </a:xfrm>
          <a:prstGeom prst="rect">
            <a:avLst/>
          </a:prstGeom>
        </p:spPr>
        <p:txBody>
          <a:bodyPr wrap="square">
            <a:spAutoFit/>
          </a:bodyPr>
          <a:lstStyle/>
          <a:p>
            <a:r>
              <a:rPr lang="es-MX" b="1" dirty="0" smtClean="0"/>
              <a:t>Máscaras de subred por defecto:</a:t>
            </a:r>
          </a:p>
          <a:p>
            <a:r>
              <a:rPr lang="es-MX" dirty="0" smtClean="0"/>
              <a:t>Clase A 255.0.0.0</a:t>
            </a:r>
          </a:p>
          <a:p>
            <a:r>
              <a:rPr lang="es-MX" dirty="0" smtClean="0"/>
              <a:t>Clase B 255.255.0.0</a:t>
            </a:r>
          </a:p>
          <a:p>
            <a:r>
              <a:rPr lang="es-MX" dirty="0" smtClean="0"/>
              <a:t>Clase C 255.255.255.0</a:t>
            </a:r>
          </a:p>
          <a:p>
            <a:endParaRPr lang="es-MX" dirty="0" smtClean="0"/>
          </a:p>
          <a:p>
            <a:r>
              <a:rPr lang="es-MX" b="1" dirty="0" smtClean="0"/>
              <a:t>Ecuaciones con AND:</a:t>
            </a:r>
          </a:p>
          <a:p>
            <a:r>
              <a:rPr lang="es-MX" dirty="0" smtClean="0"/>
              <a:t>1 AND 1 = 1</a:t>
            </a:r>
          </a:p>
          <a:p>
            <a:r>
              <a:rPr lang="es-MX" dirty="0" smtClean="0"/>
              <a:t>1 AND 0 = 0</a:t>
            </a:r>
          </a:p>
          <a:p>
            <a:r>
              <a:rPr lang="es-MX" dirty="0" smtClean="0"/>
              <a:t>0 AND 1 = 0</a:t>
            </a:r>
          </a:p>
          <a:p>
            <a:r>
              <a:rPr lang="es-MX" dirty="0" smtClean="0"/>
              <a:t>0 AND 0 = 0</a:t>
            </a:r>
            <a:endParaRPr lang="es-MX"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57200" y="1524000"/>
            <a:ext cx="8077200" cy="4801314"/>
          </a:xfrm>
          <a:prstGeom prst="rect">
            <a:avLst/>
          </a:prstGeom>
          <a:noFill/>
        </p:spPr>
        <p:txBody>
          <a:bodyPr wrap="square" rtlCol="0">
            <a:spAutoFit/>
          </a:bodyPr>
          <a:lstStyle/>
          <a:p>
            <a:r>
              <a:rPr lang="es-MX" b="1" dirty="0" smtClean="0"/>
              <a:t>Dirección IP: 192 . 100 . 10 . 33</a:t>
            </a:r>
          </a:p>
          <a:p>
            <a:endParaRPr lang="es-MX" dirty="0" smtClean="0"/>
          </a:p>
          <a:p>
            <a:r>
              <a:rPr lang="es-MX" b="1" dirty="0" smtClean="0"/>
              <a:t>Lo que usted puede deducir...</a:t>
            </a:r>
          </a:p>
          <a:p>
            <a:pPr algn="just"/>
            <a:r>
              <a:rPr lang="es-MX" dirty="0" smtClean="0"/>
              <a:t>Clase de la dirección: C</a:t>
            </a:r>
          </a:p>
          <a:p>
            <a:r>
              <a:rPr lang="es-MX" dirty="0" smtClean="0"/>
              <a:t>Parte de red: </a:t>
            </a:r>
            <a:r>
              <a:rPr lang="es-MX" b="1" dirty="0" smtClean="0"/>
              <a:t>192 . 100 . 10 . </a:t>
            </a:r>
            <a:r>
              <a:rPr lang="es-MX" dirty="0" smtClean="0"/>
              <a:t>33</a:t>
            </a:r>
          </a:p>
          <a:p>
            <a:r>
              <a:rPr lang="es-MX" dirty="0" smtClean="0"/>
              <a:t>Parte de host: 192 . 100 . 10 . </a:t>
            </a:r>
            <a:r>
              <a:rPr lang="es-MX" b="1" dirty="0" smtClean="0"/>
              <a:t>33</a:t>
            </a:r>
          </a:p>
          <a:p>
            <a:endParaRPr lang="es-MX" dirty="0" smtClean="0"/>
          </a:p>
          <a:p>
            <a:pPr algn="just"/>
            <a:r>
              <a:rPr lang="es-MX" dirty="0" smtClean="0"/>
              <a:t>Para obtener la misma información a la que usted ha llegado, la computadora debe operar en binario con un AND entre la dirección de red y la máscara de subred.</a:t>
            </a:r>
          </a:p>
          <a:p>
            <a:endParaRPr lang="es-MX" dirty="0" smtClean="0"/>
          </a:p>
          <a:p>
            <a:endParaRPr lang="es-MX" dirty="0" smtClean="0"/>
          </a:p>
          <a:p>
            <a:endParaRPr lang="es-MX" dirty="0" smtClean="0"/>
          </a:p>
          <a:p>
            <a:endParaRPr lang="es-MX" dirty="0" smtClean="0"/>
          </a:p>
          <a:p>
            <a:endParaRPr lang="es-MX" dirty="0" smtClean="0"/>
          </a:p>
          <a:p>
            <a:pPr algn="just"/>
            <a:r>
              <a:rPr lang="es-MX" dirty="0" smtClean="0"/>
              <a:t>La operación AND con la máscara de subred por defecto permite a la computadora obtener la parte de red de la dirección.</a:t>
            </a:r>
            <a:endParaRPr lang="es-MX" dirty="0"/>
          </a:p>
        </p:txBody>
      </p:sp>
      <p:pic>
        <p:nvPicPr>
          <p:cNvPr id="1026" name="Picture 2"/>
          <p:cNvPicPr>
            <a:picLocks noChangeAspect="1" noChangeArrowheads="1"/>
          </p:cNvPicPr>
          <p:nvPr/>
        </p:nvPicPr>
        <p:blipFill>
          <a:blip r:embed="rId2" cstate="print"/>
          <a:srcRect/>
          <a:stretch>
            <a:fillRect/>
          </a:stretch>
        </p:blipFill>
        <p:spPr bwMode="auto">
          <a:xfrm>
            <a:off x="1295400" y="4495800"/>
            <a:ext cx="6477000" cy="1058436"/>
          </a:xfrm>
          <a:prstGeom prst="rect">
            <a:avLst/>
          </a:prstGeom>
          <a:noFill/>
          <a:ln w="9525">
            <a:noFill/>
            <a:miter lim="800000"/>
            <a:headEnd/>
            <a:tailEnd/>
          </a:ln>
        </p:spPr>
      </p:pic>
      <p:sp>
        <p:nvSpPr>
          <p:cNvPr id="6" name="1 Título"/>
          <p:cNvSpPr>
            <a:spLocks noGrp="1"/>
          </p:cNvSpPr>
          <p:nvPr>
            <p:ph type="title"/>
          </p:nvPr>
        </p:nvSpPr>
        <p:spPr>
          <a:xfrm>
            <a:off x="152400" y="0"/>
            <a:ext cx="8991600" cy="1417638"/>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rmAutofit/>
          </a:bodyPr>
          <a:lstStyle/>
          <a:p>
            <a:pPr algn="ctr"/>
            <a:r>
              <a:rPr lang="es-MX" sz="2400" b="1" dirty="0" smtClean="0">
                <a:latin typeface="Aharoni" pitchFamily="2" charset="-79"/>
                <a:cs typeface="Aharoni" pitchFamily="2" charset="-79"/>
              </a:rPr>
              <a:t>Operación AND con</a:t>
            </a:r>
            <a:br>
              <a:rPr lang="es-MX" sz="2400" b="1" dirty="0" smtClean="0">
                <a:latin typeface="Aharoni" pitchFamily="2" charset="-79"/>
                <a:cs typeface="Aharoni" pitchFamily="2" charset="-79"/>
              </a:rPr>
            </a:br>
            <a:r>
              <a:rPr lang="es-MX" sz="2400" b="1" dirty="0" smtClean="0">
                <a:latin typeface="Aharoni" pitchFamily="2" charset="-79"/>
                <a:cs typeface="Aharoni" pitchFamily="2" charset="-79"/>
              </a:rPr>
              <a:t>Máscaras de Red por Defecto</a:t>
            </a:r>
            <a:endParaRPr lang="es-MX" sz="2400" dirty="0">
              <a:latin typeface="Aharoni" pitchFamily="2" charset="-79"/>
              <a:cs typeface="Aharoni" pitchFamily="2" charset="-79"/>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609600"/>
            <a:ext cx="7467600" cy="79216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Autofit/>
          </a:bodyPr>
          <a:lstStyle/>
          <a:p>
            <a:r>
              <a:rPr lang="es-MX" sz="3200" dirty="0" smtClean="0">
                <a:latin typeface="Arial Rounded MT Bold" pitchFamily="34" charset="0"/>
              </a:rPr>
              <a:t>Tipos de direcciones en una red ipv4</a:t>
            </a:r>
            <a:endParaRPr lang="es-MX" sz="3200" dirty="0">
              <a:latin typeface="Arial Rounded MT Bold" pitchFamily="34" charset="0"/>
            </a:endParaRPr>
          </a:p>
        </p:txBody>
      </p:sp>
      <p:sp>
        <p:nvSpPr>
          <p:cNvPr id="4" name="3 CuadroTexto"/>
          <p:cNvSpPr txBox="1"/>
          <p:nvPr/>
        </p:nvSpPr>
        <p:spPr>
          <a:xfrm>
            <a:off x="685800" y="1557278"/>
            <a:ext cx="7543800" cy="2862322"/>
          </a:xfrm>
          <a:prstGeom prst="rect">
            <a:avLst/>
          </a:prstGeom>
          <a:noFill/>
        </p:spPr>
        <p:txBody>
          <a:bodyPr wrap="square" rtlCol="0">
            <a:spAutoFit/>
          </a:bodyPr>
          <a:lstStyle/>
          <a:p>
            <a:pPr algn="just"/>
            <a:r>
              <a:rPr lang="es-MX" dirty="0" smtClean="0"/>
              <a:t>Dentro del rango de direcciones de cada red IPv4, existen tres tipos de direcciones:</a:t>
            </a:r>
          </a:p>
          <a:p>
            <a:pPr algn="just"/>
            <a:endParaRPr lang="es-MX" dirty="0" smtClean="0"/>
          </a:p>
          <a:p>
            <a:pPr algn="just"/>
            <a:r>
              <a:rPr lang="es-MX" dirty="0" smtClean="0"/>
              <a:t>Dirección de red: la dirección en la que se hace referencia a la red.</a:t>
            </a:r>
          </a:p>
          <a:p>
            <a:pPr algn="just"/>
            <a:endParaRPr lang="es-MX" dirty="0" smtClean="0"/>
          </a:p>
          <a:p>
            <a:pPr algn="just"/>
            <a:r>
              <a:rPr lang="es-MX" dirty="0" smtClean="0"/>
              <a:t>Dirección de </a:t>
            </a:r>
            <a:r>
              <a:rPr lang="es-MX" dirty="0" err="1" smtClean="0"/>
              <a:t>broadcast</a:t>
            </a:r>
            <a:r>
              <a:rPr lang="es-MX" dirty="0" smtClean="0"/>
              <a:t>: una dirección especial que se utiliza para enviar datos a todos los hosts de la red.</a:t>
            </a:r>
          </a:p>
          <a:p>
            <a:pPr algn="just"/>
            <a:endParaRPr lang="es-MX" dirty="0" smtClean="0"/>
          </a:p>
          <a:p>
            <a:pPr algn="just"/>
            <a:r>
              <a:rPr lang="es-MX" dirty="0" smtClean="0"/>
              <a:t>Direcciones host: las direcciones asignadas a los dispositivos finales de la red.</a:t>
            </a:r>
            <a:endParaRPr lang="es-MX" dirty="0"/>
          </a:p>
        </p:txBody>
      </p:sp>
      <p:pic>
        <p:nvPicPr>
          <p:cNvPr id="1027" name="Picture 3"/>
          <p:cNvPicPr>
            <a:picLocks noChangeAspect="1" noChangeArrowheads="1"/>
          </p:cNvPicPr>
          <p:nvPr/>
        </p:nvPicPr>
        <p:blipFill>
          <a:blip r:embed="rId2" cstate="print"/>
          <a:srcRect/>
          <a:stretch>
            <a:fillRect/>
          </a:stretch>
        </p:blipFill>
        <p:spPr bwMode="auto">
          <a:xfrm>
            <a:off x="2895600" y="4419600"/>
            <a:ext cx="2943225" cy="195346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66800" y="152400"/>
            <a:ext cx="7467600" cy="79216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rmAutofit fontScale="90000"/>
          </a:bodyPr>
          <a:lstStyle/>
          <a:p>
            <a:r>
              <a:rPr lang="es-MX" dirty="0" smtClean="0"/>
              <a:t>Direcciones publicas y privadas</a:t>
            </a:r>
            <a:endParaRPr lang="es-MX" dirty="0"/>
          </a:p>
        </p:txBody>
      </p:sp>
      <p:sp>
        <p:nvSpPr>
          <p:cNvPr id="4" name="3 CuadroTexto"/>
          <p:cNvSpPr txBox="1"/>
          <p:nvPr/>
        </p:nvSpPr>
        <p:spPr>
          <a:xfrm>
            <a:off x="685800" y="1295400"/>
            <a:ext cx="7620000" cy="3970318"/>
          </a:xfrm>
          <a:prstGeom prst="rect">
            <a:avLst/>
          </a:prstGeom>
          <a:noFill/>
        </p:spPr>
        <p:txBody>
          <a:bodyPr wrap="square" rtlCol="0">
            <a:spAutoFit/>
          </a:bodyPr>
          <a:lstStyle/>
          <a:p>
            <a:endParaRPr lang="es-MX" dirty="0" smtClean="0"/>
          </a:p>
          <a:p>
            <a:r>
              <a:rPr lang="es-MX" b="1" dirty="0" smtClean="0">
                <a:solidFill>
                  <a:srgbClr val="FF0000"/>
                </a:solidFill>
              </a:rPr>
              <a:t>Direcciones privadas</a:t>
            </a:r>
          </a:p>
          <a:p>
            <a:pPr algn="just"/>
            <a:endParaRPr lang="es-MX" dirty="0" smtClean="0"/>
          </a:p>
          <a:p>
            <a:pPr algn="just"/>
            <a:r>
              <a:rPr lang="es-MX" dirty="0" smtClean="0"/>
              <a:t>Los bloques de direcciones privadas son:</a:t>
            </a:r>
          </a:p>
          <a:p>
            <a:pPr algn="just"/>
            <a:endParaRPr lang="es-MX" dirty="0" smtClean="0"/>
          </a:p>
          <a:p>
            <a:pPr algn="just"/>
            <a:r>
              <a:rPr lang="es-MX" dirty="0" smtClean="0"/>
              <a:t>de 10.0.0.0 a 10.255.255.255</a:t>
            </a:r>
          </a:p>
          <a:p>
            <a:pPr algn="just"/>
            <a:r>
              <a:rPr lang="es-MX" dirty="0" smtClean="0"/>
              <a:t>de 172.16.0.0 a 172.31.255.255</a:t>
            </a:r>
          </a:p>
          <a:p>
            <a:pPr algn="just"/>
            <a:r>
              <a:rPr lang="es-MX" dirty="0" smtClean="0"/>
              <a:t>de 192.168.0.0 a 192.168.255.255</a:t>
            </a:r>
          </a:p>
          <a:p>
            <a:pPr algn="just"/>
            <a:endParaRPr lang="es-MX" dirty="0" smtClean="0"/>
          </a:p>
          <a:p>
            <a:pPr algn="just"/>
            <a:endParaRPr lang="es-MX" dirty="0" smtClean="0"/>
          </a:p>
          <a:p>
            <a:pPr algn="just"/>
            <a:r>
              <a:rPr lang="es-MX" dirty="0" smtClean="0"/>
              <a:t>Los bloques de direcciones del espacio privado, como se muestra en la figura, se reservan para uso en redes privadas. Por lo general, los hosts que no requieren acceso a Internet pueden utilizar las direcciones privadas sin restricciones</a:t>
            </a:r>
            <a:endParaRPr lang="es-MX" dirty="0"/>
          </a:p>
        </p:txBody>
      </p:sp>
      <p:pic>
        <p:nvPicPr>
          <p:cNvPr id="4098" name="Picture 2" descr="http://www.comusoft.com/wp-content/uploads/2011/08/saber-direccion-ip-de-mi-pc.png"/>
          <p:cNvPicPr>
            <a:picLocks noChangeAspect="1" noChangeArrowheads="1"/>
          </p:cNvPicPr>
          <p:nvPr/>
        </p:nvPicPr>
        <p:blipFill>
          <a:blip r:embed="rId2" cstate="print"/>
          <a:srcRect/>
          <a:stretch>
            <a:fillRect/>
          </a:stretch>
        </p:blipFill>
        <p:spPr bwMode="auto">
          <a:xfrm>
            <a:off x="6172200" y="990600"/>
            <a:ext cx="2590800" cy="19431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09600" y="1371600"/>
            <a:ext cx="7620000" cy="2031325"/>
          </a:xfrm>
          <a:prstGeom prst="rect">
            <a:avLst/>
          </a:prstGeom>
          <a:noFill/>
        </p:spPr>
        <p:txBody>
          <a:bodyPr wrap="square" rtlCol="0">
            <a:spAutoFit/>
          </a:bodyPr>
          <a:lstStyle/>
          <a:p>
            <a:r>
              <a:rPr lang="es-MX" dirty="0" smtClean="0">
                <a:solidFill>
                  <a:srgbClr val="FF0000"/>
                </a:solidFill>
              </a:rPr>
              <a:t>Direcciones públicas</a:t>
            </a:r>
          </a:p>
          <a:p>
            <a:endParaRPr lang="es-MX" dirty="0" smtClean="0"/>
          </a:p>
          <a:p>
            <a:pPr algn="just"/>
            <a:r>
              <a:rPr lang="es-MX" dirty="0" smtClean="0"/>
              <a:t>La mayoría de las direcciones en el rango de host multicast IPv4 son direcciones públicas. Estas direcciones están diseñadas para ser utilizadas en los hosts de acceso público desde Internet. Aún dentro de estos bloques de direcciones, existen muchas direcciones designadas para otros fines específicos.</a:t>
            </a:r>
            <a:endParaRPr lang="es-MX" dirty="0"/>
          </a:p>
        </p:txBody>
      </p:sp>
      <p:sp>
        <p:nvSpPr>
          <p:cNvPr id="5" name="1 Título"/>
          <p:cNvSpPr>
            <a:spLocks noGrp="1"/>
          </p:cNvSpPr>
          <p:nvPr>
            <p:ph type="title"/>
          </p:nvPr>
        </p:nvSpPr>
        <p:spPr>
          <a:xfrm>
            <a:off x="914400" y="304800"/>
            <a:ext cx="7467600" cy="63976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normAutofit fontScale="90000"/>
          </a:bodyPr>
          <a:lstStyle/>
          <a:p>
            <a:r>
              <a:rPr lang="es-MX" dirty="0" smtClean="0"/>
              <a:t>Direcciones publicas y privadas</a:t>
            </a:r>
            <a:endParaRPr lang="es-MX" dirty="0"/>
          </a:p>
        </p:txBody>
      </p:sp>
      <p:pic>
        <p:nvPicPr>
          <p:cNvPr id="26626" name="Picture 2" descr="http://farm1.static.flickr.com/146/374842795_f89a45c76c_o.jpg"/>
          <p:cNvPicPr>
            <a:picLocks noChangeAspect="1" noChangeArrowheads="1"/>
          </p:cNvPicPr>
          <p:nvPr/>
        </p:nvPicPr>
        <p:blipFill>
          <a:blip r:embed="rId2" cstate="print"/>
          <a:srcRect/>
          <a:stretch>
            <a:fillRect/>
          </a:stretch>
        </p:blipFill>
        <p:spPr bwMode="auto">
          <a:xfrm>
            <a:off x="3048000" y="3962400"/>
            <a:ext cx="2808410" cy="1973477"/>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438400" y="1371600"/>
            <a:ext cx="4267200" cy="923330"/>
          </a:xfrm>
          <a:prstGeom prst="rect">
            <a:avLst/>
          </a:prstGeom>
          <a:noFill/>
        </p:spPr>
        <p:txBody>
          <a:bodyPr wrap="square" rtlCol="0">
            <a:spAutoFit/>
          </a:bodyPr>
          <a:lstStyle/>
          <a:p>
            <a:pPr algn="ctr"/>
            <a:r>
              <a:rPr lang="es-MX" sz="3600" dirty="0" err="1" smtClean="0"/>
              <a:t>Subneteo</a:t>
            </a:r>
            <a:endParaRPr lang="es-MX" sz="3600" dirty="0" smtClean="0"/>
          </a:p>
          <a:p>
            <a:endParaRPr lang="es-MX" dirty="0"/>
          </a:p>
        </p:txBody>
      </p:sp>
      <p:pic>
        <p:nvPicPr>
          <p:cNvPr id="2050" name="Picture 2" descr="http://4.bp.blogspot.com/_U3xMxDDni0U/SBIa-jqhvzI/AAAAAAAAAHk/SL__RP9lvoc/s400/PLANO%2BDE%2BRED.jpg"/>
          <p:cNvPicPr>
            <a:picLocks noChangeAspect="1" noChangeArrowheads="1"/>
          </p:cNvPicPr>
          <p:nvPr/>
        </p:nvPicPr>
        <p:blipFill>
          <a:blip r:embed="rId2" cstate="print"/>
          <a:srcRect/>
          <a:stretch>
            <a:fillRect/>
          </a:stretch>
        </p:blipFill>
        <p:spPr bwMode="auto">
          <a:xfrm>
            <a:off x="1143000" y="2362200"/>
            <a:ext cx="6805246" cy="331755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Subneteo</a:t>
            </a:r>
            <a:endParaRPr lang="es-MX" dirty="0"/>
          </a:p>
        </p:txBody>
      </p:sp>
      <p:sp>
        <p:nvSpPr>
          <p:cNvPr id="4" name="3 CuadroTexto"/>
          <p:cNvSpPr txBox="1"/>
          <p:nvPr/>
        </p:nvSpPr>
        <p:spPr>
          <a:xfrm>
            <a:off x="609600" y="1600200"/>
            <a:ext cx="3505200" cy="3416320"/>
          </a:xfrm>
          <a:prstGeom prst="rect">
            <a:avLst/>
          </a:prstGeom>
          <a:noFill/>
        </p:spPr>
        <p:txBody>
          <a:bodyPr wrap="square" rtlCol="0">
            <a:spAutoFit/>
          </a:bodyPr>
          <a:lstStyle/>
          <a:p>
            <a:pPr algn="just"/>
            <a:r>
              <a:rPr lang="es-MX" sz="2400" dirty="0" smtClean="0"/>
              <a:t>La función del Subneteo es dividir una red IP física en subredes lógicas (redes más pequeñas) para que cada una de estas trabajen a nivel envío y recepción de paquetes como una red individual.</a:t>
            </a:r>
            <a:endParaRPr lang="es-MX" sz="2400" dirty="0"/>
          </a:p>
        </p:txBody>
      </p:sp>
      <p:pic>
        <p:nvPicPr>
          <p:cNvPr id="1026" name="Picture 2" descr="http://1.bp.blogspot.com/_PlQvGioHnF0/SbcE4Ft7xNI/AAAAAAAAAAU/vs39jzmeOoc/s320/red+10+pc.bmp"/>
          <p:cNvPicPr>
            <a:picLocks noChangeAspect="1" noChangeArrowheads="1"/>
          </p:cNvPicPr>
          <p:nvPr/>
        </p:nvPicPr>
        <p:blipFill>
          <a:blip r:embed="rId2" cstate="print"/>
          <a:srcRect/>
          <a:stretch>
            <a:fillRect/>
          </a:stretch>
        </p:blipFill>
        <p:spPr bwMode="auto">
          <a:xfrm>
            <a:off x="4419600" y="1600200"/>
            <a:ext cx="4191000" cy="366712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274638"/>
            <a:ext cx="7467600" cy="868362"/>
          </a:xfrm>
        </p:spPr>
        <p:txBody>
          <a:bodyPr>
            <a:noAutofit/>
          </a:bodyPr>
          <a:lstStyle/>
          <a:p>
            <a:r>
              <a:rPr lang="es-MX" sz="3600" b="1" dirty="0" smtClean="0"/>
              <a:t>Dirección IP Clase A, B, C, D, E</a:t>
            </a:r>
            <a:endParaRPr lang="es-MX" sz="3600" dirty="0"/>
          </a:p>
        </p:txBody>
      </p:sp>
      <p:sp>
        <p:nvSpPr>
          <p:cNvPr id="4" name="3 Rectángulo"/>
          <p:cNvSpPr/>
          <p:nvPr/>
        </p:nvSpPr>
        <p:spPr>
          <a:xfrm>
            <a:off x="457200" y="1447800"/>
            <a:ext cx="7239000" cy="369332"/>
          </a:xfrm>
          <a:prstGeom prst="rect">
            <a:avLst/>
          </a:prstGeom>
        </p:spPr>
        <p:txBody>
          <a:bodyPr wrap="square">
            <a:spAutoFit/>
          </a:bodyPr>
          <a:lstStyle/>
          <a:p>
            <a:r>
              <a:rPr lang="es-MX" dirty="0" smtClean="0"/>
              <a:t>Cada Clase tiene una máscara de red por defecto:</a:t>
            </a:r>
            <a:endParaRPr lang="es-MX" dirty="0"/>
          </a:p>
        </p:txBody>
      </p:sp>
      <p:pic>
        <p:nvPicPr>
          <p:cNvPr id="30722" name="Picture 2"/>
          <p:cNvPicPr>
            <a:picLocks noChangeAspect="1" noChangeArrowheads="1"/>
          </p:cNvPicPr>
          <p:nvPr/>
        </p:nvPicPr>
        <p:blipFill>
          <a:blip r:embed="rId2" cstate="print"/>
          <a:srcRect/>
          <a:stretch>
            <a:fillRect/>
          </a:stretch>
        </p:blipFill>
        <p:spPr bwMode="auto">
          <a:xfrm>
            <a:off x="2590800" y="2133600"/>
            <a:ext cx="4207815" cy="4038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715962"/>
          </a:xfrm>
        </p:spPr>
        <p:txBody>
          <a:bodyPr>
            <a:normAutofit fontScale="90000"/>
          </a:bodyPr>
          <a:lstStyle/>
          <a:p>
            <a:r>
              <a:rPr lang="es-MX" dirty="0" smtClean="0"/>
              <a:t>Direccionamiento sin clase</a:t>
            </a:r>
            <a:endParaRPr lang="es-MX" dirty="0"/>
          </a:p>
        </p:txBody>
      </p:sp>
      <p:sp>
        <p:nvSpPr>
          <p:cNvPr id="3" name="2 Marcador de contenido"/>
          <p:cNvSpPr>
            <a:spLocks noGrp="1"/>
          </p:cNvSpPr>
          <p:nvPr>
            <p:ph idx="1"/>
          </p:nvPr>
        </p:nvSpPr>
        <p:spPr>
          <a:xfrm>
            <a:off x="762000" y="1524000"/>
            <a:ext cx="7391400" cy="838200"/>
          </a:xfrm>
        </p:spPr>
        <p:txBody>
          <a:bodyPr>
            <a:normAutofit fontScale="92500"/>
          </a:bodyPr>
          <a:lstStyle/>
          <a:p>
            <a:pPr algn="just">
              <a:buFont typeface="Wingdings" charset="2"/>
              <a:buChar char="Ø"/>
            </a:pPr>
            <a:r>
              <a:rPr lang="es-MX" dirty="0" smtClean="0"/>
              <a:t>Al direccionamiento que utiliza la máscara de red adaptada (</a:t>
            </a:r>
            <a:r>
              <a:rPr lang="es-MX" dirty="0" err="1" smtClean="0"/>
              <a:t>subneteada</a:t>
            </a:r>
            <a:r>
              <a:rPr lang="es-MX" dirty="0" smtClean="0"/>
              <a:t>), se lo denomina “direccionamiento sin clase”.</a:t>
            </a:r>
            <a:endParaRPr lang="es-MX" dirty="0"/>
          </a:p>
        </p:txBody>
      </p:sp>
      <p:pic>
        <p:nvPicPr>
          <p:cNvPr id="31747" name="Picture 3"/>
          <p:cNvPicPr>
            <a:picLocks noChangeAspect="1" noChangeArrowheads="1"/>
          </p:cNvPicPr>
          <p:nvPr/>
        </p:nvPicPr>
        <p:blipFill>
          <a:blip r:embed="rId2" cstate="print"/>
          <a:srcRect/>
          <a:stretch>
            <a:fillRect/>
          </a:stretch>
        </p:blipFill>
        <p:spPr bwMode="auto">
          <a:xfrm>
            <a:off x="1447800" y="2514600"/>
            <a:ext cx="6315075" cy="33242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rtículo">
  <a:themeElements>
    <a:clrScheme name="Artículo">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Artículo">
      <a:majorFont>
        <a:latin typeface="Calisto MT"/>
        <a:ea typeface=""/>
        <a:cs typeface=""/>
        <a:font script="Jpan" typeface="ＭＳ Ｐ明朝"/>
      </a:majorFont>
      <a:minorFont>
        <a:latin typeface="Calisto MT"/>
        <a:ea typeface=""/>
        <a:cs typeface=""/>
        <a:font script="Jpan" typeface="ＭＳ Ｐ明朝"/>
      </a:minorFont>
    </a:fontScheme>
    <a:fmtScheme name="Artículo">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Artículo.thmx</Template>
  <TotalTime>866</TotalTime>
  <Words>1700</Words>
  <Application>Microsoft Macintosh PowerPoint</Application>
  <PresentationFormat>Presentación en pantalla (4:3)</PresentationFormat>
  <Paragraphs>117</Paragraphs>
  <Slides>27</Slides>
  <Notes>0</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Artículo</vt:lpstr>
      <vt:lpstr>Direccionamiento IP</vt:lpstr>
      <vt:lpstr>Presentación de PowerPoint</vt:lpstr>
      <vt:lpstr>Tipos de direcciones en una red ipv4</vt:lpstr>
      <vt:lpstr>Direcciones publicas y privadas</vt:lpstr>
      <vt:lpstr>Direcciones publicas y privadas</vt:lpstr>
      <vt:lpstr>Presentación de PowerPoint</vt:lpstr>
      <vt:lpstr>Subneteo</vt:lpstr>
      <vt:lpstr>Dirección IP Clase A, B, C, D, E</vt:lpstr>
      <vt:lpstr>Direccionamiento sin clase</vt:lpstr>
      <vt:lpstr>Direccionamiento con clase</vt:lpstr>
      <vt:lpstr>Subneteo de una red clase C</vt:lpstr>
      <vt:lpstr>Paso 1. Adaptar la Máscara de Red por Defecto a Nuestras Subredes</vt:lpstr>
      <vt:lpstr>2. Obtener la Cantidad de Hosts por Subred</vt:lpstr>
      <vt:lpstr>3. Obtener el Rango de Subredes</vt:lpstr>
      <vt:lpstr>Topología física</vt:lpstr>
      <vt:lpstr>Subneteo de una red clase B</vt:lpstr>
      <vt:lpstr>1. Adaptar la Máscara de Red por Defecto a Nuestras Subredes</vt:lpstr>
      <vt:lpstr>2. Obtener Cantidad de Hosts por Subred.</vt:lpstr>
      <vt:lpstr>3. Obtener Rango de Subredes</vt:lpstr>
      <vt:lpstr>Presentación de PowerPoint</vt:lpstr>
      <vt:lpstr>Subneteo de una red Clase A</vt:lpstr>
      <vt:lpstr>1. Adaptar la Máscara de Red por Defecto a Nuestras Subredes</vt:lpstr>
      <vt:lpstr>2. Obtener Rango de Subredes</vt:lpstr>
      <vt:lpstr>Prefijos de red</vt:lpstr>
      <vt:lpstr>Direcciones Privadas</vt:lpstr>
      <vt:lpstr>Operación AND con Máscaras de Red por Defecto</vt:lpstr>
      <vt:lpstr>Operación AND con Máscaras de Red por Defecto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yo mama bithh</dc:creator>
  <cp:lastModifiedBy>Edson Barrios</cp:lastModifiedBy>
  <cp:revision>113</cp:revision>
  <dcterms:created xsi:type="dcterms:W3CDTF">2011-11-25T01:15:11Z</dcterms:created>
  <dcterms:modified xsi:type="dcterms:W3CDTF">2014-10-25T07:48:49Z</dcterms:modified>
</cp:coreProperties>
</file>