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1BA8EDD-4152-48C8-90A9-FF2E4B700A2A}" type="datetimeFigureOut">
              <a:rPr lang="es-ES" smtClean="0"/>
              <a:t>8/11/14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BCC4C8D-8DFA-4E2F-9EDD-16012486166D}" type="slidenum">
              <a:rPr lang="es-ES" smtClean="0"/>
              <a:t>‹Nr.›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Datos" TargetMode="External"/><Relationship Id="rId4" Type="http://schemas.openxmlformats.org/officeDocument/2006/relationships/hyperlink" Target="http://es.wikipedia.org/wiki/Redes_de_computadoras" TargetMode="External"/><Relationship Id="rId5" Type="http://schemas.openxmlformats.org/officeDocument/2006/relationships/hyperlink" Target="http://es.wikipedia.org/wiki/Cables" TargetMode="External"/><Relationship Id="rId6" Type="http://schemas.openxmlformats.org/officeDocument/2006/relationships/hyperlink" Target="http://es.wikipedia.org/wiki/WECA" TargetMode="External"/><Relationship Id="rId7" Type="http://schemas.openxmlformats.org/officeDocument/2006/relationships/hyperlink" Target="http://es.wikipedia.org/wiki/IEEE_802.1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.wikipedia.org/wiki/Sistema" TargetMode="Externa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hyperlink" Target="http://es.wikipedia.org/wiki/Microondas" TargetMode="External"/><Relationship Id="rId12" Type="http://schemas.openxmlformats.org/officeDocument/2006/relationships/hyperlink" Target="http://es.wikipedia.org/wiki/Wireless_USB" TargetMode="External"/><Relationship Id="rId13" Type="http://schemas.openxmlformats.org/officeDocument/2006/relationships/hyperlink" Target="http://es.wikipedia.org/wiki/Interferenci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.wikipedia.org/wiki/IEEE" TargetMode="External"/><Relationship Id="rId3" Type="http://schemas.openxmlformats.org/officeDocument/2006/relationships/hyperlink" Target="http://es.wikipedia.org/wiki/802.11" TargetMode="External"/><Relationship Id="rId4" Type="http://schemas.openxmlformats.org/officeDocument/2006/relationships/hyperlink" Target="http://es.wikipedia.org/wiki/IEEE_802.11b" TargetMode="External"/><Relationship Id="rId5" Type="http://schemas.openxmlformats.org/officeDocument/2006/relationships/hyperlink" Target="http://es.wikipedia.org/wiki/IEEE_802.11g" TargetMode="External"/><Relationship Id="rId6" Type="http://schemas.openxmlformats.org/officeDocument/2006/relationships/hyperlink" Target="http://es.wikipedia.org/wiki/GHz" TargetMode="External"/><Relationship Id="rId7" Type="http://schemas.openxmlformats.org/officeDocument/2006/relationships/hyperlink" Target="http://es.wikipedia.org/wiki/Bps" TargetMode="External"/><Relationship Id="rId8" Type="http://schemas.openxmlformats.org/officeDocument/2006/relationships/hyperlink" Target="http://es.wikipedia.org/wiki/Mbps" TargetMode="External"/><Relationship Id="rId9" Type="http://schemas.openxmlformats.org/officeDocument/2006/relationships/hyperlink" Target="http://es.wikipedia.org/wiki/IEEE_802.11a" TargetMode="External"/><Relationship Id="rId10" Type="http://schemas.openxmlformats.org/officeDocument/2006/relationships/hyperlink" Target="http://es.wikipedia.org/wiki/Bluetoot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.wikipedia.org/wiki/Bluetooth" TargetMode="External"/><Relationship Id="rId3" Type="http://schemas.openxmlformats.org/officeDocument/2006/relationships/hyperlink" Target="http://es.wikipedia.org/wiki/GH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Protocolo_de_red" TargetMode="External"/><Relationship Id="rId4" Type="http://schemas.openxmlformats.org/officeDocument/2006/relationships/hyperlink" Target="http://es.wikipedia.org/wiki/Criptograf%C3%ADa" TargetMode="External"/><Relationship Id="rId5" Type="http://schemas.openxmlformats.org/officeDocument/2006/relationships/hyperlink" Target="http://es.wikipedia.org/wiki/WEP" TargetMode="External"/><Relationship Id="rId6" Type="http://schemas.openxmlformats.org/officeDocument/2006/relationships/hyperlink" Target="http://es.wikipedia.org/wiki/WPA" TargetMode="External"/><Relationship Id="rId7" Type="http://schemas.openxmlformats.org/officeDocument/2006/relationships/hyperlink" Target="http://es.wikipedia.org/wiki/IPSEC" TargetMode="External"/><Relationship Id="rId8" Type="http://schemas.openxmlformats.org/officeDocument/2006/relationships/hyperlink" Target="http://es.wikipedia.org/w/index.php?title=T%C3%BAneles_IP&amp;action=edit&amp;redlink=1" TargetMode="External"/><Relationship Id="rId9" Type="http://schemas.openxmlformats.org/officeDocument/2006/relationships/hyperlink" Target="http://es.wikipedia.org/wiki/IEEE_802.1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.wikipedia.org/wiki/Seguridad_inform%C3%A1tic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Router" TargetMode="External"/><Relationship Id="rId4" Type="http://schemas.openxmlformats.org/officeDocument/2006/relationships/hyperlink" Target="http://es.wikipedia.org/wiki/WPA2" TargetMode="External"/><Relationship Id="rId5" Type="http://schemas.openxmlformats.org/officeDocument/2006/relationships/hyperlink" Target="http://es.wikipedia.org/w/index.php?title=802.11i&amp;action=edit&amp;redlink=1" TargetMode="External"/><Relationship Id="rId6" Type="http://schemas.openxmlformats.org/officeDocument/2006/relationships/hyperlink" Target="http://es.wikipedia.org/wiki/WP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.wikipedia.org/wiki/Direcci%C3%B3n_MA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icesi.edu.co/blogs_estudiantes/peter/files/2009/01/wif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1147"/>
            <a:ext cx="7715304" cy="67168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23928" y="3068960"/>
            <a:ext cx="99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FIN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305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600" dirty="0" smtClean="0"/>
              <a:t>INTRODUCCION</a:t>
            </a:r>
            <a:endParaRPr lang="es-ES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2071678"/>
            <a:ext cx="7772400" cy="3931456"/>
          </a:xfrm>
        </p:spPr>
        <p:txBody>
          <a:bodyPr/>
          <a:lstStyle/>
          <a:p>
            <a:pPr algn="just"/>
            <a:r>
              <a:rPr lang="es-ES" dirty="0" smtClean="0"/>
              <a:t>Cuando hablamos de WIFI nos referimos a una de las tecnologías de comunicación inalámbrica mediante ondas más utilizada hoy en día.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642918"/>
            <a:ext cx="7829576" cy="5712642"/>
          </a:xfrm>
        </p:spPr>
        <p:txBody>
          <a:bodyPr/>
          <a:lstStyle/>
          <a:p>
            <a:pPr algn="just"/>
            <a:r>
              <a:rPr lang="es-ES" b="1" dirty="0" smtClean="0"/>
              <a:t>Wi-Fi</a:t>
            </a:r>
            <a:r>
              <a:rPr lang="es-ES" dirty="0" smtClean="0"/>
              <a:t> (pronunciado en español /wɪfɪ/ y en inglés /waɪfaɪ/) es un </a:t>
            </a:r>
            <a:r>
              <a:rPr lang="es-ES" dirty="0" smtClean="0">
                <a:hlinkClick r:id="rId2" tooltip="Sistema"/>
              </a:rPr>
              <a:t>sistema</a:t>
            </a:r>
            <a:r>
              <a:rPr lang="es-ES" dirty="0" smtClean="0"/>
              <a:t> de envío de </a:t>
            </a:r>
            <a:r>
              <a:rPr lang="es-ES" dirty="0" smtClean="0">
                <a:hlinkClick r:id="rId3" tooltip="Datos"/>
              </a:rPr>
              <a:t>datos</a:t>
            </a:r>
            <a:r>
              <a:rPr lang="es-ES" dirty="0" smtClean="0"/>
              <a:t> sobre </a:t>
            </a:r>
            <a:r>
              <a:rPr lang="es-ES" dirty="0" smtClean="0">
                <a:hlinkClick r:id="rId4" tooltip="Redes de computadoras"/>
              </a:rPr>
              <a:t>redes computacionales</a:t>
            </a:r>
            <a:r>
              <a:rPr lang="es-ES" dirty="0" smtClean="0"/>
              <a:t> que utiliza ondas de radio en lugar de </a:t>
            </a:r>
            <a:r>
              <a:rPr lang="es-ES" dirty="0" smtClean="0">
                <a:hlinkClick r:id="rId5" tooltip="Cables"/>
              </a:rPr>
              <a:t>cables</a:t>
            </a:r>
            <a:r>
              <a:rPr lang="es-ES" dirty="0" smtClean="0"/>
              <a:t>, además es una marca de la </a:t>
            </a:r>
            <a:r>
              <a:rPr lang="es-ES" i="1" dirty="0" smtClean="0"/>
              <a:t>Wi-Fi Alliance</a:t>
            </a:r>
            <a:r>
              <a:rPr lang="es-ES" dirty="0" smtClean="0"/>
              <a:t> (anteriormente la </a:t>
            </a:r>
            <a:r>
              <a:rPr lang="es-ES" i="1" dirty="0" smtClean="0">
                <a:hlinkClick r:id="rId6" tooltip="WECA"/>
              </a:rPr>
              <a:t>WECA</a:t>
            </a:r>
            <a:r>
              <a:rPr lang="es-ES" i="1" dirty="0" smtClean="0"/>
              <a:t>: Wireless Ethernet Compatibility Alliance</a:t>
            </a:r>
            <a:r>
              <a:rPr lang="es-ES" dirty="0" smtClean="0"/>
              <a:t>), la organización comercial que adopta, prueba y certifica que los equipos cumplen los estándares </a:t>
            </a:r>
            <a:r>
              <a:rPr lang="es-ES" dirty="0" smtClean="0">
                <a:hlinkClick r:id="rId7" tooltip="IEEE 802.11"/>
              </a:rPr>
              <a:t>802.11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ESTANDARES EXISTENTES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357298"/>
            <a:ext cx="7758138" cy="5286412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Existen diversos tipos de Wi-Fi, basado cada uno de ellos en un estándar </a:t>
            </a:r>
            <a:r>
              <a:rPr lang="es-ES" dirty="0" smtClean="0">
                <a:hlinkClick r:id="rId2" tooltip="IEEE"/>
              </a:rPr>
              <a:t>IEEE</a:t>
            </a:r>
            <a:r>
              <a:rPr lang="es-ES" dirty="0" smtClean="0"/>
              <a:t> </a:t>
            </a:r>
            <a:r>
              <a:rPr lang="es-ES" dirty="0" smtClean="0">
                <a:hlinkClick r:id="rId3" tooltip="802.11"/>
              </a:rPr>
              <a:t>802.11</a:t>
            </a:r>
            <a:r>
              <a:rPr lang="es-ES" dirty="0"/>
              <a:t>.</a:t>
            </a:r>
          </a:p>
          <a:p>
            <a:pPr>
              <a:buNone/>
            </a:pPr>
            <a:endParaRPr lang="es-ES" dirty="0" smtClean="0"/>
          </a:p>
          <a:p>
            <a:pPr algn="just"/>
            <a:r>
              <a:rPr lang="es-ES" dirty="0" smtClean="0"/>
              <a:t>Los estándares </a:t>
            </a:r>
            <a:r>
              <a:rPr lang="es-ES" dirty="0" smtClean="0">
                <a:hlinkClick r:id="rId4" tooltip="IEEE 802.11b"/>
              </a:rPr>
              <a:t>IEEE 802.11b</a:t>
            </a:r>
            <a:r>
              <a:rPr lang="es-ES" dirty="0" smtClean="0"/>
              <a:t> e </a:t>
            </a:r>
            <a:r>
              <a:rPr lang="es-ES" dirty="0" smtClean="0">
                <a:hlinkClick r:id="rId5" tooltip="IEEE 802.11g"/>
              </a:rPr>
              <a:t>IEEE 802.11g</a:t>
            </a:r>
            <a:r>
              <a:rPr lang="es-ES" dirty="0" smtClean="0"/>
              <a:t> tienen una aceptación internacional debido a que la banda de 2.4 </a:t>
            </a:r>
            <a:r>
              <a:rPr lang="es-ES" dirty="0" smtClean="0">
                <a:hlinkClick r:id="rId6" tooltip="GHz"/>
              </a:rPr>
              <a:t>GHz</a:t>
            </a:r>
            <a:r>
              <a:rPr lang="es-ES" dirty="0" smtClean="0"/>
              <a:t> está disponible casi universalmente, con una velocidad de hasta 11 </a:t>
            </a:r>
            <a:r>
              <a:rPr lang="es-ES" dirty="0" smtClean="0">
                <a:hlinkClick r:id="rId7" tooltip="Bps"/>
              </a:rPr>
              <a:t>Mbps</a:t>
            </a:r>
            <a:r>
              <a:rPr lang="es-ES" dirty="0" smtClean="0"/>
              <a:t> y 54 </a:t>
            </a:r>
            <a:r>
              <a:rPr lang="es-ES" dirty="0" smtClean="0">
                <a:hlinkClick r:id="rId8" tooltip="Mbps"/>
              </a:rPr>
              <a:t>Mbps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 smtClean="0"/>
          </a:p>
          <a:p>
            <a:pPr algn="just"/>
            <a:r>
              <a:rPr lang="es-ES" dirty="0" smtClean="0"/>
              <a:t>En la actualidad ya se maneja también el estándar </a:t>
            </a:r>
            <a:r>
              <a:rPr lang="es-ES" dirty="0" smtClean="0">
                <a:hlinkClick r:id="rId9" tooltip="IEEE 802.11a"/>
              </a:rPr>
              <a:t>IEEE 802.11a</a:t>
            </a:r>
            <a:r>
              <a:rPr lang="es-ES" dirty="0" smtClean="0"/>
              <a:t>, conocido como WIFI 5, que opera en la banda de 5 </a:t>
            </a:r>
            <a:r>
              <a:rPr lang="es-ES" dirty="0" smtClean="0">
                <a:hlinkClick r:id="rId6" tooltip="GHz"/>
              </a:rPr>
              <a:t>GHz</a:t>
            </a:r>
            <a:r>
              <a:rPr lang="es-ES" dirty="0" smtClean="0"/>
              <a:t> y que tiene una operatividad con canales relativamente limpios. La banda de 5 GHz ha sido recientemente habilitada y, además no existen otras tecnologías (</a:t>
            </a:r>
            <a:r>
              <a:rPr lang="es-ES" dirty="0" smtClean="0">
                <a:hlinkClick r:id="rId10" tooltip="Bluetooth"/>
              </a:rPr>
              <a:t>Bluetooth</a:t>
            </a:r>
            <a:r>
              <a:rPr lang="es-ES" dirty="0" smtClean="0"/>
              <a:t>, </a:t>
            </a:r>
            <a:r>
              <a:rPr lang="es-ES" dirty="0" smtClean="0">
                <a:hlinkClick r:id="rId11" tooltip="Microondas"/>
              </a:rPr>
              <a:t>microondas</a:t>
            </a:r>
            <a:r>
              <a:rPr lang="es-ES" dirty="0" smtClean="0"/>
              <a:t>, </a:t>
            </a:r>
            <a:r>
              <a:rPr lang="es-ES" dirty="0" smtClean="0">
                <a:hlinkClick r:id="rId12" tooltip="Wireless USB"/>
              </a:rPr>
              <a:t>WUSB</a:t>
            </a:r>
            <a:r>
              <a:rPr lang="es-ES" dirty="0" smtClean="0"/>
              <a:t>) que la estén utilizando, por lo tanto existen muy pocas </a:t>
            </a:r>
            <a:r>
              <a:rPr lang="es-ES" dirty="0" smtClean="0">
                <a:hlinkClick r:id="rId13" tooltip="Interferencia"/>
              </a:rPr>
              <a:t>interferencias</a:t>
            </a:r>
            <a:r>
              <a:rPr lang="es-ES" dirty="0" smtClean="0"/>
              <a:t>. Su alcance es algo menor que el de los estándares que trabajan a 2.4 </a:t>
            </a:r>
            <a:r>
              <a:rPr lang="es-ES" dirty="0" err="1" smtClean="0"/>
              <a:t>GHz.</a:t>
            </a: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1285860"/>
            <a:ext cx="7772400" cy="4572000"/>
          </a:xfrm>
        </p:spPr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Existen otras tecnologías inalámbricas como </a:t>
            </a:r>
            <a:r>
              <a:rPr lang="es-ES" dirty="0" smtClean="0">
                <a:hlinkClick r:id="rId2" tooltip="Bluetooth"/>
              </a:rPr>
              <a:t>Bluetooth</a:t>
            </a:r>
            <a:r>
              <a:rPr lang="es-ES" dirty="0" smtClean="0"/>
              <a:t> que también funcionan a una frecuencia de 2.4 </a:t>
            </a:r>
            <a:r>
              <a:rPr lang="es-ES" dirty="0" smtClean="0">
                <a:hlinkClick r:id="rId3" tooltip="GHz"/>
              </a:rPr>
              <a:t>GHz</a:t>
            </a:r>
            <a:r>
              <a:rPr lang="es-ES" dirty="0" smtClean="0"/>
              <a:t>, por lo que puede presentar interferencias con Wi-Fi.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400" dirty="0" smtClean="0"/>
              <a:t>SEGURIDAD</a:t>
            </a:r>
            <a:r>
              <a:rPr lang="es-ES" dirty="0" smtClean="0"/>
              <a:t> Y FIABILIDAD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Uno de los problemas más graves a los cuales se enfrenta actualmente la tecnología Wi-Fi es la progresiva saturación del espectro radioeléctrico, debida a la masificación de usuarios, esto afecta especialmente en las conexiones de larga distancia. 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En realidad Wi-Fi está diseñado para conectar ordenadores a la red a distancias reducidas, cualquier uso de mayor alcance está expuesto a un excesivo riesgo de interferencias.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428604"/>
            <a:ext cx="7829576" cy="6143668"/>
          </a:xfrm>
        </p:spPr>
        <p:txBody>
          <a:bodyPr>
            <a:normAutofit/>
          </a:bodyPr>
          <a:lstStyle/>
          <a:p>
            <a:pPr algn="just"/>
            <a:r>
              <a:rPr lang="es-ES" sz="2300" dirty="0" smtClean="0"/>
              <a:t>Existen varias alternativas para garantizar la </a:t>
            </a:r>
            <a:r>
              <a:rPr lang="es-ES" sz="2300" dirty="0" smtClean="0">
                <a:hlinkClick r:id="rId2" tooltip="Seguridad informática"/>
              </a:rPr>
              <a:t>seguridad</a:t>
            </a:r>
            <a:r>
              <a:rPr lang="es-ES" sz="2300" dirty="0" smtClean="0"/>
              <a:t> de estas redes. Las más comunes son: La utilización de </a:t>
            </a:r>
            <a:r>
              <a:rPr lang="es-ES" sz="2300" dirty="0" smtClean="0">
                <a:hlinkClick r:id="rId3" tooltip="Protocolo de red"/>
              </a:rPr>
              <a:t>protocolos</a:t>
            </a:r>
            <a:r>
              <a:rPr lang="es-ES" sz="2300" dirty="0" smtClean="0"/>
              <a:t> de </a:t>
            </a:r>
            <a:r>
              <a:rPr lang="es-ES" sz="2300" dirty="0" smtClean="0">
                <a:hlinkClick r:id="rId4" tooltip="Criptografía"/>
              </a:rPr>
              <a:t>cifrado</a:t>
            </a:r>
            <a:r>
              <a:rPr lang="es-ES" sz="2300" dirty="0" smtClean="0"/>
              <a:t> de datos para los estándares Wi-Fi como el  </a:t>
            </a:r>
            <a:r>
              <a:rPr lang="es-ES" sz="2300" dirty="0" smtClean="0">
                <a:hlinkClick r:id="rId5" tooltip="WEP"/>
              </a:rPr>
              <a:t>WEP</a:t>
            </a:r>
            <a:r>
              <a:rPr lang="es-ES" sz="2300" dirty="0"/>
              <a:t> ,</a:t>
            </a:r>
            <a:r>
              <a:rPr lang="es-ES" sz="2300" dirty="0" smtClean="0"/>
              <a:t>  </a:t>
            </a:r>
            <a:r>
              <a:rPr lang="es-ES" sz="2300" dirty="0" smtClean="0">
                <a:hlinkClick r:id="rId6" tooltip="WPA"/>
              </a:rPr>
              <a:t>WPA</a:t>
            </a:r>
            <a:r>
              <a:rPr lang="es-ES" sz="2300" dirty="0" smtClean="0"/>
              <a:t>, </a:t>
            </a:r>
            <a:r>
              <a:rPr lang="es-ES" sz="2300" dirty="0">
                <a:hlinkClick r:id="rId7" tooltip="IPSEC"/>
              </a:rPr>
              <a:t>IPSEC</a:t>
            </a:r>
            <a:r>
              <a:rPr lang="es-ES" sz="2300" dirty="0" smtClean="0"/>
              <a:t>.</a:t>
            </a:r>
          </a:p>
          <a:p>
            <a:pPr algn="just"/>
            <a:endParaRPr lang="es-ES" sz="2300" dirty="0" smtClean="0"/>
          </a:p>
          <a:p>
            <a:pPr algn="just"/>
            <a:r>
              <a:rPr lang="es-ES" sz="2300" dirty="0" smtClean="0">
                <a:hlinkClick r:id="rId5" tooltip="WEP"/>
              </a:rPr>
              <a:t>WEP</a:t>
            </a:r>
            <a:r>
              <a:rPr lang="es-ES" sz="2300" dirty="0" smtClean="0"/>
              <a:t>, cifra los datos en su red de forma que sólo el destinatario deseado pueda acceder a ellos. Los cifrados de 64 y 128 bits son dos niveles de seguridad WEP. WEP codifica los datos mediante una “clave” de cifrado antes de enviarlo al aire. </a:t>
            </a:r>
          </a:p>
          <a:p>
            <a:pPr algn="just"/>
            <a:r>
              <a:rPr lang="es-ES" sz="2300" dirty="0" smtClean="0">
                <a:hlinkClick r:id="rId6" tooltip="WPA"/>
              </a:rPr>
              <a:t>WPA</a:t>
            </a:r>
            <a:r>
              <a:rPr lang="es-ES" sz="2300" dirty="0" smtClean="0"/>
              <a:t>: presenta mejoras como generación dinámica de la clave de acceso. Las claves se insertan como dígitos alfanuméricos, sin restricción de longitud. </a:t>
            </a:r>
          </a:p>
          <a:p>
            <a:pPr algn="just"/>
            <a:r>
              <a:rPr lang="es-ES" sz="2300" dirty="0" smtClean="0">
                <a:hlinkClick r:id="rId7" tooltip="IPSEC"/>
              </a:rPr>
              <a:t>IPSEC</a:t>
            </a:r>
            <a:r>
              <a:rPr lang="es-ES" sz="2300" dirty="0" smtClean="0"/>
              <a:t> (</a:t>
            </a:r>
            <a:r>
              <a:rPr lang="es-ES" sz="2300" dirty="0" smtClean="0">
                <a:hlinkClick r:id="rId8" tooltip="Túneles IP (aún no redactado)"/>
              </a:rPr>
              <a:t>túneles IP</a:t>
            </a:r>
            <a:r>
              <a:rPr lang="es-ES" sz="2300" dirty="0" smtClean="0"/>
              <a:t>) en el caso de las VPN y el conjunto de estándares </a:t>
            </a:r>
            <a:r>
              <a:rPr lang="es-ES" sz="2300" dirty="0" smtClean="0">
                <a:hlinkClick r:id="rId9" tooltip="IEEE 802.1X"/>
              </a:rPr>
              <a:t>IEEE 802.1X</a:t>
            </a:r>
            <a:r>
              <a:rPr lang="es-ES" sz="2300" dirty="0" smtClean="0"/>
              <a:t>, que permite la autenticación y autorización de usuarios</a:t>
            </a:r>
            <a:r>
              <a:rPr lang="es-ES" sz="2000" dirty="0" smtClean="0"/>
              <a:t>. </a:t>
            </a:r>
          </a:p>
          <a:p>
            <a:endParaRPr lang="es-E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571480"/>
            <a:ext cx="7772400" cy="578408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dirty="0" smtClean="0"/>
              <a:t>Filtrado de </a:t>
            </a:r>
            <a:r>
              <a:rPr lang="es-ES" dirty="0" smtClean="0">
                <a:hlinkClick r:id="rId2" tooltip="Dirección MAC"/>
              </a:rPr>
              <a:t>MAC</a:t>
            </a:r>
            <a:r>
              <a:rPr lang="es-ES" dirty="0" smtClean="0"/>
              <a:t>, de manera que sólo se permite acceso a la red a aquellos dispositivos autorizados.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Ocultación del punto de acceso: se puede ocultar el punto de acceso (</a:t>
            </a:r>
            <a:r>
              <a:rPr lang="es-ES" dirty="0" smtClean="0">
                <a:hlinkClick r:id="rId3" tooltip="Router"/>
              </a:rPr>
              <a:t>Router</a:t>
            </a:r>
            <a:r>
              <a:rPr lang="es-ES" dirty="0" smtClean="0"/>
              <a:t>) de manera que sea invisible a otros usuarios.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protocolo de seguridad llamado </a:t>
            </a:r>
            <a:r>
              <a:rPr lang="es-ES" i="1" dirty="0" smtClean="0">
                <a:hlinkClick r:id="rId4" tooltip="WPA2"/>
              </a:rPr>
              <a:t>WPA2</a:t>
            </a:r>
            <a:r>
              <a:rPr lang="es-ES" dirty="0" smtClean="0"/>
              <a:t> (estándar </a:t>
            </a:r>
            <a:r>
              <a:rPr lang="es-ES" dirty="0" smtClean="0">
                <a:hlinkClick r:id="rId5" tooltip="802.11i (aún no redactado)"/>
              </a:rPr>
              <a:t>802.11i</a:t>
            </a:r>
            <a:r>
              <a:rPr lang="es-ES" dirty="0" smtClean="0"/>
              <a:t>), que es una mejora relativa a </a:t>
            </a:r>
            <a:r>
              <a:rPr lang="es-ES" dirty="0" smtClean="0">
                <a:hlinkClick r:id="rId6" tooltip="WPA"/>
              </a:rPr>
              <a:t>WPA</a:t>
            </a:r>
            <a:r>
              <a:rPr lang="es-ES" dirty="0" smtClean="0"/>
              <a:t>. En principio es el protocolo de seguridad más seguro para Wi-Fi en este momento. Sin embargo requieren hardware y software compatibles, ya que los antiguos no lo son. Sin embargo, no existe ninguna alternativa totalmente fiable, ya que todas ellas son susceptibles de ser vulneradas.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topachat.com/comprendre/images/plusieurs-pc-routeur_modem_adsl_wif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286808" cy="609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</TotalTime>
  <Words>604</Words>
  <Application>Microsoft Macintosh PowerPoint</Application>
  <PresentationFormat>Presentación en pantalla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Metro</vt:lpstr>
      <vt:lpstr>Presentación de PowerPoint</vt:lpstr>
      <vt:lpstr>INTRODUCCION</vt:lpstr>
      <vt:lpstr>Presentación de PowerPoint</vt:lpstr>
      <vt:lpstr>ESTANDARES EXISTENTES</vt:lpstr>
      <vt:lpstr>Presentación de PowerPoint</vt:lpstr>
      <vt:lpstr>SEGURIDAD Y FIABILIDAD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Edson Barrios</cp:lastModifiedBy>
  <cp:revision>7</cp:revision>
  <dcterms:created xsi:type="dcterms:W3CDTF">2010-04-19T23:52:29Z</dcterms:created>
  <dcterms:modified xsi:type="dcterms:W3CDTF">2014-11-08T12:52:17Z</dcterms:modified>
</cp:coreProperties>
</file>