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8" r:id="rId6"/>
    <p:sldId id="266" r:id="rId7"/>
    <p:sldId id="267" r:id="rId8"/>
    <p:sldId id="270" r:id="rId9"/>
    <p:sldId id="273" r:id="rId10"/>
    <p:sldId id="274" r:id="rId11"/>
    <p:sldId id="281" r:id="rId12"/>
    <p:sldId id="278" r:id="rId13"/>
    <p:sldId id="279" r:id="rId14"/>
    <p:sldId id="280" r:id="rId15"/>
    <p:sldId id="282" r:id="rId16"/>
    <p:sldId id="283" r:id="rId17"/>
  </p:sldIdLst>
  <p:sldSz cx="9144000" cy="6858000" type="screen4x3"/>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2" d="100"/>
          <a:sy n="92" d="100"/>
        </p:scale>
        <p:origin x="-512"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GT"/>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GT"/>
          </a:p>
        </p:txBody>
      </p:sp>
      <p:sp>
        <p:nvSpPr>
          <p:cNvPr id="4" name="3 Marcador de fecha"/>
          <p:cNvSpPr>
            <a:spLocks noGrp="1"/>
          </p:cNvSpPr>
          <p:nvPr>
            <p:ph type="dt" sz="half" idx="10"/>
          </p:nvPr>
        </p:nvSpPr>
        <p:spPr/>
        <p:txBody>
          <a:bodyPr/>
          <a:lstStyle/>
          <a:p>
            <a:fld id="{5F7B79A4-129B-4CFE-BAFE-9BFFE4259F6D}" type="datetimeFigureOut">
              <a:rPr lang="es-GT" smtClean="0"/>
              <a:pPr/>
              <a:t>3/11/14</a:t>
            </a:fld>
            <a:endParaRPr lang="es-GT"/>
          </a:p>
        </p:txBody>
      </p:sp>
      <p:sp>
        <p:nvSpPr>
          <p:cNvPr id="5" name="4 Marcador de pie de página"/>
          <p:cNvSpPr>
            <a:spLocks noGrp="1"/>
          </p:cNvSpPr>
          <p:nvPr>
            <p:ph type="ftr" sz="quarter" idx="11"/>
          </p:nvPr>
        </p:nvSpPr>
        <p:spPr/>
        <p:txBody>
          <a:bodyPr/>
          <a:lstStyle/>
          <a:p>
            <a:endParaRPr lang="es-GT"/>
          </a:p>
        </p:txBody>
      </p:sp>
      <p:sp>
        <p:nvSpPr>
          <p:cNvPr id="6" name="5 Marcador de número de diapositiva"/>
          <p:cNvSpPr>
            <a:spLocks noGrp="1"/>
          </p:cNvSpPr>
          <p:nvPr>
            <p:ph type="sldNum" sz="quarter" idx="12"/>
          </p:nvPr>
        </p:nvSpPr>
        <p:spPr/>
        <p:txBody>
          <a:bodyPr/>
          <a:lstStyle/>
          <a:p>
            <a:fld id="{14DED9BF-F9FF-433B-91FC-22A031AFD031}" type="slidenum">
              <a:rPr lang="es-GT" smtClean="0"/>
              <a:pPr/>
              <a:t>‹Nr.›</a:t>
            </a:fld>
            <a:endParaRPr lang="es-G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GT"/>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4" name="3 Marcador de fecha"/>
          <p:cNvSpPr>
            <a:spLocks noGrp="1"/>
          </p:cNvSpPr>
          <p:nvPr>
            <p:ph type="dt" sz="half" idx="10"/>
          </p:nvPr>
        </p:nvSpPr>
        <p:spPr/>
        <p:txBody>
          <a:bodyPr/>
          <a:lstStyle/>
          <a:p>
            <a:fld id="{5F7B79A4-129B-4CFE-BAFE-9BFFE4259F6D}" type="datetimeFigureOut">
              <a:rPr lang="es-GT" smtClean="0"/>
              <a:pPr/>
              <a:t>3/11/14</a:t>
            </a:fld>
            <a:endParaRPr lang="es-GT"/>
          </a:p>
        </p:txBody>
      </p:sp>
      <p:sp>
        <p:nvSpPr>
          <p:cNvPr id="5" name="4 Marcador de pie de página"/>
          <p:cNvSpPr>
            <a:spLocks noGrp="1"/>
          </p:cNvSpPr>
          <p:nvPr>
            <p:ph type="ftr" sz="quarter" idx="11"/>
          </p:nvPr>
        </p:nvSpPr>
        <p:spPr/>
        <p:txBody>
          <a:bodyPr/>
          <a:lstStyle/>
          <a:p>
            <a:endParaRPr lang="es-GT"/>
          </a:p>
        </p:txBody>
      </p:sp>
      <p:sp>
        <p:nvSpPr>
          <p:cNvPr id="6" name="5 Marcador de número de diapositiva"/>
          <p:cNvSpPr>
            <a:spLocks noGrp="1"/>
          </p:cNvSpPr>
          <p:nvPr>
            <p:ph type="sldNum" sz="quarter" idx="12"/>
          </p:nvPr>
        </p:nvSpPr>
        <p:spPr/>
        <p:txBody>
          <a:bodyPr/>
          <a:lstStyle/>
          <a:p>
            <a:fld id="{14DED9BF-F9FF-433B-91FC-22A031AFD031}" type="slidenum">
              <a:rPr lang="es-GT" smtClean="0"/>
              <a:pPr/>
              <a:t>‹Nr.›</a:t>
            </a:fld>
            <a:endParaRPr lang="es-G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GT"/>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4" name="3 Marcador de fecha"/>
          <p:cNvSpPr>
            <a:spLocks noGrp="1"/>
          </p:cNvSpPr>
          <p:nvPr>
            <p:ph type="dt" sz="half" idx="10"/>
          </p:nvPr>
        </p:nvSpPr>
        <p:spPr/>
        <p:txBody>
          <a:bodyPr/>
          <a:lstStyle/>
          <a:p>
            <a:fld id="{5F7B79A4-129B-4CFE-BAFE-9BFFE4259F6D}" type="datetimeFigureOut">
              <a:rPr lang="es-GT" smtClean="0"/>
              <a:pPr/>
              <a:t>3/11/14</a:t>
            </a:fld>
            <a:endParaRPr lang="es-GT"/>
          </a:p>
        </p:txBody>
      </p:sp>
      <p:sp>
        <p:nvSpPr>
          <p:cNvPr id="5" name="4 Marcador de pie de página"/>
          <p:cNvSpPr>
            <a:spLocks noGrp="1"/>
          </p:cNvSpPr>
          <p:nvPr>
            <p:ph type="ftr" sz="quarter" idx="11"/>
          </p:nvPr>
        </p:nvSpPr>
        <p:spPr/>
        <p:txBody>
          <a:bodyPr/>
          <a:lstStyle/>
          <a:p>
            <a:endParaRPr lang="es-GT"/>
          </a:p>
        </p:txBody>
      </p:sp>
      <p:sp>
        <p:nvSpPr>
          <p:cNvPr id="6" name="5 Marcador de número de diapositiva"/>
          <p:cNvSpPr>
            <a:spLocks noGrp="1"/>
          </p:cNvSpPr>
          <p:nvPr>
            <p:ph type="sldNum" sz="quarter" idx="12"/>
          </p:nvPr>
        </p:nvSpPr>
        <p:spPr/>
        <p:txBody>
          <a:bodyPr/>
          <a:lstStyle/>
          <a:p>
            <a:fld id="{14DED9BF-F9FF-433B-91FC-22A031AFD031}" type="slidenum">
              <a:rPr lang="es-GT" smtClean="0"/>
              <a:pPr/>
              <a:t>‹Nr.›</a:t>
            </a:fld>
            <a:endParaRPr lang="es-G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GT"/>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4" name="3 Marcador de fecha"/>
          <p:cNvSpPr>
            <a:spLocks noGrp="1"/>
          </p:cNvSpPr>
          <p:nvPr>
            <p:ph type="dt" sz="half" idx="10"/>
          </p:nvPr>
        </p:nvSpPr>
        <p:spPr/>
        <p:txBody>
          <a:bodyPr/>
          <a:lstStyle/>
          <a:p>
            <a:fld id="{5F7B79A4-129B-4CFE-BAFE-9BFFE4259F6D}" type="datetimeFigureOut">
              <a:rPr lang="es-GT" smtClean="0"/>
              <a:pPr/>
              <a:t>3/11/14</a:t>
            </a:fld>
            <a:endParaRPr lang="es-GT"/>
          </a:p>
        </p:txBody>
      </p:sp>
      <p:sp>
        <p:nvSpPr>
          <p:cNvPr id="5" name="4 Marcador de pie de página"/>
          <p:cNvSpPr>
            <a:spLocks noGrp="1"/>
          </p:cNvSpPr>
          <p:nvPr>
            <p:ph type="ftr" sz="quarter" idx="11"/>
          </p:nvPr>
        </p:nvSpPr>
        <p:spPr/>
        <p:txBody>
          <a:bodyPr/>
          <a:lstStyle/>
          <a:p>
            <a:endParaRPr lang="es-GT"/>
          </a:p>
        </p:txBody>
      </p:sp>
      <p:sp>
        <p:nvSpPr>
          <p:cNvPr id="6" name="5 Marcador de número de diapositiva"/>
          <p:cNvSpPr>
            <a:spLocks noGrp="1"/>
          </p:cNvSpPr>
          <p:nvPr>
            <p:ph type="sldNum" sz="quarter" idx="12"/>
          </p:nvPr>
        </p:nvSpPr>
        <p:spPr/>
        <p:txBody>
          <a:bodyPr/>
          <a:lstStyle/>
          <a:p>
            <a:fld id="{14DED9BF-F9FF-433B-91FC-22A031AFD031}" type="slidenum">
              <a:rPr lang="es-GT" smtClean="0"/>
              <a:pPr/>
              <a:t>‹Nr.›</a:t>
            </a:fld>
            <a:endParaRPr lang="es-G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GT"/>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5F7B79A4-129B-4CFE-BAFE-9BFFE4259F6D}" type="datetimeFigureOut">
              <a:rPr lang="es-GT" smtClean="0"/>
              <a:pPr/>
              <a:t>3/11/14</a:t>
            </a:fld>
            <a:endParaRPr lang="es-GT"/>
          </a:p>
        </p:txBody>
      </p:sp>
      <p:sp>
        <p:nvSpPr>
          <p:cNvPr id="5" name="4 Marcador de pie de página"/>
          <p:cNvSpPr>
            <a:spLocks noGrp="1"/>
          </p:cNvSpPr>
          <p:nvPr>
            <p:ph type="ftr" sz="quarter" idx="11"/>
          </p:nvPr>
        </p:nvSpPr>
        <p:spPr/>
        <p:txBody>
          <a:bodyPr/>
          <a:lstStyle/>
          <a:p>
            <a:endParaRPr lang="es-GT"/>
          </a:p>
        </p:txBody>
      </p:sp>
      <p:sp>
        <p:nvSpPr>
          <p:cNvPr id="6" name="5 Marcador de número de diapositiva"/>
          <p:cNvSpPr>
            <a:spLocks noGrp="1"/>
          </p:cNvSpPr>
          <p:nvPr>
            <p:ph type="sldNum" sz="quarter" idx="12"/>
          </p:nvPr>
        </p:nvSpPr>
        <p:spPr/>
        <p:txBody>
          <a:bodyPr/>
          <a:lstStyle/>
          <a:p>
            <a:fld id="{14DED9BF-F9FF-433B-91FC-22A031AFD031}" type="slidenum">
              <a:rPr lang="es-GT" smtClean="0"/>
              <a:pPr/>
              <a:t>‹Nr.›</a:t>
            </a:fld>
            <a:endParaRPr lang="es-G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GT"/>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5" name="4 Marcador de fecha"/>
          <p:cNvSpPr>
            <a:spLocks noGrp="1"/>
          </p:cNvSpPr>
          <p:nvPr>
            <p:ph type="dt" sz="half" idx="10"/>
          </p:nvPr>
        </p:nvSpPr>
        <p:spPr/>
        <p:txBody>
          <a:bodyPr/>
          <a:lstStyle/>
          <a:p>
            <a:fld id="{5F7B79A4-129B-4CFE-BAFE-9BFFE4259F6D}" type="datetimeFigureOut">
              <a:rPr lang="es-GT" smtClean="0"/>
              <a:pPr/>
              <a:t>3/11/14</a:t>
            </a:fld>
            <a:endParaRPr lang="es-GT"/>
          </a:p>
        </p:txBody>
      </p:sp>
      <p:sp>
        <p:nvSpPr>
          <p:cNvPr id="6" name="5 Marcador de pie de página"/>
          <p:cNvSpPr>
            <a:spLocks noGrp="1"/>
          </p:cNvSpPr>
          <p:nvPr>
            <p:ph type="ftr" sz="quarter" idx="11"/>
          </p:nvPr>
        </p:nvSpPr>
        <p:spPr/>
        <p:txBody>
          <a:bodyPr/>
          <a:lstStyle/>
          <a:p>
            <a:endParaRPr lang="es-GT"/>
          </a:p>
        </p:txBody>
      </p:sp>
      <p:sp>
        <p:nvSpPr>
          <p:cNvPr id="7" name="6 Marcador de número de diapositiva"/>
          <p:cNvSpPr>
            <a:spLocks noGrp="1"/>
          </p:cNvSpPr>
          <p:nvPr>
            <p:ph type="sldNum" sz="quarter" idx="12"/>
          </p:nvPr>
        </p:nvSpPr>
        <p:spPr/>
        <p:txBody>
          <a:bodyPr/>
          <a:lstStyle/>
          <a:p>
            <a:fld id="{14DED9BF-F9FF-433B-91FC-22A031AFD031}" type="slidenum">
              <a:rPr lang="es-GT" smtClean="0"/>
              <a:pPr/>
              <a:t>‹Nr.›</a:t>
            </a:fld>
            <a:endParaRPr lang="es-G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GT"/>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7" name="6 Marcador de fecha"/>
          <p:cNvSpPr>
            <a:spLocks noGrp="1"/>
          </p:cNvSpPr>
          <p:nvPr>
            <p:ph type="dt" sz="half" idx="10"/>
          </p:nvPr>
        </p:nvSpPr>
        <p:spPr/>
        <p:txBody>
          <a:bodyPr/>
          <a:lstStyle/>
          <a:p>
            <a:fld id="{5F7B79A4-129B-4CFE-BAFE-9BFFE4259F6D}" type="datetimeFigureOut">
              <a:rPr lang="es-GT" smtClean="0"/>
              <a:pPr/>
              <a:t>3/11/14</a:t>
            </a:fld>
            <a:endParaRPr lang="es-GT"/>
          </a:p>
        </p:txBody>
      </p:sp>
      <p:sp>
        <p:nvSpPr>
          <p:cNvPr id="8" name="7 Marcador de pie de página"/>
          <p:cNvSpPr>
            <a:spLocks noGrp="1"/>
          </p:cNvSpPr>
          <p:nvPr>
            <p:ph type="ftr" sz="quarter" idx="11"/>
          </p:nvPr>
        </p:nvSpPr>
        <p:spPr/>
        <p:txBody>
          <a:bodyPr/>
          <a:lstStyle/>
          <a:p>
            <a:endParaRPr lang="es-GT"/>
          </a:p>
        </p:txBody>
      </p:sp>
      <p:sp>
        <p:nvSpPr>
          <p:cNvPr id="9" name="8 Marcador de número de diapositiva"/>
          <p:cNvSpPr>
            <a:spLocks noGrp="1"/>
          </p:cNvSpPr>
          <p:nvPr>
            <p:ph type="sldNum" sz="quarter" idx="12"/>
          </p:nvPr>
        </p:nvSpPr>
        <p:spPr/>
        <p:txBody>
          <a:bodyPr/>
          <a:lstStyle/>
          <a:p>
            <a:fld id="{14DED9BF-F9FF-433B-91FC-22A031AFD031}" type="slidenum">
              <a:rPr lang="es-GT" smtClean="0"/>
              <a:pPr/>
              <a:t>‹Nr.›</a:t>
            </a:fld>
            <a:endParaRPr lang="es-G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GT"/>
          </a:p>
        </p:txBody>
      </p:sp>
      <p:sp>
        <p:nvSpPr>
          <p:cNvPr id="3" name="2 Marcador de fecha"/>
          <p:cNvSpPr>
            <a:spLocks noGrp="1"/>
          </p:cNvSpPr>
          <p:nvPr>
            <p:ph type="dt" sz="half" idx="10"/>
          </p:nvPr>
        </p:nvSpPr>
        <p:spPr/>
        <p:txBody>
          <a:bodyPr/>
          <a:lstStyle/>
          <a:p>
            <a:fld id="{5F7B79A4-129B-4CFE-BAFE-9BFFE4259F6D}" type="datetimeFigureOut">
              <a:rPr lang="es-GT" smtClean="0"/>
              <a:pPr/>
              <a:t>3/11/14</a:t>
            </a:fld>
            <a:endParaRPr lang="es-GT"/>
          </a:p>
        </p:txBody>
      </p:sp>
      <p:sp>
        <p:nvSpPr>
          <p:cNvPr id="4" name="3 Marcador de pie de página"/>
          <p:cNvSpPr>
            <a:spLocks noGrp="1"/>
          </p:cNvSpPr>
          <p:nvPr>
            <p:ph type="ftr" sz="quarter" idx="11"/>
          </p:nvPr>
        </p:nvSpPr>
        <p:spPr/>
        <p:txBody>
          <a:bodyPr/>
          <a:lstStyle/>
          <a:p>
            <a:endParaRPr lang="es-GT"/>
          </a:p>
        </p:txBody>
      </p:sp>
      <p:sp>
        <p:nvSpPr>
          <p:cNvPr id="5" name="4 Marcador de número de diapositiva"/>
          <p:cNvSpPr>
            <a:spLocks noGrp="1"/>
          </p:cNvSpPr>
          <p:nvPr>
            <p:ph type="sldNum" sz="quarter" idx="12"/>
          </p:nvPr>
        </p:nvSpPr>
        <p:spPr/>
        <p:txBody>
          <a:bodyPr/>
          <a:lstStyle/>
          <a:p>
            <a:fld id="{14DED9BF-F9FF-433B-91FC-22A031AFD031}" type="slidenum">
              <a:rPr lang="es-GT" smtClean="0"/>
              <a:pPr/>
              <a:t>‹Nr.›</a:t>
            </a:fld>
            <a:endParaRPr lang="es-G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F7B79A4-129B-4CFE-BAFE-9BFFE4259F6D}" type="datetimeFigureOut">
              <a:rPr lang="es-GT" smtClean="0"/>
              <a:pPr/>
              <a:t>3/11/14</a:t>
            </a:fld>
            <a:endParaRPr lang="es-GT"/>
          </a:p>
        </p:txBody>
      </p:sp>
      <p:sp>
        <p:nvSpPr>
          <p:cNvPr id="3" name="2 Marcador de pie de página"/>
          <p:cNvSpPr>
            <a:spLocks noGrp="1"/>
          </p:cNvSpPr>
          <p:nvPr>
            <p:ph type="ftr" sz="quarter" idx="11"/>
          </p:nvPr>
        </p:nvSpPr>
        <p:spPr/>
        <p:txBody>
          <a:bodyPr/>
          <a:lstStyle/>
          <a:p>
            <a:endParaRPr lang="es-GT"/>
          </a:p>
        </p:txBody>
      </p:sp>
      <p:sp>
        <p:nvSpPr>
          <p:cNvPr id="4" name="3 Marcador de número de diapositiva"/>
          <p:cNvSpPr>
            <a:spLocks noGrp="1"/>
          </p:cNvSpPr>
          <p:nvPr>
            <p:ph type="sldNum" sz="quarter" idx="12"/>
          </p:nvPr>
        </p:nvSpPr>
        <p:spPr/>
        <p:txBody>
          <a:bodyPr/>
          <a:lstStyle/>
          <a:p>
            <a:fld id="{14DED9BF-F9FF-433B-91FC-22A031AFD031}" type="slidenum">
              <a:rPr lang="es-GT" smtClean="0"/>
              <a:pPr/>
              <a:t>‹Nr.›</a:t>
            </a:fld>
            <a:endParaRPr lang="es-G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GT"/>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5F7B79A4-129B-4CFE-BAFE-9BFFE4259F6D}" type="datetimeFigureOut">
              <a:rPr lang="es-GT" smtClean="0"/>
              <a:pPr/>
              <a:t>3/11/14</a:t>
            </a:fld>
            <a:endParaRPr lang="es-GT"/>
          </a:p>
        </p:txBody>
      </p:sp>
      <p:sp>
        <p:nvSpPr>
          <p:cNvPr id="6" name="5 Marcador de pie de página"/>
          <p:cNvSpPr>
            <a:spLocks noGrp="1"/>
          </p:cNvSpPr>
          <p:nvPr>
            <p:ph type="ftr" sz="quarter" idx="11"/>
          </p:nvPr>
        </p:nvSpPr>
        <p:spPr/>
        <p:txBody>
          <a:bodyPr/>
          <a:lstStyle/>
          <a:p>
            <a:endParaRPr lang="es-GT"/>
          </a:p>
        </p:txBody>
      </p:sp>
      <p:sp>
        <p:nvSpPr>
          <p:cNvPr id="7" name="6 Marcador de número de diapositiva"/>
          <p:cNvSpPr>
            <a:spLocks noGrp="1"/>
          </p:cNvSpPr>
          <p:nvPr>
            <p:ph type="sldNum" sz="quarter" idx="12"/>
          </p:nvPr>
        </p:nvSpPr>
        <p:spPr/>
        <p:txBody>
          <a:bodyPr/>
          <a:lstStyle/>
          <a:p>
            <a:fld id="{14DED9BF-F9FF-433B-91FC-22A031AFD031}" type="slidenum">
              <a:rPr lang="es-GT" smtClean="0"/>
              <a:pPr/>
              <a:t>‹Nr.›</a:t>
            </a:fld>
            <a:endParaRPr lang="es-G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GT"/>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GT"/>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5F7B79A4-129B-4CFE-BAFE-9BFFE4259F6D}" type="datetimeFigureOut">
              <a:rPr lang="es-GT" smtClean="0"/>
              <a:pPr/>
              <a:t>3/11/14</a:t>
            </a:fld>
            <a:endParaRPr lang="es-GT"/>
          </a:p>
        </p:txBody>
      </p:sp>
      <p:sp>
        <p:nvSpPr>
          <p:cNvPr id="6" name="5 Marcador de pie de página"/>
          <p:cNvSpPr>
            <a:spLocks noGrp="1"/>
          </p:cNvSpPr>
          <p:nvPr>
            <p:ph type="ftr" sz="quarter" idx="11"/>
          </p:nvPr>
        </p:nvSpPr>
        <p:spPr/>
        <p:txBody>
          <a:bodyPr/>
          <a:lstStyle/>
          <a:p>
            <a:endParaRPr lang="es-GT"/>
          </a:p>
        </p:txBody>
      </p:sp>
      <p:sp>
        <p:nvSpPr>
          <p:cNvPr id="7" name="6 Marcador de número de diapositiva"/>
          <p:cNvSpPr>
            <a:spLocks noGrp="1"/>
          </p:cNvSpPr>
          <p:nvPr>
            <p:ph type="sldNum" sz="quarter" idx="12"/>
          </p:nvPr>
        </p:nvSpPr>
        <p:spPr/>
        <p:txBody>
          <a:bodyPr/>
          <a:lstStyle/>
          <a:p>
            <a:fld id="{14DED9BF-F9FF-433B-91FC-22A031AFD031}" type="slidenum">
              <a:rPr lang="es-GT" smtClean="0"/>
              <a:pPr/>
              <a:t>‹Nr.›</a:t>
            </a:fld>
            <a:endParaRPr lang="es-GT"/>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GT"/>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7B79A4-129B-4CFE-BAFE-9BFFE4259F6D}" type="datetimeFigureOut">
              <a:rPr lang="es-GT" smtClean="0"/>
              <a:pPr/>
              <a:t>3/11/14</a:t>
            </a:fld>
            <a:endParaRPr lang="es-GT"/>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GT"/>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DED9BF-F9FF-433B-91FC-22A031AFD031}" type="slidenum">
              <a:rPr lang="es-GT" smtClean="0"/>
              <a:pPr/>
              <a:t>‹Nr.›</a:t>
            </a:fld>
            <a:endParaRPr lang="es-G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GT" sz="3600" b="1" dirty="0" smtClean="0"/>
              <a:t/>
            </a:r>
            <a:br>
              <a:rPr lang="es-GT" sz="3600" b="1" dirty="0" smtClean="0"/>
            </a:br>
            <a:r>
              <a:rPr lang="es-GT" sz="3600" b="1" dirty="0" smtClean="0"/>
              <a:t> Protocolo Internet (IP).</a:t>
            </a:r>
            <a:r>
              <a:rPr lang="es-GT" b="1" dirty="0" smtClean="0"/>
              <a:t/>
            </a:r>
            <a:br>
              <a:rPr lang="es-GT" b="1" dirty="0" smtClean="0"/>
            </a:br>
            <a:endParaRPr lang="es-GT" dirty="0"/>
          </a:p>
        </p:txBody>
      </p:sp>
      <p:sp>
        <p:nvSpPr>
          <p:cNvPr id="3" name="2 Marcador de contenido"/>
          <p:cNvSpPr>
            <a:spLocks noGrp="1"/>
          </p:cNvSpPr>
          <p:nvPr>
            <p:ph idx="1"/>
          </p:nvPr>
        </p:nvSpPr>
        <p:spPr/>
        <p:txBody>
          <a:bodyPr>
            <a:normAutofit fontScale="62500" lnSpcReduction="20000"/>
          </a:bodyPr>
          <a:lstStyle/>
          <a:p>
            <a:pPr algn="just">
              <a:buNone/>
            </a:pPr>
            <a:r>
              <a:rPr lang="es-GT" b="1" dirty="0" smtClean="0"/>
              <a:t> Introducción</a:t>
            </a:r>
          </a:p>
          <a:p>
            <a:pPr algn="just">
              <a:buNone/>
            </a:pPr>
            <a:endParaRPr lang="es-GT" b="1" dirty="0"/>
          </a:p>
          <a:p>
            <a:pPr algn="just"/>
            <a:r>
              <a:rPr lang="es-GT" dirty="0"/>
              <a:t>La arquitectura TCP/IP esta hoy en día ampliamente difundida, a pesar de ser una arquitectura de facto, en lugar de ser uno de los estándares definidos por la ISO, IICC, etc</a:t>
            </a:r>
            <a:r>
              <a:rPr lang="es-GT" dirty="0" smtClean="0"/>
              <a:t>...</a:t>
            </a:r>
          </a:p>
          <a:p>
            <a:pPr algn="just"/>
            <a:endParaRPr lang="es-GT" dirty="0"/>
          </a:p>
          <a:p>
            <a:pPr algn="just"/>
            <a:r>
              <a:rPr lang="es-GT" dirty="0"/>
              <a:t>Esta arquitectura se empezó a desarrollar como base de la ARPANET (red de comunicaciones militar del gobierno de los EE.UU), y con la expansión de la INTERNET se ha convertido en una de las arquitecturas de redes más difundida</a:t>
            </a:r>
            <a:r>
              <a:rPr lang="es-GT" dirty="0" smtClean="0"/>
              <a:t>.</a:t>
            </a:r>
          </a:p>
          <a:p>
            <a:pPr algn="just"/>
            <a:endParaRPr lang="es-GT" dirty="0"/>
          </a:p>
          <a:p>
            <a:pPr algn="just"/>
            <a:r>
              <a:rPr lang="es-GT" dirty="0" smtClean="0"/>
              <a:t>Así </a:t>
            </a:r>
            <a:r>
              <a:rPr lang="es-GT" dirty="0"/>
              <a:t>como el modelo de referencia OSI posee siete niveles (o capas), la arquitectura TCP/IP viene definida por 4 niveles : el </a:t>
            </a:r>
            <a:r>
              <a:rPr lang="es-GT" b="1" dirty="0"/>
              <a:t>nivel de subred</a:t>
            </a:r>
            <a:r>
              <a:rPr lang="es-GT" dirty="0"/>
              <a:t>[enlace y físico], el </a:t>
            </a:r>
            <a:r>
              <a:rPr lang="es-GT" b="1" dirty="0"/>
              <a:t>nivel de </a:t>
            </a:r>
            <a:r>
              <a:rPr lang="es-GT" b="1" dirty="0" err="1"/>
              <a:t>interred</a:t>
            </a:r>
            <a:r>
              <a:rPr lang="es-GT" dirty="0"/>
              <a:t> [Red, IP], el </a:t>
            </a:r>
            <a:r>
              <a:rPr lang="es-GT" b="1" dirty="0"/>
              <a:t>protocolo proveedor de servicio</a:t>
            </a:r>
            <a:r>
              <a:rPr lang="es-GT" dirty="0"/>
              <a:t> [Transporte, TCP o UDP] , y el </a:t>
            </a:r>
            <a:r>
              <a:rPr lang="es-GT" b="1" dirty="0"/>
              <a:t>nivel de aplicación</a:t>
            </a:r>
            <a:r>
              <a:rPr lang="es-GT" dirty="0"/>
              <a:t>.</a:t>
            </a:r>
          </a:p>
          <a:p>
            <a:endParaRPr lang="es-GT"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GT" sz="3600" b="1" dirty="0" smtClean="0"/>
              <a:t/>
            </a:r>
            <a:br>
              <a:rPr lang="es-GT" sz="3600" b="1" dirty="0" smtClean="0"/>
            </a:br>
            <a:r>
              <a:rPr lang="es-GT" sz="3600" b="1" dirty="0" smtClean="0"/>
              <a:t>Mensajes De Error Y Control En </a:t>
            </a:r>
            <a:r>
              <a:rPr lang="es-GT" sz="3600" b="1" dirty="0" err="1" smtClean="0"/>
              <a:t>Ip</a:t>
            </a:r>
            <a:r>
              <a:rPr lang="es-GT" sz="3600" b="1" dirty="0" smtClean="0"/>
              <a:t> (ICMP)</a:t>
            </a:r>
            <a:r>
              <a:rPr lang="es-GT" b="1" dirty="0" smtClean="0"/>
              <a:t/>
            </a:r>
            <a:br>
              <a:rPr lang="es-GT" b="1" dirty="0" smtClean="0"/>
            </a:br>
            <a:endParaRPr lang="es-GT" dirty="0"/>
          </a:p>
        </p:txBody>
      </p:sp>
      <p:sp>
        <p:nvSpPr>
          <p:cNvPr id="3" name="2 Marcador de contenido"/>
          <p:cNvSpPr>
            <a:spLocks noGrp="1"/>
          </p:cNvSpPr>
          <p:nvPr>
            <p:ph idx="1"/>
          </p:nvPr>
        </p:nvSpPr>
        <p:spPr>
          <a:xfrm>
            <a:off x="467544" y="1340768"/>
            <a:ext cx="8229600" cy="4958011"/>
          </a:xfrm>
        </p:spPr>
        <p:txBody>
          <a:bodyPr>
            <a:noAutofit/>
          </a:bodyPr>
          <a:lstStyle/>
          <a:p>
            <a:pPr algn="just"/>
            <a:r>
              <a:rPr lang="es-GT" sz="1300" dirty="0" smtClean="0"/>
              <a:t>El </a:t>
            </a:r>
            <a:r>
              <a:rPr lang="es-GT" sz="1300" dirty="0"/>
              <a:t>Protocolo Internet (IP) proporciona un servicio de entrega de datagramas, no confiable y sin conexión, al hacer que cada router direccione datagramas. </a:t>
            </a:r>
            <a:r>
              <a:rPr lang="es-GT" sz="1300" dirty="0" smtClean="0"/>
              <a:t>Por </a:t>
            </a:r>
            <a:r>
              <a:rPr lang="es-GT" sz="1300" dirty="0"/>
              <a:t>ejemplo, rutear o entregar un datagrama, o si el router detecta una condición anormal que afecta su capacidad para </a:t>
            </a:r>
            <a:r>
              <a:rPr lang="es-GT" sz="1300" dirty="0" smtClean="0"/>
              <a:t>direccionarlo, </a:t>
            </a:r>
            <a:r>
              <a:rPr lang="es-GT" sz="1300" dirty="0"/>
              <a:t>necesita informar a la fuente original para que evite o corrija el problema</a:t>
            </a:r>
            <a:r>
              <a:rPr lang="es-GT" sz="1300" dirty="0" smtClean="0"/>
              <a:t>.</a:t>
            </a:r>
          </a:p>
          <a:p>
            <a:pPr algn="just"/>
            <a:endParaRPr lang="es-GT" sz="1300" dirty="0"/>
          </a:p>
          <a:p>
            <a:pPr algn="just"/>
            <a:r>
              <a:rPr lang="es-GT" sz="1300" dirty="0"/>
              <a:t>Para permitir que los </a:t>
            </a:r>
            <a:r>
              <a:rPr lang="es-GT" sz="1300" dirty="0" err="1"/>
              <a:t>routers</a:t>
            </a:r>
            <a:r>
              <a:rPr lang="es-GT" sz="1300" dirty="0"/>
              <a:t> de una red reporten los errores o proporcionen información sobre circunstancias inesperadas, se agregó a la familia TCP/IP un mecanismo de mensajes de propósito especial, el </a:t>
            </a:r>
            <a:r>
              <a:rPr lang="es-GT" sz="1300" i="1" dirty="0"/>
              <a:t>Protocolo de Mensajes de Control Internet</a:t>
            </a:r>
            <a:r>
              <a:rPr lang="es-GT" sz="1300" dirty="0"/>
              <a:t> (</a:t>
            </a:r>
            <a:r>
              <a:rPr lang="es-GT" sz="1300" b="1" dirty="0"/>
              <a:t>ICMP</a:t>
            </a:r>
            <a:r>
              <a:rPr lang="es-GT" sz="1300" dirty="0"/>
              <a:t>). El ICMP permite que los routers envíen mensajes de error o de control hacia otros </a:t>
            </a:r>
            <a:r>
              <a:rPr lang="es-GT" sz="1300" dirty="0" smtClean="0"/>
              <a:t>routers, </a:t>
            </a:r>
            <a:r>
              <a:rPr lang="es-GT" sz="1300" dirty="0"/>
              <a:t>proporcionando una comunicación entre el software de IP en una máquina y el mismo software en otra</a:t>
            </a:r>
            <a:r>
              <a:rPr lang="es-GT" sz="1300" dirty="0" smtClean="0"/>
              <a:t>.</a:t>
            </a:r>
          </a:p>
          <a:p>
            <a:pPr algn="just"/>
            <a:endParaRPr lang="es-GT" sz="1300" dirty="0"/>
          </a:p>
          <a:p>
            <a:pPr algn="just"/>
            <a:r>
              <a:rPr lang="es-GT" sz="1300" dirty="0"/>
              <a:t>Cuando un datagrama causa un error, el ICMP sólo puede reportar la condición del error a la fuente original del datagrama; la fuente debe relacionar el error con un programa de aplicación individual o debe tomar alguna otra acción para corregir el problema</a:t>
            </a:r>
            <a:r>
              <a:rPr lang="es-GT" sz="1300" dirty="0" smtClean="0"/>
              <a:t>.</a:t>
            </a:r>
          </a:p>
          <a:p>
            <a:pPr marL="0" indent="0" algn="just">
              <a:buNone/>
            </a:pPr>
            <a:endParaRPr lang="es-GT" sz="1300" dirty="0"/>
          </a:p>
          <a:p>
            <a:pPr algn="just">
              <a:buNone/>
            </a:pPr>
            <a:r>
              <a:rPr lang="es-GT" sz="1300" i="1" dirty="0"/>
              <a:t>Formato de los mensajes ICMP</a:t>
            </a:r>
            <a:r>
              <a:rPr lang="es-GT" sz="1300" i="1" dirty="0" smtClean="0"/>
              <a:t>:</a:t>
            </a:r>
          </a:p>
          <a:p>
            <a:pPr algn="just">
              <a:buNone/>
            </a:pPr>
            <a:endParaRPr lang="es-GT" sz="1300" dirty="0"/>
          </a:p>
          <a:p>
            <a:pPr algn="just"/>
            <a:r>
              <a:rPr lang="es-GT" sz="1300" dirty="0"/>
              <a:t>Aunque cada mensaje ICMP tiene su propio formato, todos comienzan con los mismos tres campos; un campo TYPE (TIPO) de mensaje, de 8 bits y números enteros, que identifica el mensaje; un campo CODE (CODIGO), de 8 bits, que proporciona más información sobre el tipo de mensaje, y una campo CHECKSUM (SUMA DE VERIFICACIÓN), de 16 bits. Además, los mensajes ICMP que reportan errores siempre incluyen el encabezado y los primeros 64 bits de datos del datagrama que causó el problema</a:t>
            </a:r>
            <a:r>
              <a:rPr lang="es-GT" sz="1300" dirty="0" smtClean="0"/>
              <a:t>.</a:t>
            </a:r>
            <a:endParaRPr lang="es-GT" sz="13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GT" sz="3600" b="1" dirty="0" smtClean="0"/>
              <a:t>Protocolo De Control De Transmisión (TCP)</a:t>
            </a:r>
            <a:r>
              <a:rPr lang="es-GT" b="1" dirty="0" smtClean="0"/>
              <a:t/>
            </a:r>
            <a:br>
              <a:rPr lang="es-GT" b="1" dirty="0" smtClean="0"/>
            </a:br>
            <a:endParaRPr lang="es-GT" dirty="0"/>
          </a:p>
        </p:txBody>
      </p:sp>
      <p:sp>
        <p:nvSpPr>
          <p:cNvPr id="3" name="2 Marcador de contenido"/>
          <p:cNvSpPr>
            <a:spLocks noGrp="1"/>
          </p:cNvSpPr>
          <p:nvPr>
            <p:ph idx="1"/>
          </p:nvPr>
        </p:nvSpPr>
        <p:spPr>
          <a:xfrm>
            <a:off x="457200" y="1196752"/>
            <a:ext cx="8229600" cy="4929411"/>
          </a:xfrm>
        </p:spPr>
        <p:txBody>
          <a:bodyPr>
            <a:normAutofit fontScale="47500" lnSpcReduction="20000"/>
          </a:bodyPr>
          <a:lstStyle/>
          <a:p>
            <a:pPr>
              <a:buNone/>
            </a:pPr>
            <a:endParaRPr lang="es-GT" b="1" dirty="0"/>
          </a:p>
          <a:p>
            <a:pPr algn="just">
              <a:buNone/>
            </a:pPr>
            <a:r>
              <a:rPr lang="es-GT" dirty="0" smtClean="0"/>
              <a:t>	En </a:t>
            </a:r>
            <a:r>
              <a:rPr lang="es-GT" dirty="0"/>
              <a:t>el nivel más bajo, las redes de comunicación proporcionan una entrega de paquetes no confiable. Los paquetes se pueden perder o destruir debido a errores (falla el hardware, sobrecarga de la red,...). Las redes que </a:t>
            </a:r>
            <a:r>
              <a:rPr lang="es-GT" dirty="0" err="1"/>
              <a:t>rutean</a:t>
            </a:r>
            <a:r>
              <a:rPr lang="es-GT" dirty="0"/>
              <a:t> dinámicamente los paquetes pueden entregarlos en desorden, con retraso o duplicados. En el nivel más alto, los programas de aplicación a menudo necesitan enviar grandes volúmenes de datos de una computadora a otra. Utilizar un sistema de entrega de conexión y no confiable para transferencias de grandes volúmenes de información resulta ser la peor opción. Debido a esto, el TCP se ha vuelto un protocolo de propósito general para estos casos</a:t>
            </a:r>
            <a:r>
              <a:rPr lang="es-GT" dirty="0" smtClean="0"/>
              <a:t>.</a:t>
            </a:r>
          </a:p>
          <a:p>
            <a:pPr algn="just">
              <a:buNone/>
            </a:pPr>
            <a:endParaRPr lang="es-GT" dirty="0"/>
          </a:p>
          <a:p>
            <a:pPr algn="just"/>
            <a:r>
              <a:rPr lang="es-GT" dirty="0"/>
              <a:t>La interfaz entre los programas de aplicación y la entrega confiable (es, decir, las características del TCP) se caracterizan por cinco funciones</a:t>
            </a:r>
            <a:r>
              <a:rPr lang="es-GT" dirty="0" smtClean="0"/>
              <a:t>:</a:t>
            </a:r>
          </a:p>
          <a:p>
            <a:pPr algn="just"/>
            <a:endParaRPr lang="es-GT" dirty="0"/>
          </a:p>
          <a:p>
            <a:pPr algn="just"/>
            <a:r>
              <a:rPr lang="es-GT" b="1" dirty="0"/>
              <a:t>Servicio Orientado a Conexión:</a:t>
            </a:r>
            <a:r>
              <a:rPr lang="es-GT" dirty="0"/>
              <a:t> El servicio de entrega de flujo en la máquina destino pasa al receptor exactamente la misma secuencia de bytes que le pasa el transmisor en la máquina origen</a:t>
            </a:r>
            <a:r>
              <a:rPr lang="es-GT" dirty="0" smtClean="0"/>
              <a:t>.</a:t>
            </a:r>
          </a:p>
          <a:p>
            <a:pPr algn="just"/>
            <a:endParaRPr lang="es-GT" dirty="0"/>
          </a:p>
          <a:p>
            <a:pPr algn="just"/>
            <a:r>
              <a:rPr lang="es-GT" b="1" dirty="0"/>
              <a:t>Conexión de Circuito Virtual:</a:t>
            </a:r>
            <a:r>
              <a:rPr lang="es-GT" dirty="0"/>
              <a:t> Durante la transferencia, el software de protocolo en las dos máquinas continúa comunicándose para verificar que los datos se reciban correctamente. Si la comunicación no se logra por cualquier motivo </a:t>
            </a:r>
            <a:r>
              <a:rPr lang="es-GT" dirty="0" smtClean="0"/>
              <a:t>(falla </a:t>
            </a:r>
            <a:r>
              <a:rPr lang="es-GT" dirty="0"/>
              <a:t>el hardware de red), ambas máquinas detectarán la falla y la reportarán a los programas apropiados de aplicación. Se utiliza el término circuito virtual para describir dichas conexiones porque aunque los programas de aplicación visualizan la conexión como un circuito dedicado de hardware, la confiabilidad que se proporciona depende del servicio de entrega de flujo.</a:t>
            </a:r>
          </a:p>
          <a:p>
            <a:pPr algn="just"/>
            <a:endParaRPr lang="es-GT"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GT" sz="3200" b="1" dirty="0" smtClean="0"/>
              <a:t>Transferencia con Memoria Intermedia</a:t>
            </a:r>
            <a:endParaRPr lang="es-GT" sz="3200" dirty="0"/>
          </a:p>
        </p:txBody>
      </p:sp>
      <p:sp>
        <p:nvSpPr>
          <p:cNvPr id="3" name="2 Marcador de contenido"/>
          <p:cNvSpPr>
            <a:spLocks noGrp="1"/>
          </p:cNvSpPr>
          <p:nvPr>
            <p:ph idx="1"/>
          </p:nvPr>
        </p:nvSpPr>
        <p:spPr>
          <a:xfrm>
            <a:off x="457200" y="1340768"/>
            <a:ext cx="8229600" cy="5040560"/>
          </a:xfrm>
        </p:spPr>
        <p:txBody>
          <a:bodyPr>
            <a:normAutofit fontScale="40000" lnSpcReduction="20000"/>
          </a:bodyPr>
          <a:lstStyle/>
          <a:p>
            <a:pPr algn="just">
              <a:buNone/>
            </a:pPr>
            <a:r>
              <a:rPr lang="es-GT" dirty="0" smtClean="0"/>
              <a:t>        Los </a:t>
            </a:r>
            <a:r>
              <a:rPr lang="es-GT" dirty="0"/>
              <a:t>programas de aplicación envían un flujo de datos a través del circuito virtual pasando repetidamente bytes de datos al software de protocolo. Cuando se transfieren datos, cada aplicación utiliza piezas del tamaño que encuentre adecuado, que pueden ser tan pequeñas como un byte. En el extremo receptor, el software de protocolo entrega bytes del flujo de datos en el mismo orden en que se enviaron, poniéndolos a disposición del programa de aplicación receptor tan pronto como se reciben y se verifican. </a:t>
            </a:r>
            <a:endParaRPr lang="es-GT" dirty="0" smtClean="0"/>
          </a:p>
          <a:p>
            <a:pPr algn="just">
              <a:buNone/>
            </a:pPr>
            <a:endParaRPr lang="es-GT" dirty="0" smtClean="0"/>
          </a:p>
          <a:p>
            <a:pPr algn="just">
              <a:buNone/>
            </a:pPr>
            <a:r>
              <a:rPr lang="es-GT" dirty="0" smtClean="0"/>
              <a:t>	Para </a:t>
            </a:r>
            <a:r>
              <a:rPr lang="es-GT" dirty="0"/>
              <a:t>hacer eficiente la transferencia y minimizar el tráfico de red, las implantaciones por lo general recolectan datos suficientes de un flujo para llenar un datagrama razonablemente largo antes de enviarlo. Por lo tanto, inclusive si el programa de aplicación genera el flujo un byte a la vez, la transferencia a través de la red puede ser sumamente eficiente. De forma similar, si el programa de aplicación genera bloques de datos muy largos, el software de protocolo puede dividir cada bloque en partes más pequeñas para su transmisión. </a:t>
            </a:r>
            <a:endParaRPr lang="es-GT" dirty="0" smtClean="0"/>
          </a:p>
          <a:p>
            <a:pPr algn="just">
              <a:buNone/>
            </a:pPr>
            <a:endParaRPr lang="es-GT" dirty="0" smtClean="0"/>
          </a:p>
          <a:p>
            <a:pPr algn="just">
              <a:buNone/>
            </a:pPr>
            <a:r>
              <a:rPr lang="es-GT" dirty="0" smtClean="0"/>
              <a:t>	Para </a:t>
            </a:r>
            <a:r>
              <a:rPr lang="es-GT" dirty="0"/>
              <a:t>aplicaciones en las que los datos de deben entregar aunque no se llene una memoria intermedia, el servicio de flujo proporciona un mecanismo de empuje o </a:t>
            </a:r>
            <a:r>
              <a:rPr lang="es-GT" dirty="0" err="1"/>
              <a:t>push</a:t>
            </a:r>
            <a:r>
              <a:rPr lang="es-GT" dirty="0"/>
              <a:t> que las aplicaciones utilizan para forzar una transferencia. En el extremo transmisor, el </a:t>
            </a:r>
            <a:r>
              <a:rPr lang="es-GT" dirty="0" err="1"/>
              <a:t>push</a:t>
            </a:r>
            <a:r>
              <a:rPr lang="es-GT" dirty="0"/>
              <a:t> obliga al software de protocolo a transferir todos los datos generados sin tener que esperar a que se llene una memoria intermedia. </a:t>
            </a:r>
            <a:endParaRPr lang="es-GT" dirty="0" smtClean="0"/>
          </a:p>
          <a:p>
            <a:pPr algn="just">
              <a:buNone/>
            </a:pPr>
            <a:r>
              <a:rPr lang="es-GT" dirty="0" smtClean="0"/>
              <a:t>          </a:t>
            </a:r>
          </a:p>
          <a:p>
            <a:pPr algn="just">
              <a:buNone/>
            </a:pPr>
            <a:r>
              <a:rPr lang="es-GT" dirty="0" smtClean="0"/>
              <a:t>          Esto Permite:</a:t>
            </a:r>
          </a:p>
          <a:p>
            <a:pPr algn="just">
              <a:buNone/>
            </a:pPr>
            <a:endParaRPr lang="es-GT" dirty="0"/>
          </a:p>
          <a:p>
            <a:pPr algn="just"/>
            <a:r>
              <a:rPr lang="es-GT" b="1" dirty="0"/>
              <a:t>Flujo no estructurado:</a:t>
            </a:r>
            <a:r>
              <a:rPr lang="es-GT" dirty="0"/>
              <a:t> Posibilidad de enviar información de control junto a datos</a:t>
            </a:r>
            <a:r>
              <a:rPr lang="es-GT" dirty="0" smtClean="0"/>
              <a:t>.</a:t>
            </a:r>
          </a:p>
          <a:p>
            <a:pPr algn="just"/>
            <a:endParaRPr lang="es-GT" dirty="0"/>
          </a:p>
          <a:p>
            <a:pPr algn="just"/>
            <a:r>
              <a:rPr lang="es-GT" b="1" dirty="0"/>
              <a:t>Conexión Full </a:t>
            </a:r>
            <a:r>
              <a:rPr lang="es-GT" b="1" dirty="0" err="1"/>
              <a:t>Duplex</a:t>
            </a:r>
            <a:r>
              <a:rPr lang="es-GT" b="1" dirty="0"/>
              <a:t>:</a:t>
            </a:r>
            <a:r>
              <a:rPr lang="es-GT" dirty="0"/>
              <a:t> Se permite la transferencia concurrente en ambas direcciones. Desde el punto de vista de un proceso de aplicación, una conexión full </a:t>
            </a:r>
            <a:r>
              <a:rPr lang="es-GT" dirty="0" err="1"/>
              <a:t>duplex</a:t>
            </a:r>
            <a:r>
              <a:rPr lang="es-GT" dirty="0"/>
              <a:t> permite la existencia de dos flujos independientes que se mueven en direcciones opuestas, sin ninguna interacción aparente. Esto ofrece una ventaja : el software subyacente de protocolo puede enviar datagramas de información de control de flujo al origen, llevando datos en la dirección opuesta. Este procedimiento de carga, transporte y descarga REDUCE EL TRAFICO en la red.</a:t>
            </a:r>
          </a:p>
          <a:p>
            <a:pPr>
              <a:buNone/>
            </a:pPr>
            <a:r>
              <a:rPr lang="es-GT" dirty="0" smtClean="0"/>
              <a:t/>
            </a:r>
            <a:br>
              <a:rPr lang="es-GT" dirty="0" smtClean="0"/>
            </a:br>
            <a:endParaRPr lang="es-GT"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GT" sz="3200" b="1" dirty="0" smtClean="0"/>
              <a:t>La "Contradicción"</a:t>
            </a:r>
            <a:endParaRPr lang="es-GT" sz="3200" dirty="0"/>
          </a:p>
        </p:txBody>
      </p:sp>
      <p:sp>
        <p:nvSpPr>
          <p:cNvPr id="3" name="2 Marcador de contenido"/>
          <p:cNvSpPr>
            <a:spLocks noGrp="1"/>
          </p:cNvSpPr>
          <p:nvPr>
            <p:ph idx="1"/>
          </p:nvPr>
        </p:nvSpPr>
        <p:spPr/>
        <p:txBody>
          <a:bodyPr>
            <a:normAutofit fontScale="62500" lnSpcReduction="20000"/>
          </a:bodyPr>
          <a:lstStyle/>
          <a:p>
            <a:pPr algn="just">
              <a:buNone/>
            </a:pPr>
            <a:r>
              <a:rPr lang="es-GT" b="1" dirty="0" smtClean="0"/>
              <a:t>    </a:t>
            </a:r>
          </a:p>
          <a:p>
            <a:pPr algn="just"/>
            <a:r>
              <a:rPr lang="es-GT" dirty="0" smtClean="0"/>
              <a:t>Hemos visto que el servicio de entrega de flujo confiable garantiza la entrega de los datos enviados de una máquina a otra sin pérdida o duplicación. Surge ahora la pregunta contradictoria: </a:t>
            </a:r>
            <a:r>
              <a:rPr lang="es-GT" i="1" dirty="0" smtClean="0"/>
              <a:t>¿Cómo puede el software subyacente de protocolo proporcionar una transferencia confiable si el sistema subyacente de comunicación sólo ofrece una entrega NO confiable de paquetes?</a:t>
            </a:r>
            <a:r>
              <a:rPr lang="es-GT" dirty="0" smtClean="0"/>
              <a:t>.</a:t>
            </a:r>
          </a:p>
          <a:p>
            <a:pPr algn="just"/>
            <a:endParaRPr lang="es-GT" dirty="0" smtClean="0"/>
          </a:p>
          <a:p>
            <a:pPr algn="just"/>
            <a:r>
              <a:rPr lang="es-GT" dirty="0" smtClean="0"/>
              <a:t>La </a:t>
            </a:r>
            <a:r>
              <a:rPr lang="es-GT" dirty="0"/>
              <a:t>respuesta es complicada, pero la mayor parte de los protocolos confiables utilizan una técnica fundamental conocida como </a:t>
            </a:r>
            <a:r>
              <a:rPr lang="es-GT" b="1" dirty="0"/>
              <a:t>acuse de recibo positivo con retransmisión</a:t>
            </a:r>
            <a:r>
              <a:rPr lang="es-GT" dirty="0"/>
              <a:t>. La técnica requiere que un receptor se comunique con el origen y le envíe un mensaje de acuse de recibo (</a:t>
            </a:r>
            <a:r>
              <a:rPr lang="es-GT" b="1" dirty="0"/>
              <a:t>ACK</a:t>
            </a:r>
            <a:r>
              <a:rPr lang="es-GT" dirty="0"/>
              <a:t>) conforme recibe los </a:t>
            </a:r>
            <a:r>
              <a:rPr lang="es-GT" dirty="0" smtClean="0"/>
              <a:t>datos. </a:t>
            </a:r>
            <a:r>
              <a:rPr lang="es-GT" dirty="0"/>
              <a:t>El transmisor guarda un registro de cada paquete que envía y espera un ACK antes de enviar el siguiente paquete. El transmisor también arranca un temporizador cuando envía un paquete y lo retransmite si dicho temporizador expira antes de que llegue un ACK</a:t>
            </a:r>
            <a:r>
              <a:rPr lang="es-GT" dirty="0" smtClean="0"/>
              <a:t>.</a:t>
            </a:r>
            <a:endParaRPr lang="es-GT"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GT" sz="3600" b="1" dirty="0" smtClean="0"/>
              <a:t/>
            </a:r>
            <a:br>
              <a:rPr lang="es-GT" sz="3600" b="1" dirty="0" smtClean="0"/>
            </a:br>
            <a:r>
              <a:rPr lang="es-GT" sz="3600" b="1" dirty="0" smtClean="0"/>
              <a:t>Puertos, Conexiones Y Puntos Extremos</a:t>
            </a:r>
            <a:r>
              <a:rPr lang="es-GT" b="1" dirty="0" smtClean="0"/>
              <a:t/>
            </a:r>
            <a:br>
              <a:rPr lang="es-GT" b="1" dirty="0" smtClean="0"/>
            </a:br>
            <a:endParaRPr lang="es-GT" dirty="0"/>
          </a:p>
        </p:txBody>
      </p:sp>
      <p:sp>
        <p:nvSpPr>
          <p:cNvPr id="3" name="2 Marcador de contenido"/>
          <p:cNvSpPr>
            <a:spLocks noGrp="1"/>
          </p:cNvSpPr>
          <p:nvPr>
            <p:ph idx="1"/>
          </p:nvPr>
        </p:nvSpPr>
        <p:spPr/>
        <p:txBody>
          <a:bodyPr>
            <a:normAutofit fontScale="47500" lnSpcReduction="20000"/>
          </a:bodyPr>
          <a:lstStyle/>
          <a:p>
            <a:pPr algn="just"/>
            <a:r>
              <a:rPr lang="es-GT" dirty="0" smtClean="0"/>
              <a:t>Al igual que el UDP, el TCP reside sobre el IP en el esquema de estratificación por capas de protocolos. El TCP permite que varios programas de aplicación en una máquina se comuniquen de manera concurrente y realiza el </a:t>
            </a:r>
            <a:r>
              <a:rPr lang="es-GT" dirty="0" err="1" smtClean="0"/>
              <a:t>demultiplexado</a:t>
            </a:r>
            <a:r>
              <a:rPr lang="es-GT" dirty="0" smtClean="0"/>
              <a:t> del tráfico TCP entrante entre los programas de aplicación. Así mismo, al igual que el UDP, el TCP utiliza números de </a:t>
            </a:r>
            <a:r>
              <a:rPr lang="es-GT" b="1" dirty="0" smtClean="0"/>
              <a:t>puerto de protocolo</a:t>
            </a:r>
            <a:r>
              <a:rPr lang="es-GT" dirty="0" smtClean="0"/>
              <a:t> para identificar el destino final dentro de una máquina. Cada puerto tiene asignado un número entero  utilizado para identificarlo.</a:t>
            </a:r>
          </a:p>
          <a:p>
            <a:pPr algn="just"/>
            <a:r>
              <a:rPr lang="es-GT" dirty="0" smtClean="0"/>
              <a:t>Para comprender el significado de un puerto hay que pensar de cada puerto como en una cola de salida en la que el software de protocolo coloca los datagramas entrantes, aunque en realidad los puertos TCP son más complejos, ya que un número de puerto no corresponde a un sólo objeto. El TCP utiliza la conexión, no el puerto de protocolo, como su abstracción fundamental ; las conexiones se identifican por medio de un par de puntos extremos.</a:t>
            </a:r>
          </a:p>
          <a:p>
            <a:pPr algn="just"/>
            <a:r>
              <a:rPr lang="es-GT" dirty="0" smtClean="0"/>
              <a:t>¿Qué es exactamente un punto extremo en TCP?</a:t>
            </a:r>
          </a:p>
          <a:p>
            <a:pPr algn="just"/>
            <a:r>
              <a:rPr lang="es-GT" dirty="0" smtClean="0"/>
              <a:t>Un punto extremo es un par de números enteros (</a:t>
            </a:r>
            <a:r>
              <a:rPr lang="es-GT" b="1" dirty="0" smtClean="0"/>
              <a:t>host, puerto</a:t>
            </a:r>
            <a:r>
              <a:rPr lang="es-GT" dirty="0" smtClean="0"/>
              <a:t>), en donde </a:t>
            </a:r>
            <a:r>
              <a:rPr lang="es-GT" i="1" dirty="0" smtClean="0"/>
              <a:t>host</a:t>
            </a:r>
            <a:r>
              <a:rPr lang="es-GT" dirty="0" smtClean="0"/>
              <a:t> es la dirección IP de un anfitrión y </a:t>
            </a:r>
            <a:r>
              <a:rPr lang="es-GT" i="1" dirty="0" smtClean="0"/>
              <a:t>puerto</a:t>
            </a:r>
            <a:r>
              <a:rPr lang="es-GT" dirty="0" smtClean="0"/>
              <a:t> es el un puerto TCP en dicho anfitrión.</a:t>
            </a:r>
          </a:p>
          <a:p>
            <a:pPr algn="just"/>
            <a:r>
              <a:rPr lang="es-GT" dirty="0" smtClean="0"/>
              <a:t>Las conexiones vienen definidas por dos puntos extremos, y es más: la conexión para TCP permite que varias conexiones compartan un punto extremo (por ejemplo, varias conexiones en los mismos puertos). Esto es posible a que el TCP identifica una conexión por medio de un par de puntos extremos, y por eso varias conexiones en la misma máquina pueden compartir un número de puerto TCP.</a:t>
            </a:r>
          </a:p>
          <a:p>
            <a:pPr algn="just"/>
            <a:r>
              <a:rPr lang="es-GT" dirty="0" smtClean="0"/>
              <a:t>El TCP combina la asignación dinámica y estática de puertos mediante un conjunto de </a:t>
            </a:r>
            <a:r>
              <a:rPr lang="es-GT" i="1" dirty="0" smtClean="0"/>
              <a:t>asignación de puertos bien conocidos</a:t>
            </a:r>
            <a:r>
              <a:rPr lang="es-GT" dirty="0" smtClean="0"/>
              <a:t> para programas llamados con frecuencia, pero la salida de la mayor parte de los números disponibles para el sistema se asigna conforme los programas lo necesitan.</a:t>
            </a:r>
          </a:p>
          <a:p>
            <a:pPr>
              <a:buNone/>
            </a:pPr>
            <a:endParaRPr lang="es-GT" b="1" dirty="0"/>
          </a:p>
          <a:p>
            <a:endParaRPr lang="es-GT"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GT" sz="3200" b="1" dirty="0" smtClean="0"/>
              <a:t>Sistema De Nombre De Dominio (DNS)</a:t>
            </a:r>
            <a:endParaRPr lang="es-GT" sz="3200" dirty="0"/>
          </a:p>
        </p:txBody>
      </p:sp>
      <p:sp>
        <p:nvSpPr>
          <p:cNvPr id="3" name="2 Marcador de contenido"/>
          <p:cNvSpPr>
            <a:spLocks noGrp="1"/>
          </p:cNvSpPr>
          <p:nvPr>
            <p:ph idx="1"/>
          </p:nvPr>
        </p:nvSpPr>
        <p:spPr/>
        <p:txBody>
          <a:bodyPr>
            <a:normAutofit fontScale="70000" lnSpcReduction="20000"/>
          </a:bodyPr>
          <a:lstStyle/>
          <a:p>
            <a:pPr algn="just"/>
            <a:endParaRPr lang="es-GT" b="1" dirty="0" smtClean="0"/>
          </a:p>
          <a:p>
            <a:pPr algn="just"/>
            <a:r>
              <a:rPr lang="es-GT" dirty="0" smtClean="0"/>
              <a:t>Los </a:t>
            </a:r>
            <a:r>
              <a:rPr lang="es-GT" dirty="0"/>
              <a:t>protocolos descritos anteriormente utilizan enteros de 32 bits, llamados direcciones de protocolo internet </a:t>
            </a:r>
            <a:r>
              <a:rPr lang="es-GT" dirty="0" smtClean="0"/>
              <a:t>(IP</a:t>
            </a:r>
            <a:r>
              <a:rPr lang="es-GT" dirty="0"/>
              <a:t>) para identificar máquinas. Aún cuando cada dirección proporciona una representación compacta y conveniente para identificar la fuente y el destino en paquetes enviados a </a:t>
            </a:r>
            <a:r>
              <a:rPr lang="es-GT" dirty="0" smtClean="0"/>
              <a:t>través </a:t>
            </a:r>
            <a:r>
              <a:rPr lang="es-GT" dirty="0"/>
              <a:t>de la red, los usuarios prefieren asignar a las máquinas nombres fáciles de recordar</a:t>
            </a:r>
            <a:r>
              <a:rPr lang="es-GT" dirty="0" smtClean="0"/>
              <a:t>.</a:t>
            </a:r>
          </a:p>
          <a:p>
            <a:pPr algn="just"/>
            <a:endParaRPr lang="es-GT" dirty="0"/>
          </a:p>
          <a:p>
            <a:pPr algn="just"/>
            <a:r>
              <a:rPr lang="es-GT" dirty="0"/>
              <a:t>El DNS tiene dos aspectos conceptualmente independientes. El primero es abstracto. Especifica la sintaxis del nombre y las reglas para delegar la autoridad respecto a los nombres. El segundo es concreto: especifica la implantación de un sistema de computación distribuido que transforma eficientemente los nombres en direcciones.</a:t>
            </a:r>
          </a:p>
          <a:p>
            <a:endParaRPr lang="es-GT"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GT" sz="3200" b="1" dirty="0" smtClean="0"/>
              <a:t>Resolución De Nombres</a:t>
            </a:r>
            <a:endParaRPr lang="es-GT" sz="3200" dirty="0"/>
          </a:p>
        </p:txBody>
      </p:sp>
      <p:sp>
        <p:nvSpPr>
          <p:cNvPr id="3" name="2 Marcador de contenido"/>
          <p:cNvSpPr>
            <a:spLocks noGrp="1"/>
          </p:cNvSpPr>
          <p:nvPr>
            <p:ph idx="1"/>
          </p:nvPr>
        </p:nvSpPr>
        <p:spPr>
          <a:xfrm>
            <a:off x="457200" y="1196752"/>
            <a:ext cx="8229600" cy="5328592"/>
          </a:xfrm>
        </p:spPr>
        <p:txBody>
          <a:bodyPr>
            <a:normAutofit fontScale="25000" lnSpcReduction="20000"/>
          </a:bodyPr>
          <a:lstStyle/>
          <a:p>
            <a:pPr algn="just"/>
            <a:r>
              <a:rPr lang="es-GT" sz="5200" dirty="0" smtClean="0"/>
              <a:t>Conceptualmente</a:t>
            </a:r>
            <a:r>
              <a:rPr lang="es-GT" sz="5200" dirty="0"/>
              <a:t>, la resolución de nombres de dominio procede de arriba hacia abajo, comenzando con el servidor de nombres </a:t>
            </a:r>
            <a:r>
              <a:rPr lang="es-GT" sz="5200" dirty="0" smtClean="0"/>
              <a:t>raíz </a:t>
            </a:r>
            <a:r>
              <a:rPr lang="es-GT" sz="5200" dirty="0"/>
              <a:t>y siguiendo luego hacia los servidores localizados en las ramas del </a:t>
            </a:r>
            <a:r>
              <a:rPr lang="es-GT" sz="5200" dirty="0" smtClean="0"/>
              <a:t>árbol </a:t>
            </a:r>
            <a:r>
              <a:rPr lang="es-GT" sz="5200" dirty="0"/>
              <a:t>de la red</a:t>
            </a:r>
            <a:r>
              <a:rPr lang="es-GT" sz="5200" dirty="0" smtClean="0"/>
              <a:t>.</a:t>
            </a:r>
          </a:p>
          <a:p>
            <a:pPr algn="just"/>
            <a:endParaRPr lang="es-GT" sz="5200" dirty="0"/>
          </a:p>
          <a:p>
            <a:pPr algn="just"/>
            <a:r>
              <a:rPr lang="es-GT" sz="5200" dirty="0"/>
              <a:t>Hay dos forma de utilizar en sistema de nombres de dominio: contactar un servidor de nombres cada vez o solicitar al sistema de servidores de nombres que realice la traducción completa. En este caso, el software cliente forma una solicitud de nombres de dominio que contiene el nombre a resolver, una declaración sobre la clase del nombre, el tipo de respuesta deseada y un código que especifica si el servidor de nombres debe traducir el nombre completamente. </a:t>
            </a:r>
            <a:endParaRPr lang="es-GT" sz="5200" dirty="0" smtClean="0"/>
          </a:p>
          <a:p>
            <a:pPr algn="just"/>
            <a:endParaRPr lang="es-GT" sz="5200" dirty="0" smtClean="0"/>
          </a:p>
          <a:p>
            <a:pPr algn="just"/>
            <a:r>
              <a:rPr lang="es-GT" sz="5200" dirty="0" smtClean="0"/>
              <a:t>Se </a:t>
            </a:r>
            <a:r>
              <a:rPr lang="es-GT" sz="5200" dirty="0"/>
              <a:t>envía la solicitud a un servidor de nombre para su </a:t>
            </a:r>
            <a:r>
              <a:rPr lang="es-GT" sz="5200" dirty="0" smtClean="0"/>
              <a:t>resolución, cuando </a:t>
            </a:r>
            <a:r>
              <a:rPr lang="es-GT" sz="5200" dirty="0"/>
              <a:t>un servidor de nombres de dominio recibe una solicitud, verifica si el nombre señala un subdominio sobre el cual tenga autoridad. Si es así, traduce el nombre a una dirección de acuerdo con su base de datos y anexa una repuesta a la solicitud, antes de enviarla de regreso al cliente. Si el DNS no puede resolver el nombre completamente, verifica que tipo de interacción especificó el cliente. Si el cliente solicita una traducción completa (una resolución recursiva en la </a:t>
            </a:r>
            <a:r>
              <a:rPr lang="es-GT" sz="5200" dirty="0" smtClean="0"/>
              <a:t>terminología </a:t>
            </a:r>
            <a:r>
              <a:rPr lang="es-GT" sz="5200" dirty="0"/>
              <a:t>DNS), el servidor se pone en contacto con un servidor de nombres de dominio que pueda resolver el problema del nombre y devuelve la respuesta al cliente</a:t>
            </a:r>
            <a:r>
              <a:rPr lang="es-GT" sz="5200" dirty="0" smtClean="0"/>
              <a:t>.</a:t>
            </a:r>
          </a:p>
          <a:p>
            <a:pPr algn="just"/>
            <a:endParaRPr lang="es-GT" sz="5200" dirty="0"/>
          </a:p>
          <a:p>
            <a:pPr algn="just">
              <a:buNone/>
            </a:pPr>
            <a:r>
              <a:rPr lang="es-GT" sz="5200" dirty="0" smtClean="0"/>
              <a:t>          Como </a:t>
            </a:r>
            <a:r>
              <a:rPr lang="es-GT" sz="5200" dirty="0"/>
              <a:t>encuentra un cliente un DNS para comenzar la búsqueda</a:t>
            </a:r>
            <a:r>
              <a:rPr lang="es-GT" sz="5200" dirty="0" smtClean="0"/>
              <a:t>?</a:t>
            </a:r>
          </a:p>
          <a:p>
            <a:pPr algn="just">
              <a:buNone/>
            </a:pPr>
            <a:endParaRPr lang="es-GT" sz="5200" dirty="0"/>
          </a:p>
          <a:p>
            <a:pPr algn="just"/>
            <a:r>
              <a:rPr lang="es-GT" sz="5200" dirty="0" smtClean="0"/>
              <a:t>Los </a:t>
            </a:r>
            <a:r>
              <a:rPr lang="es-GT" sz="5200" dirty="0" err="1"/>
              <a:t>DNSs</a:t>
            </a:r>
            <a:r>
              <a:rPr lang="es-GT" sz="5200" dirty="0"/>
              <a:t> utilizan un puerto de protocolo </a:t>
            </a:r>
            <a:r>
              <a:rPr lang="es-GT" sz="5200" dirty="0" smtClean="0"/>
              <a:t>conocido </a:t>
            </a:r>
            <a:r>
              <a:rPr lang="es-GT" sz="5200" dirty="0"/>
              <a:t>para toda comunicación, así, los clientes saben cómo comunicarse con un servidor una vez que conocen la dirección IP de la máquina que se conecta al servidor. No hay forma estándar que los anfitriones localicen una máquina en el entorno local, el </a:t>
            </a:r>
            <a:r>
              <a:rPr lang="es-GT" sz="5200" dirty="0" smtClean="0"/>
              <a:t>cual </a:t>
            </a:r>
            <a:r>
              <a:rPr lang="es-GT" sz="5200" dirty="0"/>
              <a:t>corre un DNS; esto se encuentra </a:t>
            </a:r>
            <a:r>
              <a:rPr lang="es-GT" sz="5200" dirty="0" smtClean="0"/>
              <a:t>abierto </a:t>
            </a:r>
            <a:r>
              <a:rPr lang="es-GT" sz="5200" dirty="0"/>
              <a:t>para quien diseñe el software cliente</a:t>
            </a:r>
            <a:r>
              <a:rPr lang="es-GT" sz="5200" dirty="0" smtClean="0"/>
              <a:t>.</a:t>
            </a:r>
          </a:p>
          <a:p>
            <a:pPr algn="just">
              <a:buNone/>
            </a:pPr>
            <a:endParaRPr lang="es-GT" sz="5200" dirty="0"/>
          </a:p>
          <a:p>
            <a:pPr algn="just"/>
            <a:r>
              <a:rPr lang="es-GT" sz="5200" dirty="0"/>
              <a:t>El algunos sistemas, la dirección de la máquina que proporciona el servicio de nombres de dominio está dentro de la frontera de los programas de aplicación en el tiempo de compilación, mientras que en otros la dirección se encuentra configurada dentro del S.O. en el arranque. En otros mas, al administrador coloca la dirección de un servidor en un archivo en almacenamiento secundario (/</a:t>
            </a:r>
            <a:r>
              <a:rPr lang="es-GT" sz="5200" dirty="0" err="1"/>
              <a:t>etc</a:t>
            </a:r>
            <a:r>
              <a:rPr lang="es-GT" sz="5200" dirty="0"/>
              <a:t>/hosts</a:t>
            </a:r>
            <a:r>
              <a:rPr lang="es-GT" sz="5200" dirty="0" smtClean="0"/>
              <a:t>).</a:t>
            </a:r>
          </a:p>
          <a:p>
            <a:pPr>
              <a:buNone/>
            </a:pPr>
            <a:r>
              <a:rPr lang="es-GT" dirty="0" smtClean="0"/>
              <a:t/>
            </a:r>
            <a:br>
              <a:rPr lang="es-GT" dirty="0" smtClean="0"/>
            </a:br>
            <a:endParaRPr lang="es-GT"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GT" sz="3600" b="1" dirty="0" smtClean="0"/>
              <a:t/>
            </a:r>
            <a:br>
              <a:rPr lang="es-GT" sz="3600" b="1" dirty="0" smtClean="0"/>
            </a:br>
            <a:r>
              <a:rPr lang="es-GT" sz="3600" b="1" dirty="0" smtClean="0"/>
              <a:t> El Protocolo Internet (Internet </a:t>
            </a:r>
            <a:r>
              <a:rPr lang="es-GT" sz="3600" b="1" dirty="0" err="1" smtClean="0"/>
              <a:t>Protocol</a:t>
            </a:r>
            <a:r>
              <a:rPr lang="es-GT" sz="3600" b="1" dirty="0" smtClean="0"/>
              <a:t> - IP)</a:t>
            </a:r>
            <a:r>
              <a:rPr lang="es-GT" b="1" dirty="0" smtClean="0"/>
              <a:t/>
            </a:r>
            <a:br>
              <a:rPr lang="es-GT" b="1" dirty="0" smtClean="0"/>
            </a:br>
            <a:endParaRPr lang="es-GT" dirty="0"/>
          </a:p>
        </p:txBody>
      </p:sp>
      <p:sp>
        <p:nvSpPr>
          <p:cNvPr id="3" name="2 Marcador de contenido"/>
          <p:cNvSpPr>
            <a:spLocks noGrp="1"/>
          </p:cNvSpPr>
          <p:nvPr>
            <p:ph idx="1"/>
          </p:nvPr>
        </p:nvSpPr>
        <p:spPr>
          <a:xfrm>
            <a:off x="457200" y="1340768"/>
            <a:ext cx="8229600" cy="5040560"/>
          </a:xfrm>
        </p:spPr>
        <p:txBody>
          <a:bodyPr>
            <a:normAutofit fontScale="40000" lnSpcReduction="20000"/>
          </a:bodyPr>
          <a:lstStyle/>
          <a:p>
            <a:pPr>
              <a:buNone/>
            </a:pPr>
            <a:endParaRPr lang="es-GT" b="1" dirty="0"/>
          </a:p>
          <a:p>
            <a:pPr algn="just"/>
            <a:r>
              <a:rPr lang="es-GT" dirty="0"/>
              <a:t>El protocolo IP es el principal del modelo OSI, así como parte integral del TCP/IP.</a:t>
            </a:r>
          </a:p>
          <a:p>
            <a:pPr algn="just"/>
            <a:r>
              <a:rPr lang="es-GT" dirty="0"/>
              <a:t>Las tareas principales del IP son el direccionamiento de los datagramas de información y la administración del proceso de fragmentación de dichos datagramas.</a:t>
            </a:r>
          </a:p>
          <a:p>
            <a:pPr algn="just"/>
            <a:r>
              <a:rPr lang="es-GT" dirty="0"/>
              <a:t>El datagrama es la unidad de transferencia que el IP utiliza, algunas veces identificada </a:t>
            </a:r>
            <a:r>
              <a:rPr lang="es-GT" dirty="0" smtClean="0"/>
              <a:t>como </a:t>
            </a:r>
            <a:r>
              <a:rPr lang="es-GT" dirty="0"/>
              <a:t>datagrama Internet o datagrama </a:t>
            </a:r>
            <a:r>
              <a:rPr lang="es-GT" dirty="0" smtClean="0"/>
              <a:t>IP</a:t>
            </a:r>
          </a:p>
          <a:p>
            <a:pPr algn="just"/>
            <a:endParaRPr lang="es-GT" dirty="0"/>
          </a:p>
          <a:p>
            <a:pPr algn="just">
              <a:buNone/>
            </a:pPr>
            <a:r>
              <a:rPr lang="es-GT" dirty="0"/>
              <a:t>Las características de este protocolo son </a:t>
            </a:r>
            <a:r>
              <a:rPr lang="es-GT" dirty="0" smtClean="0"/>
              <a:t>:</a:t>
            </a:r>
          </a:p>
          <a:p>
            <a:pPr algn="just">
              <a:buNone/>
            </a:pPr>
            <a:endParaRPr lang="es-GT" dirty="0"/>
          </a:p>
          <a:p>
            <a:pPr algn="just"/>
            <a:r>
              <a:rPr lang="es-GT" dirty="0"/>
              <a:t>NO ORIENTADO A </a:t>
            </a:r>
            <a:r>
              <a:rPr lang="es-GT" dirty="0" smtClean="0"/>
              <a:t>CONEXIÓN  (significa una comunicación entre dos puntos finales de una red en los que un mensaje puede ser enviado desde un punto final a otro sin acuerdo previo).</a:t>
            </a:r>
            <a:endParaRPr lang="es-GT" dirty="0"/>
          </a:p>
          <a:p>
            <a:pPr algn="just"/>
            <a:r>
              <a:rPr lang="es-GT" dirty="0"/>
              <a:t>Transmisión en unidades denominadas datagramas.</a:t>
            </a:r>
          </a:p>
          <a:p>
            <a:pPr algn="just"/>
            <a:r>
              <a:rPr lang="es-GT" dirty="0"/>
              <a:t>Sin corrección de errores, ni control de congestión.</a:t>
            </a:r>
          </a:p>
          <a:p>
            <a:pPr algn="just"/>
            <a:r>
              <a:rPr lang="es-GT" dirty="0"/>
              <a:t>No garantiza la entrega en secuencia.</a:t>
            </a:r>
          </a:p>
          <a:p>
            <a:pPr algn="just"/>
            <a:r>
              <a:rPr lang="es-GT" dirty="0"/>
              <a:t>La entrega del datagrama en IP no está garantizada porque ésta se puede retrasar, </a:t>
            </a:r>
            <a:r>
              <a:rPr lang="es-GT" dirty="0" err="1"/>
              <a:t>enrutar</a:t>
            </a:r>
            <a:r>
              <a:rPr lang="es-GT" dirty="0"/>
              <a:t> de manera incorrecta o mutilar al dividir y </a:t>
            </a:r>
            <a:r>
              <a:rPr lang="es-GT" dirty="0" err="1"/>
              <a:t>reensamblar</a:t>
            </a:r>
            <a:r>
              <a:rPr lang="es-GT" dirty="0"/>
              <a:t> los fragmentos del mensaje.</a:t>
            </a:r>
          </a:p>
          <a:p>
            <a:pPr algn="just"/>
            <a:r>
              <a:rPr lang="es-GT" dirty="0"/>
              <a:t>Por otra parte, el IP no contiene suma de verificación para el contenido de datos del datagrama, solamente para la información del encabezado</a:t>
            </a:r>
            <a:r>
              <a:rPr lang="es-GT" dirty="0" smtClean="0"/>
              <a:t>.</a:t>
            </a:r>
          </a:p>
          <a:p>
            <a:pPr algn="just"/>
            <a:endParaRPr lang="es-GT" dirty="0"/>
          </a:p>
          <a:p>
            <a:pPr algn="just">
              <a:buNone/>
            </a:pPr>
            <a:r>
              <a:rPr lang="es-GT" dirty="0"/>
              <a:t>En cuanto al ruteo (encaminamiento) este puede ser </a:t>
            </a:r>
            <a:r>
              <a:rPr lang="es-GT" dirty="0" smtClean="0"/>
              <a:t>:</a:t>
            </a:r>
          </a:p>
          <a:p>
            <a:pPr algn="just">
              <a:buNone/>
            </a:pPr>
            <a:endParaRPr lang="es-GT" dirty="0"/>
          </a:p>
          <a:p>
            <a:pPr algn="just"/>
            <a:r>
              <a:rPr lang="es-GT" dirty="0"/>
              <a:t>Paso a paso a todos los nodos</a:t>
            </a:r>
          </a:p>
          <a:p>
            <a:pPr algn="just"/>
            <a:r>
              <a:rPr lang="es-GT" dirty="0"/>
              <a:t>Mediante tablas de rutas estáticas o dinámicas</a:t>
            </a:r>
          </a:p>
          <a:p>
            <a:endParaRPr lang="es-GT"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GT" b="1" dirty="0" smtClean="0"/>
              <a:t/>
            </a:r>
            <a:br>
              <a:rPr lang="es-GT" b="1" dirty="0" smtClean="0"/>
            </a:br>
            <a:r>
              <a:rPr lang="es-GT" sz="3600" b="1" dirty="0" smtClean="0"/>
              <a:t>Direccionamiento IP</a:t>
            </a:r>
            <a:br>
              <a:rPr lang="es-GT" sz="3600" b="1" dirty="0" smtClean="0"/>
            </a:br>
            <a:endParaRPr lang="es-GT" sz="3600" dirty="0"/>
          </a:p>
        </p:txBody>
      </p:sp>
      <p:sp>
        <p:nvSpPr>
          <p:cNvPr id="3" name="2 Marcador de contenido"/>
          <p:cNvSpPr>
            <a:spLocks noGrp="1"/>
          </p:cNvSpPr>
          <p:nvPr>
            <p:ph idx="1"/>
          </p:nvPr>
        </p:nvSpPr>
        <p:spPr/>
        <p:txBody>
          <a:bodyPr>
            <a:normAutofit fontScale="85000" lnSpcReduction="10000"/>
          </a:bodyPr>
          <a:lstStyle/>
          <a:p>
            <a:pPr algn="just"/>
            <a:r>
              <a:rPr lang="es-GT" dirty="0" smtClean="0"/>
              <a:t>El </a:t>
            </a:r>
            <a:r>
              <a:rPr lang="es-GT" dirty="0"/>
              <a:t>TCP/IP utiliza una dirección de 32 bits para identificar una máquina y la red a la cual está conectada.</a:t>
            </a:r>
          </a:p>
          <a:p>
            <a:pPr algn="just"/>
            <a:r>
              <a:rPr lang="es-GT" dirty="0" smtClean="0"/>
              <a:t>Únicamente </a:t>
            </a:r>
            <a:r>
              <a:rPr lang="es-GT" dirty="0"/>
              <a:t>el NIC (Centro de Información de Red) asigna las direcciones IP (o Internet), </a:t>
            </a:r>
            <a:r>
              <a:rPr lang="es-GT" dirty="0" smtClean="0"/>
              <a:t>si </a:t>
            </a:r>
            <a:r>
              <a:rPr lang="es-GT" dirty="0"/>
              <a:t>una red no está conectada a Internet, dicha red puede determinar su propio sistema de numeración.</a:t>
            </a:r>
          </a:p>
          <a:p>
            <a:pPr algn="just"/>
            <a:r>
              <a:rPr lang="es-GT" dirty="0"/>
              <a:t>Hay cuatro formatos para la dirección IP, cada uno de los cuales se utiliza dependiendo del tamaño de la red.</a:t>
            </a:r>
          </a:p>
          <a:p>
            <a:pPr algn="just"/>
            <a:r>
              <a:rPr lang="es-GT" dirty="0"/>
              <a:t>Los cuatro formatos, Clase A hasta Clase D (aunque últimamente se ha añadido la Clase E para un futuro)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GT"/>
          </a:p>
        </p:txBody>
      </p:sp>
      <p:pic>
        <p:nvPicPr>
          <p:cNvPr id="1026" name="Picture 2" descr="C:\Users\Edson\Desktop\tcp_ip1.gif"/>
          <p:cNvPicPr>
            <a:picLocks noGrp="1" noChangeAspect="1" noChangeArrowheads="1"/>
          </p:cNvPicPr>
          <p:nvPr>
            <p:ph idx="1"/>
          </p:nvPr>
        </p:nvPicPr>
        <p:blipFill>
          <a:blip r:embed="rId2" cstate="print"/>
          <a:srcRect/>
          <a:stretch>
            <a:fillRect/>
          </a:stretch>
        </p:blipFill>
        <p:spPr bwMode="auto">
          <a:xfrm>
            <a:off x="2339752" y="1916832"/>
            <a:ext cx="4594818" cy="3285753"/>
          </a:xfrm>
          <a:prstGeom prst="rect">
            <a:avLst/>
          </a:prstGeom>
          <a:noFill/>
        </p:spPr>
      </p:pic>
      <p:sp>
        <p:nvSpPr>
          <p:cNvPr id="4" name="3 Rectángulo"/>
          <p:cNvSpPr/>
          <p:nvPr/>
        </p:nvSpPr>
        <p:spPr>
          <a:xfrm>
            <a:off x="1115616" y="5517232"/>
            <a:ext cx="7200800" cy="646331"/>
          </a:xfrm>
          <a:prstGeom prst="rect">
            <a:avLst/>
          </a:prstGeom>
        </p:spPr>
        <p:txBody>
          <a:bodyPr wrap="square">
            <a:spAutoFit/>
          </a:bodyPr>
          <a:lstStyle/>
          <a:p>
            <a:pPr algn="just"/>
            <a:r>
              <a:rPr lang="es-GT" dirty="0" smtClean="0"/>
              <a:t>Conceptualmente, cada dirección está compuesta por un par (RED (</a:t>
            </a:r>
            <a:r>
              <a:rPr lang="es-GT" dirty="0" err="1" smtClean="0"/>
              <a:t>netid</a:t>
            </a:r>
            <a:r>
              <a:rPr lang="es-GT" dirty="0" smtClean="0"/>
              <a:t>), y Dir. Local (</a:t>
            </a:r>
            <a:r>
              <a:rPr lang="es-GT" dirty="0" err="1" smtClean="0"/>
              <a:t>hostid</a:t>
            </a:r>
            <a:r>
              <a:rPr lang="es-GT" dirty="0" smtClean="0"/>
              <a:t>) en donde se identifica la red y el host dentro de la red.</a:t>
            </a:r>
            <a:endParaRPr lang="es-GT"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GT" sz="3200" b="1" dirty="0" smtClean="0"/>
              <a:t/>
            </a:r>
            <a:br>
              <a:rPr lang="es-GT" sz="3200" b="1" dirty="0" smtClean="0"/>
            </a:br>
            <a:r>
              <a:rPr lang="es-GT" sz="3200" b="1" dirty="0" smtClean="0"/>
              <a:t>DIRECCIONES DE RED Y DE DIFUSIÓN</a:t>
            </a:r>
            <a:r>
              <a:rPr lang="es-GT" sz="3200" dirty="0" smtClean="0"/>
              <a:t/>
            </a:r>
            <a:br>
              <a:rPr lang="es-GT" sz="3200" dirty="0" smtClean="0"/>
            </a:br>
            <a:endParaRPr lang="es-GT" sz="3200" dirty="0"/>
          </a:p>
        </p:txBody>
      </p:sp>
      <p:sp>
        <p:nvSpPr>
          <p:cNvPr id="3" name="2 Marcador de contenido"/>
          <p:cNvSpPr>
            <a:spLocks noGrp="1"/>
          </p:cNvSpPr>
          <p:nvPr>
            <p:ph idx="1"/>
          </p:nvPr>
        </p:nvSpPr>
        <p:spPr>
          <a:xfrm>
            <a:off x="457200" y="1412776"/>
            <a:ext cx="8229600" cy="4713387"/>
          </a:xfrm>
        </p:spPr>
        <p:txBody>
          <a:bodyPr>
            <a:normAutofit/>
          </a:bodyPr>
          <a:lstStyle/>
          <a:p>
            <a:pPr marL="0" indent="0" algn="just">
              <a:buNone/>
            </a:pPr>
            <a:r>
              <a:rPr lang="es-GT" dirty="0" smtClean="0"/>
              <a:t>La </a:t>
            </a:r>
            <a:r>
              <a:rPr lang="es-GT" dirty="0"/>
              <a:t>codificación de información de red en las direcciones </a:t>
            </a:r>
            <a:r>
              <a:rPr lang="es-GT" dirty="0" smtClean="0"/>
              <a:t>IP </a:t>
            </a:r>
            <a:r>
              <a:rPr lang="es-GT" dirty="0"/>
              <a:t>tiene </a:t>
            </a:r>
            <a:r>
              <a:rPr lang="es-GT" dirty="0" smtClean="0"/>
              <a:t>ventajas importantes:</a:t>
            </a:r>
          </a:p>
          <a:p>
            <a:pPr algn="just"/>
            <a:endParaRPr lang="es-GT" dirty="0"/>
          </a:p>
          <a:p>
            <a:pPr algn="just"/>
            <a:r>
              <a:rPr lang="es-GT" dirty="0" smtClean="0"/>
              <a:t> Hacer </a:t>
            </a:r>
            <a:r>
              <a:rPr lang="es-GT" dirty="0"/>
              <a:t>posible que exista un ruteo </a:t>
            </a:r>
            <a:r>
              <a:rPr lang="es-GT" dirty="0" smtClean="0"/>
              <a:t>eficiente.</a:t>
            </a:r>
          </a:p>
          <a:p>
            <a:pPr algn="just"/>
            <a:r>
              <a:rPr lang="es-GT" dirty="0" smtClean="0"/>
              <a:t>Que las </a:t>
            </a:r>
            <a:r>
              <a:rPr lang="es-GT" dirty="0"/>
              <a:t>direcciones de red IP se pueden referir tanto a redes como a anfitriones (hosts). </a:t>
            </a:r>
            <a:endParaRPr lang="es-GT" dirty="0" smtClean="0"/>
          </a:p>
          <a:p>
            <a:endParaRPr lang="es-GT" dirty="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GT" sz="3200" b="1" dirty="0" smtClean="0"/>
              <a:t/>
            </a:r>
            <a:br>
              <a:rPr lang="es-GT" sz="3200" b="1" dirty="0" smtClean="0"/>
            </a:br>
            <a:r>
              <a:rPr lang="es-GT" sz="3600" b="1" dirty="0" smtClean="0"/>
              <a:t> Protocolos De Ruteo (Nivel </a:t>
            </a:r>
            <a:r>
              <a:rPr lang="es-GT" sz="3600" b="1" dirty="0" err="1" smtClean="0"/>
              <a:t>Ip</a:t>
            </a:r>
            <a:r>
              <a:rPr lang="es-GT" sz="3600" b="1" dirty="0" smtClean="0"/>
              <a:t>)</a:t>
            </a:r>
            <a:br>
              <a:rPr lang="es-GT" sz="3600" b="1" dirty="0" smtClean="0"/>
            </a:br>
            <a:endParaRPr lang="es-GT" sz="3600" dirty="0"/>
          </a:p>
        </p:txBody>
      </p:sp>
      <p:sp>
        <p:nvSpPr>
          <p:cNvPr id="3" name="2 Marcador de contenido"/>
          <p:cNvSpPr>
            <a:spLocks noGrp="1"/>
          </p:cNvSpPr>
          <p:nvPr>
            <p:ph idx="1"/>
          </p:nvPr>
        </p:nvSpPr>
        <p:spPr>
          <a:xfrm>
            <a:off x="457200" y="1340768"/>
            <a:ext cx="8229600" cy="4785395"/>
          </a:xfrm>
        </p:spPr>
        <p:txBody>
          <a:bodyPr>
            <a:normAutofit fontScale="77500" lnSpcReduction="20000"/>
          </a:bodyPr>
          <a:lstStyle/>
          <a:p>
            <a:pPr algn="just"/>
            <a:r>
              <a:rPr lang="es-GT" dirty="0" smtClean="0"/>
              <a:t>A </a:t>
            </a:r>
            <a:r>
              <a:rPr lang="es-GT" dirty="0"/>
              <a:t>dos </a:t>
            </a:r>
            <a:r>
              <a:rPr lang="es-GT" dirty="0" err="1"/>
              <a:t>routers</a:t>
            </a:r>
            <a:r>
              <a:rPr lang="es-GT" dirty="0"/>
              <a:t> dentro de un sistema autónomo se les denomina "interiores" con respecto a otro</a:t>
            </a:r>
            <a:r>
              <a:rPr lang="es-GT" dirty="0" smtClean="0"/>
              <a:t>.</a:t>
            </a:r>
          </a:p>
          <a:p>
            <a:pPr algn="just"/>
            <a:endParaRPr lang="es-GT" dirty="0"/>
          </a:p>
          <a:p>
            <a:pPr algn="just"/>
            <a:r>
              <a:rPr lang="es-GT" dirty="0"/>
              <a:t>¿Cómo pueden los </a:t>
            </a:r>
            <a:r>
              <a:rPr lang="es-GT" dirty="0" err="1"/>
              <a:t>routers</a:t>
            </a:r>
            <a:r>
              <a:rPr lang="es-GT" dirty="0"/>
              <a:t> en un sistema autónomo aprender acerca de redes dentro del sistema y redes externas</a:t>
            </a:r>
            <a:r>
              <a:rPr lang="es-GT" dirty="0" smtClean="0"/>
              <a:t>?</a:t>
            </a:r>
          </a:p>
          <a:p>
            <a:pPr algn="just"/>
            <a:endParaRPr lang="es-GT" dirty="0"/>
          </a:p>
          <a:p>
            <a:pPr algn="just"/>
            <a:r>
              <a:rPr lang="es-GT" dirty="0"/>
              <a:t>En redes como </a:t>
            </a:r>
            <a:r>
              <a:rPr lang="es-GT" dirty="0" err="1"/>
              <a:t>InterNet</a:t>
            </a:r>
            <a:r>
              <a:rPr lang="es-GT" dirty="0"/>
              <a:t> que tienen varias rutas físicas, los administradores por lo general seleccionan una de ellas como ruta primaria. Los </a:t>
            </a:r>
            <a:r>
              <a:rPr lang="es-GT" dirty="0" err="1"/>
              <a:t>ruteadores</a:t>
            </a:r>
            <a:r>
              <a:rPr lang="es-GT" dirty="0"/>
              <a:t> interiores normalmente se comunican con otros, intercambian información de accesibilidad a red o información de ruteo de red, a partir de la cual la accesibilidad se puede deducir</a:t>
            </a:r>
            <a:r>
              <a:rPr lang="es-GT" dirty="0" smtClean="0"/>
              <a:t>.</a:t>
            </a:r>
          </a:p>
          <a:p>
            <a:endParaRPr lang="es-GT" dirty="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GT" sz="3600" b="1" dirty="0" smtClean="0"/>
              <a:t/>
            </a:r>
            <a:br>
              <a:rPr lang="es-GT" sz="3600" b="1" dirty="0" smtClean="0"/>
            </a:br>
            <a:r>
              <a:rPr lang="es-GT" sz="3600" b="1" dirty="0" smtClean="0"/>
              <a:t>Protocolo de Información de Ruteo (RIP).</a:t>
            </a:r>
            <a:r>
              <a:rPr lang="es-GT" dirty="0" smtClean="0"/>
              <a:t/>
            </a:r>
            <a:br>
              <a:rPr lang="es-GT" dirty="0" smtClean="0"/>
            </a:br>
            <a:endParaRPr lang="es-GT" dirty="0"/>
          </a:p>
        </p:txBody>
      </p:sp>
      <p:sp>
        <p:nvSpPr>
          <p:cNvPr id="3" name="2 Marcador de contenido"/>
          <p:cNvSpPr>
            <a:spLocks noGrp="1"/>
          </p:cNvSpPr>
          <p:nvPr>
            <p:ph idx="1"/>
          </p:nvPr>
        </p:nvSpPr>
        <p:spPr/>
        <p:txBody>
          <a:bodyPr>
            <a:normAutofit fontScale="62500" lnSpcReduction="20000"/>
          </a:bodyPr>
          <a:lstStyle/>
          <a:p>
            <a:pPr algn="just"/>
            <a:r>
              <a:rPr lang="es-GT" dirty="0" smtClean="0"/>
              <a:t>Uno </a:t>
            </a:r>
            <a:r>
              <a:rPr lang="es-GT" dirty="0"/>
              <a:t>de los I.G.P. (Interior Gateway </a:t>
            </a:r>
            <a:r>
              <a:rPr lang="es-GT" dirty="0" err="1"/>
              <a:t>Protocol</a:t>
            </a:r>
            <a:r>
              <a:rPr lang="es-GT" dirty="0"/>
              <a:t>) más ampliamente utilizados es el RIP, también conocido con el nombre de un programa que lo implementa (el </a:t>
            </a:r>
            <a:r>
              <a:rPr lang="es-GT" dirty="0" err="1"/>
              <a:t>routeD</a:t>
            </a:r>
            <a:r>
              <a:rPr lang="es-GT" dirty="0"/>
              <a:t> o </a:t>
            </a:r>
            <a:r>
              <a:rPr lang="es-GT" dirty="0" err="1"/>
              <a:t>Route</a:t>
            </a:r>
            <a:r>
              <a:rPr lang="es-GT" dirty="0"/>
              <a:t> </a:t>
            </a:r>
            <a:r>
              <a:rPr lang="es-GT" dirty="0" err="1"/>
              <a:t>Daemon</a:t>
            </a:r>
            <a:r>
              <a:rPr lang="es-GT" dirty="0" smtClean="0"/>
              <a:t>).</a:t>
            </a:r>
          </a:p>
          <a:p>
            <a:pPr algn="just"/>
            <a:endParaRPr lang="es-GT" dirty="0"/>
          </a:p>
          <a:p>
            <a:pPr algn="just"/>
            <a:r>
              <a:rPr lang="es-GT" dirty="0"/>
              <a:t>El protocolo RIP es consecuencia directa de la implantación del ruteo de vector-distancia para redes locales. En principio, divide las máquinas participantes en activas o </a:t>
            </a:r>
            <a:r>
              <a:rPr lang="es-GT" dirty="0" smtClean="0"/>
              <a:t>pasivas. </a:t>
            </a:r>
            <a:r>
              <a:rPr lang="es-GT" dirty="0"/>
              <a:t>Los </a:t>
            </a:r>
            <a:r>
              <a:rPr lang="es-GT" dirty="0" err="1"/>
              <a:t>routers</a:t>
            </a:r>
            <a:r>
              <a:rPr lang="es-GT" dirty="0"/>
              <a:t> activos anuncian sus rutas a los otros; las máquinas pasivas listan y actualizan sus rutas con base a estos anuncios. Sólo un </a:t>
            </a:r>
            <a:r>
              <a:rPr lang="es-GT" dirty="0" err="1"/>
              <a:t>router</a:t>
            </a:r>
            <a:r>
              <a:rPr lang="es-GT" dirty="0"/>
              <a:t> puede correr RIP en modo activo de modo que un anfitrión deberá correr el RIP en modo pasivo</a:t>
            </a:r>
            <a:r>
              <a:rPr lang="es-GT" dirty="0" smtClean="0"/>
              <a:t>.</a:t>
            </a:r>
          </a:p>
          <a:p>
            <a:pPr algn="just"/>
            <a:endParaRPr lang="es-GT" dirty="0"/>
          </a:p>
          <a:p>
            <a:pPr algn="just"/>
            <a:r>
              <a:rPr lang="es-GT" dirty="0"/>
              <a:t>Un </a:t>
            </a:r>
            <a:r>
              <a:rPr lang="es-GT" dirty="0" err="1"/>
              <a:t>router</a:t>
            </a:r>
            <a:r>
              <a:rPr lang="es-GT" dirty="0"/>
              <a:t> con RIP en activo difunde un mensaje cada 30 segundos, éste mensaje contiene información tomada de la base de datos de ruteo actualizada. Cada mensaje consiste en pares, donde cada par contiene una dirección IP y un entero que representa la distancia hacia esta red (el IP </a:t>
            </a:r>
            <a:r>
              <a:rPr lang="es-GT" dirty="0" err="1"/>
              <a:t>address</a:t>
            </a:r>
            <a:r>
              <a:rPr lang="es-GT" dirty="0"/>
              <a:t>).</a:t>
            </a:r>
          </a:p>
          <a:p>
            <a:endParaRPr lang="es-GT"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GT" sz="3600" b="1" dirty="0" smtClean="0"/>
              <a:t/>
            </a:r>
            <a:br>
              <a:rPr lang="es-GT" sz="3600" b="1" dirty="0" smtClean="0"/>
            </a:br>
            <a:r>
              <a:rPr lang="es-GT" sz="3600" b="1" dirty="0" smtClean="0"/>
              <a:t>Protocolos De Resolución De Direcciones</a:t>
            </a:r>
            <a:r>
              <a:rPr lang="es-GT" b="1" dirty="0" smtClean="0"/>
              <a:t/>
            </a:r>
            <a:br>
              <a:rPr lang="es-GT" b="1" dirty="0" smtClean="0"/>
            </a:br>
            <a:endParaRPr lang="es-GT" dirty="0"/>
          </a:p>
        </p:txBody>
      </p:sp>
      <p:sp>
        <p:nvSpPr>
          <p:cNvPr id="3" name="2 Marcador de contenido"/>
          <p:cNvSpPr>
            <a:spLocks noGrp="1"/>
          </p:cNvSpPr>
          <p:nvPr>
            <p:ph idx="1"/>
          </p:nvPr>
        </p:nvSpPr>
        <p:spPr>
          <a:xfrm>
            <a:off x="457200" y="1196752"/>
            <a:ext cx="8229600" cy="4929411"/>
          </a:xfrm>
        </p:spPr>
        <p:txBody>
          <a:bodyPr>
            <a:normAutofit fontScale="62500" lnSpcReduction="20000"/>
          </a:bodyPr>
          <a:lstStyle/>
          <a:p>
            <a:pPr algn="just"/>
            <a:r>
              <a:rPr lang="es-GT" dirty="0" smtClean="0"/>
              <a:t>El </a:t>
            </a:r>
            <a:r>
              <a:rPr lang="es-GT" dirty="0"/>
              <a:t>objetivo es diseñar un software de bajo nivel que oculte las direcciones físicas (MAC) y permita que programas de un nivel más alto trabajen sólo con direcciones IP</a:t>
            </a:r>
            <a:r>
              <a:rPr lang="es-GT" dirty="0" smtClean="0"/>
              <a:t>. Esta transformación </a:t>
            </a:r>
            <a:r>
              <a:rPr lang="es-GT" dirty="0"/>
              <a:t>de direcciones se tiene que realizar en cada fase a lo largo del camino, desde </a:t>
            </a:r>
            <a:r>
              <a:rPr lang="es-GT" dirty="0" smtClean="0"/>
              <a:t>el origen hasta </a:t>
            </a:r>
            <a:r>
              <a:rPr lang="es-GT" dirty="0"/>
              <a:t>el </a:t>
            </a:r>
            <a:r>
              <a:rPr lang="es-GT" dirty="0" smtClean="0"/>
              <a:t>destino.</a:t>
            </a:r>
          </a:p>
          <a:p>
            <a:pPr algn="just"/>
            <a:endParaRPr lang="es-GT" dirty="0" smtClean="0"/>
          </a:p>
          <a:p>
            <a:pPr marL="0" indent="0" algn="just">
              <a:buNone/>
            </a:pPr>
            <a:r>
              <a:rPr lang="es-GT" dirty="0" smtClean="0"/>
              <a:t> </a:t>
            </a:r>
            <a:r>
              <a:rPr lang="es-GT" dirty="0"/>
              <a:t>En particular, surgen dos </a:t>
            </a:r>
            <a:r>
              <a:rPr lang="es-GT" dirty="0" smtClean="0"/>
              <a:t>casos</a:t>
            </a:r>
            <a:r>
              <a:rPr lang="es-GT" dirty="0"/>
              <a:t>:</a:t>
            </a:r>
            <a:r>
              <a:rPr lang="es-GT" dirty="0" smtClean="0"/>
              <a:t> </a:t>
            </a:r>
          </a:p>
          <a:p>
            <a:pPr marL="0" indent="0" algn="just">
              <a:buNone/>
            </a:pPr>
            <a:endParaRPr lang="es-GT" dirty="0"/>
          </a:p>
          <a:p>
            <a:pPr marL="0" indent="0" algn="just">
              <a:buNone/>
            </a:pPr>
            <a:r>
              <a:rPr lang="es-GT" dirty="0" smtClean="0"/>
              <a:t>Primero</a:t>
            </a:r>
            <a:r>
              <a:rPr lang="es-GT" dirty="0"/>
              <a:t>, en la última </a:t>
            </a:r>
            <a:r>
              <a:rPr lang="es-GT" dirty="0" smtClean="0"/>
              <a:t>fase, el paquete se </a:t>
            </a:r>
            <a:r>
              <a:rPr lang="es-GT" dirty="0"/>
              <a:t>debe enviar a través de una red física hacia su destino final. La computadora que envía el paquete tiene que transformar la dirección IP de destino final en su dirección física (MAC). </a:t>
            </a:r>
            <a:endParaRPr lang="es-GT" dirty="0" smtClean="0"/>
          </a:p>
          <a:p>
            <a:pPr marL="0" indent="0" algn="just">
              <a:buNone/>
            </a:pPr>
            <a:endParaRPr lang="es-GT" dirty="0"/>
          </a:p>
          <a:p>
            <a:pPr marL="0" indent="0" algn="just">
              <a:buNone/>
            </a:pPr>
            <a:r>
              <a:rPr lang="es-GT" dirty="0" smtClean="0"/>
              <a:t>Segundo</a:t>
            </a:r>
            <a:r>
              <a:rPr lang="es-GT" dirty="0"/>
              <a:t>, en cualquier punto del camino, de la fuente al destino, que no sea la fase final, el paquete se debe enviar hacia un router intermedio. Por lo tanto, el transmisor tiene que transformar la dirección IP del </a:t>
            </a:r>
            <a:r>
              <a:rPr lang="es-GT" dirty="0" err="1"/>
              <a:t>router</a:t>
            </a:r>
            <a:r>
              <a:rPr lang="es-GT" dirty="0"/>
              <a:t> en una dirección física</a:t>
            </a:r>
            <a:r>
              <a:rPr lang="es-GT" dirty="0" smtClean="0"/>
              <a:t>.</a:t>
            </a:r>
          </a:p>
          <a:p>
            <a:endParaRPr lang="es-GT"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GT" sz="3600" b="1" dirty="0" smtClean="0"/>
              <a:t/>
            </a:r>
            <a:br>
              <a:rPr lang="es-GT" sz="3600" b="1" dirty="0" smtClean="0"/>
            </a:br>
            <a:r>
              <a:rPr lang="es-GT" sz="3600" b="1" dirty="0" smtClean="0"/>
              <a:t>Protocolo de Asociación de Direcciones por Réplica (RARP)</a:t>
            </a:r>
            <a:r>
              <a:rPr lang="es-GT" dirty="0" smtClean="0"/>
              <a:t/>
            </a:r>
            <a:br>
              <a:rPr lang="es-GT" dirty="0" smtClean="0"/>
            </a:br>
            <a:endParaRPr lang="es-GT" dirty="0"/>
          </a:p>
        </p:txBody>
      </p:sp>
      <p:sp>
        <p:nvSpPr>
          <p:cNvPr id="3" name="2 Marcador de contenido"/>
          <p:cNvSpPr>
            <a:spLocks noGrp="1"/>
          </p:cNvSpPr>
          <p:nvPr>
            <p:ph idx="1"/>
          </p:nvPr>
        </p:nvSpPr>
        <p:spPr/>
        <p:txBody>
          <a:bodyPr>
            <a:normAutofit fontScale="70000" lnSpcReduction="20000"/>
          </a:bodyPr>
          <a:lstStyle/>
          <a:p>
            <a:pPr algn="just"/>
            <a:r>
              <a:rPr lang="es-GT" dirty="0" smtClean="0"/>
              <a:t>Una </a:t>
            </a:r>
            <a:r>
              <a:rPr lang="es-GT" dirty="0"/>
              <a:t>máquina sin disco utiliza un protocolo TCP/IP para internet llamado RARP (Protocolo Inverso de Asociación de Direcciones) o Reverse Address Resolution Protocol, </a:t>
            </a:r>
            <a:r>
              <a:rPr lang="es-GT" dirty="0" smtClean="0"/>
              <a:t>para </a:t>
            </a:r>
            <a:r>
              <a:rPr lang="es-GT" dirty="0"/>
              <a:t>obtener su dirección IP desde un servidor</a:t>
            </a:r>
            <a:r>
              <a:rPr lang="es-GT" dirty="0" smtClean="0"/>
              <a:t>.</a:t>
            </a:r>
          </a:p>
          <a:p>
            <a:pPr algn="just"/>
            <a:endParaRPr lang="es-GT" dirty="0"/>
          </a:p>
          <a:p>
            <a:pPr algn="just"/>
            <a:r>
              <a:rPr lang="es-GT" dirty="0"/>
              <a:t>En el arranque del sistema, una máquina de estas </a:t>
            </a:r>
            <a:r>
              <a:rPr lang="es-GT" dirty="0" smtClean="0"/>
              <a:t>características </a:t>
            </a:r>
            <a:r>
              <a:rPr lang="es-GT" dirty="0"/>
              <a:t>debe contactar con un servidor para encontrar su dirección IP antes de que se pueda comunicar por medio del TCP/IP. El protocolo RARP utiliza el direccionamiento físico de red para obtener la dirección IP de la máquina. El mecanismo RARP proporciona la dirección hardware física de la máquina de destino para identificar de manera única el procesador y transmite por difusión la solicitud RARP. Los servidores en la red reciben el mensaje, buscan la transformación en una </a:t>
            </a:r>
            <a:r>
              <a:rPr lang="es-GT" dirty="0" smtClean="0"/>
              <a:t>tabla y </a:t>
            </a:r>
            <a:r>
              <a:rPr lang="es-GT" dirty="0"/>
              <a:t>responden al transmisor. Una vez que la máquina obtiene su dirección IP, la guarda en memoria y no vuelve a utilizar RARP hasta que se inicia de nuevo.</a:t>
            </a:r>
          </a:p>
          <a:p>
            <a:endParaRPr lang="es-GT" dirty="0"/>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TotalTime>
  <Words>1932</Words>
  <Application>Microsoft Macintosh PowerPoint</Application>
  <PresentationFormat>Presentación en pantalla (4:3)</PresentationFormat>
  <Paragraphs>124</Paragraphs>
  <Slides>16</Slides>
  <Notes>0</Notes>
  <HiddenSlides>0</HiddenSlides>
  <MMClips>0</MMClips>
  <ScaleCrop>false</ScaleCrop>
  <HeadingPairs>
    <vt:vector size="4" baseType="variant">
      <vt:variant>
        <vt:lpstr>Tema</vt:lpstr>
      </vt:variant>
      <vt:variant>
        <vt:i4>1</vt:i4>
      </vt:variant>
      <vt:variant>
        <vt:lpstr>Títulos de diapositiva</vt:lpstr>
      </vt:variant>
      <vt:variant>
        <vt:i4>16</vt:i4>
      </vt:variant>
    </vt:vector>
  </HeadingPairs>
  <TitlesOfParts>
    <vt:vector size="17" baseType="lpstr">
      <vt:lpstr>Tema de Office</vt:lpstr>
      <vt:lpstr>  Protocolo Internet (IP). </vt:lpstr>
      <vt:lpstr>  El Protocolo Internet (Internet Protocol - IP) </vt:lpstr>
      <vt:lpstr> Direccionamiento IP </vt:lpstr>
      <vt:lpstr>Presentación de PowerPoint</vt:lpstr>
      <vt:lpstr> DIRECCIONES DE RED Y DE DIFUSIÓN </vt:lpstr>
      <vt:lpstr>  Protocolos De Ruteo (Nivel Ip) </vt:lpstr>
      <vt:lpstr> Protocolo de Información de Ruteo (RIP). </vt:lpstr>
      <vt:lpstr> Protocolos De Resolución De Direcciones </vt:lpstr>
      <vt:lpstr> Protocolo de Asociación de Direcciones por Réplica (RARP) </vt:lpstr>
      <vt:lpstr> Mensajes De Error Y Control En Ip (ICMP) </vt:lpstr>
      <vt:lpstr>Protocolo De Control De Transmisión (TCP) </vt:lpstr>
      <vt:lpstr>Transferencia con Memoria Intermedia</vt:lpstr>
      <vt:lpstr>La "Contradicción"</vt:lpstr>
      <vt:lpstr> Puertos, Conexiones Y Puntos Extremos </vt:lpstr>
      <vt:lpstr>Sistema De Nombre De Dominio (DNS)</vt:lpstr>
      <vt:lpstr>Resolución De Nombres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Edson</dc:creator>
  <cp:lastModifiedBy>Edson Barrios</cp:lastModifiedBy>
  <cp:revision>46</cp:revision>
  <dcterms:created xsi:type="dcterms:W3CDTF">2011-10-14T20:43:17Z</dcterms:created>
  <dcterms:modified xsi:type="dcterms:W3CDTF">2014-11-03T21:25:19Z</dcterms:modified>
</cp:coreProperties>
</file>