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5" r:id="rId30"/>
    <p:sldId id="287" r:id="rId31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4687-2BBF-405B-A70E-8EEC20927632}" type="datetimeFigureOut">
              <a:rPr lang="es-GT" smtClean="0"/>
              <a:pPr/>
              <a:t>18/10/14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2A452-8B82-4794-8019-755747B451CF}" type="slidenum">
              <a:rPr lang="es-GT" smtClean="0"/>
              <a:pPr/>
              <a:t>‹Nr.›</a:t>
            </a:fld>
            <a:endParaRPr lang="es-G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4687-2BBF-405B-A70E-8EEC20927632}" type="datetimeFigureOut">
              <a:rPr lang="es-GT" smtClean="0"/>
              <a:pPr/>
              <a:t>18/10/14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2A452-8B82-4794-8019-755747B451CF}" type="slidenum">
              <a:rPr lang="es-GT" smtClean="0"/>
              <a:pPr/>
              <a:t>‹Nr.›</a:t>
            </a:fld>
            <a:endParaRPr lang="es-G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4687-2BBF-405B-A70E-8EEC20927632}" type="datetimeFigureOut">
              <a:rPr lang="es-GT" smtClean="0"/>
              <a:pPr/>
              <a:t>18/10/14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2A452-8B82-4794-8019-755747B451CF}" type="slidenum">
              <a:rPr lang="es-GT" smtClean="0"/>
              <a:pPr/>
              <a:t>‹Nr.›</a:t>
            </a:fld>
            <a:endParaRPr lang="es-G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4687-2BBF-405B-A70E-8EEC20927632}" type="datetimeFigureOut">
              <a:rPr lang="es-GT" smtClean="0"/>
              <a:pPr/>
              <a:t>18/10/14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2A452-8B82-4794-8019-755747B451CF}" type="slidenum">
              <a:rPr lang="es-GT" smtClean="0"/>
              <a:pPr/>
              <a:t>‹Nr.›</a:t>
            </a:fld>
            <a:endParaRPr lang="es-G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4687-2BBF-405B-A70E-8EEC20927632}" type="datetimeFigureOut">
              <a:rPr lang="es-GT" smtClean="0"/>
              <a:pPr/>
              <a:t>18/10/14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2A452-8B82-4794-8019-755747B451CF}" type="slidenum">
              <a:rPr lang="es-GT" smtClean="0"/>
              <a:pPr/>
              <a:t>‹Nr.›</a:t>
            </a:fld>
            <a:endParaRPr lang="es-G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4687-2BBF-405B-A70E-8EEC20927632}" type="datetimeFigureOut">
              <a:rPr lang="es-GT" smtClean="0"/>
              <a:pPr/>
              <a:t>18/10/14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2A452-8B82-4794-8019-755747B451CF}" type="slidenum">
              <a:rPr lang="es-GT" smtClean="0"/>
              <a:pPr/>
              <a:t>‹Nr.›</a:t>
            </a:fld>
            <a:endParaRPr lang="es-G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4687-2BBF-405B-A70E-8EEC20927632}" type="datetimeFigureOut">
              <a:rPr lang="es-GT" smtClean="0"/>
              <a:pPr/>
              <a:t>18/10/14</a:t>
            </a:fld>
            <a:endParaRPr lang="es-GT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2A452-8B82-4794-8019-755747B451CF}" type="slidenum">
              <a:rPr lang="es-GT" smtClean="0"/>
              <a:pPr/>
              <a:t>‹Nr.›</a:t>
            </a:fld>
            <a:endParaRPr lang="es-G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4687-2BBF-405B-A70E-8EEC20927632}" type="datetimeFigureOut">
              <a:rPr lang="es-GT" smtClean="0"/>
              <a:pPr/>
              <a:t>18/10/14</a:t>
            </a:fld>
            <a:endParaRPr lang="es-GT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2A452-8B82-4794-8019-755747B451CF}" type="slidenum">
              <a:rPr lang="es-GT" smtClean="0"/>
              <a:pPr/>
              <a:t>‹Nr.›</a:t>
            </a:fld>
            <a:endParaRPr lang="es-G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4687-2BBF-405B-A70E-8EEC20927632}" type="datetimeFigureOut">
              <a:rPr lang="es-GT" smtClean="0"/>
              <a:pPr/>
              <a:t>18/10/14</a:t>
            </a:fld>
            <a:endParaRPr lang="es-GT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2A452-8B82-4794-8019-755747B451CF}" type="slidenum">
              <a:rPr lang="es-GT" smtClean="0"/>
              <a:pPr/>
              <a:t>‹Nr.›</a:t>
            </a:fld>
            <a:endParaRPr lang="es-G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4687-2BBF-405B-A70E-8EEC20927632}" type="datetimeFigureOut">
              <a:rPr lang="es-GT" smtClean="0"/>
              <a:pPr/>
              <a:t>18/10/14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2A452-8B82-4794-8019-755747B451CF}" type="slidenum">
              <a:rPr lang="es-GT" smtClean="0"/>
              <a:pPr/>
              <a:t>‹Nr.›</a:t>
            </a:fld>
            <a:endParaRPr lang="es-G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4687-2BBF-405B-A70E-8EEC20927632}" type="datetimeFigureOut">
              <a:rPr lang="es-GT" smtClean="0"/>
              <a:pPr/>
              <a:t>18/10/14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2A452-8B82-4794-8019-755747B451CF}" type="slidenum">
              <a:rPr lang="es-GT" smtClean="0"/>
              <a:pPr/>
              <a:t>‹Nr.›</a:t>
            </a:fld>
            <a:endParaRPr lang="es-G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64687-2BBF-405B-A70E-8EEC20927632}" type="datetimeFigureOut">
              <a:rPr lang="es-GT" smtClean="0"/>
              <a:pPr/>
              <a:t>18/10/14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2A452-8B82-4794-8019-755747B451CF}" type="slidenum">
              <a:rPr lang="es-GT" smtClean="0"/>
              <a:pPr/>
              <a:t>‹Nr.›</a:t>
            </a:fld>
            <a:endParaRPr lang="es-G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187624" y="1844824"/>
            <a:ext cx="637091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Seguridad en redes</a:t>
            </a:r>
          </a:p>
          <a:p>
            <a:pPr algn="ctr"/>
            <a:r>
              <a:rPr lang="es-E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Parte I</a:t>
            </a:r>
            <a:endParaRPr lang="es-ES" sz="5400" b="1" cap="none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algn="ctr"/>
            <a:endParaRPr lang="es-E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751344"/>
            <a:ext cx="77768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3600" dirty="0"/>
              <a:t>ACL (Access Control </a:t>
            </a:r>
            <a:r>
              <a:rPr lang="es-GT" sz="3600" dirty="0" err="1"/>
              <a:t>List</a:t>
            </a:r>
            <a:r>
              <a:rPr lang="es-GT" sz="3600" dirty="0"/>
              <a:t>)</a:t>
            </a:r>
          </a:p>
          <a:p>
            <a:r>
              <a:rPr lang="es-GT" sz="2000" dirty="0"/>
              <a:t>• Listas de sentencias que se aplican a una interfaz del </a:t>
            </a:r>
            <a:r>
              <a:rPr lang="es-GT" sz="2000" dirty="0" err="1" smtClean="0"/>
              <a:t>router</a:t>
            </a:r>
            <a:r>
              <a:rPr lang="es-GT" sz="2000" dirty="0" smtClean="0"/>
              <a:t> </a:t>
            </a:r>
          </a:p>
          <a:p>
            <a:endParaRPr lang="es-GT" sz="2000" dirty="0"/>
          </a:p>
          <a:p>
            <a:r>
              <a:rPr lang="es-GT" sz="2000" dirty="0"/>
              <a:t>• Indican al </a:t>
            </a:r>
            <a:r>
              <a:rPr lang="es-GT" sz="2000" dirty="0" err="1"/>
              <a:t>router</a:t>
            </a:r>
            <a:r>
              <a:rPr lang="es-GT" sz="2000" dirty="0"/>
              <a:t> qué tipos de paquetes se deben aceptar y </a:t>
            </a:r>
            <a:r>
              <a:rPr lang="es-GT" sz="2000" dirty="0" smtClean="0"/>
              <a:t>qué</a:t>
            </a:r>
          </a:p>
          <a:p>
            <a:r>
              <a:rPr lang="es-GT" sz="2000" dirty="0" smtClean="0"/>
              <a:t>    tipos </a:t>
            </a:r>
            <a:r>
              <a:rPr lang="es-GT" sz="2000" dirty="0"/>
              <a:t>de paquetes se deben </a:t>
            </a:r>
            <a:r>
              <a:rPr lang="es-GT" sz="2000" dirty="0" smtClean="0"/>
              <a:t>denegar</a:t>
            </a:r>
          </a:p>
          <a:p>
            <a:endParaRPr lang="es-GT" sz="2000" dirty="0"/>
          </a:p>
          <a:p>
            <a:r>
              <a:rPr lang="es-GT" sz="2000" dirty="0"/>
              <a:t>• La aceptación y rechazo se pueden basar en dirección origen</a:t>
            </a:r>
            <a:r>
              <a:rPr lang="es-GT" sz="2000" dirty="0" smtClean="0"/>
              <a:t>,</a:t>
            </a:r>
          </a:p>
          <a:p>
            <a:r>
              <a:rPr lang="es-GT" sz="2000" dirty="0" smtClean="0"/>
              <a:t>    dirección </a:t>
            </a:r>
            <a:r>
              <a:rPr lang="es-GT" sz="2000" dirty="0"/>
              <a:t>destino, protocolo de capa superior y número </a:t>
            </a:r>
            <a:r>
              <a:rPr lang="es-GT" sz="2000" dirty="0" smtClean="0"/>
              <a:t>de puerto</a:t>
            </a:r>
          </a:p>
          <a:p>
            <a:endParaRPr lang="es-GT" sz="2000" dirty="0"/>
          </a:p>
          <a:p>
            <a:r>
              <a:rPr lang="es-GT" sz="2000" dirty="0"/>
              <a:t>• Se pueden crear para todos los protocolos </a:t>
            </a:r>
            <a:r>
              <a:rPr lang="es-GT" sz="2000" dirty="0" err="1"/>
              <a:t>enrutados</a:t>
            </a:r>
            <a:r>
              <a:rPr lang="es-GT" sz="2000" dirty="0"/>
              <a:t> de red (IP,</a:t>
            </a:r>
          </a:p>
          <a:p>
            <a:r>
              <a:rPr lang="pt-BR" sz="2000" dirty="0" smtClean="0"/>
              <a:t>    IPX</a:t>
            </a:r>
            <a:r>
              <a:rPr lang="pt-BR" sz="2000" dirty="0"/>
              <a:t>) (1 ACL por cada protocolo </a:t>
            </a:r>
            <a:r>
              <a:rPr lang="pt-BR" sz="2000" dirty="0" err="1"/>
              <a:t>enrutado</a:t>
            </a:r>
            <a:r>
              <a:rPr lang="pt-BR" sz="2000" dirty="0" smtClean="0"/>
              <a:t>)</a:t>
            </a:r>
          </a:p>
          <a:p>
            <a:endParaRPr lang="pt-BR" sz="2000" dirty="0"/>
          </a:p>
          <a:p>
            <a:r>
              <a:rPr lang="es-GT" sz="2000" dirty="0"/>
              <a:t>• Se pueden configurar en el </a:t>
            </a:r>
            <a:r>
              <a:rPr lang="es-GT" sz="2000" dirty="0" err="1"/>
              <a:t>router</a:t>
            </a:r>
            <a:r>
              <a:rPr lang="es-GT" sz="2000" dirty="0"/>
              <a:t> para controlar el acceso a</a:t>
            </a:r>
          </a:p>
          <a:p>
            <a:r>
              <a:rPr lang="es-GT" sz="2000" dirty="0" smtClean="0"/>
              <a:t>    una </a:t>
            </a:r>
            <a:r>
              <a:rPr lang="es-GT" sz="2000" dirty="0"/>
              <a:t>red o </a:t>
            </a:r>
            <a:r>
              <a:rPr lang="es-GT" sz="2000" dirty="0" smtClean="0"/>
              <a:t>subred</a:t>
            </a:r>
          </a:p>
          <a:p>
            <a:endParaRPr lang="es-GT" sz="2000" dirty="0"/>
          </a:p>
          <a:p>
            <a:r>
              <a:rPr lang="es-GT" sz="2000" dirty="0"/>
              <a:t>• Filtrado de tráfico entrante y saliente de </a:t>
            </a:r>
            <a:r>
              <a:rPr lang="es-GT" sz="2000" dirty="0" smtClean="0"/>
              <a:t>interfaces   </a:t>
            </a:r>
            <a:endParaRPr lang="es-GT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00034" y="571480"/>
            <a:ext cx="635796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2400" b="1" dirty="0" err="1"/>
              <a:t>ACLs</a:t>
            </a:r>
            <a:endParaRPr lang="es-GT" sz="2400" b="1" dirty="0"/>
          </a:p>
          <a:p>
            <a:r>
              <a:rPr lang="es-GT" sz="2000" dirty="0" smtClean="0"/>
              <a:t>•     </a:t>
            </a:r>
            <a:r>
              <a:rPr lang="es-GT" sz="2000" dirty="0"/>
              <a:t>Una ACL es un grupo de sentencias que define cómo</a:t>
            </a:r>
          </a:p>
          <a:p>
            <a:r>
              <a:rPr lang="es-GT" sz="2000" dirty="0" smtClean="0"/>
              <a:t>       se </a:t>
            </a:r>
            <a:r>
              <a:rPr lang="es-GT" sz="2000" dirty="0"/>
              <a:t>procesan los paquetes:</a:t>
            </a:r>
          </a:p>
          <a:p>
            <a:r>
              <a:rPr lang="es-GT" sz="2000" dirty="0" smtClean="0"/>
              <a:t>        – </a:t>
            </a:r>
            <a:r>
              <a:rPr lang="es-GT" sz="2000" dirty="0"/>
              <a:t>Entran a las interfaces de entrada</a:t>
            </a:r>
          </a:p>
          <a:p>
            <a:r>
              <a:rPr lang="es-GT" sz="2000" dirty="0" smtClean="0"/>
              <a:t>       – </a:t>
            </a:r>
            <a:r>
              <a:rPr lang="es-GT" sz="2000" dirty="0"/>
              <a:t>Se reenvían a través del </a:t>
            </a:r>
            <a:r>
              <a:rPr lang="es-GT" sz="2000" dirty="0" err="1"/>
              <a:t>router</a:t>
            </a:r>
            <a:endParaRPr lang="es-GT" sz="2000" dirty="0"/>
          </a:p>
          <a:p>
            <a:r>
              <a:rPr lang="es-GT" sz="2000" dirty="0" smtClean="0"/>
              <a:t>        – </a:t>
            </a:r>
            <a:r>
              <a:rPr lang="es-GT" sz="2000" dirty="0"/>
              <a:t>Salen de las interfaces de salida del </a:t>
            </a:r>
            <a:r>
              <a:rPr lang="es-GT" sz="2000" dirty="0" err="1" smtClean="0"/>
              <a:t>router</a:t>
            </a:r>
            <a:r>
              <a:rPr lang="es-GT" sz="2000" dirty="0" smtClean="0"/>
              <a:t>    </a:t>
            </a:r>
            <a:endParaRPr lang="es-GT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5963" y="2571744"/>
            <a:ext cx="652479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28596" y="500042"/>
            <a:ext cx="65008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2400" b="1" dirty="0"/>
              <a:t>Ejecución de las </a:t>
            </a:r>
            <a:r>
              <a:rPr lang="es-GT" sz="2400" b="1" dirty="0" err="1"/>
              <a:t>ACLs</a:t>
            </a:r>
            <a:endParaRPr lang="es-GT" sz="2400" b="1" dirty="0"/>
          </a:p>
          <a:p>
            <a:r>
              <a:rPr lang="es-GT" dirty="0"/>
              <a:t>• El orden de las sentencias de la ACL es importante</a:t>
            </a:r>
          </a:p>
          <a:p>
            <a:r>
              <a:rPr lang="es-GT" dirty="0"/>
              <a:t>• Cuando el </a:t>
            </a:r>
            <a:r>
              <a:rPr lang="es-GT" dirty="0" err="1"/>
              <a:t>router</a:t>
            </a:r>
            <a:r>
              <a:rPr lang="es-GT" dirty="0"/>
              <a:t> está decidiendo si desea enviar o bloquear un</a:t>
            </a:r>
          </a:p>
          <a:p>
            <a:r>
              <a:rPr lang="es-GT" dirty="0" smtClean="0"/>
              <a:t>    paquete</a:t>
            </a:r>
            <a:r>
              <a:rPr lang="es-GT" dirty="0"/>
              <a:t>, el IOS prueba el paquete, verificando si cumple o no </a:t>
            </a:r>
            <a:endParaRPr lang="es-GT" dirty="0" smtClean="0"/>
          </a:p>
          <a:p>
            <a:r>
              <a:rPr lang="es-GT" dirty="0" smtClean="0"/>
              <a:t>    cada  sentencia </a:t>
            </a:r>
            <a:r>
              <a:rPr lang="es-GT" dirty="0"/>
              <a:t>de condición, en el orden en que se crearon </a:t>
            </a:r>
            <a:r>
              <a:rPr lang="es-GT" dirty="0" smtClean="0"/>
              <a:t>las</a:t>
            </a:r>
          </a:p>
          <a:p>
            <a:r>
              <a:rPr lang="es-GT" dirty="0" smtClean="0"/>
              <a:t>    sentencias</a:t>
            </a:r>
            <a:endParaRPr lang="es-GT" dirty="0"/>
          </a:p>
          <a:p>
            <a:r>
              <a:rPr lang="es-GT" dirty="0"/>
              <a:t>• Una vez que se verifica que existe una coincidencia, no se siguen</a:t>
            </a:r>
          </a:p>
          <a:p>
            <a:r>
              <a:rPr lang="es-GT" dirty="0" smtClean="0"/>
              <a:t>   verificando </a:t>
            </a:r>
            <a:r>
              <a:rPr lang="es-GT" dirty="0"/>
              <a:t>otras sentencias de condición</a:t>
            </a:r>
          </a:p>
          <a:p>
            <a:r>
              <a:rPr lang="es-GT" dirty="0"/>
              <a:t>• Para añadir sentencias en</a:t>
            </a:r>
          </a:p>
          <a:p>
            <a:r>
              <a:rPr lang="es-GT" dirty="0" smtClean="0"/>
              <a:t>    una </a:t>
            </a:r>
            <a:r>
              <a:rPr lang="es-GT" dirty="0"/>
              <a:t>ACL hay que eliminar</a:t>
            </a:r>
          </a:p>
          <a:p>
            <a:r>
              <a:rPr lang="es-GT" dirty="0" smtClean="0"/>
              <a:t>    la </a:t>
            </a:r>
            <a:r>
              <a:rPr lang="es-GT" dirty="0"/>
              <a:t>ACL completa y volver</a:t>
            </a:r>
          </a:p>
          <a:p>
            <a:r>
              <a:rPr lang="es-GT" dirty="0" smtClean="0"/>
              <a:t>    a </a:t>
            </a:r>
            <a:r>
              <a:rPr lang="es-GT" dirty="0"/>
              <a:t>crearla con las nuevas</a:t>
            </a:r>
          </a:p>
          <a:p>
            <a:r>
              <a:rPr lang="es-GT" dirty="0" smtClean="0"/>
              <a:t>    sentencias </a:t>
            </a:r>
            <a:r>
              <a:rPr lang="es-GT" dirty="0"/>
              <a:t>de condiciones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3027786"/>
            <a:ext cx="4791079" cy="3363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28596" y="500043"/>
            <a:ext cx="7429552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2400" b="1" dirty="0"/>
              <a:t>Creación de las </a:t>
            </a:r>
            <a:r>
              <a:rPr lang="es-GT" sz="2400" b="1" dirty="0" err="1"/>
              <a:t>ACLs</a:t>
            </a:r>
            <a:endParaRPr lang="es-GT" sz="2400" b="1" dirty="0"/>
          </a:p>
          <a:p>
            <a:r>
              <a:rPr lang="es-GT" sz="2000" dirty="0" smtClean="0"/>
              <a:t>•   </a:t>
            </a:r>
            <a:r>
              <a:rPr lang="es-GT" sz="2000" dirty="0"/>
              <a:t>Desde el modo de configuración global: </a:t>
            </a:r>
            <a:r>
              <a:rPr lang="es-GT" sz="2000" b="1" dirty="0"/>
              <a:t>(</a:t>
            </a:r>
            <a:r>
              <a:rPr lang="es-GT" sz="2000" b="1" dirty="0" err="1"/>
              <a:t>config</a:t>
            </a:r>
            <a:r>
              <a:rPr lang="es-GT" sz="2000" b="1" dirty="0"/>
              <a:t>)#</a:t>
            </a:r>
          </a:p>
          <a:p>
            <a:r>
              <a:rPr lang="es-GT" sz="2000" dirty="0"/>
              <a:t>• </a:t>
            </a:r>
            <a:r>
              <a:rPr lang="es-GT" sz="2000" dirty="0" smtClean="0"/>
              <a:t>  2 </a:t>
            </a:r>
            <a:r>
              <a:rPr lang="es-GT" sz="2000" dirty="0"/>
              <a:t>tipos de ACL:</a:t>
            </a:r>
          </a:p>
          <a:p>
            <a:r>
              <a:rPr lang="es-GT" sz="2000" dirty="0" smtClean="0"/>
              <a:t>      − </a:t>
            </a:r>
            <a:r>
              <a:rPr lang="es-GT" sz="2000" dirty="0"/>
              <a:t>ACL estándar 􀃖 ACL del 1 al 99</a:t>
            </a:r>
          </a:p>
          <a:p>
            <a:r>
              <a:rPr lang="es-GT" sz="2000" dirty="0" smtClean="0"/>
              <a:t>      − </a:t>
            </a:r>
            <a:r>
              <a:rPr lang="es-GT" sz="2000" dirty="0"/>
              <a:t>ACL extendida 􀃖 ACL del 100 al 199</a:t>
            </a:r>
          </a:p>
          <a:p>
            <a:r>
              <a:rPr lang="es-GT" sz="2000" dirty="0" smtClean="0"/>
              <a:t>•   </a:t>
            </a:r>
            <a:r>
              <a:rPr lang="es-GT" sz="2000" dirty="0"/>
              <a:t>Es importante seleccionar y ordenar lógicamente las ACL de forma</a:t>
            </a:r>
          </a:p>
          <a:p>
            <a:r>
              <a:rPr lang="es-GT" sz="2000" dirty="0" smtClean="0"/>
              <a:t>     cuidadosa</a:t>
            </a:r>
            <a:endParaRPr lang="es-GT" sz="2000" dirty="0"/>
          </a:p>
          <a:p>
            <a:r>
              <a:rPr lang="es-GT" sz="2000" dirty="0" smtClean="0"/>
              <a:t>•   </a:t>
            </a:r>
            <a:r>
              <a:rPr lang="es-GT" sz="2000" dirty="0"/>
              <a:t>Se deben seleccionar los protocolos IP que se deben verificar;</a:t>
            </a:r>
          </a:p>
          <a:p>
            <a:r>
              <a:rPr lang="es-GT" sz="2000" dirty="0" smtClean="0"/>
              <a:t>     todos </a:t>
            </a:r>
            <a:r>
              <a:rPr lang="es-GT" sz="2000" dirty="0"/>
              <a:t>los demás protocolos no se verifican</a:t>
            </a:r>
          </a:p>
          <a:p>
            <a:r>
              <a:rPr lang="es-GT" sz="2000" dirty="0" smtClean="0"/>
              <a:t>•   </a:t>
            </a:r>
            <a:r>
              <a:rPr lang="es-GT" sz="2000" dirty="0"/>
              <a:t>Aplicar ACL a interfaces oportunos (tráfico entrante y saliente) </a:t>
            </a:r>
            <a:endParaRPr lang="es-GT" sz="2000" dirty="0" smtClean="0"/>
          </a:p>
          <a:p>
            <a:r>
              <a:rPr lang="es-GT" sz="2000" dirty="0" smtClean="0"/>
              <a:t>                   se prefiere </a:t>
            </a:r>
            <a:r>
              <a:rPr lang="es-GT" sz="2000" dirty="0"/>
              <a:t>ACL para saliente (+ eficiente)</a:t>
            </a:r>
          </a:p>
          <a:p>
            <a:r>
              <a:rPr lang="es-GT" sz="2000" dirty="0" smtClean="0"/>
              <a:t>•   </a:t>
            </a:r>
            <a:r>
              <a:rPr lang="es-GT" sz="2000" dirty="0"/>
              <a:t>Hay que asignar un número exclusivo para cada ACL: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4365104"/>
            <a:ext cx="5659325" cy="1897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Flecha derecha"/>
          <p:cNvSpPr/>
          <p:nvPr/>
        </p:nvSpPr>
        <p:spPr>
          <a:xfrm>
            <a:off x="827584" y="3717032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29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285852" y="857232"/>
            <a:ext cx="671517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3600" b="1" u="sng" dirty="0"/>
              <a:t>Sumario</a:t>
            </a:r>
          </a:p>
          <a:p>
            <a:r>
              <a:rPr lang="es-GT" sz="3600" dirty="0"/>
              <a:t>• </a:t>
            </a:r>
            <a:r>
              <a:rPr lang="es-GT" sz="3200" b="1" dirty="0"/>
              <a:t>Introducción</a:t>
            </a:r>
          </a:p>
          <a:p>
            <a:r>
              <a:rPr lang="es-GT" sz="3200" dirty="0"/>
              <a:t>• </a:t>
            </a:r>
            <a:r>
              <a:rPr lang="es-GT" sz="3200" b="1" dirty="0" err="1"/>
              <a:t>ACLs</a:t>
            </a:r>
            <a:r>
              <a:rPr lang="es-GT" sz="3200" b="1" dirty="0"/>
              <a:t> (Access Control </a:t>
            </a:r>
            <a:r>
              <a:rPr lang="es-GT" sz="3200" b="1" dirty="0" err="1"/>
              <a:t>Lists</a:t>
            </a:r>
            <a:r>
              <a:rPr lang="es-GT" sz="3200" b="1" dirty="0"/>
              <a:t>)</a:t>
            </a:r>
          </a:p>
          <a:p>
            <a:r>
              <a:rPr lang="es-GT" sz="3200" dirty="0"/>
              <a:t>• </a:t>
            </a:r>
            <a:r>
              <a:rPr lang="es-GT" sz="3200" b="1" dirty="0"/>
              <a:t>VLAN (Virtual LAN)</a:t>
            </a:r>
          </a:p>
          <a:p>
            <a:r>
              <a:rPr lang="es-GT" sz="3200" dirty="0"/>
              <a:t>• </a:t>
            </a:r>
            <a:r>
              <a:rPr lang="es-GT" sz="3200" b="1" dirty="0"/>
              <a:t>Criptografía en redes</a:t>
            </a:r>
          </a:p>
          <a:p>
            <a:r>
              <a:rPr lang="es-GT" sz="3200" dirty="0"/>
              <a:t>• </a:t>
            </a:r>
            <a:r>
              <a:rPr lang="es-GT" sz="3200" b="1" dirty="0"/>
              <a:t>Protocolos seguros</a:t>
            </a:r>
          </a:p>
          <a:p>
            <a:r>
              <a:rPr lang="es-GT" sz="3200" dirty="0"/>
              <a:t>• </a:t>
            </a:r>
            <a:r>
              <a:rPr lang="es-GT" sz="3200" b="1" dirty="0"/>
              <a:t>VPN (</a:t>
            </a:r>
            <a:r>
              <a:rPr lang="es-GT" sz="3200" b="1" i="1" dirty="0"/>
              <a:t>Virtual </a:t>
            </a:r>
            <a:r>
              <a:rPr lang="es-GT" sz="3200" b="1" i="1" dirty="0" err="1"/>
              <a:t>Private</a:t>
            </a:r>
            <a:r>
              <a:rPr lang="es-GT" sz="3200" b="1" i="1" dirty="0"/>
              <a:t> Network)</a:t>
            </a:r>
          </a:p>
          <a:p>
            <a:r>
              <a:rPr lang="es-GT" sz="3200" dirty="0"/>
              <a:t>• </a:t>
            </a:r>
            <a:r>
              <a:rPr lang="es-GT" sz="3200" b="1" dirty="0"/>
              <a:t>Cortafuegos</a:t>
            </a:r>
            <a:endParaRPr lang="es-GT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 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GT" dirty="0" smtClean="0"/>
              <a:t> </a:t>
            </a:r>
          </a:p>
          <a:p>
            <a:endParaRPr lang="es-GT" dirty="0" smtClean="0"/>
          </a:p>
          <a:p>
            <a:pPr marL="0" indent="0">
              <a:buNone/>
            </a:pPr>
            <a:r>
              <a:rPr lang="es-GT"/>
              <a:t> </a:t>
            </a:r>
            <a:r>
              <a:rPr lang="es-GT" smtClean="0"/>
              <a:t>              </a:t>
            </a:r>
            <a:r>
              <a:rPr lang="es-GT" sz="4000" dirty="0" smtClean="0"/>
              <a:t>3.   </a:t>
            </a:r>
            <a:r>
              <a:rPr lang="es-GT" sz="4000" dirty="0" err="1" smtClean="0"/>
              <a:t>Ipchain</a:t>
            </a:r>
            <a:r>
              <a:rPr lang="es-GT" sz="4000" dirty="0" smtClean="0"/>
              <a:t>,   </a:t>
            </a:r>
            <a:r>
              <a:rPr lang="es-GT" sz="4000" dirty="0" err="1" smtClean="0"/>
              <a:t>iptable</a:t>
            </a:r>
            <a:endParaRPr lang="es-GT" sz="4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071547"/>
            <a:ext cx="7772400" cy="2528904"/>
          </a:xfrm>
        </p:spPr>
        <p:txBody>
          <a:bodyPr>
            <a:normAutofit fontScale="90000"/>
          </a:bodyPr>
          <a:lstStyle/>
          <a:p>
            <a:r>
              <a:rPr lang="es-GT" dirty="0" smtClean="0"/>
              <a:t/>
            </a:r>
            <a:br>
              <a:rPr lang="es-GT" dirty="0" smtClean="0"/>
            </a:br>
            <a:r>
              <a:rPr lang="es-GT" dirty="0"/>
              <a:t/>
            </a:r>
            <a:br>
              <a:rPr lang="es-GT" dirty="0"/>
            </a:br>
            <a:r>
              <a:rPr lang="es-GT" dirty="0" smtClean="0"/>
              <a:t/>
            </a:r>
            <a:br>
              <a:rPr lang="es-GT" dirty="0" smtClean="0"/>
            </a:br>
            <a:r>
              <a:rPr lang="es-GT" dirty="0"/>
              <a:t/>
            </a:r>
            <a:br>
              <a:rPr lang="es-GT" dirty="0"/>
            </a:br>
            <a:r>
              <a:rPr lang="es-GT" sz="4900" b="1" dirty="0" smtClean="0"/>
              <a:t>1</a:t>
            </a:r>
            <a:r>
              <a:rPr lang="es-GT" sz="7300" dirty="0" smtClean="0"/>
              <a:t>.  </a:t>
            </a:r>
            <a:r>
              <a:rPr lang="es-GT" sz="7300" dirty="0" err="1" smtClean="0"/>
              <a:t>Introduccion</a:t>
            </a:r>
            <a:r>
              <a:rPr lang="es-GT" dirty="0" smtClean="0"/>
              <a:t/>
            </a:r>
            <a:br>
              <a:rPr lang="es-GT" dirty="0" smtClean="0"/>
            </a:br>
            <a:r>
              <a:rPr lang="es-GT" dirty="0"/>
              <a:t/>
            </a:r>
            <a:br>
              <a:rPr lang="es-GT" dirty="0"/>
            </a:br>
            <a:r>
              <a:rPr lang="es-GT" dirty="0" smtClean="0"/>
              <a:t/>
            </a:r>
            <a:br>
              <a:rPr lang="es-GT" dirty="0" smtClean="0"/>
            </a:br>
            <a:endParaRPr lang="es-GT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Preguntas de repaso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GT" dirty="0" smtClean="0"/>
              <a:t>Para que necesitamos la seguridad</a:t>
            </a:r>
          </a:p>
          <a:p>
            <a:r>
              <a:rPr lang="es-GT" dirty="0" smtClean="0"/>
              <a:t>Diferencia entre integridad y autenticidad</a:t>
            </a:r>
          </a:p>
          <a:p>
            <a:r>
              <a:rPr lang="es-GT" dirty="0" smtClean="0"/>
              <a:t>Mencione cuales son los ataques mas comunes</a:t>
            </a:r>
          </a:p>
          <a:p>
            <a:r>
              <a:rPr lang="es-GT" dirty="0" smtClean="0"/>
              <a:t>Mencione cuales son los tres mecanismos de seguridad</a:t>
            </a:r>
          </a:p>
          <a:p>
            <a:r>
              <a:rPr lang="es-GT" dirty="0" smtClean="0"/>
              <a:t>Que son las ACL y por que utilizarlas</a:t>
            </a:r>
          </a:p>
          <a:p>
            <a:r>
              <a:rPr lang="es-GT" dirty="0" smtClean="0"/>
              <a:t>¿es importante el orden de las ACL</a:t>
            </a:r>
          </a:p>
          <a:p>
            <a:r>
              <a:rPr lang="es-GT" dirty="0" smtClean="0"/>
              <a:t>Que son las </a:t>
            </a:r>
            <a:r>
              <a:rPr lang="es-GT" dirty="0" err="1" smtClean="0"/>
              <a:t>Ipchain</a:t>
            </a:r>
            <a:r>
              <a:rPr lang="es-GT" dirty="0" smtClean="0"/>
              <a:t> e </a:t>
            </a:r>
            <a:r>
              <a:rPr lang="es-GT" dirty="0" err="1" smtClean="0"/>
              <a:t>Iptables</a:t>
            </a:r>
            <a:endParaRPr lang="es-GT" dirty="0" smtClean="0"/>
          </a:p>
          <a:p>
            <a:endParaRPr lang="es-G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260648"/>
            <a:ext cx="8424936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4000" b="1" dirty="0"/>
              <a:t>Seguridad informática, ¿para qué</a:t>
            </a:r>
            <a:r>
              <a:rPr lang="es-GT" sz="4000" b="1" dirty="0" smtClean="0"/>
              <a:t>?</a:t>
            </a:r>
          </a:p>
          <a:p>
            <a:endParaRPr lang="es-GT" sz="2400" dirty="0" smtClean="0"/>
          </a:p>
          <a:p>
            <a:pPr algn="just"/>
            <a:r>
              <a:rPr lang="es-GT" sz="2400" dirty="0" smtClean="0"/>
              <a:t>• Compartición         muchos </a:t>
            </a:r>
            <a:r>
              <a:rPr lang="es-GT" sz="2400" dirty="0"/>
              <a:t>usuarios involucrados</a:t>
            </a:r>
            <a:r>
              <a:rPr lang="es-GT" sz="2400" dirty="0" smtClean="0"/>
              <a:t>, mas atacantes</a:t>
            </a:r>
            <a:endParaRPr lang="es-GT" sz="2400" dirty="0"/>
          </a:p>
          <a:p>
            <a:pPr algn="just"/>
            <a:r>
              <a:rPr lang="es-GT" sz="2400" dirty="0" smtClean="0"/>
              <a:t>    </a:t>
            </a:r>
            <a:r>
              <a:rPr lang="es-GT" sz="2400" dirty="0"/>
              <a:t> </a:t>
            </a:r>
            <a:r>
              <a:rPr lang="es-GT" sz="2400" dirty="0" smtClean="0"/>
              <a:t>                                potenciales</a:t>
            </a:r>
          </a:p>
          <a:p>
            <a:pPr algn="just"/>
            <a:endParaRPr lang="es-GT" sz="2400" dirty="0"/>
          </a:p>
          <a:p>
            <a:pPr algn="just"/>
            <a:r>
              <a:rPr lang="es-GT" sz="2400" dirty="0"/>
              <a:t>• Complejidad del sistema </a:t>
            </a:r>
            <a:r>
              <a:rPr lang="es-GT" sz="2400" dirty="0" smtClean="0"/>
              <a:t>        complejidad </a:t>
            </a:r>
            <a:r>
              <a:rPr lang="es-GT" sz="2400" dirty="0"/>
              <a:t>de </a:t>
            </a:r>
            <a:r>
              <a:rPr lang="es-GT" sz="2400" dirty="0" smtClean="0"/>
              <a:t>los controles</a:t>
            </a:r>
            <a:endParaRPr lang="es-GT" sz="2400" dirty="0"/>
          </a:p>
          <a:p>
            <a:pPr algn="just"/>
            <a:r>
              <a:rPr lang="es-GT" sz="2400" dirty="0" smtClean="0"/>
              <a:t>    </a:t>
            </a:r>
            <a:r>
              <a:rPr lang="es-GT" sz="2400" dirty="0"/>
              <a:t> </a:t>
            </a:r>
            <a:r>
              <a:rPr lang="es-GT" sz="2400" dirty="0" smtClean="0"/>
              <a:t>                                                   de seguridad</a:t>
            </a:r>
          </a:p>
          <a:p>
            <a:pPr algn="just"/>
            <a:r>
              <a:rPr lang="es-GT" sz="2400" dirty="0" smtClean="0"/>
              <a:t>• </a:t>
            </a:r>
            <a:r>
              <a:rPr lang="es-GT" sz="2400" dirty="0"/>
              <a:t>Límite desconocido </a:t>
            </a:r>
            <a:r>
              <a:rPr lang="es-GT" sz="2400" dirty="0" smtClean="0"/>
              <a:t>        identidad </a:t>
            </a:r>
            <a:r>
              <a:rPr lang="es-GT" sz="2400" dirty="0"/>
              <a:t>incierta </a:t>
            </a:r>
            <a:r>
              <a:rPr lang="es-GT" sz="2400" dirty="0" smtClean="0"/>
              <a:t>de usuarios</a:t>
            </a:r>
            <a:endParaRPr lang="es-GT" sz="2400" dirty="0"/>
          </a:p>
          <a:p>
            <a:pPr algn="just"/>
            <a:endParaRPr lang="es-GT" sz="2400" dirty="0" smtClean="0"/>
          </a:p>
          <a:p>
            <a:pPr algn="just"/>
            <a:r>
              <a:rPr lang="es-GT" sz="2400" dirty="0" smtClean="0"/>
              <a:t>• </a:t>
            </a:r>
            <a:r>
              <a:rPr lang="es-GT" sz="2400" dirty="0"/>
              <a:t>Múltiples puntos de ataque </a:t>
            </a:r>
            <a:r>
              <a:rPr lang="es-GT" sz="2400" dirty="0" smtClean="0"/>
              <a:t>      </a:t>
            </a:r>
            <a:r>
              <a:rPr lang="es-GT" sz="2400" dirty="0"/>
              <a:t>mecanismos </a:t>
            </a:r>
            <a:r>
              <a:rPr lang="es-GT" sz="2400" dirty="0" smtClean="0"/>
              <a:t>de proteccion en</a:t>
            </a:r>
            <a:endParaRPr lang="es-GT" sz="2400" dirty="0"/>
          </a:p>
          <a:p>
            <a:pPr algn="just"/>
            <a:r>
              <a:rPr lang="es-GT" sz="2400" dirty="0" smtClean="0"/>
              <a:t>    </a:t>
            </a:r>
            <a:r>
              <a:rPr lang="es-GT" sz="2400" dirty="0"/>
              <a:t> </a:t>
            </a:r>
            <a:r>
              <a:rPr lang="es-GT" sz="2400" dirty="0" smtClean="0"/>
              <a:t>                                          </a:t>
            </a:r>
            <a:r>
              <a:rPr lang="es-GT" sz="2400" dirty="0"/>
              <a:t> </a:t>
            </a:r>
            <a:r>
              <a:rPr lang="es-GT" sz="2400" dirty="0" smtClean="0"/>
              <a:t>           todo </a:t>
            </a:r>
            <a:r>
              <a:rPr lang="es-GT" sz="2400" dirty="0"/>
              <a:t>el camino de la </a:t>
            </a:r>
            <a:r>
              <a:rPr lang="es-GT" sz="2400" dirty="0" smtClean="0"/>
              <a:t>información</a:t>
            </a:r>
          </a:p>
          <a:p>
            <a:pPr algn="just"/>
            <a:endParaRPr lang="es-GT" sz="2400" dirty="0"/>
          </a:p>
          <a:p>
            <a:pPr algn="just"/>
            <a:r>
              <a:rPr lang="es-GT" sz="2400" dirty="0"/>
              <a:t>• En cuanto a la información, se compromete</a:t>
            </a:r>
            <a:r>
              <a:rPr lang="es-GT" sz="2400" dirty="0" smtClean="0"/>
              <a:t>:</a:t>
            </a:r>
          </a:p>
          <a:p>
            <a:pPr algn="just"/>
            <a:endParaRPr lang="es-GT" sz="2400" dirty="0"/>
          </a:p>
          <a:p>
            <a:pPr algn="just"/>
            <a:r>
              <a:rPr lang="es-GT" b="1" dirty="0" smtClean="0"/>
              <a:t> </a:t>
            </a:r>
            <a:r>
              <a:rPr lang="es-GT" b="1" dirty="0"/>
              <a:t>su </a:t>
            </a:r>
            <a:r>
              <a:rPr lang="es-GT" b="1" dirty="0" smtClean="0"/>
              <a:t>privacidad,  </a:t>
            </a:r>
            <a:r>
              <a:rPr lang="es-GT" b="1" dirty="0"/>
              <a:t>su </a:t>
            </a:r>
            <a:r>
              <a:rPr lang="es-GT" b="1" dirty="0" smtClean="0"/>
              <a:t>integridad,  </a:t>
            </a:r>
            <a:r>
              <a:rPr lang="es-GT" b="1" dirty="0"/>
              <a:t>su </a:t>
            </a:r>
            <a:r>
              <a:rPr lang="es-GT" b="1" dirty="0" smtClean="0"/>
              <a:t>autenticidad,  </a:t>
            </a:r>
            <a:r>
              <a:rPr lang="es-GT" b="1" dirty="0"/>
              <a:t>su disponibilidad</a:t>
            </a:r>
          </a:p>
        </p:txBody>
      </p:sp>
      <p:sp>
        <p:nvSpPr>
          <p:cNvPr id="3" name="2 Flecha derecha"/>
          <p:cNvSpPr/>
          <p:nvPr/>
        </p:nvSpPr>
        <p:spPr>
          <a:xfrm flipV="1">
            <a:off x="2483768" y="1412776"/>
            <a:ext cx="2766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 </a:t>
            </a:r>
            <a:endParaRPr lang="es-GT" dirty="0"/>
          </a:p>
        </p:txBody>
      </p:sp>
      <p:sp>
        <p:nvSpPr>
          <p:cNvPr id="4" name="3 Flecha derecha"/>
          <p:cNvSpPr/>
          <p:nvPr/>
        </p:nvSpPr>
        <p:spPr>
          <a:xfrm>
            <a:off x="3851920" y="2566044"/>
            <a:ext cx="28575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GT" dirty="0"/>
          </a:p>
        </p:txBody>
      </p:sp>
      <p:sp>
        <p:nvSpPr>
          <p:cNvPr id="5" name="4 Flecha derecha"/>
          <p:cNvSpPr/>
          <p:nvPr/>
        </p:nvSpPr>
        <p:spPr>
          <a:xfrm>
            <a:off x="3203848" y="3284984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5 Flecha derecha"/>
          <p:cNvSpPr/>
          <p:nvPr/>
        </p:nvSpPr>
        <p:spPr>
          <a:xfrm>
            <a:off x="4139952" y="4005064"/>
            <a:ext cx="28575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 </a:t>
            </a:r>
            <a:endParaRPr lang="es-G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285860"/>
            <a:ext cx="6115069" cy="4513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Rectángulo"/>
          <p:cNvSpPr/>
          <p:nvPr/>
        </p:nvSpPr>
        <p:spPr>
          <a:xfrm>
            <a:off x="642910" y="428604"/>
            <a:ext cx="57150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3200" dirty="0"/>
              <a:t>Ataques más comunes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57224" y="889844"/>
            <a:ext cx="7429552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3200" dirty="0"/>
              <a:t>Ataques más comunes (II)</a:t>
            </a:r>
          </a:p>
          <a:p>
            <a:r>
              <a:rPr lang="es-GT" sz="2400" dirty="0"/>
              <a:t>• </a:t>
            </a:r>
            <a:r>
              <a:rPr lang="es-GT" sz="2400" dirty="0" smtClean="0"/>
              <a:t> Rastreadores </a:t>
            </a:r>
            <a:r>
              <a:rPr lang="es-GT" sz="2400" dirty="0"/>
              <a:t>o </a:t>
            </a:r>
            <a:r>
              <a:rPr lang="es-GT" sz="2400" i="1" dirty="0" err="1"/>
              <a:t>sniffers</a:t>
            </a:r>
            <a:endParaRPr lang="es-GT" sz="2400" i="1" dirty="0"/>
          </a:p>
          <a:p>
            <a:r>
              <a:rPr lang="es-GT" sz="2400" dirty="0"/>
              <a:t>• </a:t>
            </a:r>
            <a:r>
              <a:rPr lang="es-GT" sz="2400" dirty="0" smtClean="0"/>
              <a:t> Suplantaciones </a:t>
            </a:r>
            <a:r>
              <a:rPr lang="es-GT" sz="2400" dirty="0"/>
              <a:t>de IP o </a:t>
            </a:r>
            <a:r>
              <a:rPr lang="es-GT" sz="2400" i="1" dirty="0" err="1"/>
              <a:t>spoofing</a:t>
            </a:r>
            <a:endParaRPr lang="es-GT" sz="2400" i="1" dirty="0"/>
          </a:p>
          <a:p>
            <a:r>
              <a:rPr lang="es-GT" sz="2400" dirty="0"/>
              <a:t>• </a:t>
            </a:r>
            <a:r>
              <a:rPr lang="es-GT" sz="2400" dirty="0" smtClean="0"/>
              <a:t> Ataques </a:t>
            </a:r>
            <a:r>
              <a:rPr lang="es-GT" sz="2400" dirty="0"/>
              <a:t>de contraseñas</a:t>
            </a:r>
          </a:p>
          <a:p>
            <a:r>
              <a:rPr lang="es-GT" sz="2400" dirty="0"/>
              <a:t>• </a:t>
            </a:r>
            <a:r>
              <a:rPr lang="es-GT" sz="2400" dirty="0" smtClean="0"/>
              <a:t> Control </a:t>
            </a:r>
            <a:r>
              <a:rPr lang="es-GT" sz="2400" dirty="0"/>
              <a:t>de salida ilegal de información sensible </a:t>
            </a:r>
            <a:r>
              <a:rPr lang="es-GT" sz="2400" dirty="0" smtClean="0"/>
              <a:t>desde</a:t>
            </a:r>
          </a:p>
          <a:p>
            <a:r>
              <a:rPr lang="es-GT" sz="2400" dirty="0" smtClean="0"/>
              <a:t>     una fuente </a:t>
            </a:r>
            <a:r>
              <a:rPr lang="es-GT" sz="2400" dirty="0"/>
              <a:t>interna</a:t>
            </a:r>
          </a:p>
          <a:p>
            <a:r>
              <a:rPr lang="es-GT" sz="2400" dirty="0"/>
              <a:t>• </a:t>
            </a:r>
            <a:r>
              <a:rPr lang="es-GT" sz="2400" dirty="0" smtClean="0"/>
              <a:t> Ataques </a:t>
            </a:r>
            <a:r>
              <a:rPr lang="es-GT" sz="2400" dirty="0"/>
              <a:t>de hombre en el medio (o </a:t>
            </a:r>
            <a:r>
              <a:rPr lang="es-GT" sz="2400" i="1" dirty="0" err="1"/>
              <a:t>man</a:t>
            </a:r>
            <a:r>
              <a:rPr lang="es-GT" sz="2400" i="1" dirty="0"/>
              <a:t>-in-</a:t>
            </a:r>
            <a:r>
              <a:rPr lang="es-GT" sz="2400" i="1" dirty="0" err="1"/>
              <a:t>the</a:t>
            </a:r>
            <a:r>
              <a:rPr lang="es-GT" sz="2400" i="1" dirty="0"/>
              <a:t>-</a:t>
            </a:r>
            <a:r>
              <a:rPr lang="es-GT" sz="2400" i="1" dirty="0" err="1"/>
              <a:t>middle</a:t>
            </a:r>
            <a:endParaRPr lang="es-GT" sz="2400" i="1" dirty="0"/>
          </a:p>
          <a:p>
            <a:r>
              <a:rPr lang="es-GT" sz="2400" i="1" dirty="0" smtClean="0"/>
              <a:t>     </a:t>
            </a:r>
            <a:r>
              <a:rPr lang="es-GT" sz="2400" i="1" dirty="0" err="1" smtClean="0"/>
              <a:t>attacks</a:t>
            </a:r>
            <a:r>
              <a:rPr lang="es-GT" sz="2400" i="1" dirty="0"/>
              <a:t>)</a:t>
            </a:r>
          </a:p>
          <a:p>
            <a:r>
              <a:rPr lang="es-GT" sz="2400" dirty="0"/>
              <a:t>• </a:t>
            </a:r>
            <a:r>
              <a:rPr lang="es-GT" sz="2400" dirty="0" smtClean="0"/>
              <a:t> Ataques </a:t>
            </a:r>
            <a:r>
              <a:rPr lang="es-GT" sz="2400" dirty="0"/>
              <a:t>de denegación de servicio, </a:t>
            </a:r>
            <a:r>
              <a:rPr lang="es-GT" sz="2400" i="1" dirty="0" err="1"/>
              <a:t>Denial</a:t>
            </a:r>
            <a:r>
              <a:rPr lang="es-GT" sz="2400" i="1" dirty="0"/>
              <a:t> of </a:t>
            </a:r>
            <a:r>
              <a:rPr lang="es-GT" sz="2400" i="1" dirty="0" err="1"/>
              <a:t>Service</a:t>
            </a:r>
            <a:r>
              <a:rPr lang="es-GT" sz="2400" i="1" dirty="0"/>
              <a:t> o</a:t>
            </a:r>
          </a:p>
          <a:p>
            <a:r>
              <a:rPr lang="es-GT" sz="2400" dirty="0" smtClean="0"/>
              <a:t>     ataques </a:t>
            </a:r>
            <a:r>
              <a:rPr lang="es-GT" sz="2400" dirty="0" err="1"/>
              <a:t>DoS</a:t>
            </a:r>
            <a:r>
              <a:rPr lang="es-GT" sz="2400" dirty="0"/>
              <a:t>.</a:t>
            </a:r>
          </a:p>
          <a:p>
            <a:r>
              <a:rPr lang="es-GT" sz="2400" dirty="0" smtClean="0"/>
              <a:t>•  </a:t>
            </a:r>
            <a:r>
              <a:rPr lang="es-GT" sz="2400" dirty="0"/>
              <a:t>Ataques a nivel de aplicación para explotar</a:t>
            </a:r>
          </a:p>
          <a:p>
            <a:r>
              <a:rPr lang="es-GT" sz="2400" dirty="0" smtClean="0"/>
              <a:t>    vulnerabilidades </a:t>
            </a:r>
            <a:r>
              <a:rPr lang="es-GT" sz="2400" dirty="0"/>
              <a:t>conocidas</a:t>
            </a:r>
          </a:p>
          <a:p>
            <a:r>
              <a:rPr lang="es-GT" sz="2400" dirty="0"/>
              <a:t>• </a:t>
            </a:r>
            <a:r>
              <a:rPr lang="es-GT" sz="2400" dirty="0" smtClean="0"/>
              <a:t> Caballos </a:t>
            </a:r>
            <a:r>
              <a:rPr lang="es-GT" sz="2400" dirty="0"/>
              <a:t>de Troya (</a:t>
            </a:r>
            <a:r>
              <a:rPr lang="es-GT" sz="2400" i="1" dirty="0" err="1"/>
              <a:t>Trojan</a:t>
            </a:r>
            <a:r>
              <a:rPr lang="es-GT" sz="2400" i="1" dirty="0"/>
              <a:t> </a:t>
            </a:r>
            <a:r>
              <a:rPr lang="es-GT" sz="2400" i="1" dirty="0" err="1"/>
              <a:t>Horses</a:t>
            </a:r>
            <a:r>
              <a:rPr lang="es-GT" sz="2400" i="1" dirty="0"/>
              <a:t>), virus y otros códigos</a:t>
            </a:r>
          </a:p>
          <a:p>
            <a:r>
              <a:rPr lang="es-GT" sz="2400" dirty="0" smtClean="0"/>
              <a:t>    Maliciosos  </a:t>
            </a:r>
            <a:endParaRPr lang="es-GT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57224" y="751344"/>
            <a:ext cx="750099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3200" dirty="0"/>
              <a:t>Mecanismos de seguridad</a:t>
            </a:r>
          </a:p>
          <a:p>
            <a:r>
              <a:rPr lang="es-GT" sz="2400" dirty="0"/>
              <a:t>• De prevención:</a:t>
            </a:r>
          </a:p>
          <a:p>
            <a:r>
              <a:rPr lang="es-GT" sz="2400" dirty="0" smtClean="0"/>
              <a:t>   – </a:t>
            </a:r>
            <a:r>
              <a:rPr lang="es-GT" sz="2400" dirty="0"/>
              <a:t>mecanismos de autenticación e identificación</a:t>
            </a:r>
          </a:p>
          <a:p>
            <a:r>
              <a:rPr lang="es-GT" sz="2400" dirty="0" smtClean="0"/>
              <a:t>   – </a:t>
            </a:r>
            <a:r>
              <a:rPr lang="es-GT" sz="2400" dirty="0"/>
              <a:t>mecanismos de control de acceso</a:t>
            </a:r>
          </a:p>
          <a:p>
            <a:r>
              <a:rPr lang="es-GT" sz="2400" dirty="0" smtClean="0"/>
              <a:t>   – </a:t>
            </a:r>
            <a:r>
              <a:rPr lang="es-GT" sz="2400" dirty="0"/>
              <a:t>mecanismos de separación (física, temporal, lógica,</a:t>
            </a:r>
          </a:p>
          <a:p>
            <a:r>
              <a:rPr lang="es-GT" sz="2400" dirty="0" smtClean="0"/>
              <a:t>       criptográfica </a:t>
            </a:r>
            <a:r>
              <a:rPr lang="es-GT" sz="2400" dirty="0"/>
              <a:t>y fragmentación)</a:t>
            </a:r>
          </a:p>
          <a:p>
            <a:r>
              <a:rPr lang="es-GT" sz="2400" dirty="0" smtClean="0"/>
              <a:t>   – </a:t>
            </a:r>
            <a:r>
              <a:rPr lang="es-GT" sz="2400" dirty="0"/>
              <a:t>mecanismos de seguridad en las </a:t>
            </a:r>
            <a:r>
              <a:rPr lang="es-GT" sz="2400" dirty="0" smtClean="0"/>
              <a:t>comunicaciones</a:t>
            </a:r>
          </a:p>
          <a:p>
            <a:r>
              <a:rPr lang="es-GT" sz="2400" dirty="0" smtClean="0"/>
              <a:t>      (</a:t>
            </a:r>
            <a:r>
              <a:rPr lang="es-GT" sz="2400" dirty="0"/>
              <a:t>cifrado de la información)</a:t>
            </a:r>
          </a:p>
          <a:p>
            <a:r>
              <a:rPr lang="es-GT" sz="2400" dirty="0"/>
              <a:t>• De detección:</a:t>
            </a:r>
          </a:p>
          <a:p>
            <a:r>
              <a:rPr lang="es-GT" sz="2400" dirty="0" smtClean="0"/>
              <a:t>    – </a:t>
            </a:r>
            <a:r>
              <a:rPr lang="es-GT" sz="2400" dirty="0"/>
              <a:t>IDS (</a:t>
            </a:r>
            <a:r>
              <a:rPr lang="es-GT" sz="2400" i="1" dirty="0" err="1"/>
              <a:t>Intruder</a:t>
            </a:r>
            <a:r>
              <a:rPr lang="es-GT" sz="2400" i="1" dirty="0"/>
              <a:t> </a:t>
            </a:r>
            <a:r>
              <a:rPr lang="es-GT" sz="2400" i="1" dirty="0" err="1"/>
              <a:t>Detected</a:t>
            </a:r>
            <a:r>
              <a:rPr lang="es-GT" sz="2400" i="1" dirty="0"/>
              <a:t> </a:t>
            </a:r>
            <a:r>
              <a:rPr lang="es-GT" sz="2400" i="1" dirty="0" err="1"/>
              <a:t>System</a:t>
            </a:r>
            <a:r>
              <a:rPr lang="es-GT" sz="2400" i="1" dirty="0"/>
              <a:t>)</a:t>
            </a:r>
          </a:p>
          <a:p>
            <a:r>
              <a:rPr lang="es-GT" sz="2400" dirty="0"/>
              <a:t>• De recuperación:</a:t>
            </a:r>
          </a:p>
          <a:p>
            <a:r>
              <a:rPr lang="es-GT" sz="2400" dirty="0" smtClean="0"/>
              <a:t>    – </a:t>
            </a:r>
            <a:r>
              <a:rPr lang="es-GT" sz="2400" dirty="0"/>
              <a:t>copias de seguridad (</a:t>
            </a:r>
            <a:r>
              <a:rPr lang="es-GT" sz="2400" i="1" dirty="0" err="1"/>
              <a:t>backup</a:t>
            </a:r>
            <a:r>
              <a:rPr lang="es-GT" sz="2400" i="1" dirty="0"/>
              <a:t>)</a:t>
            </a:r>
          </a:p>
          <a:p>
            <a:r>
              <a:rPr lang="es-GT" sz="2400" dirty="0" smtClean="0"/>
              <a:t>    – </a:t>
            </a:r>
            <a:r>
              <a:rPr lang="es-GT" sz="2400" dirty="0"/>
              <a:t>mecanismos de análisis forense: averiguar alcance, las</a:t>
            </a:r>
          </a:p>
          <a:p>
            <a:r>
              <a:rPr lang="es-GT" sz="2400" dirty="0" smtClean="0"/>
              <a:t>       actividades </a:t>
            </a:r>
            <a:r>
              <a:rPr lang="es-GT" sz="2400" dirty="0"/>
              <a:t>del intruso en el sistema y cómo </a:t>
            </a:r>
            <a:r>
              <a:rPr lang="es-GT" sz="2400" dirty="0" smtClean="0"/>
              <a:t>entró     </a:t>
            </a:r>
            <a:endParaRPr lang="es-GT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357290" y="2857496"/>
            <a:ext cx="70220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sz="4400" b="1" dirty="0" smtClean="0"/>
              <a:t>2. </a:t>
            </a:r>
            <a:r>
              <a:rPr lang="es-GT" sz="4400" b="1" dirty="0" err="1" smtClean="0"/>
              <a:t>ACLs</a:t>
            </a:r>
            <a:r>
              <a:rPr lang="es-GT" sz="4400" b="1" dirty="0" smtClean="0"/>
              <a:t> </a:t>
            </a:r>
            <a:r>
              <a:rPr lang="es-GT" sz="4400" b="1" dirty="0"/>
              <a:t>(Access Control </a:t>
            </a:r>
            <a:r>
              <a:rPr lang="es-GT" sz="4400" b="1" dirty="0" err="1"/>
              <a:t>Lists</a:t>
            </a:r>
            <a:r>
              <a:rPr lang="es-GT" sz="4400" b="1" dirty="0"/>
              <a:t>)</a:t>
            </a:r>
            <a:endParaRPr lang="es-GT" sz="4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500166" y="1000108"/>
            <a:ext cx="6500858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3600" b="1" dirty="0"/>
              <a:t>ACL. Sumario</a:t>
            </a:r>
          </a:p>
          <a:p>
            <a:r>
              <a:rPr lang="es-GT" sz="2800" dirty="0" smtClean="0"/>
              <a:t>•     </a:t>
            </a:r>
            <a:r>
              <a:rPr lang="es-GT" sz="2800" dirty="0"/>
              <a:t>Definición</a:t>
            </a:r>
          </a:p>
          <a:p>
            <a:r>
              <a:rPr lang="es-GT" sz="2800" dirty="0"/>
              <a:t>• </a:t>
            </a:r>
            <a:r>
              <a:rPr lang="es-GT" sz="2800" dirty="0" smtClean="0"/>
              <a:t>    </a:t>
            </a:r>
            <a:r>
              <a:rPr lang="es-GT" sz="2800" dirty="0" err="1" smtClean="0"/>
              <a:t>ACLs</a:t>
            </a:r>
            <a:r>
              <a:rPr lang="es-GT" sz="2800" dirty="0" smtClean="0"/>
              <a:t> </a:t>
            </a:r>
            <a:r>
              <a:rPr lang="es-GT" sz="2800" dirty="0"/>
              <a:t>estándares</a:t>
            </a:r>
          </a:p>
          <a:p>
            <a:r>
              <a:rPr lang="es-GT" sz="2800" dirty="0" smtClean="0"/>
              <a:t>         – </a:t>
            </a:r>
            <a:r>
              <a:rPr lang="es-GT" sz="2800" dirty="0"/>
              <a:t>Ejemplos</a:t>
            </a:r>
          </a:p>
          <a:p>
            <a:r>
              <a:rPr lang="es-GT" sz="2800" dirty="0"/>
              <a:t>• </a:t>
            </a:r>
            <a:r>
              <a:rPr lang="es-GT" sz="2800" dirty="0" smtClean="0"/>
              <a:t>    </a:t>
            </a:r>
            <a:r>
              <a:rPr lang="es-GT" sz="2800" dirty="0" err="1" smtClean="0"/>
              <a:t>ACLs</a:t>
            </a:r>
            <a:r>
              <a:rPr lang="es-GT" sz="2800" dirty="0" smtClean="0"/>
              <a:t> </a:t>
            </a:r>
            <a:r>
              <a:rPr lang="es-GT" sz="2800" dirty="0"/>
              <a:t>extendidas</a:t>
            </a:r>
          </a:p>
          <a:p>
            <a:r>
              <a:rPr lang="es-GT" sz="2800" dirty="0" smtClean="0"/>
              <a:t>         – </a:t>
            </a:r>
            <a:r>
              <a:rPr lang="es-GT" sz="2800" dirty="0"/>
              <a:t>Ejemplos</a:t>
            </a:r>
          </a:p>
          <a:p>
            <a:r>
              <a:rPr lang="es-GT" sz="2800" dirty="0"/>
              <a:t>• </a:t>
            </a:r>
            <a:r>
              <a:rPr lang="es-GT" sz="2800" dirty="0" smtClean="0"/>
              <a:t>    </a:t>
            </a:r>
            <a:r>
              <a:rPr lang="es-GT" sz="2800" dirty="0" err="1" smtClean="0"/>
              <a:t>ACLs</a:t>
            </a:r>
            <a:r>
              <a:rPr lang="es-GT" sz="2800" dirty="0" smtClean="0"/>
              <a:t> </a:t>
            </a:r>
            <a:r>
              <a:rPr lang="es-GT" sz="2800" dirty="0"/>
              <a:t>nombradas</a:t>
            </a:r>
          </a:p>
          <a:p>
            <a:r>
              <a:rPr lang="es-GT" sz="2800" dirty="0" smtClean="0"/>
              <a:t>         – </a:t>
            </a:r>
            <a:r>
              <a:rPr lang="es-GT" sz="2800" dirty="0"/>
              <a:t>Ejemplos</a:t>
            </a:r>
          </a:p>
          <a:p>
            <a:r>
              <a:rPr lang="es-GT" sz="2800" dirty="0" smtClean="0"/>
              <a:t>•    </a:t>
            </a:r>
            <a:r>
              <a:rPr lang="es-GT" sz="2800" dirty="0" err="1"/>
              <a:t>ACLs</a:t>
            </a:r>
            <a:r>
              <a:rPr lang="es-GT" sz="2800" dirty="0"/>
              <a:t> y protocolos</a:t>
            </a:r>
          </a:p>
          <a:p>
            <a:r>
              <a:rPr lang="es-GT" sz="2800" dirty="0" smtClean="0"/>
              <a:t>•    </a:t>
            </a:r>
            <a:r>
              <a:rPr lang="es-GT" sz="2800" dirty="0"/>
              <a:t>Ubicación de las </a:t>
            </a:r>
            <a:r>
              <a:rPr lang="es-GT" sz="2800" dirty="0" err="1"/>
              <a:t>ACLs</a:t>
            </a:r>
            <a:endParaRPr lang="es-GT" sz="2800" dirty="0"/>
          </a:p>
          <a:p>
            <a:r>
              <a:rPr lang="es-GT" sz="2800" dirty="0"/>
              <a:t>• </a:t>
            </a:r>
            <a:r>
              <a:rPr lang="es-GT" sz="2800" dirty="0" smtClean="0"/>
              <a:t>   ¿</a:t>
            </a:r>
            <a:r>
              <a:rPr lang="es-GT" sz="2800" dirty="0"/>
              <a:t>Por qué usar las </a:t>
            </a:r>
            <a:r>
              <a:rPr lang="es-GT" sz="2800" dirty="0" err="1"/>
              <a:t>ACLs</a:t>
            </a:r>
            <a:r>
              <a:rPr lang="es-GT" sz="2800" dirty="0"/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781</Words>
  <Application>Microsoft Macintosh PowerPoint</Application>
  <PresentationFormat>Presentación en pantalla (4:3)</PresentationFormat>
  <Paragraphs>128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Tema de Office</vt:lpstr>
      <vt:lpstr>Presentación de PowerPoint</vt:lpstr>
      <vt:lpstr>Presentación de PowerPoint</vt:lpstr>
      <vt:lpstr>    1.  Introduccion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</vt:lpstr>
      <vt:lpstr>Presentación de PowerPoint</vt:lpstr>
      <vt:lpstr>Preguntas de repaso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Edson Barrios</cp:lastModifiedBy>
  <cp:revision>15</cp:revision>
  <dcterms:created xsi:type="dcterms:W3CDTF">2011-09-09T03:43:41Z</dcterms:created>
  <dcterms:modified xsi:type="dcterms:W3CDTF">2014-10-18T12:36:23Z</dcterms:modified>
</cp:coreProperties>
</file>