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340" r:id="rId7"/>
    <p:sldId id="262" r:id="rId8"/>
    <p:sldId id="263" r:id="rId9"/>
    <p:sldId id="261" r:id="rId10"/>
    <p:sldId id="264" r:id="rId11"/>
    <p:sldId id="266" r:id="rId12"/>
    <p:sldId id="268" r:id="rId13"/>
    <p:sldId id="339" r:id="rId14"/>
    <p:sldId id="269" r:id="rId15"/>
    <p:sldId id="271" r:id="rId16"/>
    <p:sldId id="273" r:id="rId17"/>
    <p:sldId id="275" r:id="rId18"/>
    <p:sldId id="274" r:id="rId19"/>
    <p:sldId id="277" r:id="rId20"/>
    <p:sldId id="278" r:id="rId21"/>
    <p:sldId id="279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0" r:id="rId31"/>
    <p:sldId id="291" r:id="rId32"/>
    <p:sldId id="292" r:id="rId33"/>
    <p:sldId id="294" r:id="rId34"/>
    <p:sldId id="293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4" r:id="rId43"/>
    <p:sldId id="306" r:id="rId44"/>
    <p:sldId id="307" r:id="rId45"/>
    <p:sldId id="308" r:id="rId46"/>
    <p:sldId id="309" r:id="rId47"/>
    <p:sldId id="311" r:id="rId48"/>
    <p:sldId id="314" r:id="rId49"/>
    <p:sldId id="315" r:id="rId50"/>
    <p:sldId id="316" r:id="rId51"/>
    <p:sldId id="317" r:id="rId52"/>
    <p:sldId id="318" r:id="rId53"/>
    <p:sldId id="319" r:id="rId54"/>
    <p:sldId id="321" r:id="rId55"/>
    <p:sldId id="322" r:id="rId56"/>
    <p:sldId id="324" r:id="rId57"/>
    <p:sldId id="325" r:id="rId58"/>
    <p:sldId id="326" r:id="rId59"/>
    <p:sldId id="329" r:id="rId60"/>
    <p:sldId id="330" r:id="rId61"/>
    <p:sldId id="331" r:id="rId62"/>
    <p:sldId id="337" r:id="rId63"/>
    <p:sldId id="338" r:id="rId64"/>
    <p:sldId id="341" r:id="rId65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2F266-5C46-426B-9B3C-4317DBDD73F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7DBC-F14F-4E2F-BD46-C09A2C5A052A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C4989-BE29-434B-8999-16707211EAB7}" type="slidenum">
              <a:rPr lang="es-GT" smtClean="0"/>
              <a:pPr/>
              <a:t>47</a:t>
            </a:fld>
            <a:endParaRPr lang="es-G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38A7-0530-48C8-8848-5071AF7C37AF}" type="datetimeFigureOut">
              <a:rPr lang="es-GT" smtClean="0"/>
              <a:pPr/>
              <a:t>03/11/2012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D7F2-09FD-414C-A224-77AA526A6DFB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uario@correo.dominio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hl=es&amp;prev=/search?q=kerberos&amp;hl=es&amp;biw=1024&amp;bih=767&amp;prmd=imvns&amp;rurl=translate.google.com.gt&amp;sl=en&amp;u=http://en.wikipedia.org/wiki/Trusted_third_party&amp;usg=ALkJrhgE9ql18CQrpAged4nxYX9Rx6M8ug" TargetMode="External"/><Relationship Id="rId2" Type="http://schemas.openxmlformats.org/officeDocument/2006/relationships/hyperlink" Target="http://translate.googleusercontent.com/translate_c?hl=es&amp;prev=/search?q=kerberos&amp;hl=es&amp;biw=1024&amp;bih=767&amp;prmd=imvns&amp;rurl=translate.google.com.gt&amp;sl=en&amp;u=http://en.wikipedia.org/wiki/Needham-Schroeder_protocol&amp;usg=ALkJrhgomlyxfmiHN8doh1nWUZ7aT2s6S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anslate.googleusercontent.com/translate_c?hl=es&amp;prev=/search?q=kerberos&amp;hl=es&amp;biw=1024&amp;bih=767&amp;prmd=imvns&amp;rurl=translate.google.com.gt&amp;sl=en&amp;u=http://en.wikipedia.org/wiki/Security&amp;usg=ALkJrhjoar87YgOZonubH4TEZMH2IqbZ8w" TargetMode="External"/><Relationship Id="rId5" Type="http://schemas.openxmlformats.org/officeDocument/2006/relationships/hyperlink" Target="http://translate.googleusercontent.com/translate_c?hl=es&amp;prev=/search?q=kerberos&amp;hl=es&amp;biw=1024&amp;bih=767&amp;prmd=imvns&amp;rurl=translate.google.com.gt&amp;sl=en&amp;u=http://en.wikipedia.org/wiki/Session_key&amp;usg=ALkJrhhzJTav96r13yxrt1-GwwRXWqf1LQ" TargetMode="External"/><Relationship Id="rId4" Type="http://schemas.openxmlformats.org/officeDocument/2006/relationships/hyperlink" Target="http://translate.googleusercontent.com/translate_c?hl=es&amp;prev=/search?q=kerberos&amp;hl=es&amp;biw=1024&amp;bih=767&amp;prmd=imvns&amp;rurl=translate.google.com.gt&amp;sl=en&amp;u=http://en.wikipedia.org/wiki/Key_distribution_center&amp;usg=ALkJrhjB3QicZ1BdmImiAvpMhgp6RP-p7w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772400" cy="2160240"/>
          </a:xfrm>
        </p:spPr>
        <p:txBody>
          <a:bodyPr/>
          <a:lstStyle/>
          <a:p>
            <a:r>
              <a:rPr lang="es-GT" dirty="0" smtClean="0">
                <a:solidFill>
                  <a:schemeClr val="accent5">
                    <a:lumMod val="75000"/>
                  </a:schemeClr>
                </a:solidFill>
              </a:rPr>
              <a:t>Protocolos  seguros</a:t>
            </a:r>
            <a:endParaRPr lang="es-G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1008112"/>
          </a:xfrm>
        </p:spPr>
        <p:txBody>
          <a:bodyPr>
            <a:normAutofit/>
          </a:bodyPr>
          <a:lstStyle/>
          <a:p>
            <a:r>
              <a:rPr lang="es-GT" sz="4000" b="1" smtClean="0">
                <a:solidFill>
                  <a:schemeClr val="accent5">
                    <a:lumMod val="75000"/>
                  </a:schemeClr>
                </a:solidFill>
              </a:rPr>
              <a:t>PARTE II </a:t>
            </a:r>
            <a:endParaRPr lang="es-GT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SSL </a:t>
            </a:r>
            <a:r>
              <a:rPr lang="es-GT" dirty="0" err="1"/>
              <a:t>Handshake</a:t>
            </a:r>
            <a:r>
              <a:rPr lang="es-GT" dirty="0"/>
              <a:t> </a:t>
            </a:r>
            <a:r>
              <a:rPr lang="es-GT" dirty="0" err="1"/>
              <a:t>Protocol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GT" dirty="0"/>
              <a:t>• Genera los parámetros criptográficos del estado de la sesión</a:t>
            </a:r>
          </a:p>
          <a:p>
            <a:pPr>
              <a:buNone/>
            </a:pPr>
            <a:r>
              <a:rPr lang="es-GT" dirty="0"/>
              <a:t>• Opera sobre el SSL Record </a:t>
            </a:r>
            <a:r>
              <a:rPr lang="es-GT" dirty="0" err="1"/>
              <a:t>Layer</a:t>
            </a:r>
            <a:r>
              <a:rPr lang="es-GT" dirty="0"/>
              <a:t> </a:t>
            </a:r>
            <a:r>
              <a:rPr lang="es-GT" dirty="0" err="1"/>
              <a:t>Protocol</a:t>
            </a:r>
            <a:endParaRPr lang="es-GT" dirty="0"/>
          </a:p>
          <a:p>
            <a:pPr>
              <a:buNone/>
            </a:pPr>
            <a:r>
              <a:rPr lang="es-GT" dirty="0"/>
              <a:t>• Tiene dos mecanismos de negociación de sesión:</a:t>
            </a:r>
          </a:p>
          <a:p>
            <a:pPr>
              <a:buNone/>
            </a:pPr>
            <a:r>
              <a:rPr lang="es-GT" dirty="0" smtClean="0"/>
              <a:t>    – </a:t>
            </a:r>
            <a:r>
              <a:rPr lang="es-GT" dirty="0"/>
              <a:t>Full </a:t>
            </a:r>
            <a:r>
              <a:rPr lang="es-GT" dirty="0" err="1"/>
              <a:t>Handshake</a:t>
            </a:r>
            <a:r>
              <a:rPr lang="es-GT" dirty="0"/>
              <a:t> (1ª conexión)</a:t>
            </a:r>
          </a:p>
          <a:p>
            <a:pPr>
              <a:buNone/>
            </a:pPr>
            <a:r>
              <a:rPr lang="es-GT" dirty="0" smtClean="0"/>
              <a:t>    – </a:t>
            </a:r>
            <a:r>
              <a:rPr lang="es-GT" dirty="0" err="1"/>
              <a:t>Abbreviated</a:t>
            </a:r>
            <a:r>
              <a:rPr lang="es-GT" dirty="0"/>
              <a:t> </a:t>
            </a:r>
            <a:r>
              <a:rPr lang="es-GT" dirty="0" err="1"/>
              <a:t>Handshake</a:t>
            </a:r>
            <a:r>
              <a:rPr lang="es-GT" dirty="0"/>
              <a:t> (</a:t>
            </a:r>
            <a:r>
              <a:rPr lang="es-GT" dirty="0" smtClean="0"/>
              <a:t>conexiones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</a:t>
            </a:r>
            <a:r>
              <a:rPr lang="es-GT" dirty="0"/>
              <a:t>posteriores)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SSL. Problemas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/>
              <a:t>Sólo trabaja sobre TCP (no UDP ni IPX)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crear sesión SSL sobre TCP y cifrar los paquetes UDP con el fruto</a:t>
            </a:r>
          </a:p>
          <a:p>
            <a:pPr>
              <a:buNone/>
            </a:pPr>
            <a:r>
              <a:rPr lang="es-GT" dirty="0" smtClean="0"/>
              <a:t>         de </a:t>
            </a:r>
            <a:r>
              <a:rPr lang="es-GT" dirty="0"/>
              <a:t>esa negociación. Requiere que cada paquete UDP pueda</a:t>
            </a:r>
          </a:p>
          <a:p>
            <a:pPr>
              <a:buNone/>
            </a:pPr>
            <a:r>
              <a:rPr lang="es-GT" dirty="0" smtClean="0"/>
              <a:t>         descifrarse </a:t>
            </a:r>
            <a:r>
              <a:rPr lang="es-GT" dirty="0"/>
              <a:t>por separado y se cifre con claves distintas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No </a:t>
            </a:r>
            <a:r>
              <a:rPr lang="es-GT" dirty="0"/>
              <a:t>repudio de transacciones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SSL lo implementa si ambos extremos tienen certificados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Usar S/MIME sobre SSL</a:t>
            </a:r>
          </a:p>
          <a:p>
            <a:pPr>
              <a:buNone/>
            </a:pPr>
            <a:r>
              <a:rPr lang="es-GT" dirty="0" smtClean="0"/>
              <a:t>•   </a:t>
            </a:r>
            <a:r>
              <a:rPr lang="es-GT" dirty="0"/>
              <a:t>Ineficiencia debido al </a:t>
            </a:r>
            <a:r>
              <a:rPr lang="es-GT" dirty="0" err="1"/>
              <a:t>handshake</a:t>
            </a:r>
            <a:r>
              <a:rPr lang="es-GT" dirty="0"/>
              <a:t> inicial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Cachear las sesiones (válido para HTTP, pero no para otros)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Uso de hardware especializado que acelere el tráfico SSL</a:t>
            </a:r>
          </a:p>
          <a:p>
            <a:pPr>
              <a:buNone/>
            </a:pPr>
            <a:r>
              <a:rPr lang="es-GT" dirty="0" smtClean="0"/>
              <a:t>        •   </a:t>
            </a:r>
            <a:r>
              <a:rPr lang="es-GT" dirty="0"/>
              <a:t>Tarjeta aceleradora integrada en cada servidor SSL</a:t>
            </a:r>
          </a:p>
          <a:p>
            <a:pPr>
              <a:buNone/>
            </a:pPr>
            <a:r>
              <a:rPr lang="es-GT" dirty="0" smtClean="0"/>
              <a:t>        •   Dispositivo </a:t>
            </a:r>
            <a:r>
              <a:rPr lang="es-GT" dirty="0"/>
              <a:t>externo y autónomo dedicado exclusivamente al cifrado y</a:t>
            </a:r>
          </a:p>
          <a:p>
            <a:pPr>
              <a:buNone/>
            </a:pPr>
            <a:r>
              <a:rPr lang="es-GT" dirty="0" smtClean="0"/>
              <a:t>             descifrado </a:t>
            </a:r>
            <a:r>
              <a:rPr lang="es-GT" dirty="0"/>
              <a:t>SSL (compartido por todos los servidores SSL)</a:t>
            </a:r>
          </a:p>
          <a:p>
            <a:pPr>
              <a:buNone/>
            </a:pPr>
            <a:r>
              <a:rPr lang="es-GT" dirty="0" smtClean="0"/>
              <a:t>        •   </a:t>
            </a:r>
            <a:r>
              <a:rPr lang="es-GT" dirty="0"/>
              <a:t>Dispositivo que integra el balanceo de carga con el cifrado SSL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3.   </a:t>
            </a:r>
            <a:r>
              <a:rPr lang="es-GT" dirty="0" err="1" smtClean="0"/>
              <a:t>IPSec</a:t>
            </a:r>
            <a:r>
              <a:rPr lang="es-GT" dirty="0" smtClean="0"/>
              <a:t> (IP Security)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 </a:t>
            </a:r>
            <a:endParaRPr lang="es-G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 (IP Security)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RFC 2401, estándar IETF desde 1999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Suministra seguridad a nivel de red, proporcionando seguridad para</a:t>
            </a:r>
          </a:p>
          <a:p>
            <a:pPr>
              <a:buNone/>
            </a:pPr>
            <a:r>
              <a:rPr lang="es-GT" dirty="0" smtClean="0"/>
              <a:t>       IP </a:t>
            </a:r>
            <a:r>
              <a:rPr lang="es-GT" dirty="0"/>
              <a:t>y los protocolos de capas superiores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Provee: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– </a:t>
            </a:r>
            <a:r>
              <a:rPr lang="es-GT" dirty="0"/>
              <a:t>Control de accesos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Integridad no orientada a la conexión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Autenticación del origen de datos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– </a:t>
            </a:r>
            <a:r>
              <a:rPr lang="es-GT" dirty="0"/>
              <a:t>Rechazo o reenvío de paquetes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Confidencialidad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Negociación de compresión IP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Independiente de los algoritmos criptográficos actuales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Contempla su implementación con IPv4 e IPv6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 un componente obligado en IPv6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. </a:t>
            </a:r>
            <a:r>
              <a:rPr lang="es-GT" dirty="0" err="1"/>
              <a:t>Authentication</a:t>
            </a:r>
            <a:r>
              <a:rPr lang="es-GT" dirty="0"/>
              <a:t> </a:t>
            </a:r>
            <a:r>
              <a:rPr lang="es-GT" dirty="0" err="1"/>
              <a:t>Header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Encabezado </a:t>
            </a:r>
            <a:r>
              <a:rPr lang="es-GT" dirty="0" err="1"/>
              <a:t>IPSec</a:t>
            </a:r>
            <a:r>
              <a:rPr lang="es-GT" dirty="0"/>
              <a:t> para proveer servicios de integridad de datos,</a:t>
            </a:r>
          </a:p>
          <a:p>
            <a:pPr>
              <a:buNone/>
            </a:pPr>
            <a:r>
              <a:rPr lang="es-GT" dirty="0" smtClean="0"/>
              <a:t>       autenticación </a:t>
            </a:r>
            <a:r>
              <a:rPr lang="es-GT" dirty="0"/>
              <a:t>del origen de los datos, </a:t>
            </a:r>
            <a:r>
              <a:rPr lang="es-GT" i="1" dirty="0" err="1"/>
              <a:t>antireplay</a:t>
            </a:r>
            <a:r>
              <a:rPr lang="es-GT" i="1" dirty="0"/>
              <a:t> para IP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Para proteger la cabecera IP y los datos contra las modificaciones se</a:t>
            </a:r>
          </a:p>
          <a:p>
            <a:pPr>
              <a:buNone/>
            </a:pPr>
            <a:r>
              <a:rPr lang="es-GT" dirty="0" smtClean="0"/>
              <a:t>       calcula </a:t>
            </a:r>
            <a:r>
              <a:rPr lang="es-GT" dirty="0"/>
              <a:t>un MAC en clave (</a:t>
            </a:r>
            <a:r>
              <a:rPr lang="es-GT" dirty="0" err="1"/>
              <a:t>Message</a:t>
            </a:r>
            <a:r>
              <a:rPr lang="es-GT" dirty="0"/>
              <a:t> </a:t>
            </a:r>
            <a:r>
              <a:rPr lang="es-GT" dirty="0" err="1"/>
              <a:t>Authentication</a:t>
            </a:r>
            <a:r>
              <a:rPr lang="es-GT" dirty="0"/>
              <a:t> </a:t>
            </a:r>
            <a:r>
              <a:rPr lang="es-GT" dirty="0" err="1"/>
              <a:t>Code</a:t>
            </a:r>
            <a:r>
              <a:rPr lang="es-GT" dirty="0"/>
              <a:t>) sobre </a:t>
            </a:r>
            <a:r>
              <a:rPr lang="es-GT" i="1" dirty="0"/>
              <a:t>la</a:t>
            </a:r>
          </a:p>
          <a:p>
            <a:pPr>
              <a:buNone/>
            </a:pPr>
            <a:r>
              <a:rPr lang="es-GT" i="1" dirty="0" smtClean="0"/>
              <a:t>        mayoría </a:t>
            </a:r>
            <a:r>
              <a:rPr lang="es-GT" i="1" dirty="0"/>
              <a:t>de los octetos del datagrama IP</a:t>
            </a:r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Estándar definido en la RFC 2402</a:t>
            </a:r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AH puede ser implementado solo o en combinación con ESP o anidado</a:t>
            </a:r>
          </a:p>
          <a:p>
            <a:pPr>
              <a:buNone/>
            </a:pPr>
            <a:r>
              <a:rPr lang="es-GT" dirty="0" smtClean="0"/>
              <a:t>        en </a:t>
            </a:r>
            <a:r>
              <a:rPr lang="es-GT" dirty="0"/>
              <a:t>modo túnel de </a:t>
            </a:r>
            <a:r>
              <a:rPr lang="es-GT" dirty="0" err="1"/>
              <a:t>IPSec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Los servicios de seguridad que ofrece pueden ser entre: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Dos hosts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Un host y un </a:t>
            </a:r>
            <a:r>
              <a:rPr lang="es-GT" dirty="0" err="1"/>
              <a:t>gateway</a:t>
            </a:r>
            <a:r>
              <a:rPr lang="es-GT" dirty="0"/>
              <a:t> de seguridad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Dos </a:t>
            </a:r>
            <a:r>
              <a:rPr lang="es-GT" dirty="0" err="1"/>
              <a:t>gateways</a:t>
            </a:r>
            <a:r>
              <a:rPr lang="es-GT" dirty="0"/>
              <a:t> de seguridad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Valor 51d en el campo </a:t>
            </a:r>
            <a:r>
              <a:rPr lang="es-GT" dirty="0" err="1"/>
              <a:t>Protocol</a:t>
            </a:r>
            <a:r>
              <a:rPr lang="es-GT" dirty="0"/>
              <a:t> (IPv4), o </a:t>
            </a:r>
            <a:r>
              <a:rPr lang="es-GT" dirty="0" err="1"/>
              <a:t>Next</a:t>
            </a:r>
            <a:r>
              <a:rPr lang="es-GT" dirty="0"/>
              <a:t> </a:t>
            </a:r>
            <a:r>
              <a:rPr lang="es-GT" dirty="0" err="1"/>
              <a:t>Header</a:t>
            </a:r>
            <a:r>
              <a:rPr lang="es-GT" dirty="0"/>
              <a:t> (IPv6)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b="1" dirty="0"/>
              <a:t>Garantiza que el datagrama fue enviado por el remitente y que no</a:t>
            </a:r>
          </a:p>
          <a:p>
            <a:pPr>
              <a:buNone/>
            </a:pPr>
            <a:r>
              <a:rPr lang="es-GT" b="1" dirty="0" smtClean="0"/>
              <a:t>        ha </a:t>
            </a:r>
            <a:r>
              <a:rPr lang="es-GT" b="1" dirty="0"/>
              <a:t>sido alterado durante su viaje</a:t>
            </a:r>
            <a:endParaRPr lang="es-G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err="1"/>
              <a:t>IPSec</a:t>
            </a:r>
            <a:r>
              <a:rPr lang="es-GT" dirty="0"/>
              <a:t>. </a:t>
            </a:r>
            <a:r>
              <a:rPr lang="es-GT" dirty="0" err="1"/>
              <a:t>Encapsulation</a:t>
            </a:r>
            <a:r>
              <a:rPr lang="es-GT" dirty="0"/>
              <a:t> Security </a:t>
            </a:r>
            <a:r>
              <a:rPr lang="es-GT" dirty="0" err="1"/>
              <a:t>Payload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Encabezado insertado en el datagrama IP para proveer servicios de</a:t>
            </a:r>
          </a:p>
          <a:p>
            <a:pPr>
              <a:buNone/>
            </a:pPr>
            <a:r>
              <a:rPr lang="es-GT" dirty="0" smtClean="0"/>
              <a:t>      confidencialidad</a:t>
            </a:r>
            <a:r>
              <a:rPr lang="es-GT" dirty="0"/>
              <a:t>, autenticación del origen de los datos, </a:t>
            </a:r>
            <a:r>
              <a:rPr lang="es-GT" i="1" dirty="0" err="1"/>
              <a:t>antireplay</a:t>
            </a:r>
            <a:r>
              <a:rPr lang="es-GT" i="1" dirty="0"/>
              <a:t> e</a:t>
            </a:r>
          </a:p>
          <a:p>
            <a:pPr>
              <a:buNone/>
            </a:pPr>
            <a:r>
              <a:rPr lang="es-GT" dirty="0" smtClean="0"/>
              <a:t>      integridad </a:t>
            </a:r>
            <a:r>
              <a:rPr lang="es-GT" dirty="0"/>
              <a:t>de datos a IP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Estándar definido en la RFC 2406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Valor 50 en el campo </a:t>
            </a:r>
            <a:r>
              <a:rPr lang="es-GT" dirty="0" err="1"/>
              <a:t>Protocol</a:t>
            </a:r>
            <a:r>
              <a:rPr lang="es-GT" dirty="0"/>
              <a:t> (IPv4), o </a:t>
            </a:r>
            <a:r>
              <a:rPr lang="es-GT" dirty="0" err="1"/>
              <a:t>Next</a:t>
            </a:r>
            <a:r>
              <a:rPr lang="es-GT" dirty="0"/>
              <a:t> </a:t>
            </a:r>
            <a:r>
              <a:rPr lang="es-GT" dirty="0" err="1"/>
              <a:t>Header</a:t>
            </a:r>
            <a:r>
              <a:rPr lang="es-GT" dirty="0"/>
              <a:t> (IPv6)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b="1" dirty="0"/>
              <a:t>Garantiza que el contenido no pueda ser examinado por </a:t>
            </a:r>
            <a:r>
              <a:rPr lang="es-GT" b="1" dirty="0" smtClean="0"/>
              <a:t>terceros o</a:t>
            </a:r>
            <a:r>
              <a:rPr lang="es-GT" b="1" dirty="0"/>
              <a:t>, que si lo es, no pueda ser interpretado. Opcionalmente </a:t>
            </a:r>
            <a:r>
              <a:rPr lang="es-GT" b="1" dirty="0" smtClean="0"/>
              <a:t>puede incluir </a:t>
            </a:r>
            <a:r>
              <a:rPr lang="es-GT" b="1" dirty="0"/>
              <a:t>la función de AH</a:t>
            </a:r>
            <a:endParaRPr lang="es-G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GT" dirty="0" smtClean="0"/>
              <a:t>1.   SSH </a:t>
            </a:r>
            <a:r>
              <a:rPr lang="es-GT" dirty="0"/>
              <a:t>(</a:t>
            </a:r>
            <a:r>
              <a:rPr lang="es-GT" dirty="0" err="1"/>
              <a:t>Secure</a:t>
            </a:r>
            <a:r>
              <a:rPr lang="es-GT" dirty="0"/>
              <a:t> </a:t>
            </a:r>
            <a:r>
              <a:rPr lang="es-GT" dirty="0" err="1"/>
              <a:t>SHell</a:t>
            </a:r>
            <a:r>
              <a:rPr lang="es-GT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 smtClean="0"/>
              <a:t> SSH </a:t>
            </a:r>
            <a:r>
              <a:rPr lang="es-GT" dirty="0"/>
              <a:t>es un protocolo de nivel de aplicación para crear conexiones</a:t>
            </a:r>
          </a:p>
          <a:p>
            <a:pPr>
              <a:buNone/>
            </a:pPr>
            <a:r>
              <a:rPr lang="es-GT" dirty="0"/>
              <a:t>seguras entre dos sistemas sobre redes no seguras (SSH2)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Alternativa a programas de acceso remoto no seguros, como telnet,</a:t>
            </a:r>
          </a:p>
          <a:p>
            <a:pPr>
              <a:buNone/>
            </a:pPr>
            <a:r>
              <a:rPr lang="es-GT" dirty="0" smtClean="0"/>
              <a:t>        ftp</a:t>
            </a:r>
            <a:r>
              <a:rPr lang="es-GT" dirty="0"/>
              <a:t>, </a:t>
            </a:r>
            <a:r>
              <a:rPr lang="es-GT" dirty="0" err="1"/>
              <a:t>rlogin</a:t>
            </a:r>
            <a:r>
              <a:rPr lang="es-GT" dirty="0"/>
              <a:t>, </a:t>
            </a:r>
            <a:r>
              <a:rPr lang="es-GT" dirty="0" err="1"/>
              <a:t>rsh</a:t>
            </a:r>
            <a:r>
              <a:rPr lang="es-GT" dirty="0"/>
              <a:t> y </a:t>
            </a:r>
            <a:r>
              <a:rPr lang="es-GT" dirty="0" err="1"/>
              <a:t>rcp</a:t>
            </a:r>
            <a:r>
              <a:rPr lang="es-GT" dirty="0"/>
              <a:t> (</a:t>
            </a:r>
            <a:r>
              <a:rPr lang="es-GT" dirty="0" err="1"/>
              <a:t>slogin</a:t>
            </a:r>
            <a:r>
              <a:rPr lang="es-GT" dirty="0"/>
              <a:t>, </a:t>
            </a:r>
            <a:r>
              <a:rPr lang="es-GT" dirty="0" err="1"/>
              <a:t>ssh</a:t>
            </a:r>
            <a:r>
              <a:rPr lang="es-GT" dirty="0"/>
              <a:t> y </a:t>
            </a:r>
            <a:r>
              <a:rPr lang="es-GT" dirty="0" err="1"/>
              <a:t>scp</a:t>
            </a:r>
            <a:r>
              <a:rPr lang="es-GT" dirty="0"/>
              <a:t>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Proporciona terminal de sesión cifrada con autenticación fuerte del</a:t>
            </a:r>
          </a:p>
          <a:p>
            <a:pPr>
              <a:buNone/>
            </a:pPr>
            <a:r>
              <a:rPr lang="es-GT" dirty="0" smtClean="0"/>
              <a:t>        servidor </a:t>
            </a:r>
            <a:r>
              <a:rPr lang="es-GT" dirty="0"/>
              <a:t>y el cliente, usando criptografía de clave pública</a:t>
            </a:r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Incluye características como:</a:t>
            </a:r>
          </a:p>
          <a:p>
            <a:pPr>
              <a:buNone/>
            </a:pPr>
            <a:r>
              <a:rPr lang="es-GT" dirty="0" smtClean="0"/>
              <a:t>           – </a:t>
            </a:r>
            <a:r>
              <a:rPr lang="es-GT" dirty="0"/>
              <a:t>una variedad de mecanismos de autenticación de usuarios</a:t>
            </a:r>
          </a:p>
          <a:p>
            <a:pPr>
              <a:buNone/>
            </a:pPr>
            <a:r>
              <a:rPr lang="es-GT" dirty="0" smtClean="0"/>
              <a:t>           – </a:t>
            </a:r>
            <a:r>
              <a:rPr lang="es-GT" dirty="0"/>
              <a:t>conexiones TCP arbitrarias de </a:t>
            </a:r>
            <a:r>
              <a:rPr lang="es-GT" dirty="0" err="1"/>
              <a:t>tunneling</a:t>
            </a:r>
            <a:r>
              <a:rPr lang="es-GT" dirty="0"/>
              <a:t> a través de la sesión SSH,</a:t>
            </a:r>
          </a:p>
          <a:p>
            <a:pPr>
              <a:buNone/>
            </a:pPr>
            <a:r>
              <a:rPr lang="es-GT" dirty="0" smtClean="0"/>
              <a:t>              protegiendo </a:t>
            </a:r>
            <a:r>
              <a:rPr lang="es-GT" dirty="0"/>
              <a:t>protocolos inseguros como IMAP y permitiendo el paso</a:t>
            </a:r>
          </a:p>
          <a:p>
            <a:pPr>
              <a:buNone/>
            </a:pPr>
            <a:r>
              <a:rPr lang="es-GT" dirty="0" smtClean="0"/>
              <a:t>              seguro </a:t>
            </a:r>
            <a:r>
              <a:rPr lang="es-GT" dirty="0"/>
              <a:t>a través de cortafuegos</a:t>
            </a:r>
          </a:p>
          <a:p>
            <a:pPr>
              <a:buNone/>
            </a:pPr>
            <a:r>
              <a:rPr lang="es-GT" dirty="0" smtClean="0"/>
              <a:t>           – </a:t>
            </a:r>
            <a:r>
              <a:rPr lang="es-GT" dirty="0"/>
              <a:t>reenvío automático de conexiones X </a:t>
            </a:r>
            <a:r>
              <a:rPr lang="es-GT" dirty="0" err="1"/>
              <a:t>windows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    – </a:t>
            </a:r>
            <a:r>
              <a:rPr lang="es-GT" dirty="0"/>
              <a:t>soporte para métodos de autenticación externa, </a:t>
            </a:r>
            <a:r>
              <a:rPr lang="es-GT" dirty="0" err="1"/>
              <a:t>inluyendo</a:t>
            </a:r>
            <a:r>
              <a:rPr lang="es-GT" dirty="0"/>
              <a:t> </a:t>
            </a:r>
            <a:r>
              <a:rPr lang="es-GT" dirty="0" err="1"/>
              <a:t>Kerberos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    – </a:t>
            </a:r>
            <a:r>
              <a:rPr lang="es-GT" dirty="0"/>
              <a:t>transferencias seguras de ficheros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SSH está basado en protocolos documentados por el IETF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. Security </a:t>
            </a:r>
            <a:r>
              <a:rPr lang="es-GT" dirty="0" err="1"/>
              <a:t>Association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Una SA es una clase de conexión que permite establecer los</a:t>
            </a:r>
          </a:p>
          <a:p>
            <a:pPr>
              <a:buNone/>
            </a:pPr>
            <a:r>
              <a:rPr lang="es-GT" dirty="0" smtClean="0"/>
              <a:t>       servicios </a:t>
            </a:r>
            <a:r>
              <a:rPr lang="es-GT" dirty="0"/>
              <a:t>de seguridad del tráfico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En cada SA los servicios de seguridad pueden hacer uso de AH o</a:t>
            </a:r>
          </a:p>
          <a:p>
            <a:pPr>
              <a:buNone/>
            </a:pPr>
            <a:r>
              <a:rPr lang="es-GT" dirty="0" smtClean="0"/>
              <a:t>       ESP</a:t>
            </a:r>
            <a:r>
              <a:rPr lang="es-GT" dirty="0"/>
              <a:t>, pero </a:t>
            </a:r>
            <a:r>
              <a:rPr lang="es-GT" b="1" dirty="0"/>
              <a:t>no de ambos simultáneamente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Para utilizar los dos, es necesario establecer dos SA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Una SA se identifica unívocamente por tres valores: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SPI (Security </a:t>
            </a:r>
            <a:r>
              <a:rPr lang="es-GT" dirty="0" err="1"/>
              <a:t>Parameter</a:t>
            </a:r>
            <a:r>
              <a:rPr lang="es-GT" dirty="0"/>
              <a:t> </a:t>
            </a:r>
            <a:r>
              <a:rPr lang="es-GT" dirty="0" err="1"/>
              <a:t>Index</a:t>
            </a:r>
            <a:r>
              <a:rPr lang="es-GT" dirty="0"/>
              <a:t>)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Dirección IP destino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Identificador del protocolo de seguridad de </a:t>
            </a:r>
            <a:r>
              <a:rPr lang="es-GT" dirty="0" err="1"/>
              <a:t>IPSec</a:t>
            </a:r>
            <a:r>
              <a:rPr lang="es-GT" dirty="0"/>
              <a:t> (AH o ESP)</a:t>
            </a:r>
          </a:p>
          <a:p>
            <a:r>
              <a:rPr lang="es-GT" dirty="0" smtClean="0"/>
              <a:t> </a:t>
            </a:r>
            <a:r>
              <a:rPr lang="es-GT" dirty="0"/>
              <a:t>Se pueden definir dos tipos de SA: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modo transporte: se trata de una SA entre dos hosts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modo túnel: se trata de una SA aplicada a un túnel IP (en este modo</a:t>
            </a:r>
          </a:p>
          <a:p>
            <a:pPr>
              <a:buNone/>
            </a:pPr>
            <a:r>
              <a:rPr lang="es-GT" dirty="0" smtClean="0"/>
              <a:t>           existen </a:t>
            </a:r>
            <a:r>
              <a:rPr lang="es-GT" dirty="0"/>
              <a:t>dos encabezados IP, uno que es el externo que lleva los datos del</a:t>
            </a:r>
          </a:p>
          <a:p>
            <a:pPr>
              <a:buNone/>
            </a:pPr>
            <a:r>
              <a:rPr lang="es-GT" i="1" dirty="0" smtClean="0"/>
              <a:t>           destino </a:t>
            </a:r>
            <a:r>
              <a:rPr lang="es-GT" i="1" dirty="0"/>
              <a:t>del túnel y otro interno a este que indica el destino final)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Un host debe soportar ambos modos, un </a:t>
            </a:r>
            <a:r>
              <a:rPr lang="es-GT" dirty="0" err="1"/>
              <a:t>gateway</a:t>
            </a:r>
            <a:r>
              <a:rPr lang="es-GT" dirty="0"/>
              <a:t> de seguridad sólo</a:t>
            </a:r>
          </a:p>
          <a:p>
            <a:pPr>
              <a:buNone/>
            </a:pPr>
            <a:r>
              <a:rPr lang="es-GT" dirty="0" smtClean="0"/>
              <a:t>       debe </a:t>
            </a:r>
            <a:r>
              <a:rPr lang="es-GT" dirty="0"/>
              <a:t>soportar el modo túnel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. Modos de funcionamiento</a:t>
            </a:r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Modo </a:t>
            </a:r>
            <a:r>
              <a:rPr lang="es-GT" b="1" dirty="0"/>
              <a:t>transporte (IP seguro):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se protege la carga útil IP (</a:t>
            </a:r>
            <a:r>
              <a:rPr lang="es-GT" dirty="0" err="1"/>
              <a:t>payload</a:t>
            </a:r>
            <a:r>
              <a:rPr lang="es-GT" dirty="0"/>
              <a:t>) (capa de transporte)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comunicación segura extremo a extremo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requiere implementación de </a:t>
            </a:r>
            <a:r>
              <a:rPr lang="es-GT" dirty="0" err="1"/>
              <a:t>IPSec</a:t>
            </a:r>
            <a:r>
              <a:rPr lang="es-GT" dirty="0"/>
              <a:t> en ambos hosts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Modo </a:t>
            </a:r>
            <a:r>
              <a:rPr lang="es-GT" b="1" dirty="0"/>
              <a:t>túnel (IP seguro dentro de IP estándar):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se protegen paquetes IP (capa de red)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para la comunicación segura entre </a:t>
            </a:r>
            <a:r>
              <a:rPr lang="es-GT" dirty="0" err="1"/>
              <a:t>routers</a:t>
            </a:r>
            <a:r>
              <a:rPr lang="es-GT" dirty="0"/>
              <a:t>/</a:t>
            </a:r>
            <a:r>
              <a:rPr lang="es-GT" dirty="0" err="1"/>
              <a:t>gateways</a:t>
            </a:r>
            <a:r>
              <a:rPr lang="es-GT" dirty="0"/>
              <a:t> de seguridad sólo se</a:t>
            </a:r>
          </a:p>
          <a:p>
            <a:pPr>
              <a:buNone/>
            </a:pPr>
            <a:r>
              <a:rPr lang="es-GT" dirty="0" smtClean="0"/>
              <a:t>         puede </a:t>
            </a:r>
            <a:r>
              <a:rPr lang="es-GT" dirty="0"/>
              <a:t>usar este modo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permite incorporar </a:t>
            </a:r>
            <a:r>
              <a:rPr lang="es-GT" dirty="0" err="1"/>
              <a:t>IPSec</a:t>
            </a:r>
            <a:r>
              <a:rPr lang="es-GT" dirty="0"/>
              <a:t> sin afectar a los hosts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se integra cómodamente con </a:t>
            </a:r>
            <a:r>
              <a:rPr lang="es-GT" dirty="0" err="1"/>
              <a:t>VPNs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Combinaciones: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AH en modo transporte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AH en modo túnel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ESP en modo transporte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ESP en modo túnel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SSH (</a:t>
            </a:r>
            <a:r>
              <a:rPr lang="es-GT" dirty="0" err="1"/>
              <a:t>Secure</a:t>
            </a:r>
            <a:r>
              <a:rPr lang="es-GT" dirty="0"/>
              <a:t> </a:t>
            </a:r>
            <a:r>
              <a:rPr lang="es-GT" dirty="0" err="1"/>
              <a:t>SHell</a:t>
            </a:r>
            <a:r>
              <a:rPr lang="es-GT" dirty="0"/>
              <a:t>)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es-GT" dirty="0"/>
              <a:t>Otros tipos de protección que proporciona SSH: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Después de la conexión inicial, el cliente puede verificar que se está</a:t>
            </a:r>
          </a:p>
          <a:p>
            <a:pPr>
              <a:buNone/>
            </a:pPr>
            <a:r>
              <a:rPr lang="es-GT" dirty="0" smtClean="0"/>
              <a:t>           conectando </a:t>
            </a:r>
            <a:r>
              <a:rPr lang="es-GT" dirty="0"/>
              <a:t>al mismo servidor durante sesiones posteriores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El cliente puede transmitir su información de autentificación al servidor,</a:t>
            </a:r>
          </a:p>
          <a:p>
            <a:pPr>
              <a:buNone/>
            </a:pPr>
            <a:r>
              <a:rPr lang="es-GT" dirty="0" smtClean="0"/>
              <a:t>           como </a:t>
            </a:r>
            <a:r>
              <a:rPr lang="es-GT" dirty="0"/>
              <a:t>el nombre de usuario y la contraseña, en formato cifrado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El cliente tiene la posibilidad de usar X11 en aplicaciones lanzadas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desde el </a:t>
            </a:r>
            <a:r>
              <a:rPr lang="es-GT" dirty="0"/>
              <a:t>indicador de comandos de la </a:t>
            </a:r>
            <a:r>
              <a:rPr lang="es-GT" dirty="0" err="1"/>
              <a:t>shell</a:t>
            </a:r>
            <a:r>
              <a:rPr lang="es-GT" dirty="0"/>
              <a:t>. Esta técnica </a:t>
            </a:r>
            <a:r>
              <a:rPr lang="es-GT" dirty="0" smtClean="0"/>
              <a:t>proporciona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una interfaz </a:t>
            </a:r>
            <a:r>
              <a:rPr lang="es-GT" dirty="0"/>
              <a:t>gráfica segura (llamada </a:t>
            </a:r>
            <a:r>
              <a:rPr lang="es-GT" i="1" dirty="0"/>
              <a:t>reenvío por X11)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Si el servidor usa la técnica del reenvío de puerto, los protocolos</a:t>
            </a:r>
          </a:p>
          <a:p>
            <a:pPr>
              <a:buNone/>
            </a:pPr>
            <a:r>
              <a:rPr lang="es-GT" dirty="0" smtClean="0"/>
              <a:t>           considerados </a:t>
            </a:r>
            <a:r>
              <a:rPr lang="es-GT" dirty="0"/>
              <a:t>como inseguros (POP, IMAP...), se pueden cifrar para</a:t>
            </a:r>
          </a:p>
          <a:p>
            <a:pPr>
              <a:buNone/>
            </a:pPr>
            <a:r>
              <a:rPr lang="es-GT" dirty="0" smtClean="0"/>
              <a:t>           garantizar </a:t>
            </a:r>
            <a:r>
              <a:rPr lang="es-GT" dirty="0"/>
              <a:t>una comunicación </a:t>
            </a:r>
            <a:r>
              <a:rPr lang="es-GT" dirty="0" smtClean="0"/>
              <a:t>segura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</a:t>
            </a:r>
            <a:r>
              <a:rPr lang="es-GT" dirty="0"/>
              <a:t>Versiones gratuitas y comerciales </a:t>
            </a:r>
            <a:r>
              <a:rPr lang="es-GT" dirty="0" smtClean="0"/>
              <a:t>(*):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proyecto </a:t>
            </a:r>
            <a:r>
              <a:rPr lang="es-GT" dirty="0" err="1"/>
              <a:t>openSSH</a:t>
            </a:r>
            <a:r>
              <a:rPr lang="es-GT" dirty="0"/>
              <a:t> 􀃖 http://www.openssh.org (</a:t>
            </a:r>
            <a:r>
              <a:rPr lang="es-GT" dirty="0" err="1"/>
              <a:t>OpenSSH</a:t>
            </a:r>
            <a:r>
              <a:rPr lang="es-GT" dirty="0"/>
              <a:t> </a:t>
            </a:r>
            <a:r>
              <a:rPr lang="es-GT" dirty="0" smtClean="0"/>
              <a:t> 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(*) http://</a:t>
            </a:r>
            <a:r>
              <a:rPr lang="es-GT" dirty="0" smtClean="0"/>
              <a:t>www.ssh.com</a:t>
            </a:r>
            <a:endParaRPr lang="es-G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. Cifrado (DOI)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DES (Data </a:t>
            </a:r>
            <a:r>
              <a:rPr lang="es-GT" dirty="0" err="1"/>
              <a:t>Encryption</a:t>
            </a:r>
            <a:r>
              <a:rPr lang="es-GT" dirty="0"/>
              <a:t> Standard):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Claves de 56 bits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Rápido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No 100% seguro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Triple DES: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Más costoso de procesar (más lento)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100% seguro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AES (</a:t>
            </a:r>
            <a:r>
              <a:rPr lang="es-GT" dirty="0" err="1"/>
              <a:t>Advanced</a:t>
            </a:r>
            <a:r>
              <a:rPr lang="es-GT" dirty="0"/>
              <a:t> </a:t>
            </a:r>
            <a:r>
              <a:rPr lang="es-GT" dirty="0" err="1"/>
              <a:t>Encryption</a:t>
            </a:r>
            <a:r>
              <a:rPr lang="es-GT" dirty="0"/>
              <a:t> Standard):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Aún no implementado en productos comerciales</a:t>
            </a:r>
          </a:p>
          <a:p>
            <a:pPr>
              <a:buNone/>
            </a:pPr>
            <a:r>
              <a:rPr lang="en-US" dirty="0" smtClean="0"/>
              <a:t>•    </a:t>
            </a:r>
            <a:r>
              <a:rPr lang="en-US" dirty="0" err="1"/>
              <a:t>Otros</a:t>
            </a:r>
            <a:r>
              <a:rPr lang="en-US" dirty="0"/>
              <a:t>: Blowfish, CAST-128, IDEA, RC5, Triple IDEA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Normalmente en </a:t>
            </a:r>
            <a:r>
              <a:rPr lang="es-GT" dirty="0" err="1"/>
              <a:t>routers</a:t>
            </a:r>
            <a:r>
              <a:rPr lang="es-GT" dirty="0"/>
              <a:t> y servidores de túneles el cifrado se</a:t>
            </a:r>
          </a:p>
          <a:p>
            <a:pPr>
              <a:buNone/>
            </a:pPr>
            <a:r>
              <a:rPr lang="es-GT" dirty="0" smtClean="0"/>
              <a:t>      hace </a:t>
            </a:r>
            <a:r>
              <a:rPr lang="es-GT" dirty="0"/>
              <a:t>por hardware cuando el tráfico es elevado (a partir de 100</a:t>
            </a:r>
          </a:p>
          <a:p>
            <a:pPr>
              <a:buNone/>
            </a:pPr>
            <a:r>
              <a:rPr lang="es-GT" dirty="0" smtClean="0"/>
              <a:t>       sesiones</a:t>
            </a:r>
            <a:r>
              <a:rPr lang="es-GT" dirty="0"/>
              <a:t>, 2-4 Mbps)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IPSec. IKE (Internet Key Exchange)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GT" dirty="0"/>
              <a:t>El protocolo IKE no es parte de </a:t>
            </a:r>
            <a:r>
              <a:rPr lang="es-GT" dirty="0" err="1"/>
              <a:t>IPSec</a:t>
            </a:r>
            <a:endParaRPr lang="es-GT" dirty="0"/>
          </a:p>
          <a:p>
            <a:pPr>
              <a:buNone/>
            </a:pPr>
            <a:r>
              <a:rPr lang="es-GT" dirty="0" smtClean="0"/>
              <a:t>•   </a:t>
            </a:r>
            <a:r>
              <a:rPr lang="es-GT" dirty="0"/>
              <a:t>Crea Asociaciones de Seguridad (SA) de forma </a:t>
            </a:r>
            <a:r>
              <a:rPr lang="es-GT" i="1" dirty="0"/>
              <a:t>dinámica y está</a:t>
            </a:r>
          </a:p>
          <a:p>
            <a:pPr>
              <a:buNone/>
            </a:pPr>
            <a:r>
              <a:rPr lang="es-GT" dirty="0" smtClean="0"/>
              <a:t>      definido </a:t>
            </a:r>
            <a:r>
              <a:rPr lang="es-GT" dirty="0"/>
              <a:t>en la RFC 2409, 1998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 un protocolo híbrido basado en el marco definido por ISAKMP y</a:t>
            </a:r>
          </a:p>
          <a:p>
            <a:pPr>
              <a:buNone/>
            </a:pPr>
            <a:r>
              <a:rPr lang="es-GT" dirty="0" smtClean="0"/>
              <a:t>      otros </a:t>
            </a:r>
            <a:r>
              <a:rPr lang="es-GT" dirty="0"/>
              <a:t>dos protocolos de manejo de claves: </a:t>
            </a:r>
            <a:r>
              <a:rPr lang="es-GT" dirty="0" err="1"/>
              <a:t>Oakley</a:t>
            </a:r>
            <a:r>
              <a:rPr lang="es-GT" dirty="0"/>
              <a:t> y SKEME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El manejo manual de claves es obligatorio y sólo algunas</a:t>
            </a:r>
          </a:p>
          <a:p>
            <a:pPr>
              <a:buNone/>
            </a:pPr>
            <a:r>
              <a:rPr lang="es-GT" dirty="0" smtClean="0"/>
              <a:t>      implementaciones </a:t>
            </a:r>
            <a:r>
              <a:rPr lang="es-GT" dirty="0"/>
              <a:t>consideran IKE, que ha resultado demasiado</a:t>
            </a:r>
          </a:p>
          <a:p>
            <a:pPr>
              <a:buNone/>
            </a:pPr>
            <a:r>
              <a:rPr lang="es-GT" dirty="0" smtClean="0"/>
              <a:t>      complejo </a:t>
            </a:r>
            <a:r>
              <a:rPr lang="es-GT" dirty="0"/>
              <a:t>e inapropiado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El uso de IKE fue congelado en el 2001 por la </a:t>
            </a:r>
            <a:r>
              <a:rPr lang="es-GT" dirty="0" smtClean="0"/>
              <a:t>IETF</a:t>
            </a:r>
          </a:p>
          <a:p>
            <a:pPr>
              <a:buNone/>
            </a:pPr>
            <a:r>
              <a:rPr lang="es-GT" dirty="0" smtClean="0"/>
              <a:t>•    El manejo dinámico en el 2001 es llamado “son of IKE” y se</a:t>
            </a:r>
          </a:p>
          <a:p>
            <a:pPr>
              <a:buNone/>
            </a:pPr>
            <a:r>
              <a:rPr lang="es-GT" dirty="0" smtClean="0"/>
              <a:t>      encuentra </a:t>
            </a:r>
            <a:r>
              <a:rPr lang="es-GT" dirty="0"/>
              <a:t>en discusión en el área de seguridad de la IETF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IPSec</a:t>
            </a:r>
            <a:r>
              <a:rPr lang="es-GT" dirty="0"/>
              <a:t>. IKE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 err="1"/>
              <a:t>Oakley</a:t>
            </a:r>
            <a:r>
              <a:rPr lang="es-GT" dirty="0"/>
              <a:t>(RFC 2412) define una serie de modos de intercambio de</a:t>
            </a:r>
          </a:p>
          <a:p>
            <a:pPr>
              <a:buNone/>
            </a:pPr>
            <a:r>
              <a:rPr lang="es-GT" dirty="0" smtClean="0"/>
              <a:t>       claves </a:t>
            </a:r>
            <a:r>
              <a:rPr lang="es-GT" dirty="0"/>
              <a:t>detallando los servicios que provee cada uno</a:t>
            </a:r>
          </a:p>
          <a:p>
            <a:pPr>
              <a:buNone/>
            </a:pPr>
            <a:r>
              <a:rPr lang="en-US" dirty="0" smtClean="0"/>
              <a:t>•     </a:t>
            </a:r>
            <a:r>
              <a:rPr lang="en-US" dirty="0"/>
              <a:t>SKEME (</a:t>
            </a:r>
            <a:r>
              <a:rPr lang="en-US" i="1" dirty="0"/>
              <a:t>Secure Key Exchange Mechanism for Internet) describe </a:t>
            </a:r>
            <a:r>
              <a:rPr lang="en-US" i="1" dirty="0" err="1"/>
              <a:t>una</a:t>
            </a:r>
            <a:endParaRPr lang="en-US" i="1" dirty="0"/>
          </a:p>
          <a:p>
            <a:pPr>
              <a:buNone/>
            </a:pPr>
            <a:r>
              <a:rPr lang="es-GT" dirty="0" smtClean="0"/>
              <a:t>       técnica </a:t>
            </a:r>
            <a:r>
              <a:rPr lang="es-GT" dirty="0"/>
              <a:t>de intercambio de claves muy versátil que provee </a:t>
            </a:r>
            <a:r>
              <a:rPr lang="es-GT" dirty="0" smtClean="0"/>
              <a:t>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anonimato,  no </a:t>
            </a:r>
            <a:r>
              <a:rPr lang="es-GT" dirty="0"/>
              <a:t>repudio y refresco rápido de claves</a:t>
            </a:r>
          </a:p>
          <a:p>
            <a:pPr>
              <a:buNone/>
            </a:pPr>
            <a:r>
              <a:rPr lang="en-US" dirty="0" smtClean="0"/>
              <a:t>•     </a:t>
            </a:r>
            <a:r>
              <a:rPr lang="en-US" dirty="0"/>
              <a:t>ISAKMP (</a:t>
            </a:r>
            <a:r>
              <a:rPr lang="en-US" i="1" dirty="0"/>
              <a:t>Internet Security Association and Key Management</a:t>
            </a:r>
          </a:p>
          <a:p>
            <a:pPr>
              <a:buNone/>
            </a:pPr>
            <a:r>
              <a:rPr lang="es-GT" i="1" dirty="0" smtClean="0"/>
              <a:t>       </a:t>
            </a:r>
            <a:r>
              <a:rPr lang="es-GT" i="1" dirty="0" err="1" smtClean="0"/>
              <a:t>Protocol</a:t>
            </a:r>
            <a:r>
              <a:rPr lang="es-GT" i="1" dirty="0"/>
              <a:t>), definido en la RFC 2408, consiste en un </a:t>
            </a:r>
            <a:r>
              <a:rPr lang="es-GT" i="1" dirty="0" smtClean="0"/>
              <a:t>mecanismo seguro</a:t>
            </a:r>
            <a:endParaRPr lang="es-GT" i="1" dirty="0"/>
          </a:p>
          <a:p>
            <a:pPr>
              <a:buNone/>
            </a:pPr>
            <a:r>
              <a:rPr lang="es-GT" dirty="0" smtClean="0"/>
              <a:t>      (</a:t>
            </a:r>
            <a:r>
              <a:rPr lang="es-GT" dirty="0"/>
              <a:t>manual y automático) de intercambio de claves utilizadas en las</a:t>
            </a:r>
          </a:p>
          <a:p>
            <a:pPr>
              <a:buNone/>
            </a:pPr>
            <a:r>
              <a:rPr lang="es-GT" dirty="0" smtClean="0"/>
              <a:t>      tareas </a:t>
            </a:r>
            <a:r>
              <a:rPr lang="es-GT" dirty="0"/>
              <a:t>de cifrado y autenticación de AH y ESP. Dos fases:</a:t>
            </a:r>
          </a:p>
          <a:p>
            <a:pPr>
              <a:buNone/>
            </a:pPr>
            <a:r>
              <a:rPr lang="es-GT" dirty="0" smtClean="0"/>
              <a:t>      1ª</a:t>
            </a:r>
            <a:r>
              <a:rPr lang="es-GT" dirty="0"/>
              <a:t>. Establecer un canal seguro y autenticado (SA)</a:t>
            </a:r>
          </a:p>
          <a:p>
            <a:pPr>
              <a:buNone/>
            </a:pPr>
            <a:r>
              <a:rPr lang="es-GT" dirty="0" smtClean="0"/>
              <a:t>       2ª</a:t>
            </a:r>
            <a:r>
              <a:rPr lang="es-GT" dirty="0"/>
              <a:t>. Negociar parámetros de seguridad (KMP)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Se usa una combinación ISAKMP/</a:t>
            </a:r>
            <a:r>
              <a:rPr lang="es-GT" dirty="0" err="1"/>
              <a:t>Oakley</a:t>
            </a:r>
            <a:endParaRPr lang="es-G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4.    VPN</a:t>
            </a:r>
            <a:r>
              <a:rPr lang="es-GT" dirty="0"/>
              <a:t>. Sumario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GT" dirty="0"/>
              <a:t>¿Qué es </a:t>
            </a:r>
            <a:r>
              <a:rPr lang="es-GT" i="1" dirty="0" err="1"/>
              <a:t>tunneling</a:t>
            </a:r>
            <a:r>
              <a:rPr lang="es-GT" i="1" dirty="0"/>
              <a:t>?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Protocolos de </a:t>
            </a:r>
            <a:r>
              <a:rPr lang="es-GT" dirty="0" err="1"/>
              <a:t>tunneling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Comparativa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¿Qué es una VPN?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Clasificación general de las </a:t>
            </a:r>
            <a:r>
              <a:rPr lang="es-GT" dirty="0" err="1"/>
              <a:t>VPNs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Elementos de una VPN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Implementación de una VPN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Funcionamiento básico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¿Para qué sirven las </a:t>
            </a:r>
            <a:r>
              <a:rPr lang="es-GT" dirty="0" err="1"/>
              <a:t>VPNs</a:t>
            </a:r>
            <a:r>
              <a:rPr lang="es-GT" dirty="0"/>
              <a:t>?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Ventajas e inconvenientes de usar </a:t>
            </a:r>
            <a:r>
              <a:rPr lang="es-GT" dirty="0" err="1"/>
              <a:t>VPNs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Evolución de los estándares de </a:t>
            </a:r>
            <a:r>
              <a:rPr lang="es-GT" dirty="0" err="1"/>
              <a:t>VPNs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Alternativas a las </a:t>
            </a:r>
            <a:r>
              <a:rPr lang="es-GT" dirty="0" err="1" smtClean="0"/>
              <a:t>VPNs</a:t>
            </a:r>
            <a:endParaRPr lang="es-G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Protocolos de </a:t>
            </a:r>
            <a:r>
              <a:rPr lang="es-GT" dirty="0" err="1"/>
              <a:t>tunneling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</a:t>
            </a:r>
            <a:r>
              <a:rPr lang="es-GT" dirty="0"/>
              <a:t>Hay múltiples protocolos de </a:t>
            </a:r>
            <a:r>
              <a:rPr lang="es-GT" dirty="0" err="1"/>
              <a:t>tunneling</a:t>
            </a:r>
            <a:r>
              <a:rPr lang="es-GT" dirty="0"/>
              <a:t>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b="1" dirty="0" err="1"/>
              <a:t>IPSec</a:t>
            </a:r>
            <a:r>
              <a:rPr lang="es-GT" b="1" dirty="0"/>
              <a:t>: IP </a:t>
            </a:r>
            <a:r>
              <a:rPr lang="es-GT" b="1" dirty="0" err="1"/>
              <a:t>Secure</a:t>
            </a:r>
            <a:r>
              <a:rPr lang="es-GT" b="1" dirty="0"/>
              <a:t> (RFC 2401) [capa 3]</a:t>
            </a:r>
          </a:p>
          <a:p>
            <a:pPr>
              <a:buNone/>
            </a:pPr>
            <a:r>
              <a:rPr lang="en-US" dirty="0" smtClean="0"/>
              <a:t>      – </a:t>
            </a:r>
            <a:r>
              <a:rPr lang="en-US" b="1" dirty="0"/>
              <a:t>L2F: Layer 2 Forwarding Protocol (Cisco) (RFC 2341) [</a:t>
            </a:r>
            <a:r>
              <a:rPr lang="en-US" b="1" dirty="0" err="1"/>
              <a:t>capa</a:t>
            </a:r>
            <a:r>
              <a:rPr lang="en-US" b="1" dirty="0"/>
              <a:t> 2]</a:t>
            </a:r>
          </a:p>
          <a:p>
            <a:pPr>
              <a:buNone/>
            </a:pPr>
            <a:r>
              <a:rPr lang="en-US" dirty="0" smtClean="0"/>
              <a:t>      – </a:t>
            </a:r>
            <a:r>
              <a:rPr lang="en-US" b="1" dirty="0"/>
              <a:t>PPTP: Point-to-Point Tunneling Protocol (RFC 2637) [</a:t>
            </a:r>
            <a:r>
              <a:rPr lang="en-US" b="1" dirty="0" err="1"/>
              <a:t>capa</a:t>
            </a:r>
            <a:r>
              <a:rPr lang="en-US" b="1" dirty="0"/>
              <a:t> 2]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b="1" dirty="0"/>
              <a:t>L2TP: </a:t>
            </a:r>
            <a:r>
              <a:rPr lang="es-GT" b="1" dirty="0" err="1"/>
              <a:t>Layer</a:t>
            </a:r>
            <a:r>
              <a:rPr lang="es-GT" b="1" dirty="0"/>
              <a:t> 2 </a:t>
            </a:r>
            <a:r>
              <a:rPr lang="es-GT" b="1" dirty="0" err="1"/>
              <a:t>Tunneling</a:t>
            </a:r>
            <a:r>
              <a:rPr lang="es-GT" b="1" dirty="0"/>
              <a:t> </a:t>
            </a:r>
            <a:r>
              <a:rPr lang="es-GT" b="1" dirty="0" err="1"/>
              <a:t>Protocol</a:t>
            </a:r>
            <a:r>
              <a:rPr lang="es-GT" b="1" dirty="0"/>
              <a:t> (RFC 2661) [capa 2 y 3]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b="1" dirty="0"/>
              <a:t>GRE: </a:t>
            </a:r>
            <a:r>
              <a:rPr lang="es-GT" b="1" dirty="0" err="1"/>
              <a:t>Generic</a:t>
            </a:r>
            <a:r>
              <a:rPr lang="es-GT" b="1" dirty="0"/>
              <a:t> </a:t>
            </a:r>
            <a:r>
              <a:rPr lang="es-GT" b="1" dirty="0" err="1"/>
              <a:t>Routing</a:t>
            </a:r>
            <a:r>
              <a:rPr lang="es-GT" b="1" dirty="0"/>
              <a:t> </a:t>
            </a:r>
            <a:r>
              <a:rPr lang="es-GT" b="1" dirty="0" err="1"/>
              <a:t>Encapsulation</a:t>
            </a:r>
            <a:r>
              <a:rPr lang="es-GT" b="1" dirty="0"/>
              <a:t> (RFC 1701) [capa 3]</a:t>
            </a:r>
          </a:p>
          <a:p>
            <a:pPr>
              <a:buNone/>
            </a:pPr>
            <a:r>
              <a:rPr lang="en-US" dirty="0" smtClean="0"/>
              <a:t>      – </a:t>
            </a:r>
            <a:r>
              <a:rPr lang="en-US" b="1" dirty="0"/>
              <a:t>IP/IP: IP over IP (RFC 2003) [</a:t>
            </a:r>
            <a:r>
              <a:rPr lang="en-US" b="1" dirty="0" err="1"/>
              <a:t>capa</a:t>
            </a:r>
            <a:r>
              <a:rPr lang="en-US" b="1" dirty="0"/>
              <a:t> 3]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b="1" dirty="0" err="1"/>
              <a:t>IPSec</a:t>
            </a:r>
            <a:r>
              <a:rPr lang="es-GT" b="1" dirty="0"/>
              <a:t>: IP </a:t>
            </a:r>
            <a:r>
              <a:rPr lang="es-GT" b="1" dirty="0" err="1"/>
              <a:t>Secure</a:t>
            </a:r>
            <a:r>
              <a:rPr lang="es-GT" b="1" dirty="0"/>
              <a:t> (RFC 2475) [capa 3]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b="1" dirty="0"/>
              <a:t>MPLS: </a:t>
            </a:r>
            <a:r>
              <a:rPr lang="es-GT" b="1" dirty="0" err="1"/>
              <a:t>Multi-Protocol</a:t>
            </a:r>
            <a:r>
              <a:rPr lang="es-GT" b="1" dirty="0"/>
              <a:t> </a:t>
            </a:r>
            <a:r>
              <a:rPr lang="es-GT" b="1" dirty="0" err="1"/>
              <a:t>Label</a:t>
            </a:r>
            <a:r>
              <a:rPr lang="es-GT" b="1" dirty="0"/>
              <a:t> </a:t>
            </a:r>
            <a:r>
              <a:rPr lang="es-GT" b="1" dirty="0" err="1"/>
              <a:t>Switching</a:t>
            </a:r>
            <a:r>
              <a:rPr lang="es-GT" b="1" dirty="0"/>
              <a:t> (RFC 2917) [capas 2 y 3]</a:t>
            </a:r>
          </a:p>
          <a:p>
            <a:pPr>
              <a:buNone/>
            </a:pPr>
            <a:r>
              <a:rPr lang="pt-BR" dirty="0" smtClean="0"/>
              <a:t>      – </a:t>
            </a:r>
            <a:r>
              <a:rPr lang="pt-BR" b="1" dirty="0"/>
              <a:t>MPOA: </a:t>
            </a:r>
            <a:r>
              <a:rPr lang="pt-BR" b="1" dirty="0" err="1"/>
              <a:t>Multi-Protocol</a:t>
            </a:r>
            <a:r>
              <a:rPr lang="pt-BR" b="1" dirty="0"/>
              <a:t> Over ATM [capa 3]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PPTP: orientado al usuario 􀃖 permite establecer un túnel de forma</a:t>
            </a:r>
          </a:p>
          <a:p>
            <a:pPr>
              <a:buNone/>
            </a:pPr>
            <a:r>
              <a:rPr lang="es-GT" dirty="0" smtClean="0"/>
              <a:t>      transparente </a:t>
            </a:r>
            <a:r>
              <a:rPr lang="es-GT" dirty="0"/>
              <a:t>al proveedor de Internet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L2TP: orientado al proveedor 􀃖 permite establecer un túnel de forma</a:t>
            </a:r>
          </a:p>
          <a:p>
            <a:pPr>
              <a:buNone/>
            </a:pPr>
            <a:r>
              <a:rPr lang="es-GT" dirty="0" smtClean="0"/>
              <a:t>      transparente </a:t>
            </a:r>
            <a:r>
              <a:rPr lang="es-GT" dirty="0"/>
              <a:t>al usuario (generalmente se utiliza junto con </a:t>
            </a:r>
            <a:r>
              <a:rPr lang="es-GT" dirty="0" err="1"/>
              <a:t>IPSec</a:t>
            </a:r>
            <a:r>
              <a:rPr lang="es-GT" dirty="0" smtClean="0"/>
              <a:t>)    </a:t>
            </a:r>
            <a:endParaRPr lang="es-G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Protocolos de </a:t>
            </a:r>
            <a:r>
              <a:rPr lang="es-GT" dirty="0" err="1"/>
              <a:t>tunneling</a:t>
            </a:r>
            <a:r>
              <a:rPr lang="es-GT" dirty="0"/>
              <a:t>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PPTP </a:t>
            </a:r>
            <a:r>
              <a:rPr lang="es-GT" dirty="0"/>
              <a:t>(Point-</a:t>
            </a:r>
            <a:r>
              <a:rPr lang="es-GT" dirty="0" err="1"/>
              <a:t>to</a:t>
            </a:r>
            <a:r>
              <a:rPr lang="es-GT" dirty="0"/>
              <a:t>-Point </a:t>
            </a:r>
            <a:r>
              <a:rPr lang="es-GT" dirty="0" err="1"/>
              <a:t>Tunneling</a:t>
            </a:r>
            <a:r>
              <a:rPr lang="es-GT" dirty="0"/>
              <a:t> </a:t>
            </a:r>
            <a:r>
              <a:rPr lang="es-GT" dirty="0" err="1"/>
              <a:t>Protocol</a:t>
            </a:r>
            <a:r>
              <a:rPr lang="es-GT" dirty="0"/>
              <a:t>):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Protocolo desarrollado por Microsoft y normalizado por la IETF</a:t>
            </a:r>
          </a:p>
          <a:p>
            <a:pPr>
              <a:buNone/>
            </a:pPr>
            <a:r>
              <a:rPr lang="es-GT" dirty="0" smtClean="0"/>
              <a:t>         (</a:t>
            </a:r>
            <a:r>
              <a:rPr lang="es-GT" dirty="0"/>
              <a:t>RFC 2637)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Permite el tráfico seguro de datos desde un cliente remoto a un</a:t>
            </a:r>
          </a:p>
          <a:p>
            <a:pPr>
              <a:buNone/>
            </a:pPr>
            <a:r>
              <a:rPr lang="es-GT" dirty="0" smtClean="0"/>
              <a:t>         servidor </a:t>
            </a:r>
            <a:r>
              <a:rPr lang="es-GT" dirty="0"/>
              <a:t>corporativo privado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PPTP soporta múltiples protocolos de red (IP, IPX, </a:t>
            </a:r>
            <a:r>
              <a:rPr lang="es-GT" dirty="0" err="1"/>
              <a:t>NetBEUI</a:t>
            </a:r>
            <a:r>
              <a:rPr lang="es-GT" dirty="0"/>
              <a:t>… )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Tiene una mala reputación en seguridad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Muy usado en entornos Microsoft</a:t>
            </a:r>
          </a:p>
          <a:p>
            <a:pPr>
              <a:buNone/>
            </a:pPr>
            <a:r>
              <a:rPr lang="es-GT" dirty="0" smtClean="0"/>
              <a:t>•   </a:t>
            </a:r>
            <a:r>
              <a:rPr lang="es-GT" dirty="0"/>
              <a:t>L2F (</a:t>
            </a:r>
            <a:r>
              <a:rPr lang="es-GT" dirty="0" err="1"/>
              <a:t>Layer</a:t>
            </a:r>
            <a:r>
              <a:rPr lang="es-GT" dirty="0"/>
              <a:t> 2 </a:t>
            </a:r>
            <a:r>
              <a:rPr lang="es-GT" dirty="0" err="1"/>
              <a:t>Forwarding</a:t>
            </a:r>
            <a:r>
              <a:rPr lang="es-GT" dirty="0"/>
              <a:t>):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Protocolo desarrollado por Cisco </a:t>
            </a:r>
            <a:r>
              <a:rPr lang="es-GT" dirty="0" err="1"/>
              <a:t>Systems</a:t>
            </a:r>
            <a:endParaRPr lang="es-GT" dirty="0"/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Precursor del L2TP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Ofrece métodos de autenticación de usuarios remotos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Carece de cifrado de datos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Protocolos de </a:t>
            </a:r>
            <a:r>
              <a:rPr lang="es-GT" dirty="0" err="1"/>
              <a:t>tunneling</a:t>
            </a:r>
            <a:r>
              <a:rPr lang="es-GT" dirty="0"/>
              <a:t> (III)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GT" dirty="0"/>
              <a:t>L2TP (</a:t>
            </a:r>
            <a:r>
              <a:rPr lang="es-GT" dirty="0" err="1"/>
              <a:t>Layer</a:t>
            </a:r>
            <a:r>
              <a:rPr lang="es-GT" dirty="0"/>
              <a:t> 2 </a:t>
            </a:r>
            <a:r>
              <a:rPr lang="es-GT" dirty="0" err="1"/>
              <a:t>Tunneling</a:t>
            </a:r>
            <a:r>
              <a:rPr lang="es-GT" dirty="0"/>
              <a:t> </a:t>
            </a:r>
            <a:r>
              <a:rPr lang="es-GT" dirty="0" err="1"/>
              <a:t>Protocol</a:t>
            </a:r>
            <a:r>
              <a:rPr lang="es-GT" dirty="0"/>
              <a:t>):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Estándar aprobado por la IETF (RFC 2661)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Mejora combinada de PPTP y L2F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No posee cifrado o autentificación por paquete, por </a:t>
            </a:r>
            <a:r>
              <a:rPr lang="es-GT" dirty="0" smtClean="0"/>
              <a:t>  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lo </a:t>
            </a:r>
            <a:r>
              <a:rPr lang="es-GT" dirty="0"/>
              <a:t>que ha de</a:t>
            </a:r>
          </a:p>
          <a:p>
            <a:r>
              <a:rPr lang="es-GT" dirty="0"/>
              <a:t>combinarse con otro protocolo, como </a:t>
            </a:r>
            <a:r>
              <a:rPr lang="es-GT" dirty="0" err="1"/>
              <a:t>IPSec</a:t>
            </a:r>
            <a:endParaRPr lang="es-GT" dirty="0"/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Combinado con </a:t>
            </a:r>
            <a:r>
              <a:rPr lang="es-GT" dirty="0" err="1"/>
              <a:t>IPSec</a:t>
            </a:r>
            <a:r>
              <a:rPr lang="es-GT" dirty="0"/>
              <a:t> ofrece la integridad de datos y</a:t>
            </a:r>
          </a:p>
          <a:p>
            <a:pPr>
              <a:buNone/>
            </a:pPr>
            <a:r>
              <a:rPr lang="es-GT" dirty="0" smtClean="0"/>
              <a:t>        confidencialidad </a:t>
            </a:r>
            <a:r>
              <a:rPr lang="es-GT" dirty="0"/>
              <a:t>exigidos para una solución VPN</a:t>
            </a:r>
          </a:p>
          <a:p>
            <a:pPr>
              <a:buNone/>
            </a:pPr>
            <a:r>
              <a:rPr lang="es-GT" dirty="0" smtClean="0"/>
              <a:t>     – </a:t>
            </a:r>
            <a:r>
              <a:rPr lang="es-GT" dirty="0"/>
              <a:t>Permite el encapsulado de distintos protocolos (IP, </a:t>
            </a:r>
            <a:r>
              <a:rPr lang="es-GT" dirty="0" smtClean="0"/>
              <a:t>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IPX</a:t>
            </a:r>
            <a:r>
              <a:rPr lang="es-GT" dirty="0"/>
              <a:t>,</a:t>
            </a:r>
          </a:p>
          <a:p>
            <a:r>
              <a:rPr lang="es-GT" dirty="0" err="1"/>
              <a:t>NetBEUI</a:t>
            </a:r>
            <a:r>
              <a:rPr lang="es-GT" dirty="0"/>
              <a:t>…)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 una VPN?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/>
              <a:t>Proporciona el medio para usar una infraestructura de red pública</a:t>
            </a:r>
          </a:p>
          <a:p>
            <a:pPr>
              <a:buNone/>
            </a:pPr>
            <a:r>
              <a:rPr lang="es-GT" dirty="0" smtClean="0"/>
              <a:t>      como </a:t>
            </a:r>
            <a:r>
              <a:rPr lang="es-GT" dirty="0"/>
              <a:t>un canal apropiado para comunicaciones privadas de datos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Con las tecnologías de cifrado y encapsulación adecuadas, una VPN</a:t>
            </a:r>
          </a:p>
          <a:p>
            <a:pPr>
              <a:buNone/>
            </a:pPr>
            <a:r>
              <a:rPr lang="es-GT" dirty="0" smtClean="0"/>
              <a:t>      constituye </a:t>
            </a:r>
            <a:r>
              <a:rPr lang="es-GT" dirty="0"/>
              <a:t>un túnel (generalmente túnel IP) cifrado y/o encapsulado a</a:t>
            </a:r>
          </a:p>
          <a:p>
            <a:pPr>
              <a:buNone/>
            </a:pPr>
            <a:r>
              <a:rPr lang="es-GT" dirty="0" smtClean="0"/>
              <a:t>      través </a:t>
            </a:r>
            <a:r>
              <a:rPr lang="es-GT" dirty="0"/>
              <a:t>de Internet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Utiliza protocolos de </a:t>
            </a:r>
            <a:r>
              <a:rPr lang="es-GT" dirty="0" err="1"/>
              <a:t>tunneling</a:t>
            </a: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Proporciona los servicios de las redes privadas (confianza)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Utiliza conexiones temporales (virtuales)</a:t>
            </a:r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 una combinación de hardware y/o software que: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Extiende una intranet o red corporativa a través de la insegura y pública</a:t>
            </a:r>
          </a:p>
          <a:p>
            <a:pPr>
              <a:buNone/>
            </a:pPr>
            <a:r>
              <a:rPr lang="es-GT" dirty="0" smtClean="0"/>
              <a:t>          Internet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Permite comunicación segura con las oficinas sucursales, usuarios</a:t>
            </a:r>
          </a:p>
          <a:p>
            <a:pPr>
              <a:buNone/>
            </a:pPr>
            <a:r>
              <a:rPr lang="es-GT" dirty="0" smtClean="0"/>
              <a:t>          móviles </a:t>
            </a:r>
            <a:r>
              <a:rPr lang="es-GT" dirty="0"/>
              <a:t>o remotos y clientes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general de </a:t>
            </a:r>
            <a:r>
              <a:rPr lang="es-GT" dirty="0" err="1"/>
              <a:t>VPNs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 err="1"/>
              <a:t>VPNs</a:t>
            </a:r>
            <a:r>
              <a:rPr lang="es-GT" dirty="0"/>
              <a:t> de Intranets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proporcionan conectividad interna entre distintos </a:t>
            </a:r>
            <a:r>
              <a:rPr lang="es-GT" dirty="0" smtClean="0"/>
              <a:t> 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emplazamientos de </a:t>
            </a:r>
            <a:r>
              <a:rPr lang="es-GT" dirty="0"/>
              <a:t>una misma </a:t>
            </a:r>
            <a:r>
              <a:rPr lang="es-GT" dirty="0" smtClean="0"/>
              <a:t>empresa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 err="1"/>
              <a:t>VPNs</a:t>
            </a:r>
            <a:r>
              <a:rPr lang="es-GT" dirty="0"/>
              <a:t> de Acceso Remoto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amplían la red interna a los </a:t>
            </a:r>
            <a:r>
              <a:rPr lang="es-GT" dirty="0" err="1"/>
              <a:t>teletrabajadores</a:t>
            </a:r>
            <a:r>
              <a:rPr lang="es-GT" dirty="0"/>
              <a:t>,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trabajadores itinerantes </a:t>
            </a:r>
            <a:r>
              <a:rPr lang="es-GT" dirty="0"/>
              <a:t>y a las oficinas </a:t>
            </a:r>
            <a:r>
              <a:rPr lang="es-GT" dirty="0" smtClean="0"/>
              <a:t>remotas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 err="1"/>
              <a:t>VPNs</a:t>
            </a:r>
            <a:r>
              <a:rPr lang="es-GT" dirty="0"/>
              <a:t> de </a:t>
            </a:r>
            <a:r>
              <a:rPr lang="es-GT" dirty="0" err="1"/>
              <a:t>Extranets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amplían la red de las empresas e </a:t>
            </a:r>
            <a:r>
              <a:rPr lang="es-GT" dirty="0" smtClean="0"/>
              <a:t>incluyen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</a:t>
            </a:r>
            <a:r>
              <a:rPr lang="es-GT" dirty="0"/>
              <a:t>proveedores, </a:t>
            </a:r>
            <a:r>
              <a:rPr lang="es-GT" dirty="0" smtClean="0"/>
              <a:t>empresas asociadas </a:t>
            </a:r>
            <a:r>
              <a:rPr lang="es-GT" dirty="0"/>
              <a:t>y/o clientes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GT" dirty="0"/>
              <a:t>SSH (</a:t>
            </a:r>
            <a:r>
              <a:rPr lang="es-GT" dirty="0" err="1"/>
              <a:t>Secure</a:t>
            </a:r>
            <a:r>
              <a:rPr lang="es-GT" dirty="0"/>
              <a:t> </a:t>
            </a:r>
            <a:r>
              <a:rPr lang="es-GT" dirty="0" err="1"/>
              <a:t>SHell</a:t>
            </a:r>
            <a:r>
              <a:rPr lang="es-GT" dirty="0"/>
              <a:t>) (III)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/>
              <a:t>Secuencia de eventos de una conexión SSH:</a:t>
            </a:r>
          </a:p>
          <a:p>
            <a:pPr>
              <a:buNone/>
            </a:pPr>
            <a:r>
              <a:rPr lang="es-GT" dirty="0" smtClean="0"/>
              <a:t>      1</a:t>
            </a:r>
            <a:r>
              <a:rPr lang="es-GT" dirty="0"/>
              <a:t>. Se crea una capa de transporte segura para que el cliente sepa que está</a:t>
            </a:r>
          </a:p>
          <a:p>
            <a:pPr>
              <a:buNone/>
            </a:pPr>
            <a:r>
              <a:rPr lang="es-GT" dirty="0" smtClean="0"/>
              <a:t>           efectivamente </a:t>
            </a:r>
            <a:r>
              <a:rPr lang="es-GT" dirty="0"/>
              <a:t>comunicando con el servidor correcto. Luego se cifra la</a:t>
            </a:r>
          </a:p>
          <a:p>
            <a:pPr>
              <a:buNone/>
            </a:pPr>
            <a:r>
              <a:rPr lang="es-GT" dirty="0" smtClean="0"/>
              <a:t>           comunicación </a:t>
            </a:r>
            <a:r>
              <a:rPr lang="es-GT" dirty="0"/>
              <a:t>entre el cliente y el servidor por medio de un código</a:t>
            </a:r>
          </a:p>
          <a:p>
            <a:pPr>
              <a:buNone/>
            </a:pPr>
            <a:r>
              <a:rPr lang="es-GT" dirty="0" smtClean="0"/>
              <a:t>           simétrico</a:t>
            </a:r>
            <a:endParaRPr lang="es-GT" dirty="0"/>
          </a:p>
          <a:p>
            <a:pPr>
              <a:buNone/>
            </a:pPr>
            <a:r>
              <a:rPr lang="es-GT" dirty="0" smtClean="0"/>
              <a:t>      2</a:t>
            </a:r>
            <a:r>
              <a:rPr lang="es-GT" dirty="0"/>
              <a:t>. Con la conexión segura al servidor en su lugar, el cliente se autentifica</a:t>
            </a:r>
          </a:p>
          <a:p>
            <a:pPr>
              <a:buNone/>
            </a:pPr>
            <a:r>
              <a:rPr lang="es-GT" dirty="0" smtClean="0"/>
              <a:t>           ante </a:t>
            </a:r>
            <a:r>
              <a:rPr lang="es-GT" dirty="0"/>
              <a:t>el servidor sin preocuparse de que la información de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autentificación  pudiese </a:t>
            </a:r>
            <a:r>
              <a:rPr lang="es-GT" dirty="0"/>
              <a:t>exponerse a peligro. </a:t>
            </a:r>
            <a:r>
              <a:rPr lang="es-GT" dirty="0" err="1"/>
              <a:t>OpenSSH</a:t>
            </a:r>
            <a:r>
              <a:rPr lang="es-GT" dirty="0"/>
              <a:t> usa claves DSA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o </a:t>
            </a:r>
            <a:r>
              <a:rPr lang="es-GT" dirty="0"/>
              <a:t>RSA y </a:t>
            </a:r>
            <a:r>
              <a:rPr lang="es-GT" dirty="0" smtClean="0"/>
              <a:t>la  versión </a:t>
            </a:r>
            <a:r>
              <a:rPr lang="es-GT" dirty="0"/>
              <a:t>2.0 del protocolo SSH para autenticaciones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predeterminadas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3</a:t>
            </a:r>
            <a:r>
              <a:rPr lang="es-GT" dirty="0"/>
              <a:t>. Con el cliente autentificado ante el servidor, se pueden usar varios</a:t>
            </a:r>
          </a:p>
          <a:p>
            <a:pPr>
              <a:buNone/>
            </a:pPr>
            <a:r>
              <a:rPr lang="es-GT" dirty="0" smtClean="0"/>
              <a:t>          servicios </a:t>
            </a:r>
            <a:r>
              <a:rPr lang="es-GT" dirty="0"/>
              <a:t>diferentes con seguridad a través de la conexión, como una</a:t>
            </a:r>
          </a:p>
          <a:p>
            <a:pPr>
              <a:buNone/>
            </a:pPr>
            <a:r>
              <a:rPr lang="es-GT" dirty="0" smtClean="0"/>
              <a:t>          sesión </a:t>
            </a:r>
            <a:r>
              <a:rPr lang="es-GT" dirty="0" err="1"/>
              <a:t>shell</a:t>
            </a:r>
            <a:r>
              <a:rPr lang="es-GT" dirty="0"/>
              <a:t> interactiva, aplicaciones X11 y túneles TCP/IP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 una VPN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Las </a:t>
            </a:r>
            <a:r>
              <a:rPr lang="es-GT" dirty="0" err="1"/>
              <a:t>VPNs</a:t>
            </a:r>
            <a:r>
              <a:rPr lang="es-GT" dirty="0"/>
              <a:t> se basan en las siguientes tecnologías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Firewalls</a:t>
            </a:r>
          </a:p>
          <a:p>
            <a:pPr>
              <a:buNone/>
            </a:pPr>
            <a:r>
              <a:rPr lang="es-GT" dirty="0" smtClean="0"/>
              <a:t>         </a:t>
            </a:r>
            <a:r>
              <a:rPr lang="es-GT" dirty="0"/>
              <a:t>Como mecanismo de protección adicional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Autenticación</a:t>
            </a:r>
          </a:p>
          <a:p>
            <a:pPr>
              <a:buNone/>
            </a:pPr>
            <a:r>
              <a:rPr lang="es-GT" dirty="0" smtClean="0"/>
              <a:t>         </a:t>
            </a:r>
            <a:r>
              <a:rPr lang="es-GT" dirty="0"/>
              <a:t>Para dar acceso sólo a sistemas permitidos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Cifrado</a:t>
            </a:r>
          </a:p>
          <a:p>
            <a:pPr>
              <a:buNone/>
            </a:pPr>
            <a:r>
              <a:rPr lang="es-GT" dirty="0" smtClean="0"/>
              <a:t>         </a:t>
            </a:r>
            <a:r>
              <a:rPr lang="es-GT" dirty="0"/>
              <a:t>Para asegurar confidencialidad e integridad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 err="1"/>
              <a:t>Tunneling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  </a:t>
            </a:r>
            <a:r>
              <a:rPr lang="es-GT" dirty="0"/>
              <a:t>Como mecanismo de intercambio </a:t>
            </a:r>
            <a:r>
              <a:rPr lang="es-GT" dirty="0" smtClean="0"/>
              <a:t>de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</a:t>
            </a:r>
            <a:r>
              <a:rPr lang="es-GT" dirty="0"/>
              <a:t>información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Implementación de una VPN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Hay que realizar las siguientes operaciones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Diseñar una topología de red y firewalls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Teniendo en cuenta los costes y la protección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Escoger un protocolo para los túneles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Teniendo en cuenta los equipos finales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Teniendo en cuenta las aplicaciones finales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Diseñar una PKI (</a:t>
            </a:r>
            <a:r>
              <a:rPr lang="es-GT" dirty="0" err="1"/>
              <a:t>Public</a:t>
            </a:r>
            <a:r>
              <a:rPr lang="es-GT" dirty="0"/>
              <a:t> Key </a:t>
            </a:r>
            <a:r>
              <a:rPr lang="es-GT" dirty="0" err="1"/>
              <a:t>Infraestructure</a:t>
            </a:r>
            <a:r>
              <a:rPr lang="es-GT" dirty="0"/>
              <a:t>)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Teniendo en cuenta las necesidades del protocolo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En el mercado hay ofertas de productos que tienen</a:t>
            </a:r>
          </a:p>
          <a:p>
            <a:pPr>
              <a:buNone/>
            </a:pPr>
            <a:r>
              <a:rPr lang="es-GT" dirty="0" smtClean="0"/>
              <a:t>        integradas </a:t>
            </a:r>
            <a:r>
              <a:rPr lang="es-GT" dirty="0"/>
              <a:t>varias de las opciones anteriores: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 err="1"/>
              <a:t>Altavista</a:t>
            </a:r>
            <a:r>
              <a:rPr lang="es-GT" dirty="0"/>
              <a:t> </a:t>
            </a:r>
            <a:r>
              <a:rPr lang="es-GT" dirty="0" err="1"/>
              <a:t>Tunnel</a:t>
            </a:r>
            <a:r>
              <a:rPr lang="es-GT" dirty="0"/>
              <a:t>, </a:t>
            </a:r>
            <a:r>
              <a:rPr lang="es-GT" i="1" dirty="0"/>
              <a:t>Digital (para redes IP y protocolo propietario)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 err="1"/>
              <a:t>Private</a:t>
            </a:r>
            <a:r>
              <a:rPr lang="es-GT" dirty="0"/>
              <a:t> Internet Exchange (PIX), </a:t>
            </a:r>
            <a:r>
              <a:rPr lang="es-GT" i="1" dirty="0"/>
              <a:t>Cisco </a:t>
            </a:r>
            <a:r>
              <a:rPr lang="es-GT" i="1" dirty="0" err="1"/>
              <a:t>Systems</a:t>
            </a:r>
            <a:r>
              <a:rPr lang="es-GT" i="1" dirty="0"/>
              <a:t> (para redes IP y protocolo</a:t>
            </a:r>
          </a:p>
          <a:p>
            <a:pPr>
              <a:buNone/>
            </a:pPr>
            <a:r>
              <a:rPr lang="es-GT" dirty="0" smtClean="0"/>
              <a:t>           propietario</a:t>
            </a:r>
            <a:r>
              <a:rPr lang="es-GT" dirty="0"/>
              <a:t>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S/WAN, </a:t>
            </a:r>
            <a:r>
              <a:rPr lang="es-GT" i="1" dirty="0"/>
              <a:t>RSA Data Security (para redes IP y protocolo estándar (</a:t>
            </a:r>
            <a:r>
              <a:rPr lang="es-GT" i="1" dirty="0" err="1"/>
              <a:t>IPSec</a:t>
            </a:r>
            <a:r>
              <a:rPr lang="es-GT" i="1" dirty="0"/>
              <a:t>))</a:t>
            </a:r>
            <a:endParaRPr lang="es-G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Funcionamiento básico de una VPN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/>
              <a:t>1. El usuario remoto marca a su ISP local y se conecta a la red del ISP</a:t>
            </a:r>
          </a:p>
          <a:p>
            <a:pPr>
              <a:buNone/>
            </a:pPr>
            <a:r>
              <a:rPr lang="es-GT" dirty="0" smtClean="0"/>
              <a:t>     de </a:t>
            </a:r>
            <a:r>
              <a:rPr lang="es-GT" dirty="0"/>
              <a:t>forma </a:t>
            </a:r>
            <a:r>
              <a:rPr lang="es-GT" dirty="0" smtClean="0"/>
              <a:t>normal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2. Cuando desea conectarse a la red corporativa, el usuario inicia el</a:t>
            </a:r>
          </a:p>
          <a:p>
            <a:pPr>
              <a:buNone/>
            </a:pPr>
            <a:r>
              <a:rPr lang="es-GT" dirty="0" smtClean="0"/>
              <a:t>     túnel </a:t>
            </a:r>
            <a:r>
              <a:rPr lang="es-GT" dirty="0"/>
              <a:t>mandando una petición a un servidor VPN de la red corporativa</a:t>
            </a:r>
          </a:p>
          <a:p>
            <a:pPr>
              <a:buNone/>
            </a:pPr>
            <a:r>
              <a:rPr lang="es-GT" dirty="0"/>
              <a:t>3. El servidor VPN autentica al usuario y crea el otro extremo del </a:t>
            </a:r>
            <a:r>
              <a:rPr lang="es-GT" dirty="0" smtClean="0"/>
              <a:t>túnel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4. El usuario comienza a enviar datos a través del túnel, que son</a:t>
            </a:r>
          </a:p>
          <a:p>
            <a:pPr>
              <a:buNone/>
            </a:pPr>
            <a:r>
              <a:rPr lang="es-GT" dirty="0" smtClean="0"/>
              <a:t>    cifrados </a:t>
            </a:r>
            <a:r>
              <a:rPr lang="es-GT" dirty="0"/>
              <a:t>por el software VPN (del cliente) antes de ser enviados</a:t>
            </a:r>
          </a:p>
          <a:p>
            <a:pPr>
              <a:buNone/>
            </a:pPr>
            <a:r>
              <a:rPr lang="es-GT" dirty="0" smtClean="0"/>
              <a:t>    sobre </a:t>
            </a:r>
            <a:r>
              <a:rPr lang="es-GT" dirty="0"/>
              <a:t>la conexión del </a:t>
            </a:r>
            <a:r>
              <a:rPr lang="es-GT" dirty="0" smtClean="0"/>
              <a:t>ISP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5. En el destino, el servidor VPN recibe los datos y los descifra,</a:t>
            </a:r>
          </a:p>
          <a:p>
            <a:pPr>
              <a:buNone/>
            </a:pPr>
            <a:r>
              <a:rPr lang="es-GT" dirty="0" smtClean="0"/>
              <a:t>    propagando </a:t>
            </a:r>
            <a:r>
              <a:rPr lang="es-GT" dirty="0"/>
              <a:t>los datos hacia la red corporativa. Cualquier información</a:t>
            </a:r>
          </a:p>
          <a:p>
            <a:pPr>
              <a:buNone/>
            </a:pPr>
            <a:r>
              <a:rPr lang="es-GT" dirty="0" smtClean="0"/>
              <a:t>     enviada </a:t>
            </a:r>
            <a:r>
              <a:rPr lang="es-GT" dirty="0"/>
              <a:t>de vuelta al usuario remoto también es cifrada antes de</a:t>
            </a:r>
          </a:p>
          <a:p>
            <a:pPr>
              <a:buNone/>
            </a:pPr>
            <a:r>
              <a:rPr lang="es-GT" dirty="0" smtClean="0"/>
              <a:t>     enviarse </a:t>
            </a:r>
            <a:r>
              <a:rPr lang="es-GT" dirty="0"/>
              <a:t>por Internet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¿Para qué sirven las </a:t>
            </a:r>
            <a:r>
              <a:rPr lang="es-GT" dirty="0" err="1"/>
              <a:t>VPNs</a:t>
            </a:r>
            <a:r>
              <a:rPr lang="es-GT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Se pueden usar como una </a:t>
            </a:r>
            <a:r>
              <a:rPr lang="es-GT" dirty="0" smtClean="0"/>
              <a:t>Extranet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Son más seguras que una </a:t>
            </a:r>
            <a:r>
              <a:rPr lang="es-GT" dirty="0" smtClean="0"/>
              <a:t>Extranet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Permiten conectar diferentes delegaciones de una empresa,</a:t>
            </a:r>
          </a:p>
          <a:p>
            <a:pPr>
              <a:buNone/>
            </a:pPr>
            <a:r>
              <a:rPr lang="es-GT" dirty="0" smtClean="0"/>
              <a:t>        simulando </a:t>
            </a:r>
            <a:r>
              <a:rPr lang="es-GT" dirty="0"/>
              <a:t>una red local de una manera transparente y </a:t>
            </a:r>
            <a:r>
              <a:rPr lang="es-GT" dirty="0" smtClean="0"/>
              <a:t>económica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Proporcionan acceso a los diferentes recursos de la red de forma</a:t>
            </a:r>
          </a:p>
          <a:p>
            <a:pPr>
              <a:buNone/>
            </a:pPr>
            <a:r>
              <a:rPr lang="es-GT" dirty="0" smtClean="0"/>
              <a:t>        remota </a:t>
            </a:r>
            <a:r>
              <a:rPr lang="es-GT" dirty="0"/>
              <a:t>a todos los usuarios de la red corporativa (clientes, socios,</a:t>
            </a:r>
          </a:p>
          <a:p>
            <a:pPr>
              <a:buNone/>
            </a:pPr>
            <a:r>
              <a:rPr lang="es-GT" dirty="0" smtClean="0"/>
              <a:t>        consultores...)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Las </a:t>
            </a:r>
            <a:r>
              <a:rPr lang="es-GT" dirty="0" err="1"/>
              <a:t>VPNs</a:t>
            </a:r>
            <a:r>
              <a:rPr lang="es-GT" dirty="0"/>
              <a:t> seguras proporcionan: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Confidencialidad (cifrado de los datos)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Integridad (</a:t>
            </a:r>
            <a:r>
              <a:rPr lang="es-GT" dirty="0" err="1"/>
              <a:t>IPSec</a:t>
            </a:r>
            <a:r>
              <a:rPr lang="es-GT" dirty="0"/>
              <a:t>, asegura que los datos no son modificados en tránsito)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Autenticación de usuarios (certificados X.509; identificación de usuarios y</a:t>
            </a:r>
          </a:p>
          <a:p>
            <a:pPr>
              <a:buNone/>
            </a:pPr>
            <a:r>
              <a:rPr lang="es-GT" dirty="0" smtClean="0"/>
              <a:t>           protección </a:t>
            </a:r>
            <a:r>
              <a:rPr lang="es-GT" dirty="0"/>
              <a:t>contra ataques de suplantación)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Control de acceso a la red (políticas VPN)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No repudio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Ventajas de las </a:t>
            </a:r>
            <a:r>
              <a:rPr lang="es-GT" dirty="0" err="1"/>
              <a:t>VPNs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/>
              <a:t>Ahorro en </a:t>
            </a:r>
            <a:r>
              <a:rPr lang="es-GT" dirty="0" smtClean="0"/>
              <a:t>costes</a:t>
            </a:r>
            <a:endParaRPr lang="es-GT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No </a:t>
            </a:r>
            <a:r>
              <a:rPr lang="es-GT" dirty="0"/>
              <a:t>se compromete la seguridad de la red empresarial</a:t>
            </a:r>
          </a:p>
          <a:p>
            <a:pPr>
              <a:buNone/>
            </a:pPr>
            <a:r>
              <a:rPr lang="es-GT" dirty="0" smtClean="0"/>
              <a:t>•  </a:t>
            </a:r>
            <a:r>
              <a:rPr lang="es-GT" dirty="0"/>
              <a:t>El cliente remoto adquiere la condición de miembro de </a:t>
            </a:r>
            <a:r>
              <a:rPr lang="es-GT" dirty="0" smtClean="0"/>
              <a:t>la LAN </a:t>
            </a:r>
            <a:r>
              <a:rPr lang="es-GT" dirty="0"/>
              <a:t>(permisos, directivas de seguridad)</a:t>
            </a:r>
          </a:p>
          <a:p>
            <a:pPr>
              <a:buNone/>
            </a:pPr>
            <a:r>
              <a:rPr lang="es-GT" dirty="0" smtClean="0"/>
              <a:t>•  </a:t>
            </a:r>
            <a:r>
              <a:rPr lang="es-GT" dirty="0"/>
              <a:t>El cliente tiene acceso a todos los recursos ofrecidos en </a:t>
            </a:r>
            <a:r>
              <a:rPr lang="es-GT" dirty="0" smtClean="0"/>
              <a:t>la LAN </a:t>
            </a:r>
            <a:r>
              <a:rPr lang="es-GT" dirty="0"/>
              <a:t>(impresoras, correo electrónico, base de datos, </a:t>
            </a:r>
            <a:r>
              <a:rPr lang="es-GT" dirty="0" smtClean="0"/>
              <a:t>)</a:t>
            </a:r>
            <a:endParaRPr lang="es-GT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Acceso </a:t>
            </a:r>
            <a:r>
              <a:rPr lang="es-GT" dirty="0"/>
              <a:t>desde cualquier punto del mundo (siempre y</a:t>
            </a:r>
          </a:p>
          <a:p>
            <a:pPr>
              <a:buNone/>
            </a:pPr>
            <a:r>
              <a:rPr lang="es-GT" dirty="0" smtClean="0"/>
              <a:t>    cuando </a:t>
            </a:r>
            <a:r>
              <a:rPr lang="es-GT" dirty="0"/>
              <a:t>se tenga acceso a Internet)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Inconvenientes de las </a:t>
            </a:r>
            <a:r>
              <a:rPr lang="es-GT" dirty="0" err="1"/>
              <a:t>VPNs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No </a:t>
            </a:r>
            <a:r>
              <a:rPr lang="es-GT" dirty="0"/>
              <a:t>se garantiza disponibilidad ( NO Internet </a:t>
            </a:r>
            <a:r>
              <a:rPr lang="es-GT" dirty="0" smtClean="0"/>
              <a:t>      </a:t>
            </a:r>
            <a:r>
              <a:rPr lang="es-GT" dirty="0"/>
              <a:t>NO VPN)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No </a:t>
            </a:r>
            <a:r>
              <a:rPr lang="es-GT" dirty="0"/>
              <a:t>se garantiza el caudal (red pública)</a:t>
            </a:r>
          </a:p>
          <a:p>
            <a:pPr>
              <a:buNone/>
            </a:pPr>
            <a:r>
              <a:rPr lang="es-GT" dirty="0" smtClean="0"/>
              <a:t>•  </a:t>
            </a:r>
            <a:r>
              <a:rPr lang="es-GT" dirty="0"/>
              <a:t>Gestión de claves de acceso y autenticación delicada y</a:t>
            </a:r>
          </a:p>
          <a:p>
            <a:pPr>
              <a:buNone/>
            </a:pPr>
            <a:r>
              <a:rPr lang="es-GT" dirty="0" smtClean="0"/>
              <a:t>    laboriosa</a:t>
            </a:r>
            <a:endParaRPr lang="es-GT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La </a:t>
            </a:r>
            <a:r>
              <a:rPr lang="es-GT" dirty="0"/>
              <a:t>fiabilidad es menor que en una línea dedicada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Mayor </a:t>
            </a:r>
            <a:r>
              <a:rPr lang="es-GT" dirty="0"/>
              <a:t>carga en el cliente VPN (encapsulación y cifrado)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Mayor </a:t>
            </a:r>
            <a:r>
              <a:rPr lang="es-GT" dirty="0"/>
              <a:t>complejidad en la configuración del cliente (proxy,</a:t>
            </a:r>
          </a:p>
          <a:p>
            <a:pPr>
              <a:buNone/>
            </a:pPr>
            <a:r>
              <a:rPr lang="es-GT" dirty="0" smtClean="0"/>
              <a:t>    servidor </a:t>
            </a:r>
            <a:r>
              <a:rPr lang="es-GT" dirty="0"/>
              <a:t>de correo, … 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Una </a:t>
            </a:r>
            <a:r>
              <a:rPr lang="es-GT" dirty="0"/>
              <a:t>VPN se considera segura, pero no hay que olvidar</a:t>
            </a:r>
          </a:p>
          <a:p>
            <a:pPr>
              <a:buNone/>
            </a:pPr>
            <a:r>
              <a:rPr lang="es-GT" dirty="0" smtClean="0"/>
              <a:t>    que </a:t>
            </a:r>
            <a:r>
              <a:rPr lang="es-GT" dirty="0"/>
              <a:t>la información sigue viajando por Internet (no seguro y</a:t>
            </a:r>
          </a:p>
          <a:p>
            <a:pPr>
              <a:buNone/>
            </a:pPr>
            <a:r>
              <a:rPr lang="es-GT" dirty="0" smtClean="0"/>
              <a:t>    expuestos </a:t>
            </a:r>
            <a:r>
              <a:rPr lang="es-GT" dirty="0"/>
              <a:t>a ataques)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6588224" y="170080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Alternativas </a:t>
            </a:r>
            <a:r>
              <a:rPr lang="es-GT" dirty="0"/>
              <a:t>a las </a:t>
            </a:r>
            <a:r>
              <a:rPr lang="es-GT" dirty="0" err="1"/>
              <a:t>VPNs</a:t>
            </a:r>
            <a:r>
              <a:rPr lang="es-GT" dirty="0"/>
              <a:t> (</a:t>
            </a:r>
            <a:r>
              <a:rPr lang="es-GT" dirty="0" smtClean="0"/>
              <a:t>II)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</a:t>
            </a:r>
            <a:r>
              <a:rPr lang="es-GT" b="1" dirty="0" smtClean="0"/>
              <a:t>Alquiler </a:t>
            </a:r>
            <a:r>
              <a:rPr lang="es-GT" b="1" dirty="0"/>
              <a:t>de líneas dedicadas: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Son seguras ya que sólo circulamos nosotros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Alto coste económico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El ancho de banda del que queramos disponer va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 en proporción </a:t>
            </a:r>
            <a:r>
              <a:rPr lang="es-GT" dirty="0"/>
              <a:t>a lo que se esté dispuesto a pagar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 err="1"/>
              <a:t>Ej</a:t>
            </a:r>
            <a:r>
              <a:rPr lang="es-GT" dirty="0"/>
              <a:t>: líneas T1/E1, </a:t>
            </a:r>
            <a:r>
              <a:rPr lang="es-GT" dirty="0" err="1"/>
              <a:t>frame-relay</a:t>
            </a:r>
            <a:r>
              <a:rPr lang="es-GT" dirty="0"/>
              <a:t>, RDSI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</a:t>
            </a:r>
            <a:r>
              <a:rPr lang="es-GT" b="1" dirty="0" smtClean="0"/>
              <a:t>WAN </a:t>
            </a:r>
            <a:r>
              <a:rPr lang="es-GT" b="1" dirty="0"/>
              <a:t>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Coste muy elevado, no asumible por la mayoría de</a:t>
            </a:r>
          </a:p>
          <a:p>
            <a:pPr>
              <a:buNone/>
            </a:pPr>
            <a:r>
              <a:rPr lang="es-GT" dirty="0" smtClean="0"/>
              <a:t>           empresas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 err="1"/>
              <a:t>Ej</a:t>
            </a:r>
            <a:r>
              <a:rPr lang="es-GT" dirty="0"/>
              <a:t>: FDDI, ATM, 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/>
          <a:lstStyle/>
          <a:p>
            <a:r>
              <a:rPr lang="es-GT" dirty="0" smtClean="0"/>
              <a:t>5.      CORTAFUEGOS</a:t>
            </a:r>
            <a:br>
              <a:rPr lang="es-GT" dirty="0" smtClean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4" name="3 Rectángulo"/>
          <p:cNvSpPr/>
          <p:nvPr/>
        </p:nvSpPr>
        <p:spPr>
          <a:xfrm>
            <a:off x="2286000" y="2274838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/>
              <a:t>¿Qué es un cortafuegos?</a:t>
            </a:r>
          </a:p>
          <a:p>
            <a:r>
              <a:rPr lang="es-GT" sz="2000" dirty="0"/>
              <a:t>• ¿Hasta qué nivel nos protegen?</a:t>
            </a:r>
          </a:p>
          <a:p>
            <a:r>
              <a:rPr lang="es-GT" sz="2000" dirty="0"/>
              <a:t>• Funciones de los cortafuegos</a:t>
            </a:r>
          </a:p>
          <a:p>
            <a:r>
              <a:rPr lang="es-GT" sz="2000" dirty="0"/>
              <a:t>• Componentes de los cortafuegos</a:t>
            </a:r>
          </a:p>
          <a:p>
            <a:r>
              <a:rPr lang="es-GT" sz="2000" dirty="0"/>
              <a:t>• Técnicas aplicadas en los cortafuegos</a:t>
            </a:r>
          </a:p>
          <a:p>
            <a:r>
              <a:rPr lang="es-GT" sz="2000" dirty="0"/>
              <a:t>• Arquitecturas de los cortafuegos</a:t>
            </a:r>
          </a:p>
          <a:p>
            <a:r>
              <a:rPr lang="es-GT" sz="2000" dirty="0"/>
              <a:t>• Distintas clasificaciones de cortafuegos</a:t>
            </a:r>
          </a:p>
          <a:p>
            <a:r>
              <a:rPr lang="es-GT" sz="2000" dirty="0"/>
              <a:t>• Servicios adicionales de un cortafuegos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¿Hasta </a:t>
            </a:r>
            <a:r>
              <a:rPr lang="es-GT" sz="3100" dirty="0"/>
              <a:t>qué</a:t>
            </a:r>
            <a:r>
              <a:rPr lang="es-GT" dirty="0"/>
              <a:t> nivel nos protege un cortafuegos?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El </a:t>
            </a:r>
            <a:r>
              <a:rPr lang="es-GT" dirty="0"/>
              <a:t>nivel de protección que ofrece un cortafuegos depende</a:t>
            </a:r>
          </a:p>
          <a:p>
            <a:pPr>
              <a:buNone/>
            </a:pPr>
            <a:r>
              <a:rPr lang="es-GT" dirty="0" smtClean="0"/>
              <a:t>     de </a:t>
            </a:r>
            <a:r>
              <a:rPr lang="es-GT" dirty="0"/>
              <a:t>las necesidades concretas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Un </a:t>
            </a:r>
            <a:r>
              <a:rPr lang="es-GT" dirty="0"/>
              <a:t>cortafuegos proporciona un único punto de acceso</a:t>
            </a:r>
          </a:p>
          <a:p>
            <a:pPr>
              <a:buNone/>
            </a:pPr>
            <a:r>
              <a:rPr lang="es-GT" dirty="0" smtClean="0"/>
              <a:t>     donde </a:t>
            </a:r>
            <a:r>
              <a:rPr lang="es-GT" dirty="0"/>
              <a:t>centralizar las medidas de seguridad y auditoría de</a:t>
            </a:r>
          </a:p>
          <a:p>
            <a:pPr>
              <a:buNone/>
            </a:pPr>
            <a:r>
              <a:rPr lang="es-GT" dirty="0" smtClean="0"/>
              <a:t>     la </a:t>
            </a:r>
            <a:r>
              <a:rPr lang="es-GT" dirty="0"/>
              <a:t>red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o </a:t>
            </a:r>
            <a:r>
              <a:rPr lang="es-GT" dirty="0"/>
              <a:t>puede protegernos de: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amenazas que no pasan a través del cortafuegos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amenazas que provienen de nuestra propia red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clientes o servicios que admitimos como válidos pero </a:t>
            </a:r>
            <a:r>
              <a:rPr lang="es-GT" dirty="0" smtClean="0"/>
              <a:t>que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resultan vulnerables </a:t>
            </a:r>
            <a:r>
              <a:rPr lang="es-GT" dirty="0"/>
              <a:t>(</a:t>
            </a:r>
            <a:r>
              <a:rPr lang="es-GT" dirty="0" err="1"/>
              <a:t>tunneling</a:t>
            </a:r>
            <a:r>
              <a:rPr lang="es-GT" dirty="0"/>
              <a:t> sobre HTTP, SMTP...)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</a:t>
            </a:r>
            <a:r>
              <a:rPr lang="es-GT" b="1" dirty="0" smtClean="0"/>
              <a:t>Los </a:t>
            </a:r>
            <a:r>
              <a:rPr lang="es-GT" b="1" dirty="0"/>
              <a:t>cortafuegos deben combinarse con otras</a:t>
            </a:r>
          </a:p>
          <a:p>
            <a:pPr>
              <a:buNone/>
            </a:pPr>
            <a:r>
              <a:rPr lang="es-GT" b="1" dirty="0" smtClean="0"/>
              <a:t>       medidas </a:t>
            </a:r>
            <a:r>
              <a:rPr lang="es-GT" b="1" dirty="0"/>
              <a:t>de seguridad en redes 􀃖 protocolos seguros</a:t>
            </a:r>
            <a:endParaRPr lang="es-GT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Funciones de un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GT" dirty="0"/>
              <a:t>Controlar, permitiendo o denegando, los accesos desde la</a:t>
            </a:r>
          </a:p>
          <a:p>
            <a:pPr>
              <a:buNone/>
            </a:pPr>
            <a:r>
              <a:rPr lang="es-GT" dirty="0" smtClean="0"/>
              <a:t>      red </a:t>
            </a:r>
            <a:r>
              <a:rPr lang="es-GT" dirty="0"/>
              <a:t>local hacia el exterior y los accesos desde el exterior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hacia </a:t>
            </a:r>
            <a:r>
              <a:rPr lang="es-GT" dirty="0"/>
              <a:t>la red local (redes, subredes o nodos específicos y</a:t>
            </a:r>
          </a:p>
          <a:p>
            <a:pPr>
              <a:buNone/>
            </a:pPr>
            <a:r>
              <a:rPr lang="es-GT" dirty="0" smtClean="0"/>
              <a:t>      servicios)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Filtrar </a:t>
            </a:r>
            <a:r>
              <a:rPr lang="es-GT" dirty="0"/>
              <a:t>los paquetes que circulan, de modo que sólo los</a:t>
            </a:r>
          </a:p>
          <a:p>
            <a:pPr>
              <a:buNone/>
            </a:pPr>
            <a:r>
              <a:rPr lang="es-GT" dirty="0" smtClean="0"/>
              <a:t>      servicios </a:t>
            </a:r>
            <a:r>
              <a:rPr lang="es-GT" dirty="0"/>
              <a:t>permitidos puedan </a:t>
            </a:r>
            <a:r>
              <a:rPr lang="es-GT" dirty="0" smtClean="0"/>
              <a:t>pasar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Monitorizar el tráfico, supervisando destino, origen y</a:t>
            </a:r>
          </a:p>
          <a:p>
            <a:pPr>
              <a:buNone/>
            </a:pPr>
            <a:r>
              <a:rPr lang="es-GT" dirty="0" smtClean="0"/>
              <a:t>      cantidad </a:t>
            </a:r>
            <a:r>
              <a:rPr lang="es-GT" dirty="0"/>
              <a:t>de información recibida y/o </a:t>
            </a:r>
            <a:r>
              <a:rPr lang="es-GT" dirty="0" smtClean="0"/>
              <a:t>enviada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Almacenar total o parcialmente los paquetes que circulan</a:t>
            </a:r>
          </a:p>
          <a:p>
            <a:pPr>
              <a:buNone/>
            </a:pPr>
            <a:r>
              <a:rPr lang="es-GT" dirty="0" smtClean="0"/>
              <a:t>      a </a:t>
            </a:r>
            <a:r>
              <a:rPr lang="es-GT" dirty="0"/>
              <a:t>través de él para analizarlos en caso de </a:t>
            </a:r>
            <a:r>
              <a:rPr lang="es-GT" dirty="0" smtClean="0"/>
              <a:t>problemas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Establecer un punto de cifrado de la información si se</a:t>
            </a:r>
          </a:p>
          <a:p>
            <a:pPr>
              <a:buNone/>
            </a:pPr>
            <a:r>
              <a:rPr lang="es-GT" dirty="0" smtClean="0"/>
              <a:t>      pretende </a:t>
            </a:r>
            <a:r>
              <a:rPr lang="es-GT" dirty="0"/>
              <a:t>comunicar dos redes locales a través de Internet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GT" dirty="0"/>
              <a:t>SSH. Reenvío por puertos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s-GT" dirty="0"/>
              <a:t>El reenvío por TCP/IP trabaja con el cliente SSH y pide que un </a:t>
            </a:r>
            <a:r>
              <a:rPr lang="es-GT" dirty="0" smtClean="0"/>
              <a:t>determinado   puerto </a:t>
            </a:r>
            <a:r>
              <a:rPr lang="es-GT" dirty="0"/>
              <a:t>en </a:t>
            </a:r>
            <a:r>
              <a:rPr lang="es-GT" dirty="0" smtClean="0"/>
              <a:t>el</a:t>
            </a:r>
          </a:p>
          <a:p>
            <a:pPr>
              <a:buNone/>
            </a:pPr>
            <a:r>
              <a:rPr lang="es-GT" dirty="0" smtClean="0"/>
              <a:t>         </a:t>
            </a:r>
            <a:r>
              <a:rPr lang="es-GT" dirty="0"/>
              <a:t>lado del cliente o del servidor sea asignado a la conexión </a:t>
            </a:r>
            <a:r>
              <a:rPr lang="es-GT" dirty="0" smtClean="0"/>
              <a:t>SSH  existente.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   Para </a:t>
            </a:r>
            <a:r>
              <a:rPr lang="es-GT" dirty="0"/>
              <a:t>asignar un puerto local del cliente a un puerto remoto del servidor, primero</a:t>
            </a:r>
          </a:p>
          <a:p>
            <a:pPr>
              <a:buNone/>
            </a:pPr>
            <a:r>
              <a:rPr lang="es-GT" dirty="0" smtClean="0"/>
              <a:t>          hay </a:t>
            </a:r>
            <a:r>
              <a:rPr lang="es-GT" dirty="0"/>
              <a:t>que saber los números de puerto de ambas máquinas. Es posible asignar</a:t>
            </a:r>
          </a:p>
          <a:p>
            <a:pPr>
              <a:buNone/>
            </a:pPr>
            <a:r>
              <a:rPr lang="es-GT" dirty="0" smtClean="0"/>
              <a:t>          dos </a:t>
            </a:r>
            <a:r>
              <a:rPr lang="es-GT" dirty="0"/>
              <a:t>puertos no estándar, diferentes el uno del otro.</a:t>
            </a:r>
          </a:p>
          <a:p>
            <a:pPr>
              <a:buNone/>
            </a:pPr>
            <a:r>
              <a:rPr lang="es-GT" b="1" dirty="0" smtClean="0"/>
              <a:t>          </a:t>
            </a:r>
            <a:r>
              <a:rPr lang="es-GT" b="1" dirty="0" err="1" smtClean="0"/>
              <a:t>ssh</a:t>
            </a:r>
            <a:r>
              <a:rPr lang="es-GT" b="1" dirty="0" smtClean="0"/>
              <a:t> </a:t>
            </a:r>
            <a:r>
              <a:rPr lang="es-GT" b="1" dirty="0"/>
              <a:t>-L </a:t>
            </a:r>
            <a:r>
              <a:rPr lang="es-GT" b="1" i="1" dirty="0"/>
              <a:t>&lt;puerto-local&gt;:&lt;maquina-remota&gt;:&lt;puerto-remoto&gt; &lt;nombre-usuario&gt;@&lt;maquina</a:t>
            </a:r>
            <a:r>
              <a:rPr lang="es-GT" b="1" i="1" dirty="0" smtClean="0"/>
              <a:t>&gt;</a:t>
            </a:r>
          </a:p>
          <a:p>
            <a:pPr>
              <a:buNone/>
            </a:pPr>
            <a:endParaRPr lang="es-GT" b="1" i="1" dirty="0"/>
          </a:p>
          <a:p>
            <a:pPr>
              <a:buNone/>
            </a:pPr>
            <a:r>
              <a:rPr lang="es-GT" dirty="0" smtClean="0"/>
              <a:t>•        </a:t>
            </a:r>
            <a:r>
              <a:rPr lang="es-GT" dirty="0" err="1"/>
              <a:t>P.e.</a:t>
            </a:r>
            <a:r>
              <a:rPr lang="es-GT" dirty="0"/>
              <a:t>, para controlar su correo electrónico en un servidor </a:t>
            </a:r>
            <a:r>
              <a:rPr lang="es-GT" dirty="0" smtClean="0"/>
              <a:t>llamado  correo.dominio.com </a:t>
            </a:r>
            <a:r>
              <a:rPr lang="es-GT" dirty="0"/>
              <a:t>usando POP </a:t>
            </a:r>
            <a:r>
              <a:rPr lang="es-GT" dirty="0" smtClean="0"/>
              <a:t>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y </a:t>
            </a:r>
            <a:r>
              <a:rPr lang="es-GT" dirty="0"/>
              <a:t>SMTP, y SSH está a disposición en </a:t>
            </a:r>
            <a:r>
              <a:rPr lang="es-GT" dirty="0" smtClean="0"/>
              <a:t>ese  servidor</a:t>
            </a:r>
            <a:r>
              <a:rPr lang="es-GT" dirty="0"/>
              <a:t>, el reenvío por TCP/IP se configura con:</a:t>
            </a:r>
          </a:p>
          <a:p>
            <a:pPr>
              <a:buNone/>
            </a:pPr>
            <a:r>
              <a:rPr lang="es-GT" b="1" dirty="0" smtClean="0"/>
              <a:t>          </a:t>
            </a:r>
            <a:r>
              <a:rPr lang="es-GT" b="1" dirty="0" err="1" smtClean="0"/>
              <a:t>ssh</a:t>
            </a:r>
            <a:r>
              <a:rPr lang="es-GT" b="1" dirty="0" smtClean="0"/>
              <a:t> </a:t>
            </a:r>
            <a:r>
              <a:rPr lang="es-GT" b="1" dirty="0"/>
              <a:t>-L 1100:correo.dominio.com:110 1025:correo.dominio.com:25</a:t>
            </a:r>
          </a:p>
          <a:p>
            <a:pPr>
              <a:buNone/>
            </a:pPr>
            <a:r>
              <a:rPr lang="es-GT" b="1" dirty="0" smtClean="0"/>
              <a:t>          </a:t>
            </a:r>
            <a:r>
              <a:rPr lang="es-GT" b="1" dirty="0" smtClean="0">
                <a:hlinkClick r:id="rId2"/>
              </a:rPr>
              <a:t>usuario@correo.dominio.com</a:t>
            </a:r>
            <a:endParaRPr lang="es-GT" b="1" dirty="0" smtClean="0"/>
          </a:p>
          <a:p>
            <a:pPr>
              <a:buNone/>
            </a:pPr>
            <a:endParaRPr lang="es-GT" b="1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 El </a:t>
            </a:r>
            <a:r>
              <a:rPr lang="es-GT" dirty="0"/>
              <a:t>reenvío por puertos es especialmente útil si se tiene un cortafuegos. Si </a:t>
            </a:r>
            <a:r>
              <a:rPr lang="es-GT" dirty="0" smtClean="0"/>
              <a:t>el  cortafuegos </a:t>
            </a:r>
            <a:r>
              <a:rPr lang="es-GT" dirty="0"/>
              <a:t>está configurado para permitir el tráfico SSH a través de su </a:t>
            </a:r>
            <a:r>
              <a:rPr lang="es-GT" dirty="0" smtClean="0"/>
              <a:t>puerto  estándar </a:t>
            </a:r>
            <a:r>
              <a:rPr lang="es-GT" dirty="0"/>
              <a:t>(22) pero bloquea </a:t>
            </a:r>
            <a:r>
              <a:rPr lang="es-GT" dirty="0" smtClean="0"/>
              <a:t>el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</a:t>
            </a:r>
            <a:r>
              <a:rPr lang="es-GT" dirty="0"/>
              <a:t>acceso a través de otros puertos, sigue </a:t>
            </a:r>
            <a:r>
              <a:rPr lang="es-GT" dirty="0" smtClean="0"/>
              <a:t>siendo  posible </a:t>
            </a:r>
            <a:r>
              <a:rPr lang="es-GT" dirty="0"/>
              <a:t>una conexión entre dos hosts que usen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los </a:t>
            </a:r>
            <a:r>
              <a:rPr lang="es-GT" dirty="0"/>
              <a:t>puertos </a:t>
            </a:r>
            <a:r>
              <a:rPr lang="es-GT" dirty="0" smtClean="0"/>
              <a:t>bloqueados  desviando </a:t>
            </a:r>
            <a:r>
              <a:rPr lang="es-GT" dirty="0"/>
              <a:t>su comunicación a través de una conexión SSH establecida 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entre  ellos</a:t>
            </a:r>
            <a:endParaRPr lang="es-GT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GT" dirty="0"/>
              <a:t>Componentes de un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Filtros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dispositivos que permiten bloquear selectivamente determinados</a:t>
            </a:r>
          </a:p>
          <a:p>
            <a:pPr>
              <a:buNone/>
            </a:pPr>
            <a:r>
              <a:rPr lang="es-GT" dirty="0" smtClean="0"/>
              <a:t>         paquetes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normalmente se trata de </a:t>
            </a:r>
            <a:r>
              <a:rPr lang="es-GT" dirty="0" err="1"/>
              <a:t>routers</a:t>
            </a:r>
            <a:r>
              <a:rPr lang="es-GT" dirty="0"/>
              <a:t> con capacidad de filtrado o</a:t>
            </a:r>
          </a:p>
          <a:p>
            <a:pPr>
              <a:buNone/>
            </a:pPr>
            <a:r>
              <a:rPr lang="es-GT" dirty="0" smtClean="0"/>
              <a:t>         computadoras </a:t>
            </a:r>
            <a:r>
              <a:rPr lang="es-GT" dirty="0"/>
              <a:t>con utilidades de </a:t>
            </a:r>
            <a:r>
              <a:rPr lang="es-GT" dirty="0" smtClean="0"/>
              <a:t>filtrado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Nodos bastión (</a:t>
            </a:r>
            <a:r>
              <a:rPr lang="es-GT" i="1" dirty="0" err="1"/>
              <a:t>bastion</a:t>
            </a:r>
            <a:r>
              <a:rPr lang="es-GT" i="1" dirty="0"/>
              <a:t> host o </a:t>
            </a:r>
            <a:r>
              <a:rPr lang="es-GT" i="1" dirty="0" err="1"/>
              <a:t>gate</a:t>
            </a:r>
            <a:r>
              <a:rPr lang="es-GT" i="1" dirty="0"/>
              <a:t>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son computadoras altamente seguras que sirven como punto de</a:t>
            </a:r>
          </a:p>
          <a:p>
            <a:pPr>
              <a:buNone/>
            </a:pPr>
            <a:r>
              <a:rPr lang="es-GT" dirty="0" smtClean="0"/>
              <a:t>         contacto </a:t>
            </a:r>
            <a:r>
              <a:rPr lang="es-GT" dirty="0"/>
              <a:t>entre la red local e Internet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se trata de máquinas vulnerables por estar expuestas</a:t>
            </a:r>
          </a:p>
          <a:p>
            <a:pPr>
              <a:buNone/>
            </a:pPr>
            <a:r>
              <a:rPr lang="es-GT" dirty="0" smtClean="0"/>
              <a:t>         directamente </a:t>
            </a:r>
            <a:r>
              <a:rPr lang="es-GT" dirty="0"/>
              <a:t>a Internet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generalmente máquinas UNIX en las que se han extremado las</a:t>
            </a:r>
          </a:p>
          <a:p>
            <a:pPr>
              <a:buNone/>
            </a:pPr>
            <a:r>
              <a:rPr lang="es-GT" dirty="0" smtClean="0"/>
              <a:t>         medidas </a:t>
            </a:r>
            <a:r>
              <a:rPr lang="es-GT" dirty="0"/>
              <a:t>de seguridad (sólo se instalan los servicios</a:t>
            </a:r>
          </a:p>
          <a:p>
            <a:pPr>
              <a:buNone/>
            </a:pPr>
            <a:r>
              <a:rPr lang="es-GT" dirty="0" smtClean="0"/>
              <a:t>         absolutamente </a:t>
            </a:r>
            <a:r>
              <a:rPr lang="es-GT" dirty="0"/>
              <a:t>imprescindibles)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Técnicas aplicadas a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Filtrado de paquetes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se controla selectivamente el tráfico de la red definiendo una serie</a:t>
            </a:r>
          </a:p>
          <a:p>
            <a:pPr>
              <a:buNone/>
            </a:pPr>
            <a:r>
              <a:rPr lang="es-GT" dirty="0" smtClean="0"/>
              <a:t>          de </a:t>
            </a:r>
            <a:r>
              <a:rPr lang="es-GT" dirty="0"/>
              <a:t>reglas que especifican qué tipos de paquetes pueden circular</a:t>
            </a:r>
          </a:p>
          <a:p>
            <a:pPr>
              <a:buNone/>
            </a:pPr>
            <a:r>
              <a:rPr lang="es-GT" dirty="0" smtClean="0"/>
              <a:t>          en </a:t>
            </a:r>
            <a:r>
              <a:rPr lang="es-GT" dirty="0"/>
              <a:t>cada sentido y cuáles deben bloquearse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las reglas para definir qué paquetes se permiten o no se basan en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Las </a:t>
            </a:r>
            <a:r>
              <a:rPr lang="es-GT" dirty="0"/>
              <a:t>cabeceras de los paquetes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Servicios delegados (</a:t>
            </a:r>
            <a:r>
              <a:rPr lang="es-GT" i="1" dirty="0"/>
              <a:t>proxy </a:t>
            </a:r>
            <a:r>
              <a:rPr lang="es-GT" i="1" dirty="0" err="1"/>
              <a:t>service</a:t>
            </a:r>
            <a:r>
              <a:rPr lang="es-GT" i="1" dirty="0"/>
              <a:t>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son aplicaciones especializadas que funcionan en un cortafuegos</a:t>
            </a:r>
          </a:p>
          <a:p>
            <a:pPr>
              <a:buNone/>
            </a:pPr>
            <a:r>
              <a:rPr lang="es-GT" dirty="0" smtClean="0"/>
              <a:t>           (</a:t>
            </a:r>
            <a:r>
              <a:rPr lang="es-GT" dirty="0"/>
              <a:t>normalmente en el nodo bastión) y que hacen de intermediarios</a:t>
            </a:r>
          </a:p>
          <a:p>
            <a:pPr>
              <a:buNone/>
            </a:pPr>
            <a:r>
              <a:rPr lang="es-GT" dirty="0" smtClean="0"/>
              <a:t>           entre </a:t>
            </a:r>
            <a:r>
              <a:rPr lang="es-GT" dirty="0"/>
              <a:t>los servidores y los clientes reales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estas aplicaciones reciben las peticiones de servicios de los</a:t>
            </a:r>
          </a:p>
          <a:p>
            <a:pPr>
              <a:buNone/>
            </a:pPr>
            <a:r>
              <a:rPr lang="es-GT" dirty="0" smtClean="0"/>
              <a:t>           usuarios</a:t>
            </a:r>
            <a:r>
              <a:rPr lang="es-GT" dirty="0"/>
              <a:t>, las analiza y en su caso modifica, y las transmiten a los</a:t>
            </a:r>
          </a:p>
          <a:p>
            <a:pPr>
              <a:buNone/>
            </a:pPr>
            <a:r>
              <a:rPr lang="es-GT" dirty="0" smtClean="0"/>
              <a:t>           servidores </a:t>
            </a:r>
            <a:r>
              <a:rPr lang="es-GT" dirty="0"/>
              <a:t>reales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es transparente al usuario y al servidor real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Arquitecturas de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La </a:t>
            </a:r>
            <a:r>
              <a:rPr lang="es-GT" dirty="0"/>
              <a:t>combinación de los dos componentes básicos, filtro y</a:t>
            </a:r>
          </a:p>
          <a:p>
            <a:pPr>
              <a:buNone/>
            </a:pPr>
            <a:r>
              <a:rPr lang="es-GT" dirty="0" smtClean="0"/>
              <a:t>      nodo </a:t>
            </a:r>
            <a:r>
              <a:rPr lang="es-GT" dirty="0"/>
              <a:t>bastión, y las técnicas de filtrado y delegación,</a:t>
            </a:r>
          </a:p>
          <a:p>
            <a:pPr>
              <a:buNone/>
            </a:pPr>
            <a:r>
              <a:rPr lang="es-GT" dirty="0" smtClean="0"/>
              <a:t>      permite </a:t>
            </a:r>
            <a:r>
              <a:rPr lang="es-GT" dirty="0"/>
              <a:t>definir múltiples arquitecturas para los</a:t>
            </a:r>
          </a:p>
          <a:p>
            <a:pPr>
              <a:buNone/>
            </a:pPr>
            <a:r>
              <a:rPr lang="es-GT" dirty="0" smtClean="0"/>
              <a:t>      cortafuegos</a:t>
            </a:r>
            <a:r>
              <a:rPr lang="es-GT" dirty="0"/>
              <a:t>: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Cortafuegos de filtrado de paquetes (</a:t>
            </a:r>
            <a:r>
              <a:rPr lang="es-GT" i="1" dirty="0" err="1"/>
              <a:t>Screening</a:t>
            </a:r>
            <a:r>
              <a:rPr lang="es-GT" i="1" dirty="0"/>
              <a:t> </a:t>
            </a:r>
            <a:r>
              <a:rPr lang="es-GT" i="1" dirty="0" err="1"/>
              <a:t>Router</a:t>
            </a:r>
            <a:r>
              <a:rPr lang="es-GT" i="1" dirty="0"/>
              <a:t>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Cortafuegos con nodo de doble interfaz (</a:t>
            </a:r>
            <a:r>
              <a:rPr lang="es-GT" i="1" dirty="0"/>
              <a:t>Dual-</a:t>
            </a:r>
            <a:r>
              <a:rPr lang="es-GT" i="1" dirty="0" err="1"/>
              <a:t>Homed</a:t>
            </a:r>
            <a:endParaRPr lang="es-GT" i="1" dirty="0"/>
          </a:p>
          <a:p>
            <a:pPr>
              <a:buNone/>
            </a:pPr>
            <a:r>
              <a:rPr lang="es-GT" i="1" dirty="0" smtClean="0"/>
              <a:t>         host </a:t>
            </a:r>
            <a:r>
              <a:rPr lang="es-GT" i="1" dirty="0" err="1"/>
              <a:t>arquitecture</a:t>
            </a:r>
            <a:r>
              <a:rPr lang="es-GT" i="1" dirty="0"/>
              <a:t>)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Cortafuegos con nodo pantalla</a:t>
            </a:r>
          </a:p>
          <a:p>
            <a:pPr>
              <a:buNone/>
            </a:pPr>
            <a:r>
              <a:rPr lang="es-GT" dirty="0" smtClean="0"/>
              <a:t>      – </a:t>
            </a:r>
            <a:r>
              <a:rPr lang="es-GT" dirty="0"/>
              <a:t>Cortafuegos con red pantalla (</a:t>
            </a:r>
            <a:r>
              <a:rPr lang="es-GT" i="1" dirty="0"/>
              <a:t>DMZ, </a:t>
            </a:r>
            <a:r>
              <a:rPr lang="es-GT" i="1" dirty="0" err="1"/>
              <a:t>DeMilitarized</a:t>
            </a:r>
            <a:endParaRPr lang="es-GT" i="1" dirty="0"/>
          </a:p>
          <a:p>
            <a:pPr>
              <a:buNone/>
            </a:pPr>
            <a:r>
              <a:rPr lang="es-GT" i="1" dirty="0" smtClean="0"/>
              <a:t>          </a:t>
            </a:r>
            <a:r>
              <a:rPr lang="es-GT" i="1" dirty="0" err="1" smtClean="0"/>
              <a:t>Zone</a:t>
            </a:r>
            <a:r>
              <a:rPr lang="es-GT" i="1" dirty="0"/>
              <a:t>)</a:t>
            </a:r>
            <a:endParaRPr lang="es-G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Clasificaciones de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Clasificación </a:t>
            </a:r>
            <a:r>
              <a:rPr lang="es-GT" dirty="0"/>
              <a:t>según las capas OSI en que opera: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Cortafuegos a nivel de red (capas 2, 3 y/o 4)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Evaluación </a:t>
            </a:r>
            <a:r>
              <a:rPr lang="es-GT" dirty="0"/>
              <a:t>más rápida y transparente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b="1" dirty="0"/>
              <a:t>Cortafuegos a nivel de aplicación (capas 5, 6 y/o 7)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Mayor </a:t>
            </a:r>
            <a:r>
              <a:rPr lang="es-GT" dirty="0"/>
              <a:t>capacidad de acción frente ataques complejos</a:t>
            </a:r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 Clasificación </a:t>
            </a:r>
            <a:r>
              <a:rPr lang="es-GT" dirty="0"/>
              <a:t>desde el punto de vista de la industria: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1ª generación </a:t>
            </a:r>
            <a:r>
              <a:rPr lang="es-GT" b="1" dirty="0" smtClean="0"/>
              <a:t>        filtrado </a:t>
            </a:r>
            <a:r>
              <a:rPr lang="es-GT" b="1" dirty="0"/>
              <a:t>de paquetes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2ª </a:t>
            </a:r>
            <a:r>
              <a:rPr lang="es-GT" b="1" dirty="0" smtClean="0"/>
              <a:t>generación          </a:t>
            </a:r>
            <a:r>
              <a:rPr lang="es-GT" b="1" dirty="0"/>
              <a:t>filtrado con inspección de estado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3ª generación </a:t>
            </a:r>
            <a:r>
              <a:rPr lang="es-GT" b="1" dirty="0" smtClean="0"/>
              <a:t>          </a:t>
            </a:r>
            <a:r>
              <a:rPr lang="es-GT" b="1" dirty="0"/>
              <a:t>filtrados a nivel de Aplicación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4ª generación </a:t>
            </a:r>
            <a:r>
              <a:rPr lang="es-GT" b="1" dirty="0" smtClean="0"/>
              <a:t>          </a:t>
            </a:r>
            <a:r>
              <a:rPr lang="es-GT" b="1" dirty="0"/>
              <a:t>filtrado dinámico de paquetes</a:t>
            </a:r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b="1" dirty="0"/>
              <a:t>Última generación </a:t>
            </a:r>
            <a:r>
              <a:rPr lang="es-GT" b="1" dirty="0" smtClean="0"/>
              <a:t>        </a:t>
            </a:r>
            <a:r>
              <a:rPr lang="es-GT" b="1" dirty="0"/>
              <a:t>híbridos</a:t>
            </a:r>
            <a:endParaRPr lang="es-GT" dirty="0"/>
          </a:p>
        </p:txBody>
      </p:sp>
      <p:sp>
        <p:nvSpPr>
          <p:cNvPr id="4" name="3 Flecha derecha"/>
          <p:cNvSpPr/>
          <p:nvPr/>
        </p:nvSpPr>
        <p:spPr>
          <a:xfrm>
            <a:off x="3203848" y="400506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4 Flecha derecha"/>
          <p:cNvSpPr/>
          <p:nvPr/>
        </p:nvSpPr>
        <p:spPr>
          <a:xfrm>
            <a:off x="3275856" y="436510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5 Flecha derecha"/>
          <p:cNvSpPr/>
          <p:nvPr/>
        </p:nvSpPr>
        <p:spPr>
          <a:xfrm>
            <a:off x="3347864" y="472514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6 Flecha derecha"/>
          <p:cNvSpPr/>
          <p:nvPr/>
        </p:nvSpPr>
        <p:spPr>
          <a:xfrm>
            <a:off x="3347864" y="50851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7 Flecha derecha"/>
          <p:cNvSpPr/>
          <p:nvPr/>
        </p:nvSpPr>
        <p:spPr>
          <a:xfrm>
            <a:off x="3851920" y="551723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Clasificaciones de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Clasificación desde el punto de vista de la arquitectura del</a:t>
            </a:r>
          </a:p>
          <a:p>
            <a:pPr>
              <a:buNone/>
            </a:pPr>
            <a:r>
              <a:rPr lang="es-GT" dirty="0" smtClean="0"/>
              <a:t>        sistema</a:t>
            </a:r>
            <a:r>
              <a:rPr lang="es-GT" dirty="0"/>
              <a:t>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b="1" dirty="0"/>
              <a:t>Servicios que se ejecutan sobre SO robustos</a:t>
            </a:r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 err="1"/>
              <a:t>IPTables</a:t>
            </a:r>
            <a:r>
              <a:rPr lang="es-GT" dirty="0"/>
              <a:t> en UNIX</a:t>
            </a:r>
          </a:p>
          <a:p>
            <a:pPr>
              <a:buNone/>
            </a:pPr>
            <a:r>
              <a:rPr lang="en-US" dirty="0" smtClean="0"/>
              <a:t>•      </a:t>
            </a:r>
            <a:r>
              <a:rPr lang="en-US" dirty="0"/>
              <a:t>Cisco </a:t>
            </a:r>
            <a:r>
              <a:rPr lang="en-US" dirty="0" err="1"/>
              <a:t>Centri</a:t>
            </a:r>
            <a:r>
              <a:rPr lang="en-US" dirty="0"/>
              <a:t> Firewall en Windows NT/2000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b="1" dirty="0"/>
              <a:t>Complejas herramientas modulares que se instalan en </a:t>
            </a:r>
            <a:r>
              <a:rPr lang="es-GT" b="1" dirty="0" smtClean="0"/>
              <a:t>varias</a:t>
            </a:r>
          </a:p>
          <a:p>
            <a:pPr>
              <a:buNone/>
            </a:pPr>
            <a:r>
              <a:rPr lang="es-GT" b="1" dirty="0" smtClean="0"/>
              <a:t>           máquinas</a:t>
            </a:r>
            <a:endParaRPr lang="es-GT" b="1" dirty="0"/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Firewall-1 de Central Point (2 módulos: inspección y gestión)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b="1" dirty="0"/>
              <a:t>Sistemas dedicados que incluyen hardware y software</a:t>
            </a:r>
          </a:p>
          <a:p>
            <a:pPr>
              <a:buNone/>
            </a:pPr>
            <a:r>
              <a:rPr lang="es-GT" b="1" dirty="0" smtClean="0"/>
              <a:t>           propietario</a:t>
            </a:r>
            <a:endParaRPr lang="es-GT" b="1" dirty="0"/>
          </a:p>
          <a:p>
            <a:pPr>
              <a:buNone/>
            </a:pPr>
            <a:r>
              <a:rPr lang="es-GT" dirty="0" smtClean="0"/>
              <a:t>•      </a:t>
            </a:r>
            <a:r>
              <a:rPr lang="es-GT" dirty="0"/>
              <a:t>Cisco PIX Firewall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Cortafuegos de nivel de Aplicación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Comprobación a nivel de </a:t>
            </a:r>
            <a:r>
              <a:rPr lang="es-GT" dirty="0" smtClean="0"/>
              <a:t>Aplicación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Al </a:t>
            </a:r>
            <a:r>
              <a:rPr lang="es-GT" dirty="0"/>
              <a:t>igual que cortafuegos de inspección de estado, </a:t>
            </a:r>
            <a:r>
              <a:rPr lang="es-GT" dirty="0" smtClean="0"/>
              <a:t>   llevan     un </a:t>
            </a:r>
            <a:r>
              <a:rPr lang="es-GT" dirty="0"/>
              <a:t>control del estado de las conexiones y números </a:t>
            </a:r>
            <a:r>
              <a:rPr lang="es-GT" dirty="0" smtClean="0"/>
              <a:t>de secuencia </a:t>
            </a:r>
            <a:r>
              <a:rPr lang="es-GT" dirty="0"/>
              <a:t>de los </a:t>
            </a:r>
            <a:r>
              <a:rPr lang="es-GT" dirty="0" smtClean="0"/>
              <a:t>paquetes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Suelen prestar servicio de autenticación de </a:t>
            </a:r>
            <a:r>
              <a:rPr lang="es-GT" dirty="0" smtClean="0"/>
              <a:t>usuarios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Prestan servicios de Proxy (DNS, </a:t>
            </a:r>
            <a:r>
              <a:rPr lang="es-GT" dirty="0" err="1"/>
              <a:t>Finger</a:t>
            </a:r>
            <a:r>
              <a:rPr lang="es-GT" dirty="0"/>
              <a:t>, FTP, </a:t>
            </a:r>
            <a:r>
              <a:rPr lang="es-GT" dirty="0" smtClean="0"/>
              <a:t>HTTP,  HTTPS</a:t>
            </a:r>
            <a:r>
              <a:rPr lang="es-GT" dirty="0"/>
              <a:t>, LDAP, NMTP, SMTP y Telnet) 􀃖 impiden la</a:t>
            </a:r>
          </a:p>
          <a:p>
            <a:pPr>
              <a:buNone/>
            </a:pPr>
            <a:r>
              <a:rPr lang="es-GT" dirty="0" smtClean="0"/>
              <a:t>      comunicación </a:t>
            </a:r>
            <a:r>
              <a:rPr lang="es-GT" dirty="0"/>
              <a:t>directa entre red interna y externa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Cortafuegos de filtrado dinámico de paquetes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Igual a filtrado de paquetes, pero proporcionan mecanismos de</a:t>
            </a:r>
          </a:p>
          <a:p>
            <a:pPr>
              <a:buNone/>
            </a:pPr>
            <a:r>
              <a:rPr lang="es-GT" dirty="0" smtClean="0"/>
              <a:t>      seguridad </a:t>
            </a:r>
            <a:r>
              <a:rPr lang="es-GT" dirty="0"/>
              <a:t>sobre </a:t>
            </a:r>
            <a:r>
              <a:rPr lang="es-GT" dirty="0" smtClean="0"/>
              <a:t>UDP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Este tipo de cortafuegos asocia el tráfico UDP con conexiones</a:t>
            </a:r>
          </a:p>
          <a:p>
            <a:pPr>
              <a:buNone/>
            </a:pPr>
            <a:r>
              <a:rPr lang="es-GT" dirty="0" smtClean="0"/>
              <a:t>      virtuales</a:t>
            </a:r>
            <a:r>
              <a:rPr lang="es-GT" dirty="0"/>
              <a:t>, de modo que si se genera un paquete de respuesta y </a:t>
            </a:r>
            <a:r>
              <a:rPr lang="es-GT" dirty="0" smtClean="0"/>
              <a:t>envía de </a:t>
            </a:r>
            <a:r>
              <a:rPr lang="es-GT" dirty="0"/>
              <a:t>vuelta al solicitante original, se establece una conexión virtual y </a:t>
            </a:r>
            <a:r>
              <a:rPr lang="es-GT" dirty="0" smtClean="0"/>
              <a:t>se  permite </a:t>
            </a:r>
            <a:r>
              <a:rPr lang="es-GT" dirty="0"/>
              <a:t>al futuro paquete de respuesta atravesar el </a:t>
            </a:r>
            <a:r>
              <a:rPr lang="es-GT" dirty="0" smtClean="0"/>
              <a:t> cortafuegos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 smtClean="0"/>
              <a:t>•    </a:t>
            </a:r>
            <a:r>
              <a:rPr lang="es-GT" dirty="0"/>
              <a:t>La información asociada a una conexión virtual se guarda durante </a:t>
            </a:r>
            <a:r>
              <a:rPr lang="es-GT" dirty="0" smtClean="0"/>
              <a:t>un  periodo </a:t>
            </a:r>
            <a:r>
              <a:rPr lang="es-GT" dirty="0"/>
              <a:t>de tiempo muy corto y si no se recibe dicho paquete de</a:t>
            </a:r>
          </a:p>
          <a:p>
            <a:pPr>
              <a:buNone/>
            </a:pPr>
            <a:r>
              <a:rPr lang="es-GT" dirty="0" smtClean="0"/>
              <a:t>      respuesta </a:t>
            </a:r>
            <a:r>
              <a:rPr lang="es-GT" dirty="0"/>
              <a:t>durante el mismo, se invalida la </a:t>
            </a:r>
            <a:r>
              <a:rPr lang="es-GT" dirty="0" smtClean="0"/>
              <a:t>conexión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• </a:t>
            </a:r>
            <a:r>
              <a:rPr lang="es-GT" dirty="0" smtClean="0"/>
              <a:t>   Algunos </a:t>
            </a:r>
            <a:r>
              <a:rPr lang="es-GT" dirty="0"/>
              <a:t>modelos de este tipo de cortafuegos pueden realizan</a:t>
            </a:r>
          </a:p>
          <a:p>
            <a:pPr>
              <a:buNone/>
            </a:pPr>
            <a:r>
              <a:rPr lang="es-GT" dirty="0" smtClean="0"/>
              <a:t>      controles </a:t>
            </a:r>
            <a:r>
              <a:rPr lang="es-GT" dirty="0"/>
              <a:t>similares a este sobre el protocolo ICMP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sz="3600" dirty="0" smtClean="0"/>
              <a:t>2.      SSL    &lt;  </a:t>
            </a:r>
            <a:r>
              <a:rPr lang="es-GT" sz="3600" dirty="0" err="1" smtClean="0"/>
              <a:t>Secure</a:t>
            </a:r>
            <a:r>
              <a:rPr lang="es-GT" sz="3600" dirty="0" smtClean="0"/>
              <a:t> Socket </a:t>
            </a:r>
            <a:r>
              <a:rPr lang="es-GT" sz="3600" dirty="0" err="1" smtClean="0"/>
              <a:t>Layer</a:t>
            </a:r>
            <a:r>
              <a:rPr lang="es-GT" sz="3600" dirty="0" smtClean="0"/>
              <a:t> &gt;   </a:t>
            </a:r>
            <a:endParaRPr lang="es-GT" sz="3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Cortafuegos híbridos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Combinan las mejores características de dos o más de los</a:t>
            </a:r>
          </a:p>
          <a:p>
            <a:pPr>
              <a:buNone/>
            </a:pPr>
            <a:r>
              <a:rPr lang="es-GT" dirty="0" smtClean="0"/>
              <a:t>        anteriores </a:t>
            </a:r>
            <a:r>
              <a:rPr lang="es-GT" dirty="0"/>
              <a:t>tipos</a:t>
            </a:r>
          </a:p>
          <a:p>
            <a:pPr>
              <a:buNone/>
            </a:pPr>
            <a:r>
              <a:rPr lang="es-GT" dirty="0" smtClean="0"/>
              <a:t>•     </a:t>
            </a:r>
            <a:r>
              <a:rPr lang="es-GT" dirty="0"/>
              <a:t>Ejemplo comercial muy utilizado actualmente: </a:t>
            </a:r>
            <a:r>
              <a:rPr lang="es-GT" i="1" dirty="0" err="1"/>
              <a:t>CheckPoint</a:t>
            </a:r>
            <a:endParaRPr lang="es-GT" i="1" dirty="0"/>
          </a:p>
          <a:p>
            <a:pPr>
              <a:buNone/>
            </a:pPr>
            <a:r>
              <a:rPr lang="es-GT" i="1" dirty="0" smtClean="0"/>
              <a:t>        Firewall-1</a:t>
            </a:r>
            <a:endParaRPr lang="es-GT" i="1" dirty="0"/>
          </a:p>
          <a:p>
            <a:pPr>
              <a:buNone/>
            </a:pPr>
            <a:r>
              <a:rPr lang="es-GT" dirty="0" smtClean="0"/>
              <a:t>         – </a:t>
            </a:r>
            <a:r>
              <a:rPr lang="es-GT" dirty="0"/>
              <a:t>Es de inspección de estado, pero intercepta los paquetes entre las</a:t>
            </a:r>
          </a:p>
          <a:p>
            <a:pPr>
              <a:buNone/>
            </a:pPr>
            <a:r>
              <a:rPr lang="es-GT" dirty="0" smtClean="0"/>
              <a:t>            capas </a:t>
            </a:r>
            <a:r>
              <a:rPr lang="es-GT" dirty="0"/>
              <a:t>2 y 3, extrae información relativa al estado de la conexión y</a:t>
            </a:r>
          </a:p>
          <a:p>
            <a:pPr>
              <a:buNone/>
            </a:pPr>
            <a:r>
              <a:rPr lang="es-GT" dirty="0" smtClean="0"/>
              <a:t>            mantiene </a:t>
            </a:r>
            <a:r>
              <a:rPr lang="es-GT" dirty="0"/>
              <a:t>dinámicamente unas tablas con información sobre el</a:t>
            </a:r>
          </a:p>
          <a:p>
            <a:pPr>
              <a:buNone/>
            </a:pPr>
            <a:r>
              <a:rPr lang="es-GT" dirty="0" smtClean="0"/>
              <a:t>            estado </a:t>
            </a:r>
            <a:r>
              <a:rPr lang="es-GT" dirty="0"/>
              <a:t>de las conexiones abiertas o en trámites de ser</a:t>
            </a:r>
          </a:p>
          <a:p>
            <a:pPr>
              <a:buNone/>
            </a:pPr>
            <a:r>
              <a:rPr lang="es-GT" dirty="0" smtClean="0"/>
              <a:t>            establecidas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El módulo de inspección del Firewall-1 se carga dinámicamente</a:t>
            </a:r>
          </a:p>
          <a:p>
            <a:pPr>
              <a:buNone/>
            </a:pPr>
            <a:r>
              <a:rPr lang="es-GT" dirty="0" smtClean="0"/>
              <a:t>           en </a:t>
            </a:r>
            <a:r>
              <a:rPr lang="es-GT" dirty="0"/>
              <a:t>el núcleo (</a:t>
            </a:r>
            <a:r>
              <a:rPr lang="es-GT" dirty="0" err="1"/>
              <a:t>kernel</a:t>
            </a:r>
            <a:r>
              <a:rPr lang="es-GT" dirty="0"/>
              <a:t>) del SO de la máquina que lo aloja,</a:t>
            </a:r>
          </a:p>
          <a:p>
            <a:pPr>
              <a:buNone/>
            </a:pPr>
            <a:r>
              <a:rPr lang="es-GT" dirty="0" smtClean="0"/>
              <a:t>           inspeccionando </a:t>
            </a:r>
            <a:r>
              <a:rPr lang="es-GT" dirty="0"/>
              <a:t>todos los paquetes entrantes y salientes que</a:t>
            </a:r>
          </a:p>
          <a:p>
            <a:pPr>
              <a:buNone/>
            </a:pPr>
            <a:r>
              <a:rPr lang="es-GT" dirty="0" smtClean="0"/>
              <a:t>           pasan </a:t>
            </a:r>
            <a:r>
              <a:rPr lang="es-GT" dirty="0"/>
              <a:t>por las interfaces de red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Ningún paquete es procesado por las capas superiores hasta que</a:t>
            </a:r>
          </a:p>
          <a:p>
            <a:pPr>
              <a:buNone/>
            </a:pPr>
            <a:r>
              <a:rPr lang="es-GT" dirty="0" smtClean="0"/>
              <a:t>           el </a:t>
            </a:r>
            <a:r>
              <a:rPr lang="es-GT" dirty="0"/>
              <a:t>motor de inspección verifica que cumple con las políticas de</a:t>
            </a:r>
          </a:p>
          <a:p>
            <a:pPr>
              <a:buNone/>
            </a:pPr>
            <a:r>
              <a:rPr lang="es-GT" dirty="0" smtClean="0"/>
              <a:t>           seguridad </a:t>
            </a:r>
            <a:r>
              <a:rPr lang="es-GT" dirty="0"/>
              <a:t>establecidas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Servicios adicionales de los cortafuegos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GT" dirty="0"/>
              <a:t>• NAT</a:t>
            </a:r>
          </a:p>
          <a:p>
            <a:pPr>
              <a:buNone/>
            </a:pPr>
            <a:r>
              <a:rPr lang="es-GT" dirty="0"/>
              <a:t>• DHCP</a:t>
            </a:r>
          </a:p>
          <a:p>
            <a:pPr>
              <a:buNone/>
            </a:pPr>
            <a:r>
              <a:rPr lang="es-GT" dirty="0"/>
              <a:t>• VPN</a:t>
            </a:r>
          </a:p>
          <a:p>
            <a:pPr>
              <a:buNone/>
            </a:pPr>
            <a:r>
              <a:rPr lang="pt-BR" dirty="0"/>
              <a:t>• Modeladores o reguladores de AB</a:t>
            </a:r>
          </a:p>
          <a:p>
            <a:pPr>
              <a:buNone/>
            </a:pPr>
            <a:r>
              <a:rPr lang="es-GT" dirty="0"/>
              <a:t>• Inspección de contenidos</a:t>
            </a:r>
          </a:p>
          <a:p>
            <a:pPr>
              <a:buNone/>
            </a:pPr>
            <a:r>
              <a:rPr lang="es-GT" dirty="0"/>
              <a:t>• Autenticación de usuarios</a:t>
            </a:r>
          </a:p>
          <a:p>
            <a:pPr>
              <a:buNone/>
            </a:pPr>
            <a:r>
              <a:rPr lang="es-GT" dirty="0"/>
              <a:t>• Alta disponibilidad y balanceo de carga</a:t>
            </a:r>
          </a:p>
          <a:p>
            <a:pPr>
              <a:buNone/>
            </a:pPr>
            <a:r>
              <a:rPr lang="es-GT" dirty="0"/>
              <a:t>• Integración con IDS (</a:t>
            </a:r>
            <a:r>
              <a:rPr lang="es-GT" i="1" dirty="0" err="1"/>
              <a:t>Intruder</a:t>
            </a:r>
            <a:r>
              <a:rPr lang="es-GT" i="1" dirty="0"/>
              <a:t> </a:t>
            </a:r>
            <a:r>
              <a:rPr lang="es-GT" i="1" dirty="0" err="1"/>
              <a:t>Detection</a:t>
            </a:r>
            <a:r>
              <a:rPr lang="es-GT" i="1" dirty="0"/>
              <a:t> </a:t>
            </a:r>
            <a:r>
              <a:rPr lang="es-GT" i="1" dirty="0" err="1"/>
              <a:t>System</a:t>
            </a:r>
            <a:r>
              <a:rPr lang="es-GT" i="1" dirty="0"/>
              <a:t>)</a:t>
            </a:r>
            <a:endParaRPr lang="es-G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5.     KERBEROS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 </a:t>
            </a:r>
            <a:endParaRPr lang="es-GT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GT" dirty="0" smtClean="0"/>
              <a:t>CONCEPTO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 err="1" smtClean="0"/>
              <a:t>Kerberos</a:t>
            </a:r>
            <a:r>
              <a:rPr lang="es-GT" dirty="0" smtClean="0"/>
              <a:t>: protocolo de autenticación de redes de computadoras que permite en una red insegura demostrar su identidad mutuamente de manera segura , utiliza criptografía de clave simétrica y requiere de un tercero de confianza.</a:t>
            </a:r>
          </a:p>
          <a:p>
            <a:r>
              <a:rPr lang="es-GT" dirty="0" smtClean="0"/>
              <a:t>Utiliza como base el </a:t>
            </a:r>
            <a:r>
              <a:rPr lang="es-GT" dirty="0" smtClean="0">
                <a:hlinkClick r:id="rId2" tooltip="Protocolo de Needham-Schroeder"/>
              </a:rPr>
              <a:t>simétrica protocolo de </a:t>
            </a:r>
            <a:r>
              <a:rPr lang="es-GT" dirty="0" err="1" smtClean="0">
                <a:hlinkClick r:id="rId2" tooltip="Protocolo de Needham-Schroeder"/>
              </a:rPr>
              <a:t>Needham</a:t>
            </a:r>
            <a:r>
              <a:rPr lang="es-GT" dirty="0" smtClean="0">
                <a:hlinkClick r:id="rId2" tooltip="Protocolo de Needham-Schroeder"/>
              </a:rPr>
              <a:t>-Schroeder</a:t>
            </a:r>
            <a:r>
              <a:rPr lang="es-GT" dirty="0" smtClean="0"/>
              <a:t>  . Se hace uso de una </a:t>
            </a:r>
            <a:r>
              <a:rPr lang="es-GT" dirty="0" smtClean="0">
                <a:hlinkClick r:id="rId3" tooltip="Tercera parte de confianza"/>
              </a:rPr>
              <a:t>tercera parte de confianza</a:t>
            </a:r>
            <a:r>
              <a:rPr lang="es-GT" dirty="0" smtClean="0"/>
              <a:t> , denominado </a:t>
            </a:r>
            <a:r>
              <a:rPr lang="es-GT" dirty="0" smtClean="0">
                <a:hlinkClick r:id="rId4" tooltip="Centro de distribución de claves"/>
              </a:rPr>
              <a:t>centro de distribución de claves</a:t>
            </a:r>
            <a:r>
              <a:rPr lang="es-GT" dirty="0" smtClean="0"/>
              <a:t> (KDC), que consta de dos partes lógicamente separados: un servidor de autenticación (AS) y un vale de concesión Server (TGS). </a:t>
            </a:r>
          </a:p>
          <a:p>
            <a:r>
              <a:rPr lang="es-GT" dirty="0" smtClean="0"/>
              <a:t> El KDC mantiene una base de datos de claves secretas, cada entidad en la red - ya sea un cliente o un servidor - comparte una clave secreta, conocida sólo a sí misma y en el KDC El conocimiento de esta tecla sirve para probar la identidad de una entidad.  Para fines de comunicación el KDC genera una </a:t>
            </a:r>
            <a:r>
              <a:rPr lang="es-GT" dirty="0" smtClean="0">
                <a:hlinkClick r:id="rId5" tooltip="Clave de sesión"/>
              </a:rPr>
              <a:t>clave de sesión</a:t>
            </a:r>
            <a:r>
              <a:rPr lang="es-GT" dirty="0" smtClean="0"/>
              <a:t> que partes de la comunicación para cifrar sus transmisiones. </a:t>
            </a:r>
          </a:p>
          <a:p>
            <a:r>
              <a:rPr lang="es-GT" dirty="0" smtClean="0"/>
              <a:t> . La </a:t>
            </a:r>
            <a:r>
              <a:rPr lang="es-GT" dirty="0" smtClean="0">
                <a:hlinkClick r:id="rId6" tooltip="Seguridad"/>
              </a:rPr>
              <a:t>seguridad</a:t>
            </a:r>
            <a:r>
              <a:rPr lang="es-GT" dirty="0" smtClean="0"/>
              <a:t> del protocolo depende en gran medida de corta duración afirmaciones de autenticidad llamados </a:t>
            </a:r>
            <a:r>
              <a:rPr lang="es-GT" i="1" dirty="0" smtClean="0"/>
              <a:t>tickets </a:t>
            </a:r>
            <a:r>
              <a:rPr lang="es-GT" i="1" dirty="0" err="1" smtClean="0"/>
              <a:t>Kerberos</a:t>
            </a:r>
            <a:r>
              <a:rPr lang="es-GT" i="1" dirty="0" smtClean="0"/>
              <a:t>.</a:t>
            </a:r>
            <a:endParaRPr lang="es-GT" dirty="0" smtClean="0"/>
          </a:p>
          <a:p>
            <a:endParaRPr lang="es-GT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Preguntas: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r>
              <a:rPr lang="es-GT" dirty="0" smtClean="0"/>
              <a:t>Que es SSH y diferencia con SSL</a:t>
            </a:r>
          </a:p>
          <a:p>
            <a:r>
              <a:rPr lang="es-GT" dirty="0" smtClean="0"/>
              <a:t>Cual es el objetivo del protocolo SSL</a:t>
            </a:r>
          </a:p>
          <a:p>
            <a:r>
              <a:rPr lang="es-GT" dirty="0" smtClean="0"/>
              <a:t>Mencione varios problemas del SSL</a:t>
            </a:r>
          </a:p>
          <a:p>
            <a:r>
              <a:rPr lang="es-GT" dirty="0" err="1" smtClean="0"/>
              <a:t>IPsec</a:t>
            </a:r>
            <a:r>
              <a:rPr lang="es-GT" smtClean="0"/>
              <a:t> características</a:t>
            </a:r>
            <a:endParaRPr lang="es-GT" dirty="0" smtClean="0"/>
          </a:p>
          <a:p>
            <a:r>
              <a:rPr lang="es-GT" dirty="0" err="1" smtClean="0"/>
              <a:t>IPsec</a:t>
            </a:r>
            <a:r>
              <a:rPr lang="es-GT" dirty="0" smtClean="0"/>
              <a:t> cual es el valor en IPv4  e IPv6</a:t>
            </a:r>
          </a:p>
          <a:p>
            <a:r>
              <a:rPr lang="es-GT" dirty="0" smtClean="0"/>
              <a:t>Que es </a:t>
            </a:r>
            <a:r>
              <a:rPr lang="es-GT" dirty="0" err="1" smtClean="0"/>
              <a:t>tunneling</a:t>
            </a:r>
            <a:endParaRPr lang="es-GT" dirty="0" smtClean="0"/>
          </a:p>
          <a:p>
            <a:r>
              <a:rPr lang="es-GT" dirty="0" smtClean="0"/>
              <a:t>Mencione varios protocolos de </a:t>
            </a:r>
            <a:r>
              <a:rPr lang="es-GT" dirty="0" err="1" smtClean="0"/>
              <a:t>tunneling</a:t>
            </a:r>
            <a:endParaRPr lang="es-GT" dirty="0" smtClean="0"/>
          </a:p>
          <a:p>
            <a:r>
              <a:rPr lang="es-GT" dirty="0" smtClean="0"/>
              <a:t>Que es PPTP</a:t>
            </a:r>
          </a:p>
          <a:p>
            <a:r>
              <a:rPr lang="es-GT" dirty="0" smtClean="0"/>
              <a:t>Que es una VPN  y tipos que hay</a:t>
            </a:r>
          </a:p>
          <a:p>
            <a:r>
              <a:rPr lang="es-GT" dirty="0" smtClean="0"/>
              <a:t>Como funciona una VPN </a:t>
            </a:r>
          </a:p>
          <a:p>
            <a:r>
              <a:rPr lang="es-GT" dirty="0" smtClean="0"/>
              <a:t>Que es el RAS</a:t>
            </a:r>
          </a:p>
          <a:p>
            <a:r>
              <a:rPr lang="es-GT" dirty="0" smtClean="0"/>
              <a:t>Que es un cortafuegos</a:t>
            </a:r>
          </a:p>
          <a:p>
            <a:r>
              <a:rPr lang="es-GT" dirty="0" smtClean="0"/>
              <a:t>Como se clasifican los cortafuegos y Componentes  del mismo</a:t>
            </a:r>
          </a:p>
          <a:p>
            <a:r>
              <a:rPr lang="es-GT" dirty="0" smtClean="0"/>
              <a:t>Que es </a:t>
            </a:r>
            <a:r>
              <a:rPr lang="es-GT" dirty="0" err="1" smtClean="0"/>
              <a:t>Kerberos</a:t>
            </a:r>
            <a:endParaRPr lang="es-GT" dirty="0" smtClean="0"/>
          </a:p>
          <a:p>
            <a:r>
              <a:rPr lang="es-GT" dirty="0" smtClean="0"/>
              <a:t>Como funciona </a:t>
            </a:r>
            <a:r>
              <a:rPr lang="es-GT" dirty="0" err="1" smtClean="0"/>
              <a:t>Kerberos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SSL. 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GT" dirty="0"/>
              <a:t>Su funcionamiento es el siguiente: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El cliente al hacer la conexión informa sobre los sistemas criptográficos</a:t>
            </a:r>
          </a:p>
          <a:p>
            <a:pPr>
              <a:buNone/>
            </a:pPr>
            <a:r>
              <a:rPr lang="es-GT" dirty="0" smtClean="0"/>
              <a:t>           que </a:t>
            </a:r>
            <a:r>
              <a:rPr lang="es-GT" dirty="0"/>
              <a:t>tiene disponibles, y el servidor responde con un identificador de la</a:t>
            </a:r>
          </a:p>
          <a:p>
            <a:pPr>
              <a:buNone/>
            </a:pPr>
            <a:r>
              <a:rPr lang="es-GT" dirty="0" smtClean="0"/>
              <a:t>           conexión</a:t>
            </a:r>
            <a:r>
              <a:rPr lang="es-GT" dirty="0"/>
              <a:t>, su clave certificada e información sobre los sistemas</a:t>
            </a:r>
          </a:p>
          <a:p>
            <a:pPr>
              <a:buNone/>
            </a:pPr>
            <a:r>
              <a:rPr lang="es-GT" dirty="0" smtClean="0"/>
              <a:t>           criptográficos </a:t>
            </a:r>
            <a:r>
              <a:rPr lang="es-GT" dirty="0"/>
              <a:t>que soporta</a:t>
            </a:r>
          </a:p>
          <a:p>
            <a:pPr>
              <a:buNone/>
            </a:pPr>
            <a:r>
              <a:rPr lang="es-GT" dirty="0" smtClean="0"/>
              <a:t>        – </a:t>
            </a:r>
            <a:r>
              <a:rPr lang="es-GT" dirty="0"/>
              <a:t>El cliente deberá elegir un sistema criptográfico, verificará la clave pública</a:t>
            </a:r>
          </a:p>
          <a:p>
            <a:pPr>
              <a:buNone/>
            </a:pPr>
            <a:r>
              <a:rPr lang="es-GT" dirty="0" smtClean="0"/>
              <a:t>           del </a:t>
            </a:r>
            <a:r>
              <a:rPr lang="es-GT" dirty="0"/>
              <a:t>servidor. Entonces se genera una clave cifrada con la clave </a:t>
            </a:r>
            <a:r>
              <a:rPr lang="es-GT" dirty="0" smtClean="0"/>
              <a:t>del servidor</a:t>
            </a:r>
            <a:endParaRPr lang="es-GT" dirty="0"/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Este es uno de los puntos importantes del protocolo SSL, porque </a:t>
            </a:r>
            <a:r>
              <a:rPr lang="es-GT" dirty="0" smtClean="0"/>
              <a:t>si alguien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</a:t>
            </a:r>
            <a:r>
              <a:rPr lang="es-GT" dirty="0"/>
              <a:t>pudiese descifrar la información, sólo conseguiría romper </a:t>
            </a:r>
            <a:r>
              <a:rPr lang="es-GT" dirty="0" smtClean="0"/>
              <a:t>esa conexión</a:t>
            </a:r>
            <a:r>
              <a:rPr lang="es-GT" dirty="0"/>
              <a:t>, </a:t>
            </a:r>
            <a:r>
              <a:rPr lang="es-GT" dirty="0" smtClean="0"/>
              <a:t>y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     </a:t>
            </a:r>
            <a:r>
              <a:rPr lang="es-GT" dirty="0"/>
              <a:t>una conexión posterior requeriría una clave </a:t>
            </a:r>
            <a:r>
              <a:rPr lang="es-GT" dirty="0" smtClean="0"/>
              <a:t>criptográfica  </a:t>
            </a:r>
            <a:r>
              <a:rPr lang="es-GT" b="1" dirty="0" smtClean="0"/>
              <a:t>diferente</a:t>
            </a:r>
            <a:endParaRPr lang="es-GT" b="1" dirty="0"/>
          </a:p>
          <a:p>
            <a:pPr>
              <a:buNone/>
            </a:pPr>
            <a:r>
              <a:rPr lang="es-GT" dirty="0" smtClean="0"/>
              <a:t>       – </a:t>
            </a:r>
            <a:r>
              <a:rPr lang="es-GT" dirty="0"/>
              <a:t>Una vez finalizado este proceso, los protocolos toman el control de nivel</a:t>
            </a:r>
          </a:p>
          <a:p>
            <a:pPr>
              <a:buNone/>
            </a:pPr>
            <a:r>
              <a:rPr lang="es-GT" dirty="0" smtClean="0"/>
              <a:t>          de </a:t>
            </a:r>
            <a:r>
              <a:rPr lang="es-GT" dirty="0"/>
              <a:t>aplicación, de modo que SSL nos asegura que:</a:t>
            </a:r>
          </a:p>
          <a:p>
            <a:pPr>
              <a:buNone/>
            </a:pPr>
            <a:r>
              <a:rPr lang="es-GT" dirty="0" smtClean="0"/>
              <a:t>          •    </a:t>
            </a:r>
            <a:r>
              <a:rPr lang="es-GT" dirty="0"/>
              <a:t>los mensajes que enviamos o recibimos no han sido modificados</a:t>
            </a:r>
          </a:p>
          <a:p>
            <a:pPr>
              <a:buNone/>
            </a:pPr>
            <a:r>
              <a:rPr lang="es-GT" dirty="0" smtClean="0"/>
              <a:t>          •     </a:t>
            </a:r>
            <a:r>
              <a:rPr lang="es-GT" dirty="0"/>
              <a:t>ninguna persona sin autorización puede leer la información transmitida</a:t>
            </a:r>
          </a:p>
          <a:p>
            <a:pPr>
              <a:buNone/>
            </a:pPr>
            <a:r>
              <a:rPr lang="es-GT" dirty="0" smtClean="0"/>
              <a:t>          •     </a:t>
            </a:r>
            <a:r>
              <a:rPr lang="es-GT" dirty="0"/>
              <a:t>efectivamente recibe la información quien debe </a:t>
            </a:r>
            <a:r>
              <a:rPr lang="es-GT" dirty="0" smtClean="0"/>
              <a:t>recibirla</a:t>
            </a:r>
            <a:endParaRPr lang="es-G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4911</Words>
  <Application>Microsoft Office PowerPoint</Application>
  <PresentationFormat>Presentación en pantalla (4:3)</PresentationFormat>
  <Paragraphs>566</Paragraphs>
  <Slides>64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5" baseType="lpstr">
      <vt:lpstr>Tema de Office</vt:lpstr>
      <vt:lpstr>Protocolos  seguros</vt:lpstr>
      <vt:lpstr>1.   SSH (Secure SHell)</vt:lpstr>
      <vt:lpstr>SSH (Secure SHell) (II)</vt:lpstr>
      <vt:lpstr>SSH (Secure SHell) (III)</vt:lpstr>
      <vt:lpstr>SSH. Reenvío por puertos</vt:lpstr>
      <vt:lpstr> </vt:lpstr>
      <vt:lpstr>Diapositiva 7</vt:lpstr>
      <vt:lpstr>Diapositiva 8</vt:lpstr>
      <vt:lpstr>SSL. Funcionamiento</vt:lpstr>
      <vt:lpstr>SSL Handshake Protocol</vt:lpstr>
      <vt:lpstr>Diapositiva 11</vt:lpstr>
      <vt:lpstr>SSL. Problemas</vt:lpstr>
      <vt:lpstr>3.   IPSec (IP Security)</vt:lpstr>
      <vt:lpstr>IPSec (IP Security)</vt:lpstr>
      <vt:lpstr>Diapositiva 15</vt:lpstr>
      <vt:lpstr>IPSec. Authentication Header</vt:lpstr>
      <vt:lpstr>Diapositiva 17</vt:lpstr>
      <vt:lpstr>IPSec. Encapsulation Security Payload</vt:lpstr>
      <vt:lpstr>Diapositiva 19</vt:lpstr>
      <vt:lpstr>Diapositiva 20</vt:lpstr>
      <vt:lpstr>IPSec. Security Association</vt:lpstr>
      <vt:lpstr>IPSec. Modos de funcionamiento 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IPSec. Cifrado (DOI)</vt:lpstr>
      <vt:lpstr>IPSec. IKE (Internet Key Exchange)</vt:lpstr>
      <vt:lpstr>IPSec. IKE (II)</vt:lpstr>
      <vt:lpstr>Diapositiva 33</vt:lpstr>
      <vt:lpstr>4.    VPN. Sumario</vt:lpstr>
      <vt:lpstr>Protocolos de tunneling</vt:lpstr>
      <vt:lpstr>Protocolos de tunneling (II)</vt:lpstr>
      <vt:lpstr>Protocolos de tunneling (III)</vt:lpstr>
      <vt:lpstr>¿Qué es una VPN?</vt:lpstr>
      <vt:lpstr>Clasificación general de VPNs</vt:lpstr>
      <vt:lpstr>Elementos de una VPN</vt:lpstr>
      <vt:lpstr>Implementación de una VPN</vt:lpstr>
      <vt:lpstr>Funcionamiento básico de una VPN</vt:lpstr>
      <vt:lpstr>¿Para qué sirven las VPNs?</vt:lpstr>
      <vt:lpstr>Ventajas de las VPNs</vt:lpstr>
      <vt:lpstr>Inconvenientes de las VPNs</vt:lpstr>
      <vt:lpstr>Alternativas a las VPNs (II)</vt:lpstr>
      <vt:lpstr>5.      CORTAFUEGOS </vt:lpstr>
      <vt:lpstr>¿Hasta qué nivel nos protege un cortafuegos?</vt:lpstr>
      <vt:lpstr>Funciones de un cortafuegos</vt:lpstr>
      <vt:lpstr>Componentes de un cortafuegos</vt:lpstr>
      <vt:lpstr>Técnicas aplicadas a cortafuegos</vt:lpstr>
      <vt:lpstr>Diapositiva 52</vt:lpstr>
      <vt:lpstr>Arquitecturas de cortafuegos</vt:lpstr>
      <vt:lpstr>Diapositiva 54</vt:lpstr>
      <vt:lpstr>Diapositiva 55</vt:lpstr>
      <vt:lpstr>Clasificaciones de cortafuegos</vt:lpstr>
      <vt:lpstr>Clasificaciones de cortafuegos</vt:lpstr>
      <vt:lpstr>Cortafuegos de nivel de Aplicación</vt:lpstr>
      <vt:lpstr>Cortafuegos de filtrado dinámico de paquetes</vt:lpstr>
      <vt:lpstr>Cortafuegos híbridos</vt:lpstr>
      <vt:lpstr>Servicios adicionales de los cortafuegos</vt:lpstr>
      <vt:lpstr>5.     KERBEROS</vt:lpstr>
      <vt:lpstr>CONCEPTO</vt:lpstr>
      <vt:lpstr>Preguntas: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 seguros</dc:title>
  <dc:creator>Edson</dc:creator>
  <cp:lastModifiedBy>Edson</cp:lastModifiedBy>
  <cp:revision>3</cp:revision>
  <dcterms:modified xsi:type="dcterms:W3CDTF">2012-11-03T12:06:09Z</dcterms:modified>
</cp:coreProperties>
</file>