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40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slideLayouts/slideLayout102.xml" ContentType="application/vnd.openxmlformats-officedocument.presentationml.slideLayout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notesSlides/notesSlide13.xml" ContentType="application/vnd.openxmlformats-officedocument.presentationml.notesSlide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tags/tag13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ags/tag87.xml" ContentType="application/vnd.openxmlformats-officedocument.presentationml.tags+xml"/>
  <Default Extension="wmf" ContentType="image/x-wmf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slideLayouts/slideLayout104.xml" ContentType="application/vnd.openxmlformats-officedocument.presentationml.slideLayout+xml"/>
  <Override PartName="/ppt/tags/tag76.xml" ContentType="application/vnd.openxmlformats-officedocument.presentationml.tags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slideMasters/slideMaster13.xml" ContentType="application/vnd.openxmlformats-officedocument.presentationml.slideMaster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ags/tag136.xml" ContentType="application/vnd.openxmlformats-officedocument.presentationml.tags+xml"/>
  <Override PartName="/ppt/notesSlides/notesSlide10.xml" ContentType="application/vnd.openxmlformats-officedocument.presentationml.notesSlide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Layouts/slideLayout78.xml" ContentType="application/vnd.openxmlformats-officedocument.presentationml.slideLayout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notesSlides/notesSlide15.xml" ContentType="application/vnd.openxmlformats-officedocument.presentationml.notesSlide+xml"/>
  <Override PartName="/ppt/tags/tag204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slideLayouts/slideLayout101.xml" ContentType="application/vnd.openxmlformats-officedocument.presentationml.slideLayout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ags/tag40.xml" ContentType="application/vnd.openxmlformats-officedocument.presentationml.tags+xml"/>
  <Override PartName="/ppt/theme/theme9.xml" ContentType="application/vnd.openxmlformats-officedocument.theme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155.xml" ContentType="application/vnd.openxmlformats-officedocument.presentationml.tags+xml"/>
  <Override PartName="/ppt/slideLayouts/slideLayout97.xml" ContentType="application/vnd.openxmlformats-officedocument.presentationml.slideLayout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slideLayouts/slideLayout120.xml" ContentType="application/vnd.openxmlformats-officedocument.presentationml.slideLayout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heme/theme14.xml" ContentType="application/vnd.openxmlformats-officedocument.them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tags/tag39.xml" ContentType="application/vnd.openxmlformats-officedocument.presentationml.tags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17.xml" ContentType="application/vnd.openxmlformats-officedocument.presentationml.tags+xml"/>
  <Override PartName="/ppt/slideLayouts/slideLayout50.xml" ContentType="application/vnd.openxmlformats-officedocument.presentationml.slideLayout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157.xml" ContentType="application/vnd.openxmlformats-officedocument.presentationml.tags+xml"/>
  <Default Extension="vml" ContentType="application/vnd.openxmlformats-officedocument.vmlDrawing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Layouts/slideLayout99.xml" ContentType="application/vnd.openxmlformats-officedocument.presentationml.slideLayout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ags/tag102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tags/tag47.xml" ContentType="application/vnd.openxmlformats-officedocument.presentationml.tags+xml"/>
  <Override PartName="/ppt/slideLayouts/slideLayout122.xml" ContentType="application/vnd.openxmlformats-officedocument.presentationml.slideLayout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slideLayouts/slideLayout111.xml" ContentType="application/vnd.openxmlformats-officedocument.presentationml.slideLayout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slideLayouts/slideLayout100.xml" ContentType="application/vnd.openxmlformats-officedocument.presentationml.slideLayout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tags/tag19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66.xml" ContentType="application/vnd.openxmlformats-officedocument.presentationml.tags+xml"/>
  <Override PartName="/ppt/slideLayouts/slideLayout30.xml" ContentType="application/vnd.openxmlformats-officedocument.presentationml.slideLayout+xml"/>
  <Override PartName="/ppt/tags/tag55.xml" ContentType="application/vnd.openxmlformats-officedocument.presentationml.tags+xml"/>
  <Override PartName="/ppt/slideLayouts/slideLayout130.xml" ContentType="application/vnd.openxmlformats-officedocument.presentationml.slideLayout+xml"/>
  <Override PartName="/ppt/tags/tag159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notesSlides/notesSlide11.xml" ContentType="application/vnd.openxmlformats-officedocument.presentationml.notesSlide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heme/theme13.xml" ContentType="application/vnd.openxmlformats-officedocument.them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0" r:id="rId3"/>
    <p:sldMasterId id="2147483681" r:id="rId4"/>
    <p:sldMasterId id="2147483692" r:id="rId5"/>
    <p:sldMasterId id="2147483703" r:id="rId6"/>
    <p:sldMasterId id="2147483714" r:id="rId7"/>
    <p:sldMasterId id="2147483725" r:id="rId8"/>
    <p:sldMasterId id="2147483736" r:id="rId9"/>
    <p:sldMasterId id="2147483747" r:id="rId10"/>
    <p:sldMasterId id="2147483758" r:id="rId11"/>
    <p:sldMasterId id="2147483769" r:id="rId12"/>
    <p:sldMasterId id="2147483780" r:id="rId13"/>
  </p:sldMasterIdLst>
  <p:notesMasterIdLst>
    <p:notesMasterId r:id="rId31"/>
  </p:notesMasterIdLst>
  <p:sldIdLst>
    <p:sldId id="256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2" r:id="rId25"/>
    <p:sldId id="271" r:id="rId26"/>
    <p:sldId id="274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18238-5815-43F9-95BE-0AFD06826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7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1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5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8" name="KSO_Shape"/>
          <p:cNvSpPr/>
          <p:nvPr>
            <p:custDataLst>
              <p:tags r:id="rId2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KSO_Shape"/>
          <p:cNvSpPr/>
          <p:nvPr>
            <p:custDataLst>
              <p:tags r:id="rId3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ags" Target="../tags/tag47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ags" Target="../tags/tag46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ags" Target="../tags/tag52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ags" Target="../tags/tag51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ags" Target="../tags/tag57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ags" Target="../tags/tag56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ags" Target="../tags/tag62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ags" Target="../tags/tag6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1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17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1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ags" Target="../tags/tag22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ags" Target="../tags/tag21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ags" Target="../tags/tag27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ags" Target="../tags/tag2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ags" Target="../tags/tag32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ags" Target="../tags/tag31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ags" Target="../tags/tag3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ags" Target="../tags/tag36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ags" Target="../tags/tag42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ags" Target="../tags/tag41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  <a:pPr/>
              <a:t>2017/6/15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" Target="slide3.xml"/><Relationship Id="rId3" Type="http://schemas.openxmlformats.org/officeDocument/2006/relationships/tags" Target="../tags/tag155.xml"/><Relationship Id="rId21" Type="http://schemas.openxmlformats.org/officeDocument/2006/relationships/slide" Target="slide13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notesSlide" Target="../notesSlides/notesSlide11.xml"/><Relationship Id="rId2" Type="http://schemas.openxmlformats.org/officeDocument/2006/relationships/tags" Target="../tags/tag154.xml"/><Relationship Id="rId16" Type="http://schemas.openxmlformats.org/officeDocument/2006/relationships/slideLayout" Target="../slideLayouts/slideLayout87.xml"/><Relationship Id="rId20" Type="http://schemas.openxmlformats.org/officeDocument/2006/relationships/slide" Target="slide10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10" Type="http://schemas.openxmlformats.org/officeDocument/2006/relationships/tags" Target="../tags/tag162.xml"/><Relationship Id="rId19" Type="http://schemas.openxmlformats.org/officeDocument/2006/relationships/slide" Target="slide9.xml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vmlDrawing" Target="../drawings/vmlDrawing1.vml"/><Relationship Id="rId6" Type="http://schemas.openxmlformats.org/officeDocument/2006/relationships/tags" Target="../tags/tag172.xml"/><Relationship Id="rId11" Type="http://schemas.openxmlformats.org/officeDocument/2006/relationships/oleObject" Target="../embeddings/oleObject1.bin"/><Relationship Id="rId5" Type="http://schemas.openxmlformats.org/officeDocument/2006/relationships/tags" Target="../tags/tag171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170.xml"/><Relationship Id="rId9" Type="http://schemas.openxmlformats.org/officeDocument/2006/relationships/slideLayout" Target="../slideLayouts/slideLayout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18" Type="http://schemas.openxmlformats.org/officeDocument/2006/relationships/slide" Target="slide3.xml"/><Relationship Id="rId3" Type="http://schemas.openxmlformats.org/officeDocument/2006/relationships/tags" Target="../tags/tag177.xml"/><Relationship Id="rId21" Type="http://schemas.openxmlformats.org/officeDocument/2006/relationships/slide" Target="slide13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notesSlide" Target="../notesSlides/notesSlide13.xml"/><Relationship Id="rId2" Type="http://schemas.openxmlformats.org/officeDocument/2006/relationships/tags" Target="../tags/tag176.xml"/><Relationship Id="rId16" Type="http://schemas.openxmlformats.org/officeDocument/2006/relationships/slideLayout" Target="../slideLayouts/slideLayout97.xml"/><Relationship Id="rId20" Type="http://schemas.openxmlformats.org/officeDocument/2006/relationships/slide" Target="slide10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10" Type="http://schemas.openxmlformats.org/officeDocument/2006/relationships/tags" Target="../tags/tag184.xml"/><Relationship Id="rId19" Type="http://schemas.openxmlformats.org/officeDocument/2006/relationships/slide" Target="slide9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126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" Target="slide3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70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5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5.jpeg"/><Relationship Id="rId5" Type="http://schemas.openxmlformats.org/officeDocument/2006/relationships/tags" Target="../tags/tag108.xml"/><Relationship Id="rId10" Type="http://schemas.openxmlformats.org/officeDocument/2006/relationships/image" Target="../media/image4.jpeg"/><Relationship Id="rId4" Type="http://schemas.openxmlformats.org/officeDocument/2006/relationships/tags" Target="../tags/tag107.xml"/><Relationship Id="rId9" Type="http://schemas.openxmlformats.org/officeDocument/2006/relationships/hyperlink" Target="http://www.r-project.org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6.jpeg"/><Relationship Id="rId5" Type="http://schemas.openxmlformats.org/officeDocument/2006/relationships/tags" Target="../tags/tag114.xml"/><Relationship Id="rId10" Type="http://schemas.openxmlformats.org/officeDocument/2006/relationships/hyperlink" Target="http://ftp.ctex.org/mirrors/CRAN/bin/windows/base/R-2.10.1-win32.exe" TargetMode="External"/><Relationship Id="rId4" Type="http://schemas.openxmlformats.org/officeDocument/2006/relationships/tags" Target="../tags/tag113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slide" Target="slide3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118.xml"/><Relationship Id="rId16" Type="http://schemas.openxmlformats.org/officeDocument/2006/relationships/slideLayout" Target="../slideLayouts/slideLayout67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10" Type="http://schemas.openxmlformats.org/officeDocument/2006/relationships/tags" Target="../tags/tag126.xml"/><Relationship Id="rId19" Type="http://schemas.openxmlformats.org/officeDocument/2006/relationships/slide" Target="slide9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</a:t>
            </a:r>
            <a:r>
              <a:rPr lang="zh-CN" altLang="en-US" smtClean="0"/>
              <a:t>语言基础入门</a:t>
            </a:r>
          </a:p>
        </p:txBody>
      </p:sp>
      <p:sp>
        <p:nvSpPr>
          <p:cNvPr id="4098" name="MH_Entry_1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                       </a:t>
            </a:r>
            <a:r>
              <a:rPr lang="zh-CN" altLang="en-US" dirty="0" smtClean="0"/>
              <a:t>张灿能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02640" y="288925"/>
            <a:ext cx="10515600" cy="64994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软件函数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1177290" y="1233170"/>
            <a:ext cx="9838690" cy="5059680"/>
          </a:xfrm>
        </p:spPr>
        <p:txBody>
          <a:bodyPr>
            <a:normAutofit fontScale="90000" lnSpcReduction="10000"/>
          </a:bodyPr>
          <a:lstStyle/>
          <a:p>
            <a:pPr marL="0" indent="443230">
              <a:lnSpc>
                <a:spcPct val="160000"/>
              </a:lnSpc>
              <a:buNone/>
            </a:pP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是一种解释性语言。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功能靠函数实现。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函数形式</a:t>
            </a:r>
            <a:r>
              <a:rPr lang="en-US" altLang="zh-CN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: </a:t>
            </a:r>
            <a:endParaRPr lang="en-US" altLang="zh-CN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en-US" altLang="zh-CN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函数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输入数据，参数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= )</a:t>
            </a:r>
            <a:endParaRPr lang="en-US" altLang="zh-CN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如果没有指定，则参数的以默认值为准。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例如</a:t>
            </a:r>
            <a:r>
              <a:rPr lang="en-US" altLang="zh-CN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平均值</a:t>
            </a:r>
            <a:r>
              <a:rPr lang="zh-CN" altLang="en-US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err="1">
                <a:solidFill>
                  <a:srgbClr val="FF3300"/>
                </a:solidFill>
                <a:latin typeface="Courier New" panose="02070309020205020404" pitchFamily="49" charset="0"/>
                <a:sym typeface="+mn-ea"/>
              </a:rPr>
              <a:t>mean(x, trim = 0, na.rm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sym typeface="+mn-ea"/>
              </a:rPr>
              <a:t> = FALSE, ...)</a:t>
            </a:r>
            <a:r>
              <a:rPr lang="en-US" altLang="zh-CN" b="1">
                <a:latin typeface="Courier New" panose="02070309020205020404" pitchFamily="49" charset="0"/>
                <a:sym typeface="+mn-ea"/>
              </a:rPr>
              <a:t> 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44323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线性模型</a:t>
            </a:r>
            <a:r>
              <a:rPr lang="zh-CN" altLang="en-US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err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lm(y~x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, data=test)</a:t>
            </a: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软件函数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>
            <a:normAutofit fontScale="77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每一个函数执行特定的功能，后面紧跟括号，例如：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绘图 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plot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平均值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mean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求和 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sum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排序    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sort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()</a:t>
            </a:r>
            <a:endParaRPr lang="en-US" altLang="zh-CN" b="1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除了基本的运算之外，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的函数又分为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高级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和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低级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函数，高级函数可调用低级函数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这里的”高级”函数习惯上称为泛型函数。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   如</a:t>
            </a: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plot()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就是泛型函数，可以根据数据的类型，调用底层的函数，应用相应的方法绘制相应的图形。这就是面向对象编程的思想。</a:t>
            </a: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2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3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86" name="椭圆 85"/>
          <p:cNvSpPr/>
          <p:nvPr>
            <p:custDataLst>
              <p:tags r:id="rId4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8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7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8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9" action="ppaction://hlinksldjump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9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10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>
            <a:hlinkClick r:id="rId20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21" action="ppaction://hlinksldjump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2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3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4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5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3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4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5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6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例1  在[-1，2]上画                        的图形</a:t>
            </a:r>
            <a:endParaRPr lang="en-US" altLang="zh-CN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b="0" dirty="0" err="1" smtClean="0">
                <a:solidFill>
                  <a:schemeClr val="tx2"/>
                </a:solidFill>
              </a:rPr>
              <a:t>提示：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数学函数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abs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sqrt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：绝对值，平方根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log, log10, log2 , exp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：对数与指数函数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sin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tan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asin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acos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atan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atan2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：三角函数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sinh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cosh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tanh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asinh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acosh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atanh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：双曲函数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</a:pPr>
            <a:endParaRPr lang="zh-CN" alt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2" name="对象 -2147482623"/>
          <p:cNvGraphicFramePr>
            <a:graphicFrameLocks/>
          </p:cNvGraphicFramePr>
          <p:nvPr/>
        </p:nvGraphicFramePr>
        <p:xfrm>
          <a:off x="4358005" y="365125"/>
          <a:ext cx="2561590" cy="457835"/>
        </p:xfrm>
        <a:graphic>
          <a:graphicData uri="http://schemas.openxmlformats.org/presentationml/2006/ole">
            <p:oleObj spid="_x0000_s3076" r:id="rId11" imgW="1193282" imgH="266584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2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3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86" name="椭圆 85"/>
          <p:cNvSpPr/>
          <p:nvPr>
            <p:custDataLst>
              <p:tags r:id="rId4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8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7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8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9" action="ppaction://hlinksldjump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9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10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>
            <a:hlinkClick r:id="rId20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21" action="ppaction://hlinksldjump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2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3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4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22" action="ppaction://hlinksldjump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5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R</a:t>
            </a:r>
            <a:r>
              <a:rPr lang="zh-CN" altLang="en-US" sz="3200" dirty="0">
                <a:sym typeface="+mn-ea"/>
              </a:rPr>
              <a:t>的简单统计功能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marks &lt;- c(10, 6, 4, 7, 8)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把数据组合为一个向量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mean(marks)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数据的均值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sd(marks)     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数据的标准差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median(marks)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数据的中位数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min(marks)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最小值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max(marks)     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最大值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&gt; boxplot(marks)               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函数绘制数据的盒形图</a:t>
            </a:r>
            <a:endParaRPr lang="zh-CN" alt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32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2:</a:t>
            </a:r>
            <a:r>
              <a:rPr lang="zh-CN" altLang="en-US" sz="3200" dirty="0">
                <a:sym typeface="+mn-ea"/>
              </a:rPr>
              <a:t>计算6, 4, 7, 8，10的均值和标准差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 lvl="0" algn="just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6, 4, 7, 8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的均值和标准差，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把若干行命令保存在一个文本文件（比如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E:\lian1.R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）中，然后用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source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函数来运行整个文件。</a:t>
            </a:r>
          </a:p>
          <a:p>
            <a:pPr lvl="0" algn="just"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提示：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mean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均值函数、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sd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标准差函数</a:t>
            </a:r>
            <a:endParaRPr lang="zh-CN" altLang="en-US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 You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15859254561</a:t>
            </a:r>
          </a:p>
        </p:txBody>
      </p:sp>
      <p:sp>
        <p:nvSpPr>
          <p:cNvPr id="9" name="文本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981601917@qq.com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sz="quarter" idx="15"/>
            <p:custDataLst>
              <p:tags r:id="rId5"/>
            </p:custDataLst>
          </p:nvPr>
        </p:nvSpPr>
        <p:spPr/>
        <p:txBody>
          <a:bodyPr>
            <a:normAutofit fontScale="87500" lnSpcReduction="20000"/>
          </a:bodyPr>
          <a:lstStyle/>
          <a:p>
            <a:r>
              <a:rPr lang="en-US" altLang="zh-CN" dirty="0" smtClean="0"/>
              <a:t>http://8988940.blog.51cto.com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2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3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86" name="椭圆 85"/>
          <p:cNvSpPr/>
          <p:nvPr>
            <p:custDataLst>
              <p:tags r:id="rId4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8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7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8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9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>
            <p:custDataLst>
              <p:tags r:id="rId10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1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2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3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4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椭圆 1"/>
          <p:cNvSpPr/>
          <p:nvPr>
            <p:custDataLst>
              <p:tags r:id="rId15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的介绍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sz="2400" smtClean="0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400" b="1" dirty="0">
                <a:sym typeface="+mn-ea"/>
              </a:rPr>
              <a:t>R是</a:t>
            </a:r>
            <a:endParaRPr lang="zh-CN" altLang="en-US" sz="2400" b="1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ym typeface="+mn-ea"/>
              </a:rPr>
              <a:t>一个开放(GPL)的统计编程环境</a:t>
            </a:r>
            <a:endParaRPr lang="zh-CN" altLang="en-US" sz="2400" b="1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ym typeface="+mn-ea"/>
              </a:rPr>
              <a:t>一种语言，是Ｓ语言(由AT&amp;T Bell实验室的Rick Becker, John Chambers,Allan Wilks开发)的一种方言(dialect) 之一，另一则为S-plus.</a:t>
            </a:r>
            <a:endParaRPr lang="zh-CN" altLang="en-US" sz="2400" b="1" dirty="0"/>
          </a:p>
          <a:p>
            <a:pPr marL="685800" lvl="1" indent="-22860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ym typeface="+mn-ea"/>
              </a:rPr>
              <a:t>一种软件，是集统计分析与图形直观显示于一体的统计分析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l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zh-CN" altLang="en-US" sz="2400" b="1" dirty="0">
                <a:sym typeface="+mn-ea"/>
              </a:rPr>
              <a:t>R作为一个计划(project)，最早(1995年)是</a:t>
            </a:r>
            <a:r>
              <a:rPr lang="zh-CN" altLang="en-US" sz="2400" b="1" dirty="0" smtClean="0">
                <a:sym typeface="+mn-ea"/>
              </a:rPr>
              <a:t>由Auckland大</a:t>
            </a:r>
            <a:r>
              <a:rPr lang="zh-CN" altLang="en-US" sz="2400" b="1" dirty="0">
                <a:sym typeface="+mn-ea"/>
              </a:rPr>
              <a:t>学统计系的Robert Gentleman和Ross Ihaka开始编制，目前由Ｒ核心开发小组(R Development Core Team – 以后用R DCT表示)维护，他们完全自愿、工作努力负责，并将全球优秀的统计应用软件打包提供给我们。我们可以通过Ｒ计划的网站(http://www.r-project.org)了解有关Ｒ的最新信息和使用说明，得到最新版本的Ｒ软件和基于Ｒ的应用统计软件包. </a:t>
            </a:r>
            <a:endParaRPr lang="zh-CN" altLang="en-US" sz="2400" b="1" dirty="0"/>
          </a:p>
        </p:txBody>
      </p:sp>
      <p:sp>
        <p:nvSpPr>
          <p:cNvPr id="7" name="L 形 16"/>
          <p:cNvSpPr/>
          <p:nvPr>
            <p:custDataLst>
              <p:tags r:id="rId5"/>
            </p:custDataLst>
          </p:nvPr>
        </p:nvSpPr>
        <p:spPr>
          <a:xfrm rot="5400000">
            <a:off x="720753" y="1276089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L 形 16"/>
          <p:cNvSpPr/>
          <p:nvPr>
            <p:custDataLst>
              <p:tags r:id="rId6"/>
            </p:custDataLst>
          </p:nvPr>
        </p:nvSpPr>
        <p:spPr>
          <a:xfrm rot="5400000">
            <a:off x="6096000" y="1294107"/>
            <a:ext cx="355600" cy="355600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的特点（一）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免费资源公开</a:t>
            </a:r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全面的统计研究平台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支持多种操作系统可以在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UNIX</a:t>
            </a:r>
            <a:r>
              <a:rPr lang="en-US" altLang="zh-CN" b="1" dirty="0">
                <a:sym typeface="+mn-ea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Windows</a:t>
            </a:r>
            <a:r>
              <a:rPr lang="zh-CN" altLang="en-US" b="1" dirty="0">
                <a:sym typeface="+mn-ea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Macintosh</a:t>
            </a:r>
            <a:r>
              <a:rPr lang="zh-CN" altLang="en-US" b="1" dirty="0">
                <a:sym typeface="+mn-ea"/>
              </a:rPr>
              <a:t>运行</a:t>
            </a:r>
            <a:r>
              <a:rPr lang="en-US" altLang="zh-CN" b="1" dirty="0">
                <a:sym typeface="+mn-ea"/>
              </a:rPr>
              <a:t>.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 </a:t>
            </a:r>
            <a:r>
              <a:rPr lang="zh-CN" altLang="en-US" b="1" dirty="0">
                <a:sym typeface="+mn-ea"/>
              </a:rPr>
              <a:t>有优秀的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画图功能</a:t>
            </a:r>
            <a:r>
              <a:rPr lang="en-US" altLang="zh-CN" b="1" dirty="0">
                <a:sym typeface="+mn-ea"/>
              </a:rPr>
              <a:t>.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可进行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交互式数据分析</a:t>
            </a:r>
            <a:r>
              <a:rPr lang="zh-CN" altLang="en-US" b="1" dirty="0">
                <a:sym typeface="+mn-ea"/>
              </a:rPr>
              <a:t>和探索的强大平台</a:t>
            </a:r>
            <a:endParaRPr lang="en-US" altLang="zh-CN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有优秀的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内在帮助系统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R</a:t>
            </a:r>
            <a:r>
              <a:rPr lang="zh-CN" altLang="en-US" b="1" dirty="0">
                <a:sym typeface="+mn-ea"/>
              </a:rPr>
              <a:t>语言有一个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强大的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容易学习</a:t>
            </a:r>
            <a:r>
              <a:rPr lang="zh-CN" altLang="en-US" b="1" dirty="0">
                <a:sym typeface="+mn-ea"/>
              </a:rPr>
              <a:t>的语法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有许多内在的统计函数</a:t>
            </a:r>
            <a:r>
              <a:rPr lang="en-US" altLang="zh-CN" b="1" dirty="0">
                <a:sym typeface="+mn-ea"/>
              </a:rPr>
              <a:t>.</a:t>
            </a: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的特点</a:t>
            </a:r>
            <a:r>
              <a:rPr lang="en-US" altLang="zh-CN" sz="3200" dirty="0"/>
              <a:t>(</a:t>
            </a:r>
            <a:r>
              <a:rPr lang="zh-CN" altLang="en-US" sz="3200" dirty="0"/>
              <a:t>二</a:t>
            </a:r>
            <a:r>
              <a:rPr lang="en-US" altLang="zh-CN" sz="3200" dirty="0"/>
              <a:t>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通过用户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自编程序</a:t>
            </a:r>
            <a:r>
              <a:rPr lang="en-US" altLang="zh-CN" sz="2400" b="1" dirty="0">
                <a:sym typeface="+mn-ea"/>
              </a:rPr>
              <a:t>, R</a:t>
            </a:r>
            <a:r>
              <a:rPr lang="zh-CN" altLang="en-US" sz="2400" b="1" dirty="0">
                <a:sym typeface="+mn-ea"/>
              </a:rPr>
              <a:t>语言很容易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延伸和扩大</a:t>
            </a:r>
            <a:r>
              <a:rPr lang="en-US" altLang="zh-CN" sz="2400" b="1" dirty="0">
                <a:sym typeface="+mn-ea"/>
              </a:rPr>
              <a:t>. </a:t>
            </a:r>
            <a:r>
              <a:rPr lang="zh-CN" altLang="en-US" sz="2400" b="1" dirty="0">
                <a:sym typeface="+mn-ea"/>
              </a:rPr>
              <a:t>它就是这样成长的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通过Ｒ语言的许多内嵌统计函数，很容易学习和掌握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语言的语法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我们可以编制自己的函数来扩展现有的Ｒ语言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这就是为什么它在不断等级完善</a:t>
            </a:r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!!)</a:t>
            </a:r>
            <a:endParaRPr lang="en-US" altLang="zh-CN" sz="2400" b="1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sz="2400" b="1" dirty="0">
                <a:sym typeface="+mn-ea"/>
              </a:rPr>
              <a:t>R </a:t>
            </a:r>
            <a:r>
              <a:rPr lang="zh-CN" altLang="en-US" sz="2400" b="1" dirty="0">
                <a:sym typeface="+mn-ea"/>
              </a:rPr>
              <a:t>是计算机编程语言</a:t>
            </a:r>
            <a:r>
              <a:rPr lang="en-US" altLang="zh-CN" sz="2400" b="1" dirty="0">
                <a:sym typeface="+mn-ea"/>
              </a:rPr>
              <a:t>. </a:t>
            </a:r>
            <a:r>
              <a:rPr lang="zh-CN" altLang="en-US" sz="2400" b="1" dirty="0">
                <a:sym typeface="+mn-ea"/>
              </a:rPr>
              <a:t>类似于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UNIX</a:t>
            </a:r>
            <a:r>
              <a:rPr lang="zh-CN" altLang="en-US" sz="2400" b="1" dirty="0">
                <a:sym typeface="+mn-ea"/>
              </a:rPr>
              <a:t>语言</a:t>
            </a:r>
            <a:r>
              <a:rPr lang="en-US" altLang="zh-CN" sz="2400" b="1" dirty="0">
                <a:sym typeface="+mn-ea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2400" b="1" dirty="0">
                <a:sym typeface="+mn-ea"/>
              </a:rPr>
              <a:t>语言</a:t>
            </a:r>
            <a:r>
              <a:rPr lang="en-US" altLang="zh-CN" sz="2400" b="1" dirty="0">
                <a:sym typeface="+mn-ea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Pascal,Gauss</a:t>
            </a:r>
            <a:r>
              <a:rPr lang="zh-CN" altLang="en-US" sz="2400" b="1" dirty="0">
                <a:sym typeface="+mn-ea"/>
              </a:rPr>
              <a:t>语言等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对于熟练的编程者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它将觉得该语言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比其他语言更熟悉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而对计算机初学者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学习</a:t>
            </a:r>
            <a:r>
              <a:rPr lang="en-US" altLang="zh-CN" sz="2400" b="1" dirty="0">
                <a:sym typeface="+mn-ea"/>
              </a:rPr>
              <a:t>R</a:t>
            </a:r>
            <a:r>
              <a:rPr lang="zh-CN" altLang="en-US" sz="2400" b="1" dirty="0">
                <a:sym typeface="+mn-ea"/>
              </a:rPr>
              <a:t>语言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使得学习下一步的其他编程不那么困难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endParaRPr lang="en-US" altLang="zh-CN" b="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0045"/>
            <a:ext cx="10515600" cy="64994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的安装</a:t>
            </a:r>
            <a:r>
              <a:rPr lang="en-US" altLang="zh-CN" sz="3200" dirty="0"/>
              <a:t>(</a:t>
            </a:r>
            <a:r>
              <a:rPr lang="zh-CN" altLang="en-US" sz="3200" dirty="0"/>
              <a:t>一</a:t>
            </a:r>
            <a:r>
              <a:rPr lang="en-US" altLang="zh-CN" sz="3200" dirty="0"/>
              <a:t>)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/>
        </p:nvSpPr>
        <p:spPr>
          <a:xfrm>
            <a:off x="449580" y="-65087"/>
            <a:ext cx="8243888" cy="1303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975360" y="1334770"/>
            <a:ext cx="8229600" cy="1744345"/>
          </a:xfrm>
        </p:spPr>
        <p:txBody>
          <a:bodyPr vert="horz" wrap="square" lIns="91440" tIns="45720" rIns="91440" bIns="45720" anchor="t"/>
          <a:lstStyle/>
          <a:p>
            <a:pPr lvl="0" algn="l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1.进入网站</a:t>
            </a:r>
            <a:r>
              <a:rPr lang="zh-CN" altLang="en-US" sz="2400" b="1" dirty="0">
                <a:hlinkClick r:id="rId9"/>
              </a:rPr>
              <a:t>http://www.r-project.org</a:t>
            </a:r>
            <a:endParaRPr lang="zh-CN" altLang="en-US" sz="2400" b="1" dirty="0"/>
          </a:p>
          <a:p>
            <a:pPr lvl="0" algn="l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2.点击左边的Download,Packages下的CRAN</a:t>
            </a:r>
          </a:p>
          <a:p>
            <a:pPr lvl="0" algn="l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选择镜像：China有六个镜像点，随意点击一个</a:t>
            </a:r>
          </a:p>
        </p:txBody>
      </p:sp>
      <p:sp>
        <p:nvSpPr>
          <p:cNvPr id="21508" name="AutoShape 6" descr="_x0007_ZC`9K3ZAG~30GDFCOS`1"/>
          <p:cNvSpPr>
            <a:spLocks noChangeAspect="1"/>
          </p:cNvSpPr>
          <p:nvPr/>
        </p:nvSpPr>
        <p:spPr>
          <a:xfrm>
            <a:off x="200025" y="460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AutoShape 8" descr="_x0007_ZC`9K3ZAG~30GDFCOS`1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2" name="Picture 9" descr="标题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5360" y="3301365"/>
            <a:ext cx="2705100" cy="282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7" descr="1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85820" y="3082290"/>
            <a:ext cx="7967663" cy="304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zh-CN" altLang="en-US" sz="3200" dirty="0"/>
              <a:t>的安装</a:t>
            </a:r>
            <a:r>
              <a:rPr lang="en-US" altLang="zh-CN" sz="3200" dirty="0"/>
              <a:t>(</a:t>
            </a:r>
            <a:r>
              <a:rPr lang="zh-CN" altLang="en-US" sz="3200" dirty="0"/>
              <a:t>二</a:t>
            </a:r>
            <a:r>
              <a:rPr lang="en-US" altLang="zh-CN" sz="3200" dirty="0"/>
              <a:t>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838200" y="1416050"/>
            <a:ext cx="10515600" cy="1103630"/>
          </a:xfrm>
        </p:spPr>
        <p:txBody>
          <a:bodyPr>
            <a:normAutofit/>
          </a:bodyPr>
          <a:lstStyle/>
          <a:p>
            <a:pPr lvl="0" eaLnBrk="1" hangingPunct="1">
              <a:lnSpc>
                <a:spcPct val="90000"/>
              </a:lnSpc>
              <a:buNone/>
            </a:pPr>
            <a:r>
              <a:rPr lang="zh-CN" altLang="en-US" b="1" dirty="0">
                <a:sym typeface="+mn-ea"/>
              </a:rPr>
              <a:t>3.点击下图中Windows,再点击base</a:t>
            </a:r>
            <a:endParaRPr lang="zh-CN" altLang="en-US" b="1" dirty="0"/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b="1" dirty="0">
                <a:sym typeface="+mn-ea"/>
              </a:rPr>
              <a:t>4.点击第一行的</a:t>
            </a:r>
            <a:r>
              <a:rPr lang="zh-CN" altLang="en-US" b="1" dirty="0">
                <a:sym typeface="+mn-ea"/>
                <a:hlinkClick r:id="rId10"/>
              </a:rPr>
              <a:t>Download R 2.13.1 for Windows</a:t>
            </a:r>
            <a:r>
              <a:rPr lang="zh-CN" altLang="en-US" b="1" dirty="0">
                <a:sym typeface="+mn-ea"/>
              </a:rPr>
              <a:t> (32 megabytes)下载</a:t>
            </a:r>
            <a:endParaRPr lang="zh-CN" altLang="en-US" b="1" dirty="0"/>
          </a:p>
        </p:txBody>
      </p:sp>
      <p:pic>
        <p:nvPicPr>
          <p:cNvPr id="15367" name="图片 7" descr="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0915" y="3220085"/>
            <a:ext cx="10044113" cy="2209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任意多边形 109"/>
          <p:cNvSpPr/>
          <p:nvPr>
            <p:custDataLst>
              <p:tags r:id="rId2"/>
            </p:custDataLst>
          </p:nvPr>
        </p:nvSpPr>
        <p:spPr>
          <a:xfrm>
            <a:off x="3905251" y="954088"/>
            <a:ext cx="73025" cy="5903912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椭圆 87"/>
          <p:cNvSpPr/>
          <p:nvPr>
            <p:custDataLst>
              <p:tags r:id="rId3"/>
            </p:custDataLst>
          </p:nvPr>
        </p:nvSpPr>
        <p:spPr>
          <a:xfrm>
            <a:off x="3282725" y="30298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86" name="椭圆 85"/>
          <p:cNvSpPr/>
          <p:nvPr>
            <p:custDataLst>
              <p:tags r:id="rId4"/>
            </p:custDataLst>
          </p:nvPr>
        </p:nvSpPr>
        <p:spPr>
          <a:xfrm>
            <a:off x="3732213" y="2500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1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548188" y="2386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8" action="ppaction://hlinksldjump"/>
              </a:rPr>
              <a:t>R简介、特点、安装</a:t>
            </a:r>
            <a:endParaRPr lang="zh-CN" altLang="en-US" sz="2400" b="1" spc="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等腰三角形 24"/>
          <p:cNvSpPr/>
          <p:nvPr>
            <p:custDataLst>
              <p:tags r:id="rId6"/>
            </p:custDataLst>
          </p:nvPr>
        </p:nvSpPr>
        <p:spPr>
          <a:xfrm rot="5400000">
            <a:off x="4186238" y="2660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椭圆 113"/>
          <p:cNvSpPr/>
          <p:nvPr>
            <p:custDataLst>
              <p:tags r:id="rId7"/>
            </p:custDataLst>
          </p:nvPr>
        </p:nvSpPr>
        <p:spPr>
          <a:xfrm>
            <a:off x="3732213" y="3305176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2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8"/>
            </p:custDataLst>
          </p:nvPr>
        </p:nvSpPr>
        <p:spPr>
          <a:xfrm>
            <a:off x="4548188" y="319182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  <a:hlinkClick r:id="rId19" action="ppaction://hlinksldjump"/>
              </a:rPr>
              <a:t>R软件基本操作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等腰三角形 137"/>
          <p:cNvSpPr/>
          <p:nvPr>
            <p:custDataLst>
              <p:tags r:id="rId9"/>
            </p:custDataLst>
          </p:nvPr>
        </p:nvSpPr>
        <p:spPr>
          <a:xfrm rot="5400000">
            <a:off x="4186238" y="3463926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7" name="椭圆 116"/>
          <p:cNvSpPr/>
          <p:nvPr>
            <p:custDataLst>
              <p:tags r:id="rId10"/>
            </p:custDataLst>
          </p:nvPr>
        </p:nvSpPr>
        <p:spPr>
          <a:xfrm>
            <a:off x="3732213" y="4108451"/>
            <a:ext cx="419100" cy="417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3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>
            <p:custDataLst>
              <p:tags r:id="rId11"/>
            </p:custDataLst>
          </p:nvPr>
        </p:nvSpPr>
        <p:spPr>
          <a:xfrm>
            <a:off x="4548188" y="3995739"/>
            <a:ext cx="5343525" cy="64452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R软件画图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等腰三角形 138"/>
          <p:cNvSpPr/>
          <p:nvPr>
            <p:custDataLst>
              <p:tags r:id="rId12"/>
            </p:custDataLst>
          </p:nvPr>
        </p:nvSpPr>
        <p:spPr>
          <a:xfrm rot="5400000">
            <a:off x="4186238" y="4268788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0" name="椭圆 119"/>
          <p:cNvSpPr/>
          <p:nvPr>
            <p:custDataLst>
              <p:tags r:id="rId13"/>
            </p:custDataLst>
          </p:nvPr>
        </p:nvSpPr>
        <p:spPr>
          <a:xfrm>
            <a:off x="3732213" y="4913313"/>
            <a:ext cx="419100" cy="4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bg1"/>
                </a:solidFill>
              </a:rPr>
              <a:t>4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4"/>
            </p:custDataLst>
          </p:nvPr>
        </p:nvSpPr>
        <p:spPr>
          <a:xfrm>
            <a:off x="4548188" y="4799013"/>
            <a:ext cx="5343525" cy="64770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 lvl="0" eaLnBrk="1" hangingPunct="1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统计分析方法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等腰三角形 139"/>
          <p:cNvSpPr/>
          <p:nvPr>
            <p:custDataLst>
              <p:tags r:id="rId15"/>
            </p:custDataLst>
          </p:nvPr>
        </p:nvSpPr>
        <p:spPr>
          <a:xfrm rot="5400000">
            <a:off x="4186238" y="5073650"/>
            <a:ext cx="114300" cy="9842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6"/>
          <p:cNvSpPr/>
          <p:nvPr>
            <p:custDataLst>
              <p:tags r:id="rId2"/>
            </p:custDataLst>
          </p:nvPr>
        </p:nvSpPr>
        <p:spPr>
          <a:xfrm>
            <a:off x="80289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L 形 16"/>
          <p:cNvSpPr/>
          <p:nvPr>
            <p:custDataLst>
              <p:tags r:id="rId3"/>
            </p:custDataLst>
          </p:nvPr>
        </p:nvSpPr>
        <p:spPr>
          <a:xfrm flipH="1">
            <a:off x="11015034" y="6130546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L 形 16"/>
          <p:cNvSpPr/>
          <p:nvPr>
            <p:custDataLst>
              <p:tags r:id="rId4"/>
            </p:custDataLst>
          </p:nvPr>
        </p:nvSpPr>
        <p:spPr>
          <a:xfrm rot="5400000">
            <a:off x="825441" y="1086388"/>
            <a:ext cx="328980" cy="374075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L 形 16"/>
          <p:cNvSpPr/>
          <p:nvPr>
            <p:custDataLst>
              <p:tags r:id="rId5"/>
            </p:custDataLst>
          </p:nvPr>
        </p:nvSpPr>
        <p:spPr>
          <a:xfrm rot="10800000">
            <a:off x="11015034" y="1108933"/>
            <a:ext cx="374073" cy="328978"/>
          </a:xfrm>
          <a:custGeom>
            <a:avLst/>
            <a:gdLst>
              <a:gd name="connsiteX0" fmla="*/ 0 w 124620"/>
              <a:gd name="connsiteY0" fmla="*/ 0 h 124620"/>
              <a:gd name="connsiteX1" fmla="*/ 40085 w 124620"/>
              <a:gd name="connsiteY1" fmla="*/ 0 h 124620"/>
              <a:gd name="connsiteX2" fmla="*/ 40085 w 124620"/>
              <a:gd name="connsiteY2" fmla="*/ 87710 h 124620"/>
              <a:gd name="connsiteX3" fmla="*/ 124620 w 124620"/>
              <a:gd name="connsiteY3" fmla="*/ 87710 h 124620"/>
              <a:gd name="connsiteX4" fmla="*/ 124620 w 124620"/>
              <a:gd name="connsiteY4" fmla="*/ 124620 h 124620"/>
              <a:gd name="connsiteX5" fmla="*/ 0 w 124620"/>
              <a:gd name="connsiteY5" fmla="*/ 124620 h 124620"/>
              <a:gd name="connsiteX6" fmla="*/ 0 w 124620"/>
              <a:gd name="connsiteY6" fmla="*/ 0 h 124620"/>
              <a:gd name="connsiteX0-1" fmla="*/ 10901 w 135521"/>
              <a:gd name="connsiteY0-2" fmla="*/ 0 h 135375"/>
              <a:gd name="connsiteX1-3" fmla="*/ 50986 w 135521"/>
              <a:gd name="connsiteY1-4" fmla="*/ 0 h 135375"/>
              <a:gd name="connsiteX2-5" fmla="*/ 50986 w 135521"/>
              <a:gd name="connsiteY2-6" fmla="*/ 87710 h 135375"/>
              <a:gd name="connsiteX3-7" fmla="*/ 135521 w 135521"/>
              <a:gd name="connsiteY3-8" fmla="*/ 87710 h 135375"/>
              <a:gd name="connsiteX4-9" fmla="*/ 135521 w 135521"/>
              <a:gd name="connsiteY4-10" fmla="*/ 124620 h 135375"/>
              <a:gd name="connsiteX5-11" fmla="*/ 10901 w 135521"/>
              <a:gd name="connsiteY5-12" fmla="*/ 124620 h 135375"/>
              <a:gd name="connsiteX6-13" fmla="*/ 10901 w 135521"/>
              <a:gd name="connsiteY6-14" fmla="*/ 0 h 135375"/>
              <a:gd name="connsiteX0-15" fmla="*/ 10901 w 135521"/>
              <a:gd name="connsiteY0-16" fmla="*/ 0 h 135375"/>
              <a:gd name="connsiteX1-17" fmla="*/ 50986 w 135521"/>
              <a:gd name="connsiteY1-18" fmla="*/ 0 h 135375"/>
              <a:gd name="connsiteX2-19" fmla="*/ 50986 w 135521"/>
              <a:gd name="connsiteY2-20" fmla="*/ 87710 h 135375"/>
              <a:gd name="connsiteX3-21" fmla="*/ 135521 w 135521"/>
              <a:gd name="connsiteY3-22" fmla="*/ 87710 h 135375"/>
              <a:gd name="connsiteX4-23" fmla="*/ 135521 w 135521"/>
              <a:gd name="connsiteY4-24" fmla="*/ 124620 h 135375"/>
              <a:gd name="connsiteX5-25" fmla="*/ 10901 w 135521"/>
              <a:gd name="connsiteY5-26" fmla="*/ 124620 h 135375"/>
              <a:gd name="connsiteX6-27" fmla="*/ 10901 w 135521"/>
              <a:gd name="connsiteY6-28" fmla="*/ 0 h 135375"/>
              <a:gd name="connsiteX0-29" fmla="*/ 10901 w 135521"/>
              <a:gd name="connsiteY0-30" fmla="*/ 0 h 135375"/>
              <a:gd name="connsiteX1-31" fmla="*/ 50986 w 135521"/>
              <a:gd name="connsiteY1-32" fmla="*/ 87710 h 135375"/>
              <a:gd name="connsiteX2-33" fmla="*/ 135521 w 135521"/>
              <a:gd name="connsiteY2-34" fmla="*/ 87710 h 135375"/>
              <a:gd name="connsiteX3-35" fmla="*/ 135521 w 135521"/>
              <a:gd name="connsiteY3-36" fmla="*/ 124620 h 135375"/>
              <a:gd name="connsiteX4-37" fmla="*/ 10901 w 135521"/>
              <a:gd name="connsiteY4-38" fmla="*/ 124620 h 135375"/>
              <a:gd name="connsiteX5-39" fmla="*/ 10901 w 135521"/>
              <a:gd name="connsiteY5-40" fmla="*/ 0 h 135375"/>
              <a:gd name="connsiteX0-41" fmla="*/ 10901 w 135521"/>
              <a:gd name="connsiteY0-42" fmla="*/ 0 h 135375"/>
              <a:gd name="connsiteX1-43" fmla="*/ 50986 w 135521"/>
              <a:gd name="connsiteY1-44" fmla="*/ 87710 h 135375"/>
              <a:gd name="connsiteX2-45" fmla="*/ 135521 w 135521"/>
              <a:gd name="connsiteY2-46" fmla="*/ 124620 h 135375"/>
              <a:gd name="connsiteX3-47" fmla="*/ 10901 w 135521"/>
              <a:gd name="connsiteY3-48" fmla="*/ 124620 h 135375"/>
              <a:gd name="connsiteX4-49" fmla="*/ 10901 w 135521"/>
              <a:gd name="connsiteY4-50" fmla="*/ 0 h 135375"/>
              <a:gd name="connsiteX0-51" fmla="*/ 10901 w 135521"/>
              <a:gd name="connsiteY0-52" fmla="*/ 0 h 135375"/>
              <a:gd name="connsiteX1-53" fmla="*/ 39080 w 135521"/>
              <a:gd name="connsiteY1-54" fmla="*/ 101997 h 135375"/>
              <a:gd name="connsiteX2-55" fmla="*/ 135521 w 135521"/>
              <a:gd name="connsiteY2-56" fmla="*/ 124620 h 135375"/>
              <a:gd name="connsiteX3-57" fmla="*/ 10901 w 135521"/>
              <a:gd name="connsiteY3-58" fmla="*/ 124620 h 135375"/>
              <a:gd name="connsiteX4-59" fmla="*/ 10901 w 135521"/>
              <a:gd name="connsiteY4-60" fmla="*/ 0 h 135375"/>
            </a:gdLst>
            <a:ahLst/>
            <a:cxnLst>
              <a:cxn ang="0">
                <a:pos x="connsiteX0-51" y="connsiteY0-52"/>
              </a:cxn>
              <a:cxn ang="0">
                <a:pos x="connsiteX1-53" y="connsiteY1-54"/>
              </a:cxn>
              <a:cxn ang="0">
                <a:pos x="connsiteX2-55" y="connsiteY2-56"/>
              </a:cxn>
              <a:cxn ang="0">
                <a:pos x="connsiteX3-57" y="connsiteY3-58"/>
              </a:cxn>
              <a:cxn ang="0">
                <a:pos x="connsiteX4-59" y="connsiteY4-60"/>
              </a:cxn>
            </a:cxnLst>
            <a:rect l="l" t="t" r="r" b="b"/>
            <a:pathLst>
              <a:path w="135521" h="135375">
                <a:moveTo>
                  <a:pt x="10901" y="0"/>
                </a:moveTo>
                <a:lnTo>
                  <a:pt x="39080" y="101997"/>
                </a:lnTo>
                <a:lnTo>
                  <a:pt x="135521" y="124620"/>
                </a:lnTo>
                <a:cubicBezTo>
                  <a:pt x="114751" y="130772"/>
                  <a:pt x="31671" y="145390"/>
                  <a:pt x="10901" y="124620"/>
                </a:cubicBezTo>
                <a:cubicBezTo>
                  <a:pt x="-9869" y="103850"/>
                  <a:pt x="4220" y="20770"/>
                  <a:pt x="109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49885"/>
            <a:ext cx="10515600" cy="649943"/>
          </a:xfrm>
        </p:spPr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zh-CN" altLang="en-US" sz="3200" dirty="0"/>
              <a:t>软件操作简介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的基本界面是一个交互式命令窗口，命令提示符是一个大于号，命令的结果马上显示在命令下面。</a:t>
            </a:r>
          </a:p>
          <a:p>
            <a:pPr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R命令主要有两种形式：表达式或赋值运算（用&lt;－表示）。在命令提示符后键入一个表达式表示计算此表达式并显示结果。赋值运算把赋值号右边的值计算出来赋给左边的变量。</a:t>
            </a:r>
            <a:endParaRPr lang="en-US" altLang="zh-CN" dirty="0"/>
          </a:p>
          <a:p>
            <a:pPr lv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可以用向上光标键来找回以前运行的命令再次运行或修改后再运行。</a:t>
            </a:r>
            <a:endParaRPr lang="en-US" altLang="zh-CN" dirty="0"/>
          </a:p>
          <a:p>
            <a:pPr lvl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R是区分大小写的，所以x和X是不同的名字。</a:t>
            </a:r>
            <a:endParaRPr lang="en-US" altLang="zh-CN" b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31"/>
  <p:tag name="KSO_WM_SLIDE_INDEX" val="31"/>
  <p:tag name="KSO_WM_SLIDE_ITEM_CNT" val="4"/>
  <p:tag name="KSO_WM_SLIDE_LAYOUT" val="a_b"/>
  <p:tag name="KSO_WM_SLIDE_LAYOUT_CNT" val="1_3"/>
  <p:tag name="KSO_WM_SLIDE_TYPE" val="endPage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1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 You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31*b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1381234567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2"/>
  <p:tag name="KSO_WM_UNIT_ID" val="custom160403_31*b*2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name@163.co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3"/>
  <p:tag name="KSO_WM_UNIT_ID" val="custom160403_31*b*3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http://meihua.docer.co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EMPLATE_THUMBS_INDEX" val="1、9、12、16、19、20、25、29、31"/>
  <p:tag name="KSO_WM_TAG_VERSION" val="1.0"/>
  <p:tag name="KSO_WM_SLIDE_ID" val="custom1604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b"/>
  <p:tag name="KSO_WM_UNIT_INDEX" val="1"/>
  <p:tag name="KSO_WM_UNIT_ID" val="custom160403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1"/>
  <p:tag name="KSO_WM_UNIT_ID" val="custom160403_9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目录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2"/>
  <p:tag name="KSO_WM_UNIT_ID" val="custom160403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1_1"/>
  <p:tag name="KSO_WM_UNIT_ID" val="custom160403_9*l_h_f*1_1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3"/>
  <p:tag name="KSO_WM_UNIT_ID" val="custom160403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2_1"/>
  <p:tag name="KSO_WM_UNIT_ID" val="custom160403_9*l_h_f*1_2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5"/>
  <p:tag name="KSO_WM_UNIT_ID" val="custom160403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6"/>
  <p:tag name="KSO_WM_UNIT_ID" val="custom160403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3_1"/>
  <p:tag name="KSO_WM_UNIT_ID" val="custom160403_9*l_h_f*1_3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7"/>
  <p:tag name="KSO_WM_UNIT_ID" val="custom160403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8"/>
  <p:tag name="KSO_WM_UNIT_ID" val="custom160403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h_f"/>
  <p:tag name="KSO_WM_UNIT_INDEX" val="1_4_1"/>
  <p:tag name="KSO_WM_UNIT_ID" val="custom160403_9*l_h_f*1_4_1"/>
  <p:tag name="KSO_WM_UNIT_CLEAR" val="1"/>
  <p:tag name="KSO_WM_UNIT_LAYERLEVEL" val="1_1_1"/>
  <p:tag name="KSO_WM_UNIT_VALUE" val="34"/>
  <p:tag name="KSO_WM_UNIT_HIGHLIGHT" val="0"/>
  <p:tag name="KSO_WM_UNIT_COMPATIBLE" val="0"/>
  <p:tag name="KSO_WM_UNIT_PRESET_TEXT_INDEX" val="4"/>
  <p:tag name="KSO_WM_DIAGRAM_GROUP_CODE" val="l1-1"/>
  <p:tag name="KSO_WM_UNIT_PRESET_TEXT_LEN" val="26"/>
  <p:tag name="KSO_WM_UNIT_TEXT_FILL_FORE_SCHEMECOLOR_INDEX" val="15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9"/>
  <p:tag name="KSO_WM_UNIT_ID" val="custom160403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l_i"/>
  <p:tag name="KSO_WM_UNIT_INDEX" val="1_4"/>
  <p:tag name="KSO_WM_UNIT_ID" val="custom160403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00"/>
  <p:tag name="KSO_WM_SLIDE_SIZE" val="825*3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3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2"/>
  <p:tag name="KSO_WM_UNIT_ID" val="custom160403_3*f*2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3*i*3"/>
  <p:tag name="KSO_WM_TEMPLATE_CATEGORY" val="custom"/>
  <p:tag name="KSO_WM_TEMPLATE_INDEX" val="160403"/>
  <p:tag name="KSO_WM_UNIT_INDEX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3*i*4"/>
  <p:tag name="KSO_WM_TEMPLATE_CATEGORY" val="custom"/>
  <p:tag name="KSO_WM_TEMPLATE_INDEX" val="160403"/>
  <p:tag name="KSO_WM_UNIT_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2"/>
  <p:tag name="KSO_WM_TEMPLATE_CATEGORY" val="custom"/>
  <p:tag name="KSO_WM_TEMPLATE_INDEX" val="160403"/>
  <p:tag name="KSO_WM_UNIT_INDEX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3"/>
  <p:tag name="KSO_WM_TEMPLATE_CATEGORY" val="custom"/>
  <p:tag name="KSO_WM_TEMPLATE_INDEX" val="160403"/>
  <p:tag name="KSO_WM_UNIT_INDEX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a"/>
  <p:tag name="KSO_WM_UNIT_INDEX" val="1"/>
  <p:tag name="KSO_WM_UNIT_ID" val="custom160403_2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3"/>
  <p:tag name="KSO_WM_UNIT_TYPE" val="f"/>
  <p:tag name="KSO_WM_UNIT_INDEX" val="1"/>
  <p:tag name="KSO_WM_UNIT_ID" val="custom160403_2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3"/>
  <p:tag name="KSO_WM_TAG_VERSION" val="1.0"/>
  <p:tag name="KSO_WM_SLIDE_ID" val="custom1604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1"/>
  <p:tag name="KSO_WM_SLIDE_SIZE" val="828*37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0"/>
  <p:tag name="KSO_WM_TEMPLATE_CATEGORY" val="custom"/>
  <p:tag name="KSO_WM_TEMPLATE_INDEX" val="160403"/>
  <p:tag name="KSO_WM_UNIT_INDEX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3_2*i*1"/>
  <p:tag name="KSO_WM_TEMPLATE_CATEGORY" val="custom"/>
  <p:tag name="KSO_WM_TEMPLATE_INDEX" val="160403"/>
  <p:tag name="KSO_WM_UNIT_INDEX" val="1"/>
</p:tagLst>
</file>

<file path=ppt/theme/theme1.xml><?xml version="1.0" encoding="utf-8"?>
<a:theme xmlns:a="http://schemas.openxmlformats.org/drawingml/2006/main" name="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A000120140530A03PPBG">
  <a:themeElements>
    <a:clrScheme name="160115.115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A3C902"/>
      </a:accent1>
      <a:accent2>
        <a:srgbClr val="00A1C7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1366</Words>
  <Application>Microsoft Office PowerPoint</Application>
  <PresentationFormat>自定义</PresentationFormat>
  <Paragraphs>123</Paragraphs>
  <Slides>17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1_A000120140530A03PPBG</vt:lpstr>
      <vt:lpstr>2_A000120140530A03PPBG</vt:lpstr>
      <vt:lpstr>3_A000120140530A03PPBG</vt:lpstr>
      <vt:lpstr>4_A000120140530A03PPBG</vt:lpstr>
      <vt:lpstr>5_A000120140530A03PPBG</vt:lpstr>
      <vt:lpstr>6_A000120140530A03PPBG</vt:lpstr>
      <vt:lpstr>7_A000120140530A03PPBG</vt:lpstr>
      <vt:lpstr>8_A000120140530A03PPBG</vt:lpstr>
      <vt:lpstr>9_A000120140530A03PPBG</vt:lpstr>
      <vt:lpstr>10_A000120140530A03PPBG</vt:lpstr>
      <vt:lpstr>11_A000120140530A03PPBG</vt:lpstr>
      <vt:lpstr>12_A000120140530A03PPBG</vt:lpstr>
      <vt:lpstr>13_A000120140530A03PPBG</vt:lpstr>
      <vt:lpstr>R语言基础入门</vt:lpstr>
      <vt:lpstr>幻灯片 2</vt:lpstr>
      <vt:lpstr>R的介绍</vt:lpstr>
      <vt:lpstr>R的特点（一）</vt:lpstr>
      <vt:lpstr>R的特点(二)</vt:lpstr>
      <vt:lpstr>R的安装(一)</vt:lpstr>
      <vt:lpstr>R的安装(二)</vt:lpstr>
      <vt:lpstr>幻灯片 8</vt:lpstr>
      <vt:lpstr>R软件操作简介</vt:lpstr>
      <vt:lpstr>R软件函数</vt:lpstr>
      <vt:lpstr>R软件函数</vt:lpstr>
      <vt:lpstr>幻灯片 12</vt:lpstr>
      <vt:lpstr>例1  在[-1，2]上画                        的图形</vt:lpstr>
      <vt:lpstr>幻灯片 14</vt:lpstr>
      <vt:lpstr>R的简单统计功能</vt:lpstr>
      <vt:lpstr>例2:计算6, 4, 7, 8，10的均值和标准差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R语言基础入门</dc:title>
  <dc:creator/>
  <cp:lastModifiedBy>Administrator</cp:lastModifiedBy>
  <cp:revision>26</cp:revision>
  <dcterms:created xsi:type="dcterms:W3CDTF">2015-05-05T08:02:00Z</dcterms:created>
  <dcterms:modified xsi:type="dcterms:W3CDTF">2017-06-15T05:51:23Z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