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  <p:sldMasterId id="2147483736" r:id="rId10"/>
    <p:sldMasterId id="2147483747" r:id="rId11"/>
    <p:sldMasterId id="2147483758" r:id="rId12"/>
    <p:sldMasterId id="2147483769" r:id="rId13"/>
    <p:sldMasterId id="2147483780" r:id="rId14"/>
  </p:sldMasterIdLst>
  <p:notesMasterIdLst>
    <p:notesMasterId r:id="rId17"/>
  </p:notesMasterIdLst>
  <p:sldIdLst>
    <p:sldId id="256" r:id="rId15"/>
    <p:sldId id="260" r:id="rId16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70" r:id="rId26"/>
    <p:sldId id="272" r:id="rId27"/>
    <p:sldId id="271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2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82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slide" Target="slide3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1" Type="http://schemas.openxmlformats.org/officeDocument/2006/relationships/notesSlide" Target="../notesSlides/notesSlide11.xml"/><Relationship Id="rId20" Type="http://schemas.openxmlformats.org/officeDocument/2006/relationships/slideLayout" Target="../slideLayouts/slideLayout87.xml"/><Relationship Id="rId2" Type="http://schemas.openxmlformats.org/officeDocument/2006/relationships/tags" Target="../tags/tag154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slide" Target="slide13.xml"/><Relationship Id="rId13" Type="http://schemas.openxmlformats.org/officeDocument/2006/relationships/tags" Target="../tags/tag162.xml"/><Relationship Id="rId12" Type="http://schemas.openxmlformats.org/officeDocument/2006/relationships/slide" Target="slide10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1.bin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2" Type="http://schemas.openxmlformats.org/officeDocument/2006/relationships/notesSlide" Target="../notesSlides/notesSlide1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92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slide" Target="slide3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2" Type="http://schemas.openxmlformats.org/officeDocument/2006/relationships/notesSlide" Target="../notesSlides/notesSlide13.xml"/><Relationship Id="rId21" Type="http://schemas.openxmlformats.org/officeDocument/2006/relationships/slideLayout" Target="../slideLayouts/slideLayout97.xml"/><Relationship Id="rId20" Type="http://schemas.openxmlformats.org/officeDocument/2006/relationships/tags" Target="../tags/tag189.xml"/><Relationship Id="rId2" Type="http://schemas.openxmlformats.org/officeDocument/2006/relationships/tags" Target="../tags/tag176.xml"/><Relationship Id="rId19" Type="http://schemas.openxmlformats.org/officeDocument/2006/relationships/tags" Target="../tags/tag188.xml"/><Relationship Id="rId18" Type="http://schemas.openxmlformats.org/officeDocument/2006/relationships/slide" Target="slide16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slide" Target="slide13.xml"/><Relationship Id="rId13" Type="http://schemas.openxmlformats.org/officeDocument/2006/relationships/tags" Target="../tags/tag184.xml"/><Relationship Id="rId12" Type="http://schemas.openxmlformats.org/officeDocument/2006/relationships/slide" Target="slide10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02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12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26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slide" Target="slide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2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42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hyperlink" Target="http://www.r-project.org/" TargetMode="Externa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52.xml"/><Relationship Id="rId1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6.jpeg"/><Relationship Id="rId7" Type="http://schemas.openxmlformats.org/officeDocument/2006/relationships/hyperlink" Target="http://ftp.ctex.org/mirrors/CRAN/bin/windows/base/R-2.10.1-win32.exe" TargetMode="Externa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62.xml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slide" Target="slide3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67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62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mtClean="0"/>
              <a:t>R</a:t>
            </a:r>
            <a:r>
              <a:rPr lang="zh-CN" altLang="en-US" smtClean="0"/>
              <a:t>语言基础入门</a:t>
            </a:r>
            <a:endParaRPr lang="zh-CN" altLang="en-US" smtClean="0"/>
          </a:p>
        </p:txBody>
      </p:sp>
      <p:sp>
        <p:nvSpPr>
          <p:cNvPr id="4098" name="MH_Entry_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dirty="0" smtClean="0"/>
              <a:t>                                                                       </a:t>
            </a:r>
            <a:r>
              <a:rPr lang="zh-CN" altLang="en-US" dirty="0" smtClean="0"/>
              <a:t>张灿能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02640" y="288925"/>
            <a:ext cx="10515600" cy="64994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软件函数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1177290" y="1233170"/>
            <a:ext cx="9838690" cy="5059680"/>
          </a:xfrm>
        </p:spPr>
        <p:txBody>
          <a:bodyPr>
            <a:normAutofit fontScale="90000" lnSpcReduction="10000"/>
          </a:bodyPr>
          <a:lstStyle/>
          <a:p>
            <a:pPr marL="0" indent="443230">
              <a:lnSpc>
                <a:spcPct val="160000"/>
              </a:lnSpc>
              <a:buNone/>
            </a:pP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是一种解释性语言。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功能靠函数实现。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函数形式</a:t>
            </a:r>
            <a:r>
              <a:rPr lang="en-US" altLang="zh-CN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: </a:t>
            </a:r>
            <a:endParaRPr lang="en-US" altLang="zh-CN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函数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输入数据，参数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= )</a:t>
            </a:r>
            <a:endParaRPr lang="en-US" altLang="zh-CN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如果没有指定，则参数的以默认值为准。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例如</a:t>
            </a:r>
            <a:r>
              <a:rPr lang="en-US" altLang="zh-CN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平均值</a:t>
            </a:r>
            <a:r>
              <a:rPr lang="zh-CN" altLang="en-US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err="1">
                <a:solidFill>
                  <a:srgbClr val="FF3300"/>
                </a:solidFill>
                <a:latin typeface="Courier New" panose="02070309020205020404" pitchFamily="49" charset="0"/>
                <a:sym typeface="+mn-ea"/>
              </a:rPr>
              <a:t>mean(x, trim = 0, na.rm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sym typeface="+mn-ea"/>
              </a:rPr>
              <a:t> = FALSE, ...)</a:t>
            </a:r>
            <a:r>
              <a:rPr lang="en-US" altLang="zh-CN" b="1">
                <a:latin typeface="Courier New" panose="02070309020205020404" pitchFamily="49" charset="0"/>
                <a:sym typeface="+mn-ea"/>
              </a:rPr>
              <a:t> 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线性模型</a:t>
            </a:r>
            <a:r>
              <a:rPr lang="zh-CN" altLang="en-US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lm(y~x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, data=test)</a:t>
            </a: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软件函数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 fontScale="7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每一个函数执行特定的功能，后面紧跟括号，例如：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绘图 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plot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平均值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mean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求和 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sum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排序 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sort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除了基本的运算之外，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的函数又分为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高级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和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低级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函数，高级函数可调用低级函数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这里的”高级”函数习惯上称为泛型函数。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  如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plot()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就是泛型函数，可以根据数据的类型，调用底层的函数，应用相应的方法绘制相应的图形。这就是面向对象编程的思想。</a:t>
            </a: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36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椭圆 85"/>
          <p:cNvSpPr/>
          <p:nvPr>
            <p:custDataLst>
              <p:tags r:id="rId3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5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7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8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 lnSpcReduction="20000"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9" action="ppaction://hlinksldjump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10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11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>
            <a:hlinkClick r:id="rId12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4" action="ppaction://hlinksldjump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5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6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7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8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例1  在[-1，2]上画                        的图形</a:t>
            </a:r>
            <a:endParaRPr lang="en-US" altLang="zh-CN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b="0" dirty="0" err="1" smtClean="0">
                <a:solidFill>
                  <a:schemeClr val="tx2"/>
                </a:solidFill>
              </a:rPr>
              <a:t>提示：</a:t>
            </a:r>
            <a:endParaRPr lang="zh-CN" altLang="en-US" b="0" dirty="0" err="1" smtClean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数学函数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sqrt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：绝对值，平方根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log, log10, log2 , exp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：对数与指数函数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sin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tan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asin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acos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atan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atan2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：三角函数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sinh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cosh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tanh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asinh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acosh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atanh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：双曲函数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zh-CN" alt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2" name="对象 -2147482623"/>
          <p:cNvGraphicFramePr>
            <a:graphicFrameLocks noChangeAspect="1"/>
          </p:cNvGraphicFramePr>
          <p:nvPr/>
        </p:nvGraphicFramePr>
        <p:xfrm>
          <a:off x="4358005" y="365125"/>
          <a:ext cx="256159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193165" imgH="266700" progId="Equation.3">
                  <p:embed/>
                </p:oleObj>
              </mc:Choice>
              <mc:Fallback>
                <p:oleObj name="" r:id="rId7" imgW="1193165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8005" y="365125"/>
                        <a:ext cx="2561590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36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椭圆 85"/>
          <p:cNvSpPr/>
          <p:nvPr>
            <p:custDataLst>
              <p:tags r:id="rId3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5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7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8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 lnSpcReduction="20000"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9" action="ppaction://hlinksldjump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10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11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>
            <a:hlinkClick r:id="rId12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4" action="ppaction://hlinksldjump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5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6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7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8" action="ppaction://hlinksldjump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9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R</a:t>
            </a:r>
            <a:r>
              <a:rPr lang="zh-CN" altLang="en-US" sz="3200" dirty="0">
                <a:sym typeface="+mn-ea"/>
              </a:rPr>
              <a:t>的简单统计功能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marks &lt;- c(10, 6, 4, 7, 8)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把数据组合为一个向量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mean(marks)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数据的均值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sd(marks)     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数据的标准差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median(marks)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数据的中位数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min(marks)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最小值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max(marks)  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最大值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boxplot(marks)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函数绘制数据的盒形图</a:t>
            </a:r>
            <a:endParaRPr lang="zh-CN" alt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32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2:</a:t>
            </a:r>
            <a:r>
              <a:rPr lang="zh-CN" altLang="en-US" sz="3200" dirty="0">
                <a:sym typeface="+mn-ea"/>
              </a:rPr>
              <a:t>计算6, 4, 7, 8，10的均值和标准差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lvl="0" algn="just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6, 4, 7, 8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的均值和标准差，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把若干行命令保存在一个文本文件（比如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E:\lian1.R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）中，然后用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source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函数来运行整个文件。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提示：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mean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均值函数、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sd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标准差函数</a:t>
            </a:r>
            <a:endParaRPr lang="zh-CN" altLang="en-US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15859254561</a:t>
            </a:r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981601917@qq.com</a:t>
            </a:r>
            <a:endParaRPr lang="en-US" altLang="zh-CN" smtClean="0"/>
          </a:p>
        </p:txBody>
      </p:sp>
      <p:sp>
        <p:nvSpPr>
          <p:cNvPr id="13" name="文本占位符 12"/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en-US" altLang="zh-CN" smtClean="0"/>
              <a:t>http://8988940.blog.51cto.com</a:t>
            </a:r>
            <a:endParaRPr lang="en-US" altLang="zh-CN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36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椭圆 85"/>
          <p:cNvSpPr/>
          <p:nvPr>
            <p:custDataLst>
              <p:tags r:id="rId3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5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7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 lnSpcReduction="20000"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8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9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>
            <p:custDataLst>
              <p:tags r:id="rId10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1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2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3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4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椭圆 1"/>
          <p:cNvSpPr/>
          <p:nvPr>
            <p:custDataLst>
              <p:tags r:id="rId15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的介绍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smtClean="0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400" b="1" dirty="0">
                <a:sym typeface="+mn-ea"/>
              </a:rPr>
              <a:t>R是</a:t>
            </a:r>
            <a:endParaRPr lang="zh-CN" altLang="en-US" sz="2400" b="1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ym typeface="+mn-ea"/>
              </a:rPr>
              <a:t>一个开放(GPL)的统计编程环境</a:t>
            </a:r>
            <a:endParaRPr lang="zh-CN" altLang="en-US" sz="2400" b="1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ym typeface="+mn-ea"/>
              </a:rPr>
              <a:t>一种语言，是Ｓ语言(由AT&amp;T Bell实验室的Rick Becker, John Chambers,Allan Wilks开发)的一种方言(dialect) 之一，另一则为S-plus.</a:t>
            </a:r>
            <a:endParaRPr lang="zh-CN" altLang="en-US" sz="2400" b="1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ym typeface="+mn-ea"/>
              </a:rPr>
              <a:t>一种软件，是集统计分析与图形直观显示于一体的统计分析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l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400" b="1" dirty="0">
                <a:sym typeface="+mn-ea"/>
              </a:rPr>
              <a:t>R作为一个计划(project)，最早(1995年)是由Auckland大学统计系的Robert Gentleman和Ross Ihaka开始编制，目前由Ｒ核心开发小组(R Development Core Team – 以后用R DCT表示)维护，他们完全自愿、工作努力负责，并将全球优秀的统计应用软件打包提供给我们。我们可以通过Ｒ计划的网站(http://www.r-project.org)了解有关Ｒ的最新信息和使用说明，得到最新版本的Ｒ软件和基于Ｒ的应用统计软件包. </a:t>
            </a:r>
            <a:endParaRPr lang="zh-CN" altLang="en-US" sz="2400" b="1" dirty="0"/>
          </a:p>
        </p:txBody>
      </p:sp>
      <p:sp>
        <p:nvSpPr>
          <p:cNvPr id="7" name="L 形 16"/>
          <p:cNvSpPr/>
          <p:nvPr>
            <p:custDataLst>
              <p:tags r:id="rId4"/>
            </p:custDataLst>
          </p:nvPr>
        </p:nvSpPr>
        <p:spPr>
          <a:xfrm rot="5400000">
            <a:off x="720753" y="1276089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L 形 16"/>
          <p:cNvSpPr/>
          <p:nvPr>
            <p:custDataLst>
              <p:tags r:id="rId5"/>
            </p:custDataLst>
          </p:nvPr>
        </p:nvSpPr>
        <p:spPr>
          <a:xfrm rot="5400000">
            <a:off x="6096000" y="1294107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的特点（一）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免费资源公开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全面的统计研究平台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支持多种操作系统可以在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UNIX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Windows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Macintosh</a:t>
            </a:r>
            <a:r>
              <a:rPr lang="zh-CN" altLang="en-US" b="1" dirty="0">
                <a:sym typeface="+mn-ea"/>
              </a:rPr>
              <a:t>运行</a:t>
            </a:r>
            <a:r>
              <a:rPr lang="en-US" altLang="zh-CN" b="1" dirty="0">
                <a:sym typeface="+mn-ea"/>
              </a:rPr>
              <a:t>.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 </a:t>
            </a:r>
            <a:r>
              <a:rPr lang="zh-CN" altLang="en-US" b="1" dirty="0">
                <a:sym typeface="+mn-ea"/>
              </a:rPr>
              <a:t>有优秀的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画图功能</a:t>
            </a:r>
            <a:r>
              <a:rPr lang="en-US" altLang="zh-CN" b="1" dirty="0">
                <a:sym typeface="+mn-ea"/>
              </a:rPr>
              <a:t>.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可进行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交互式数据分析</a:t>
            </a:r>
            <a:r>
              <a:rPr lang="zh-CN" altLang="en-US" b="1" dirty="0">
                <a:sym typeface="+mn-ea"/>
              </a:rPr>
              <a:t>和探索的强大平台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有优秀的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内在帮助系统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语言有一个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强大的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容易学习</a:t>
            </a:r>
            <a:r>
              <a:rPr lang="zh-CN" altLang="en-US" b="1" dirty="0">
                <a:sym typeface="+mn-ea"/>
              </a:rPr>
              <a:t>的语法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有许多内在的统计函数</a:t>
            </a:r>
            <a:r>
              <a:rPr lang="en-US" altLang="zh-CN" b="1" dirty="0">
                <a:sym typeface="+mn-ea"/>
              </a:rPr>
              <a:t>.</a:t>
            </a: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的特点</a:t>
            </a:r>
            <a:r>
              <a:rPr lang="en-US" altLang="zh-CN" sz="3200" dirty="0"/>
              <a:t>(</a:t>
            </a:r>
            <a:r>
              <a:rPr lang="zh-CN" altLang="en-US" sz="3200" dirty="0"/>
              <a:t>二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通过用户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自编程序</a:t>
            </a:r>
            <a:r>
              <a:rPr lang="en-US" altLang="zh-CN" sz="2400" b="1" dirty="0">
                <a:sym typeface="+mn-ea"/>
              </a:rPr>
              <a:t>, R</a:t>
            </a:r>
            <a:r>
              <a:rPr lang="zh-CN" altLang="en-US" sz="2400" b="1" dirty="0">
                <a:sym typeface="+mn-ea"/>
              </a:rPr>
              <a:t>语言很容易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延伸和扩大</a:t>
            </a:r>
            <a:r>
              <a:rPr lang="en-US" altLang="zh-CN" sz="2400" b="1" dirty="0">
                <a:sym typeface="+mn-ea"/>
              </a:rPr>
              <a:t>. </a:t>
            </a:r>
            <a:r>
              <a:rPr lang="zh-CN" altLang="en-US" sz="2400" b="1" dirty="0">
                <a:sym typeface="+mn-ea"/>
              </a:rPr>
              <a:t>它就是这样成长的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通过Ｒ语言的许多内嵌统计函数，很容易学习和掌握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语言的语法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我们可以编制自己的函数来扩展现有的Ｒ语言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这就是为什么它在不断等级完善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!!)</a:t>
            </a:r>
            <a:endParaRPr lang="en-US" altLang="zh-CN" sz="2400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sz="2400" b="1" dirty="0">
                <a:sym typeface="+mn-ea"/>
              </a:rPr>
              <a:t>R </a:t>
            </a:r>
            <a:r>
              <a:rPr lang="zh-CN" altLang="en-US" sz="2400" b="1" dirty="0">
                <a:sym typeface="+mn-ea"/>
              </a:rPr>
              <a:t>是计算机编程语言</a:t>
            </a:r>
            <a:r>
              <a:rPr lang="en-US" altLang="zh-CN" sz="2400" b="1" dirty="0">
                <a:sym typeface="+mn-ea"/>
              </a:rPr>
              <a:t>. </a:t>
            </a:r>
            <a:r>
              <a:rPr lang="zh-CN" altLang="en-US" sz="2400" b="1" dirty="0">
                <a:sym typeface="+mn-ea"/>
              </a:rPr>
              <a:t>类似于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UNIX</a:t>
            </a:r>
            <a:r>
              <a:rPr lang="zh-CN" altLang="en-US" sz="2400" b="1" dirty="0">
                <a:sym typeface="+mn-ea"/>
              </a:rPr>
              <a:t>语言</a:t>
            </a:r>
            <a:r>
              <a:rPr lang="en-US" altLang="zh-CN" sz="2400" b="1" dirty="0">
                <a:sym typeface="+mn-ea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2400" b="1" dirty="0">
                <a:sym typeface="+mn-ea"/>
              </a:rPr>
              <a:t>语言</a:t>
            </a:r>
            <a:r>
              <a:rPr lang="en-US" altLang="zh-CN" sz="2400" b="1" dirty="0">
                <a:sym typeface="+mn-ea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Pascal,Gauss</a:t>
            </a:r>
            <a:r>
              <a:rPr lang="zh-CN" altLang="en-US" sz="2400" b="1" dirty="0">
                <a:sym typeface="+mn-ea"/>
              </a:rPr>
              <a:t>语言等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对于熟练的编程者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它将觉得该语言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比其他语言更熟悉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而对计算机初学者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学习</a:t>
            </a:r>
            <a:r>
              <a:rPr lang="en-US" altLang="zh-CN" sz="2400" b="1" dirty="0">
                <a:sym typeface="+mn-ea"/>
              </a:rPr>
              <a:t>R</a:t>
            </a:r>
            <a:r>
              <a:rPr lang="zh-CN" altLang="en-US" sz="2400" b="1" dirty="0">
                <a:sym typeface="+mn-ea"/>
              </a:rPr>
              <a:t>语言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使得学习下一步的其他编程不那么困难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60045"/>
            <a:ext cx="10515600" cy="64994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的安装</a:t>
            </a:r>
            <a:r>
              <a:rPr lang="en-US" altLang="zh-CN" sz="3200" dirty="0"/>
              <a:t>(</a:t>
            </a:r>
            <a:r>
              <a:rPr lang="zh-CN" altLang="en-US" sz="3200" dirty="0"/>
              <a:t>一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14338" name="Rectangle 2"/>
          <p:cNvSpPr>
            <a:spLocks noGrp="1" noChangeArrowheads="1"/>
          </p:cNvSpPr>
          <p:nvPr/>
        </p:nvSpPr>
        <p:spPr>
          <a:xfrm>
            <a:off x="449580" y="-65087"/>
            <a:ext cx="8243888" cy="1303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975360" y="1334770"/>
            <a:ext cx="8229600" cy="1744345"/>
          </a:xfrm>
        </p:spPr>
        <p:txBody>
          <a:bodyPr vert="horz" wrap="square" lIns="91440" tIns="45720" rIns="91440" bIns="45720" anchor="t"/>
          <a:p>
            <a:pPr lvl="0" algn="l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1.进入网站</a:t>
            </a:r>
            <a:r>
              <a:rPr lang="zh-CN" altLang="en-US" sz="2400" b="1" dirty="0">
                <a:hlinkClick r:id="rId6"/>
              </a:rPr>
              <a:t>http://www.r-project.org</a:t>
            </a:r>
            <a:endParaRPr lang="zh-CN" altLang="en-US" sz="2400" b="1" dirty="0"/>
          </a:p>
          <a:p>
            <a:pPr lvl="0" algn="l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2.点击左边的Download,Packages下的CRAN</a:t>
            </a:r>
            <a:endParaRPr lang="zh-CN" altLang="en-US" sz="2400" b="1" dirty="0"/>
          </a:p>
          <a:p>
            <a:pPr lvl="0" algn="l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选择镜像：China有六个镜像点，随意点击一个</a:t>
            </a:r>
            <a:endParaRPr lang="zh-CN" altLang="en-US" sz="2400" b="1" dirty="0"/>
          </a:p>
        </p:txBody>
      </p:sp>
      <p:sp>
        <p:nvSpPr>
          <p:cNvPr id="21508" name="AutoShape 6" descr="_x0007_ZC`9K3ZAG~30GDFCOS`1"/>
          <p:cNvSpPr>
            <a:spLocks noChangeAspect="1"/>
          </p:cNvSpPr>
          <p:nvPr/>
        </p:nvSpPr>
        <p:spPr>
          <a:xfrm>
            <a:off x="200025" y="460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AutoShape 8" descr="_x0007_ZC`9K3ZAG~30GDFCOS`1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2" name="Picture 9" descr="标题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" y="3301365"/>
            <a:ext cx="2705100" cy="282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7" descr="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820" y="3082290"/>
            <a:ext cx="7967663" cy="304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3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的安装</a:t>
            </a:r>
            <a:r>
              <a:rPr lang="en-US" altLang="zh-CN" sz="3200" dirty="0"/>
              <a:t>(</a:t>
            </a:r>
            <a:r>
              <a:rPr lang="zh-CN" altLang="en-US" sz="3200" dirty="0"/>
              <a:t>二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1416050"/>
            <a:ext cx="10515600" cy="1103630"/>
          </a:xfrm>
        </p:spPr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  <a:buNone/>
            </a:pPr>
            <a:r>
              <a:rPr lang="zh-CN" altLang="en-US" b="1" dirty="0">
                <a:sym typeface="+mn-ea"/>
              </a:rPr>
              <a:t>3.点击下图中Windows,再点击base</a:t>
            </a:r>
            <a:endParaRPr lang="zh-CN" altLang="en-US" b="1" dirty="0"/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b="1" dirty="0">
                <a:sym typeface="+mn-ea"/>
              </a:rPr>
              <a:t>4.点击第一行的</a:t>
            </a:r>
            <a:r>
              <a:rPr lang="zh-CN" altLang="en-US" b="1" dirty="0">
                <a:sym typeface="+mn-ea"/>
                <a:hlinkClick r:id="rId7"/>
              </a:rPr>
              <a:t>Download R 2.13.1 for Windows</a:t>
            </a:r>
            <a:r>
              <a:rPr lang="zh-CN" altLang="en-US" b="1" dirty="0">
                <a:sym typeface="+mn-ea"/>
              </a:rPr>
              <a:t> (32 megabytes)下载</a:t>
            </a:r>
            <a:endParaRPr lang="zh-CN" altLang="en-US" b="1" dirty="0"/>
          </a:p>
        </p:txBody>
      </p:sp>
      <p:pic>
        <p:nvPicPr>
          <p:cNvPr id="15367" name="图片 7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915" y="3220085"/>
            <a:ext cx="10044113" cy="2209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36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椭圆 85"/>
          <p:cNvSpPr/>
          <p:nvPr>
            <p:custDataLst>
              <p:tags r:id="rId3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5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7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8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 lnSpcReduction="20000"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9" action="ppaction://hlinksldjump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10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11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>
            <p:custDataLst>
              <p:tags r:id="rId12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3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4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5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6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49885"/>
            <a:ext cx="10515600" cy="649943"/>
          </a:xfrm>
        </p:spPr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zh-CN" altLang="en-US" sz="3200" dirty="0"/>
              <a:t>软件操作简介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的基本界面是一个交互式命令窗口，命令提示符是一个大于号，命令的结果马上显示在命令下面。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R命令主要有两种形式：表达式或赋值运算（用&lt;－表示）。在命令提示符后键入一个表达式表示计算此表达式并显示结果。赋值运算把赋值号右边的值计算出来赋给左边的变量。</a:t>
            </a:r>
            <a:endParaRPr lang="en-US" altLang="zh-CN" dirty="0"/>
          </a:p>
          <a:p>
            <a:pPr lv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可以用向上光标键来找回以前运行的命令再次运行或修改后再运行。</a:t>
            </a:r>
            <a:endParaRPr lang="en-US" altLang="zh-CN" dirty="0"/>
          </a:p>
          <a:p>
            <a:pPr lv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R是区分大小写的，所以x和X是不同的名字。</a:t>
            </a:r>
            <a:endParaRPr lang="en-US" altLang="zh-CN" b="0"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3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38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4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52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74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9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0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1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 You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3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13812345678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2"/>
  <p:tag name="KSO_WM_UNIT_ID" val="custom160403_31*b*2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name@163.com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3"/>
  <p:tag name="KSO_WM_UNIT_ID" val="custom160403_31*b*3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http://meihua.docer.com"/>
</p:tagLst>
</file>

<file path=ppt/tags/tag208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31"/>
  <p:tag name="KSO_WM_SLIDE_INDEX" val="31"/>
  <p:tag name="KSO_WM_SLIDE_ITEM_CNT" val="4"/>
  <p:tag name="KSO_WM_SLIDE_LAYOUT" val="a_b"/>
  <p:tag name="KSO_WM_SLIDE_LAYOUT_CNT" val="1_3"/>
  <p:tag name="KSO_WM_SLIDE_TYPE" val="endPage"/>
  <p:tag name="KSO_WM_BEAUTIFY_FLAG" val="#wm#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6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EMPLATE_CATEGORY" val="custom"/>
  <p:tag name="KSO_WM_TEMPLATE_INDEX" val="160403"/>
  <p:tag name="KSO_WM_TEMPLATE_THUMBS_INDEX" val="1、9、12、16、19、20、25、29、31"/>
  <p:tag name="KSO_WM_TAG_VERSION" val="1.0"/>
  <p:tag name="KSO_WM_SLIDE_ID" val="custom1604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3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2"/>
  <p:tag name="KSO_WM_UNIT_ID" val="custom160403_3*f*2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3*i*3"/>
  <p:tag name="KSO_WM_TEMPLATE_CATEGORY" val="custom"/>
  <p:tag name="KSO_WM_TEMPLATE_INDEX" val="160403"/>
  <p:tag name="KSO_WM_UNIT_INDEX" val="3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3*i*4"/>
  <p:tag name="KSO_WM_TEMPLATE_CATEGORY" val="custom"/>
  <p:tag name="KSO_WM_TEMPLATE_INDEX" val="160403"/>
  <p:tag name="KSO_WM_UNIT_INDEX" val="4"/>
</p:tagLst>
</file>

<file path=ppt/tags/tag8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0"/>
  <p:tag name="KSO_WM_SLIDE_SIZE" val="825*384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9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heme/theme1.xml><?xml version="1.0" encoding="utf-8"?>
<a:theme xmlns:a="http://schemas.openxmlformats.org/drawingml/2006/main" name="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WPS 演示</Application>
  <PresentationFormat>宽屏</PresentationFormat>
  <Paragraphs>175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黑体</vt:lpstr>
      <vt:lpstr>Courier New</vt:lpstr>
      <vt:lpstr>微软雅黑</vt:lpstr>
      <vt:lpstr>Calibri</vt:lpstr>
      <vt:lpstr>1_A000120140530A03PPBG</vt:lpstr>
      <vt:lpstr>2_A000120140530A03PPBG</vt:lpstr>
      <vt:lpstr>3_A000120140530A03PPBG</vt:lpstr>
      <vt:lpstr>4_A000120140530A03PPBG</vt:lpstr>
      <vt:lpstr>5_A000120140530A03PPBG</vt:lpstr>
      <vt:lpstr>6_A000120140530A03PPBG</vt:lpstr>
      <vt:lpstr>7_A000120140530A03PPBG</vt:lpstr>
      <vt:lpstr>8_A000120140530A03PPBG</vt:lpstr>
      <vt:lpstr>9_A000120140530A03PPBG</vt:lpstr>
      <vt:lpstr>10_A000120140530A03PPBG</vt:lpstr>
      <vt:lpstr>11_A000120140530A03PPBG</vt:lpstr>
      <vt:lpstr>12_A000120140530A03PPBG</vt:lpstr>
      <vt:lpstr>13_A000120140530A03PPBG</vt:lpstr>
      <vt:lpstr>Equation.3</vt:lpstr>
      <vt:lpstr>R语言基础入门</vt:lpstr>
      <vt:lpstr>PowerPoint 演示文稿</vt:lpstr>
      <vt:lpstr>R的介绍</vt:lpstr>
      <vt:lpstr>R的特点（一）</vt:lpstr>
      <vt:lpstr>R的特点(二)</vt:lpstr>
      <vt:lpstr>R的安装(一)</vt:lpstr>
      <vt:lpstr>R的安装(二)</vt:lpstr>
      <vt:lpstr>PowerPoint 演示文稿</vt:lpstr>
      <vt:lpstr>R软件操作简介</vt:lpstr>
      <vt:lpstr>R软件函数</vt:lpstr>
      <vt:lpstr>R软件函数</vt:lpstr>
      <vt:lpstr>PowerPoint 演示文稿</vt:lpstr>
      <vt:lpstr>例1  在[-1，2]上画                        的图形</vt:lpstr>
      <vt:lpstr>PowerPoint 演示文稿</vt:lpstr>
      <vt:lpstr>R的简单统计功能</vt:lpstr>
      <vt:lpstr>例2:计算6, 4, 7, 8，10的均值和标准差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tony</cp:lastModifiedBy>
  <cp:revision>24</cp:revision>
  <dcterms:created xsi:type="dcterms:W3CDTF">2015-05-05T08:02:00Z</dcterms:created>
  <dcterms:modified xsi:type="dcterms:W3CDTF">2017-05-12T04:45:35Z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