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7" r:id="rId17"/>
    <p:sldId id="271" r:id="rId18"/>
    <p:sldId id="272" r:id="rId19"/>
    <p:sldId id="273" r:id="rId20"/>
    <p:sldId id="274" r:id="rId21"/>
    <p:sldId id="270" r:id="rId22"/>
    <p:sldId id="275" r:id="rId23"/>
    <p:sldId id="279" r:id="rId24"/>
    <p:sldId id="278" r:id="rId25"/>
    <p:sldId id="280" r:id="rId26"/>
    <p:sldId id="281" r:id="rId27"/>
    <p:sldId id="282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>
        <p15:guide id="1" orient="horz" pos="3027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1435" y="77"/>
      </p:cViewPr>
      <p:guideLst>
        <p:guide orient="horz" pos="3027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–王大明</a:t>
            </a:r>
          </a:p>
        </p:txBody>
      </p:sp>
      <p:sp>
        <p:nvSpPr>
          <p:cNvPr id="94" name="「在此輸入名言語錄。」"/>
          <p:cNvSpPr txBox="1">
            <a:spLocks noGrp="1"/>
          </p:cNvSpPr>
          <p:nvPr>
            <p:ph type="body" sz="quarter" idx="14"/>
          </p:nvPr>
        </p:nvSpPr>
        <p:spPr>
          <a:xfrm>
            <a:off x="1270000" y="408940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「在此輸入名言語錄。」</a:t>
            </a:r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>
            <a:spLocks noGrp="1"/>
          </p:cNvSpPr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大標題文字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>
            <a:spLocks noGrp="1"/>
          </p:cNvSpPr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7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>
            <a:spLocks noGrp="1"/>
          </p:cNvSpPr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>
            <a:spLocks noGrp="1"/>
          </p:cNvSpPr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影像"/>
          <p:cNvSpPr>
            <a:spLocks noGrp="1"/>
          </p:cNvSpPr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影像"/>
          <p:cNvSpPr>
            <a:spLocks noGrp="1"/>
          </p:cNvSpPr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wd18280820053/article/details/72867818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iscrete Mathematics"/>
          <p:cNvSpPr txBox="1"/>
          <p:nvPr/>
        </p:nvSpPr>
        <p:spPr>
          <a:xfrm>
            <a:off x="4500587" y="730249"/>
            <a:ext cx="40036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Discrete Mathematics</a:t>
            </a:r>
          </a:p>
        </p:txBody>
      </p:sp>
      <p:sp>
        <p:nvSpPr>
          <p:cNvPr id="120" name="Mid-term Report"/>
          <p:cNvSpPr txBox="1"/>
          <p:nvPr/>
        </p:nvSpPr>
        <p:spPr>
          <a:xfrm>
            <a:off x="4827748" y="1784349"/>
            <a:ext cx="33493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Mid-term Report </a:t>
            </a:r>
          </a:p>
        </p:txBody>
      </p:sp>
      <p:sp>
        <p:nvSpPr>
          <p:cNvPr id="121" name="Clustering"/>
          <p:cNvSpPr txBox="1"/>
          <p:nvPr/>
        </p:nvSpPr>
        <p:spPr>
          <a:xfrm>
            <a:off x="5541677" y="2749549"/>
            <a:ext cx="19214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Clustering</a:t>
            </a:r>
          </a:p>
        </p:txBody>
      </p:sp>
      <p:sp>
        <p:nvSpPr>
          <p:cNvPr id="123" name="E24056310 劉宥辰"/>
          <p:cNvSpPr txBox="1"/>
          <p:nvPr/>
        </p:nvSpPr>
        <p:spPr>
          <a:xfrm>
            <a:off x="8212105" y="7177405"/>
            <a:ext cx="427681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TW" altLang="en-US" dirty="0" smtClean="0"/>
              <a:t>指導教授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曾龍 教授</a:t>
            </a:r>
            <a:endParaRPr dirty="0"/>
          </a:p>
        </p:txBody>
      </p:sp>
      <p:sp>
        <p:nvSpPr>
          <p:cNvPr id="7" name="E24056310 劉宥辰"/>
          <p:cNvSpPr txBox="1"/>
          <p:nvPr/>
        </p:nvSpPr>
        <p:spPr>
          <a:xfrm>
            <a:off x="7930771" y="8231505"/>
            <a:ext cx="483946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TW" altLang="en-US" dirty="0" smtClean="0"/>
              <a:t>成功大學電機系</a:t>
            </a:r>
            <a:r>
              <a:rPr dirty="0" smtClean="0"/>
              <a:t> </a:t>
            </a:r>
            <a:r>
              <a:rPr dirty="0" err="1"/>
              <a:t>劉宥辰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f.argmin(input, dimension, name=None)…"/>
          <p:cNvSpPr txBox="1"/>
          <p:nvPr/>
        </p:nvSpPr>
        <p:spPr>
          <a:xfrm>
            <a:off x="81656" y="1142092"/>
            <a:ext cx="12961145" cy="7621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tf.argmin(input, dimension, name=None)</a:t>
            </a:r>
          </a:p>
          <a:p>
            <a:pPr algn="l">
              <a:defRPr sz="1500">
                <a:solidFill>
                  <a:srgbClr val="0433FF"/>
                </a:solidFill>
                <a:latin typeface="Lantinghei TC Demibold"/>
                <a:ea typeface="Lantinghei TC Demibold"/>
                <a:cs typeface="Lantinghei TC Demibold"/>
                <a:sym typeface="Lantinghei TC Demibold"/>
              </a:defRPr>
            </a:pPr>
            <a:r>
              <a:t>函數解說：沿著需要的維度找尋最小值的索引值，最小由0開始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endParaRPr/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tf.reduce_sum()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reduce_sum() </a:t>
            </a:r>
            <a:r>
              <a:rPr>
                <a:solidFill>
                  <a:srgbClr val="0433FF"/>
                </a:solidFill>
                <a:latin typeface="Lantinghei TC Demibold"/>
                <a:ea typeface="Lantinghei TC Demibold"/>
                <a:cs typeface="Lantinghei TC Demibold"/>
                <a:sym typeface="Lantinghei TC Demibold"/>
              </a:rPr>
              <a:t>就是求和，由於求和的對象是tensor，所以是沿着tensor的某些维度求和。reduction_indices是指沿tensor的哪些维度求和。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https://www.zhihu.com/question/51325408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endParaRPr/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tf.reshape(tensor,shape, name=None) </a:t>
            </a:r>
          </a:p>
          <a:p>
            <a:pPr algn="l">
              <a:defRPr sz="1500">
                <a:solidFill>
                  <a:srgbClr val="0433FF"/>
                </a:solidFill>
                <a:latin typeface="Lantinghei TC Demibold"/>
                <a:ea typeface="Lantinghei TC Demibold"/>
                <a:cs typeface="Lantinghei TC Demibold"/>
                <a:sym typeface="Lantinghei TC Demibold"/>
              </a:defRPr>
            </a:pPr>
            <a:r>
              <a:t>函数的作用是將tensor變換為參數shape的形式。 </a:t>
            </a:r>
          </a:p>
          <a:p>
            <a:pPr algn="l">
              <a:defRPr sz="1500">
                <a:solidFill>
                  <a:srgbClr val="0433FF"/>
                </a:solidFill>
                <a:latin typeface="Lantinghei TC Demibold"/>
                <a:ea typeface="Lantinghei TC Demibold"/>
                <a:cs typeface="Lantinghei TC Demibold"/>
                <a:sym typeface="Lantinghei TC Demibold"/>
              </a:defRPr>
            </a:pPr>
            <a:r>
              <a:t>其中shape為一个列表形式，特殊的一點是列表中可以存在-1。-1代表的含義是不用我們自己指定這一维的大小，函数会自動计算，但列表中只能存在一個-1。（當然如果存在多個-1，就是一個存在多解的方程了）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好了我想说的重点还有一个就是根据shape如何变换矩阵。其实简单的想就是，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reshape（t, shape） =&gt; reshape(t, [-1]) =&gt;reshape(t, shape)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首先将矩阵t变为一维矩阵，然后再对矩阵的形式更改就可以了。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http://blog.csdn.net/zeuseign/article/details/72742559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endParaRPr/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tile() </a:t>
            </a:r>
            <a:r>
              <a:rPr>
                <a:solidFill>
                  <a:srgbClr val="0433FF"/>
                </a:solidFill>
                <a:latin typeface="Lantinghei TC Demibold"/>
                <a:ea typeface="Lantinghei TC Demibold"/>
                <a:cs typeface="Lantinghei TC Demibold"/>
                <a:sym typeface="Lantinghei TC Demibold"/>
              </a:rPr>
              <a:t>平鋪之意，用於在同一维度上的複製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rPr u="sng">
                <a:hlinkClick r:id="rId2"/>
              </a:rPr>
              <a:t>http://blog.csdn.net/xwd18280820053/article/details/72867818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endParaRPr u="sng">
              <a:hlinkClick r:id="rId2"/>
            </a:endParaRP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tf.reduce_any() </a:t>
            </a:r>
            <a:r>
              <a:rPr>
                <a:solidFill>
                  <a:srgbClr val="0433FF"/>
                </a:solidFill>
                <a:latin typeface="Lantinghei TC Demibold"/>
                <a:ea typeface="Lantinghei TC Demibold"/>
                <a:cs typeface="Lantinghei TC Demibold"/>
                <a:sym typeface="Lantinghei TC Demibold"/>
              </a:rPr>
              <a:t>計算tensor中各個元素的邏輯或運算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http://blog.csdn.net/lhanchao/article/details/51442182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endParaRPr/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tf.unsorted_segment_sum(data, segment_ids, num_segments, name=None)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endParaRPr/>
          </a:p>
          <a:p>
            <a:pPr algn="l">
              <a:defRPr sz="1500">
                <a:solidFill>
                  <a:srgbClr val="0433FF"/>
                </a:solidFill>
                <a:latin typeface="Lantinghei TC Demibold"/>
                <a:ea typeface="Lantinghei TC Demibold"/>
                <a:cs typeface="Lantinghei TC Demibold"/>
                <a:sym typeface="Lantinghei TC Demibold"/>
              </a:defRPr>
            </a:pPr>
            <a:r>
              <a:t>這個函數的作用是沿着segment_ids指定的维度，分割張量data中的值，並且返回累加值。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計算公式為: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其中，segment_ids[j] == i。这个API和SegmentSum最大的區别是，這個API不需要從0到k有序排列，可以亂序排列，並且該API不需要包含從0到k。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如果對於给定的分割區間ID i，output[i] = 0。那麽，num_segmetns應該等於不同的段ID的數量。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http://www.jianshu.com/p/4daafdbcdddf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・Clustering Problem（Training data）"/>
          <p:cNvSpPr txBox="1"/>
          <p:nvPr/>
        </p:nvSpPr>
        <p:spPr>
          <a:xfrm>
            <a:off x="2894694" y="4508500"/>
            <a:ext cx="721541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・Clustering Problem（Training data）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Training data.png" descr="Training dat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300" y="2032000"/>
            <a:ext cx="7442200" cy="568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centers.png" descr="cente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4150" y="2082800"/>
            <a:ext cx="7556500" cy="558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・Implementation"/>
          <p:cNvSpPr txBox="1"/>
          <p:nvPr/>
        </p:nvSpPr>
        <p:spPr>
          <a:xfrm>
            <a:off x="4811563" y="4508500"/>
            <a:ext cx="338167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・Implementation</a:t>
            </a:r>
          </a:p>
        </p:txBody>
      </p:sp>
      <p:sp>
        <p:nvSpPr>
          <p:cNvPr id="160" name="・Using Machine Learning（unsupervised learning）"/>
          <p:cNvSpPr txBox="1"/>
          <p:nvPr/>
        </p:nvSpPr>
        <p:spPr>
          <a:xfrm>
            <a:off x="5790567" y="7600950"/>
            <a:ext cx="698626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rPr dirty="0"/>
              <a:t>・Using Machine </a:t>
            </a:r>
            <a:r>
              <a:rPr dirty="0" err="1"/>
              <a:t>Learning（unsupervised</a:t>
            </a:r>
            <a:r>
              <a:rPr dirty="0"/>
              <a:t> learning）</a:t>
            </a:r>
          </a:p>
        </p:txBody>
      </p:sp>
      <p:sp>
        <p:nvSpPr>
          <p:cNvPr id="161" name="・Framework : tensorflow"/>
          <p:cNvSpPr txBox="1"/>
          <p:nvPr/>
        </p:nvSpPr>
        <p:spPr>
          <a:xfrm>
            <a:off x="5786679" y="8197850"/>
            <a:ext cx="353964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・Framework : tensorflow</a:t>
            </a:r>
          </a:p>
        </p:txBody>
      </p:sp>
      <p:sp>
        <p:nvSpPr>
          <p:cNvPr id="162" name="・Window 10…"/>
          <p:cNvSpPr txBox="1"/>
          <p:nvPr/>
        </p:nvSpPr>
        <p:spPr>
          <a:xfrm>
            <a:off x="366148" y="8451850"/>
            <a:ext cx="1807704" cy="105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/>
            </a:pPr>
            <a:r>
              <a:t>・Window 10</a:t>
            </a:r>
          </a:p>
          <a:p>
            <a:pPr algn="l">
              <a:defRPr sz="1800"/>
            </a:pPr>
            <a:r>
              <a:t>・Python 3.6</a:t>
            </a:r>
          </a:p>
          <a:p>
            <a:pPr algn="l">
              <a:defRPr sz="1800"/>
            </a:pPr>
            <a:r>
              <a:t>・GPU：GTX950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・Implementation"/>
          <p:cNvSpPr txBox="1"/>
          <p:nvPr/>
        </p:nvSpPr>
        <p:spPr>
          <a:xfrm>
            <a:off x="1670949" y="4548505"/>
            <a:ext cx="966290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/>
            </a:pPr>
            <a:r>
              <a:rPr kumimoji="0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Gill Sans Light"/>
                <a:sym typeface="Gill Sans Light"/>
              </a:rPr>
              <a:t>・</a:t>
            </a:r>
            <a:r>
              <a:rPr lang="en-US" altLang="zh-TW" dirty="0"/>
              <a:t>Using Machine Learning</a:t>
            </a:r>
            <a:r>
              <a:rPr lang="zh-TW" altLang="en-US" dirty="0"/>
              <a:t>（</a:t>
            </a:r>
            <a:r>
              <a:rPr lang="en-US" altLang="zh-TW" dirty="0"/>
              <a:t>unsupervised learning</a:t>
            </a:r>
            <a:r>
              <a:rPr lang="zh-TW" altLang="en-US" dirty="0"/>
              <a:t>）</a:t>
            </a:r>
          </a:p>
        </p:txBody>
      </p:sp>
      <p:sp>
        <p:nvSpPr>
          <p:cNvPr id="162" name="・Window 10…"/>
          <p:cNvSpPr txBox="1"/>
          <p:nvPr/>
        </p:nvSpPr>
        <p:spPr>
          <a:xfrm>
            <a:off x="366148" y="8451850"/>
            <a:ext cx="1807704" cy="105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Gill Sans Light"/>
                <a:sym typeface="Gill Sans Light"/>
              </a:rPr>
              <a:t>・Window 10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Gill Sans Light"/>
                <a:sym typeface="Gill Sans Light"/>
              </a:rPr>
              <a:t>・Python 3.6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Gill Sans Light"/>
                <a:sym typeface="Gill Sans Light"/>
              </a:rPr>
              <a:t>・GPU：GTX950</a:t>
            </a:r>
          </a:p>
        </p:txBody>
      </p:sp>
    </p:spTree>
    <p:extLst>
      <p:ext uri="{BB962C8B-B14F-4D97-AF65-F5344CB8AC3E}">
        <p14:creationId xmlns:p14="http://schemas.microsoft.com/office/powerpoint/2010/main" val="230308289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Marketing：…"/>
          <p:cNvSpPr txBox="1"/>
          <p:nvPr/>
        </p:nvSpPr>
        <p:spPr>
          <a:xfrm>
            <a:off x="406400" y="1328892"/>
            <a:ext cx="11876824" cy="3129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11298" marR="0" lvl="0" indent="-211298" algn="l" defTabSz="457200" rtl="0" eaLnBrk="1" fontAlgn="auto" latinLnBrk="0" hangingPunct="0">
              <a:lnSpc>
                <a:spcPts val="5000"/>
              </a:lnSpc>
              <a:spcBef>
                <a:spcPts val="12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2400">
                <a:solidFill>
                  <a:srgbClr val="000000"/>
                </a:solidFill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defRPr>
            </a:pPr>
            <a:r>
              <a:rPr lang="en-US" altLang="zh-TW" sz="2400" dirty="0">
                <a:solidFill>
                  <a:srgbClr val="0433FF"/>
                </a:solidFill>
                <a:latin typeface="ヒラギノ角ゴシック W6"/>
                <a:sym typeface="ヒラギノ角ゴシック W6"/>
              </a:rPr>
              <a:t>S</a:t>
            </a:r>
            <a:r>
              <a:rPr kumimoji="0" lang="en-US" altLang="zh-TW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ヒラギノ角ゴシック W6"/>
                <a:sym typeface="ヒラギノ角ゴシック W6"/>
              </a:rPr>
              <a:t>upervised</a:t>
            </a:r>
            <a:r>
              <a:rPr kumimoji="0" lang="en-US" altLang="zh-TW" sz="2400" b="0" i="0" u="none" strike="noStrike" kern="0" cap="none" spc="0" normalizeH="0" noProof="0" dirty="0" smtClean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ヒラギノ角ゴシック W6"/>
                <a:sym typeface="ヒラギノ角ゴシック W6"/>
              </a:rPr>
              <a:t> Learning</a:t>
            </a:r>
            <a:r>
              <a:rPr kumimoji="0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ヒラギノ角ゴシック W6"/>
                <a:sym typeface="ヒラギノ角ゴシック W6"/>
              </a:rPr>
              <a:t>：</a:t>
            </a:r>
          </a:p>
          <a:p>
            <a:pPr marL="211298" marR="0" lvl="0" indent="-211298" algn="l" defTabSz="457200" rtl="0" eaLnBrk="1" fontAlgn="auto" latinLnBrk="0" hangingPunct="0">
              <a:lnSpc>
                <a:spcPts val="5000"/>
              </a:lnSpc>
              <a:spcBef>
                <a:spcPts val="12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2400">
                <a:solidFill>
                  <a:srgbClr val="000000"/>
                </a:solidFill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defRPr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ヒラギノ角ゴシック W3"/>
                <a:ea typeface="ヒラギノ角ゴシック W3"/>
                <a:cs typeface="ヒラギノ角ゴシック W3"/>
                <a:sym typeface="ヒラギノ角ゴシック W3"/>
              </a:rPr>
              <a:t>Training the</a:t>
            </a:r>
            <a:r>
              <a:rPr kumimoji="0" lang="en-US" altLang="zh-TW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ヒラギノ角ゴシック W3"/>
                <a:ea typeface="ヒラギノ角ゴシック W3"/>
                <a:cs typeface="ヒラギノ角ゴシック W3"/>
                <a:sym typeface="ヒラギノ角ゴシック W3"/>
              </a:rPr>
              <a:t> model with “</a:t>
            </a:r>
            <a:r>
              <a:rPr kumimoji="0" lang="en-US" altLang="zh-TW" sz="24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ヒラギノ角ゴシック W3"/>
                <a:ea typeface="ヒラギノ角ゴシック W3"/>
                <a:cs typeface="ヒラギノ角ゴシック W3"/>
                <a:sym typeface="ヒラギノ角ゴシック W3"/>
              </a:rPr>
              <a:t>Labeled”data</a:t>
            </a:r>
            <a:r>
              <a:rPr kumimoji="0" lang="en-US" altLang="zh-TW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ヒラギノ角ゴシック W3"/>
                <a:ea typeface="ヒラギノ角ゴシック W3"/>
                <a:cs typeface="ヒラギノ角ゴシック W3"/>
                <a:sym typeface="ヒラギノ角ゴシック W3"/>
              </a:rPr>
              <a:t> , which is a common way in implementation</a:t>
            </a:r>
          </a:p>
          <a:p>
            <a:pPr marL="211298" marR="0" lvl="0" indent="-211298" algn="l" defTabSz="457200" rtl="0" eaLnBrk="1" fontAlgn="auto" latinLnBrk="0" hangingPunct="0">
              <a:lnSpc>
                <a:spcPts val="5000"/>
              </a:lnSpc>
              <a:spcBef>
                <a:spcPts val="12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2400">
                <a:solidFill>
                  <a:srgbClr val="000000"/>
                </a:solidFill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defRPr>
            </a:pPr>
            <a:r>
              <a:rPr lang="en-US" altLang="zh-TW" sz="2400" noProof="0" dirty="0" smtClean="0">
                <a:solidFill>
                  <a:srgbClr val="000000"/>
                </a:solidFill>
                <a:latin typeface="ヒラギノ角ゴシック W3"/>
                <a:sym typeface="ヒラギノ角ゴシック W3"/>
              </a:rPr>
              <a:t>Advantage: Higher precision</a:t>
            </a:r>
          </a:p>
          <a:p>
            <a:pPr marL="211298" marR="0" lvl="0" indent="-211298" algn="l" defTabSz="457200" rtl="0" eaLnBrk="1" fontAlgn="auto" latinLnBrk="0" hangingPunct="0">
              <a:lnSpc>
                <a:spcPts val="5000"/>
              </a:lnSpc>
              <a:spcBef>
                <a:spcPts val="12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2400">
                <a:solidFill>
                  <a:srgbClr val="000000"/>
                </a:solidFill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defRPr>
            </a:pPr>
            <a:r>
              <a: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ヒラギノ角ゴシック W3"/>
                <a:sym typeface="ヒラギノ角ゴシック W3"/>
              </a:rPr>
              <a:t>Disadvantage:</a:t>
            </a:r>
            <a:r>
              <a:rPr kumimoji="0" lang="en-US" sz="24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ヒラギノ角ゴシック W3"/>
                <a:sym typeface="ヒラギノ角ゴシック W3"/>
              </a:rPr>
              <a:t> More cost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ヒラギノ角ゴシック W6"/>
              <a:sym typeface="ヒラギノ角ゴシック W6"/>
            </a:endParaRPr>
          </a:p>
        </p:txBody>
      </p:sp>
      <p:sp>
        <p:nvSpPr>
          <p:cNvPr id="138" name="City Planning：…"/>
          <p:cNvSpPr txBox="1"/>
          <p:nvPr/>
        </p:nvSpPr>
        <p:spPr>
          <a:xfrm>
            <a:off x="406400" y="5101899"/>
            <a:ext cx="11500313" cy="2975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1669" marR="0" lvl="0" indent="-271669" algn="l" defTabSz="457200" rtl="0" eaLnBrk="1" fontAlgn="auto" latinLnBrk="0" hangingPunct="0">
              <a:lnSpc>
                <a:spcPts val="5000"/>
              </a:lnSpc>
              <a:spcBef>
                <a:spcPts val="12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2400">
                <a:solidFill>
                  <a:srgbClr val="3333CC"/>
                </a:solidFill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rPr>
              <a:t>Unsupervised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rPr>
              <a:t> Learning</a:t>
            </a:r>
            <a:r>
              <a:rPr kumimoji="0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rPr>
              <a:t>：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ヒラギノ角ゴシック W0"/>
              <a:sym typeface="ヒラギノ角ゴシック W0"/>
            </a:endParaRPr>
          </a:p>
          <a:p>
            <a:pPr marL="271669" marR="0" lvl="0" indent="-271669" algn="l" defTabSz="457200" rtl="0" eaLnBrk="1" fontAlgn="auto" latinLnBrk="0" hangingPunct="0">
              <a:lnSpc>
                <a:spcPts val="5000"/>
              </a:lnSpc>
              <a:spcBef>
                <a:spcPts val="12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2400">
                <a:solidFill>
                  <a:srgbClr val="000000"/>
                </a:solidFill>
                <a:latin typeface="ヒラギノ角ゴシック W3"/>
                <a:ea typeface="ヒラギノ角ゴシック W3"/>
                <a:cs typeface="ヒラギノ角ゴシック W3"/>
                <a:sym typeface="ヒラギノ角ゴシック W3"/>
              </a:defRPr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ヒラギノ角ゴシック W3"/>
                <a:sym typeface="ヒラギノ角ゴシック W3"/>
              </a:rPr>
              <a:t>Training with “Un-Labeled” data ,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ヒラギノ角ゴシック W3"/>
                <a:sym typeface="ヒラギノ角ゴシック W3"/>
              </a:rPr>
              <a:t>common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ヒラギノ角ゴシック W3"/>
                <a:sym typeface="ヒラギノ角ゴシック W3"/>
              </a:rPr>
              <a:t> in clustering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ヒラギノ角ゴシック W3"/>
                <a:sym typeface="ヒラギノ角ゴシック W3"/>
              </a:rPr>
              <a:t>, but pure unsupervised learning is not common in implementation</a:t>
            </a:r>
          </a:p>
          <a:p>
            <a:pPr marL="271669" marR="0" lvl="0" indent="-271669" algn="l" defTabSz="457200" rtl="0" eaLnBrk="1" fontAlgn="auto" latinLnBrk="0" hangingPunct="0">
              <a:lnSpc>
                <a:spcPts val="5000"/>
              </a:lnSpc>
              <a:spcBef>
                <a:spcPts val="12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2400">
                <a:solidFill>
                  <a:srgbClr val="000000"/>
                </a:solidFill>
                <a:latin typeface="ヒラギノ角ゴシック W3"/>
                <a:ea typeface="ヒラギノ角ゴシック W3"/>
                <a:cs typeface="ヒラギノ角ゴシック W3"/>
                <a:sym typeface="ヒラギノ角ゴシック W3"/>
              </a:defRPr>
            </a:pPr>
            <a:r>
              <a:rPr lang="en-US" sz="2400" noProof="0" dirty="0" smtClean="0">
                <a:solidFill>
                  <a:srgbClr val="000000"/>
                </a:solidFill>
                <a:latin typeface="ヒラギノ角ゴシック W3"/>
                <a:sym typeface="ヒラギノ角ゴシック W3"/>
              </a:rPr>
              <a:t>Advantage : Less cost</a:t>
            </a:r>
          </a:p>
        </p:txBody>
      </p:sp>
    </p:spTree>
    <p:extLst>
      <p:ext uri="{BB962C8B-B14F-4D97-AF65-F5344CB8AC3E}">
        <p14:creationId xmlns:p14="http://schemas.microsoft.com/office/powerpoint/2010/main" val="300199214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・Algorithm : K-means"/>
          <p:cNvSpPr txBox="1"/>
          <p:nvPr/>
        </p:nvSpPr>
        <p:spPr>
          <a:xfrm>
            <a:off x="4399347" y="4419600"/>
            <a:ext cx="4206107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・Algorithm : K-means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messageImage_1510835017064.jpg" descr="messageImage_151083501706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6050" y="1066800"/>
            <a:ext cx="7632700" cy="762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kmeans1.png" descr="kmeans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7169" y="864895"/>
            <a:ext cx="4686492" cy="3514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kmeans2.png" descr="kmeans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12248" y="864895"/>
            <a:ext cx="4686492" cy="3514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kmeans3.png" descr="kmeans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7169" y="5496724"/>
            <a:ext cx="4686491" cy="3514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kmeans4.png" descr="kmeans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12248" y="5496724"/>
            <a:ext cx="4686492" cy="35148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・簡介…"/>
          <p:cNvSpPr txBox="1"/>
          <p:nvPr/>
        </p:nvSpPr>
        <p:spPr>
          <a:xfrm>
            <a:off x="908037" y="1038134"/>
            <a:ext cx="2400301" cy="3308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Lantinghei TC Demibold"/>
                <a:ea typeface="Lantinghei TC Demibold"/>
                <a:cs typeface="Lantinghei TC Demibold"/>
                <a:sym typeface="Lantinghei TC Demibold"/>
              </a:defRPr>
            </a:pPr>
            <a:r>
              <a:t>・簡介</a:t>
            </a:r>
          </a:p>
          <a:p>
            <a:pPr algn="l"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endParaRPr/>
          </a:p>
          <a:p>
            <a:pPr algn="l"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・應用 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algn="l"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algn="l"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・實做範例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kmeans5.png" descr="kmeans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351" y="891813"/>
            <a:ext cx="4609657" cy="3457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kmeans6.png" descr="kmeans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8955" y="891813"/>
            <a:ext cx="4609657" cy="3457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kmeans7.png" descr="kmeans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3351" y="5387911"/>
            <a:ext cx="4609657" cy="3457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kmeans8.png" descr="kmeans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58955" y="5387911"/>
            <a:ext cx="4609657" cy="34572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result.png" descr="resul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39325"/>
            <a:ext cx="13004800" cy="6110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centers.png" descr="cente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4150" y="2082800"/>
            <a:ext cx="7556500" cy="558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5301202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・Algorithm : K-means"/>
          <p:cNvSpPr txBox="1"/>
          <p:nvPr/>
        </p:nvSpPr>
        <p:spPr>
          <a:xfrm>
            <a:off x="5332210" y="4459605"/>
            <a:ext cx="234038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smtClean="0"/>
              <a:t>Source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72128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・實作範例"/>
          <p:cNvSpPr txBox="1"/>
          <p:nvPr/>
        </p:nvSpPr>
        <p:spPr>
          <a:xfrm>
            <a:off x="4803219" y="967105"/>
            <a:ext cx="339836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lvl1pPr>
          </a:lstStyle>
          <a:p>
            <a:r>
              <a:rPr lang="en-US" dirty="0" smtClean="0"/>
              <a:t>Import all we need</a:t>
            </a:r>
            <a:endParaRPr dirty="0"/>
          </a:p>
        </p:txBody>
      </p:sp>
      <p:sp>
        <p:nvSpPr>
          <p:cNvPr id="145" name="・Reference material"/>
          <p:cNvSpPr txBox="1"/>
          <p:nvPr/>
        </p:nvSpPr>
        <p:spPr>
          <a:xfrm>
            <a:off x="894880" y="1778516"/>
            <a:ext cx="11215043" cy="619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tensorflow</a:t>
            </a:r>
            <a:r>
              <a:rPr lang="en-US" altLang="zh-TW" dirty="0"/>
              <a:t> as </a:t>
            </a:r>
            <a:r>
              <a:rPr lang="en-US" altLang="zh-TW" dirty="0" err="1"/>
              <a:t>tf</a:t>
            </a:r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r>
              <a:rPr lang="en-US" altLang="zh-TW" dirty="0"/>
              <a:t>import time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#help us to graph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matplotlib</a:t>
            </a:r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#import datasets we need by </a:t>
            </a:r>
            <a:r>
              <a:rPr lang="en-US" altLang="zh-TW" dirty="0" err="1"/>
              <a:t>scikit</a:t>
            </a:r>
            <a:r>
              <a:rPr lang="en-US" altLang="zh-TW" dirty="0"/>
              <a:t>-learn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sklearn.datasets.samples_generator</a:t>
            </a:r>
            <a:r>
              <a:rPr lang="en-US" altLang="zh-TW" dirty="0"/>
              <a:t> import </a:t>
            </a:r>
            <a:r>
              <a:rPr lang="en-US" altLang="zh-TW" dirty="0" err="1"/>
              <a:t>make_blobs</a:t>
            </a:r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sklearn.datasets.samples_generator</a:t>
            </a:r>
            <a:r>
              <a:rPr lang="en-US" altLang="zh-TW" dirty="0"/>
              <a:t> import </a:t>
            </a:r>
            <a:r>
              <a:rPr lang="en-US" altLang="zh-TW" dirty="0" err="1"/>
              <a:t>make_circles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3935042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・實作範例"/>
          <p:cNvSpPr txBox="1"/>
          <p:nvPr/>
        </p:nvSpPr>
        <p:spPr>
          <a:xfrm>
            <a:off x="5128631" y="967105"/>
            <a:ext cx="274754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lvl1pPr>
          </a:lstStyle>
          <a:p>
            <a:r>
              <a:rPr lang="en-US" dirty="0" smtClean="0"/>
              <a:t>Set up Data set</a:t>
            </a:r>
            <a:endParaRPr dirty="0"/>
          </a:p>
        </p:txBody>
      </p:sp>
      <p:sp>
        <p:nvSpPr>
          <p:cNvPr id="4" name="・Reference material"/>
          <p:cNvSpPr txBox="1"/>
          <p:nvPr/>
        </p:nvSpPr>
        <p:spPr>
          <a:xfrm>
            <a:off x="894880" y="2055515"/>
            <a:ext cx="11215043" cy="5642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altLang="zh-TW" dirty="0"/>
              <a:t>#set up data type , here </a:t>
            </a:r>
            <a:r>
              <a:rPr lang="en-US" altLang="zh-TW" dirty="0" err="1"/>
              <a:t>i</a:t>
            </a:r>
            <a:r>
              <a:rPr lang="en-US" altLang="zh-TW" dirty="0"/>
              <a:t> choose blobs to make it simpler</a:t>
            </a:r>
          </a:p>
          <a:p>
            <a:r>
              <a:rPr lang="en-US" altLang="zh-TW" dirty="0"/>
              <a:t>DATA_TYPE = "blobs"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#Set up Number of clusters in train data , if we choose circle,2 is enough</a:t>
            </a:r>
          </a:p>
          <a:p>
            <a:r>
              <a:rPr lang="en-US" altLang="zh-TW" dirty="0"/>
              <a:t>K = 4</a:t>
            </a:r>
          </a:p>
          <a:p>
            <a:r>
              <a:rPr lang="en-US" altLang="zh-TW" dirty="0"/>
              <a:t>if(DATA_TYPE == "circle"):</a:t>
            </a:r>
          </a:p>
          <a:p>
            <a:r>
              <a:rPr lang="en-US" altLang="zh-TW" dirty="0"/>
              <a:t>K = 2</a:t>
            </a:r>
          </a:p>
          <a:p>
            <a:r>
              <a:rPr lang="en-US" altLang="zh-TW" dirty="0"/>
              <a:t>else:</a:t>
            </a:r>
          </a:p>
          <a:p>
            <a:r>
              <a:rPr lang="en-US" altLang="zh-TW" dirty="0"/>
              <a:t>K = 4</a:t>
            </a:r>
          </a:p>
        </p:txBody>
      </p:sp>
    </p:spTree>
    <p:extLst>
      <p:ext uri="{BB962C8B-B14F-4D97-AF65-F5344CB8AC3E}">
        <p14:creationId xmlns:p14="http://schemas.microsoft.com/office/powerpoint/2010/main" val="424792132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・實作範例"/>
          <p:cNvSpPr txBox="1"/>
          <p:nvPr/>
        </p:nvSpPr>
        <p:spPr>
          <a:xfrm>
            <a:off x="5128635" y="967105"/>
            <a:ext cx="274754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lvl1pPr>
          </a:lstStyle>
          <a:p>
            <a:r>
              <a:rPr lang="en-US" dirty="0" smtClean="0"/>
              <a:t>Set up Data set</a:t>
            </a:r>
            <a:endParaRPr dirty="0"/>
          </a:p>
        </p:txBody>
      </p:sp>
      <p:sp>
        <p:nvSpPr>
          <p:cNvPr id="4" name="・Reference material"/>
          <p:cNvSpPr txBox="1"/>
          <p:nvPr/>
        </p:nvSpPr>
        <p:spPr>
          <a:xfrm>
            <a:off x="1012445" y="2141597"/>
            <a:ext cx="11215043" cy="675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altLang="zh-TW" dirty="0" smtClean="0"/>
              <a:t>Using ski-learn</a:t>
            </a:r>
          </a:p>
          <a:p>
            <a:r>
              <a:rPr lang="en-US" altLang="zh-TW" dirty="0" smtClean="0"/>
              <a:t>for blobs:</a:t>
            </a:r>
          </a:p>
          <a:p>
            <a:r>
              <a:rPr lang="en-US" altLang="zh-TW" dirty="0" err="1" smtClean="0"/>
              <a:t>n_samples</a:t>
            </a:r>
            <a:r>
              <a:rPr lang="en-US" altLang="zh-TW" dirty="0" smtClean="0"/>
              <a:t> : number of data , which means we have 200 points</a:t>
            </a:r>
          </a:p>
          <a:p>
            <a:r>
              <a:rPr lang="en-US" altLang="zh-TW" dirty="0" smtClean="0"/>
              <a:t>centers = [(-2, -2), (-2, 1.5), (1.5, -2), (2, 1.5)]</a:t>
            </a:r>
            <a:endParaRPr lang="en-US" altLang="zh-TW" b="1" dirty="0" smtClean="0"/>
          </a:p>
          <a:p>
            <a:r>
              <a:rPr lang="en-US" altLang="zh-TW" dirty="0" smtClean="0"/>
              <a:t>centers = centers</a:t>
            </a:r>
          </a:p>
          <a:p>
            <a:r>
              <a:rPr lang="en-US" altLang="zh-TW" dirty="0" err="1" smtClean="0"/>
              <a:t>n_features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dimmension</a:t>
            </a:r>
            <a:r>
              <a:rPr lang="en-US" altLang="zh-TW" dirty="0" smtClean="0"/>
              <a:t> , here we choose plane so = 2</a:t>
            </a:r>
          </a:p>
          <a:p>
            <a:r>
              <a:rPr lang="en-US" altLang="zh-TW" dirty="0" err="1" smtClean="0"/>
              <a:t>cluster_std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std</a:t>
            </a:r>
            <a:endParaRPr lang="en-US" altLang="zh-TW" dirty="0" smtClean="0"/>
          </a:p>
          <a:p>
            <a:r>
              <a:rPr lang="en-US" altLang="zh-TW" dirty="0" smtClean="0"/>
              <a:t>shuffle : if we mix up </a:t>
            </a:r>
            <a:r>
              <a:rPr lang="en-US" altLang="zh-TW" dirty="0" err="1" smtClean="0"/>
              <a:t>samples,here</a:t>
            </a:r>
            <a:r>
              <a:rPr lang="en-US" altLang="zh-TW" dirty="0" smtClean="0"/>
              <a:t> I choose false</a:t>
            </a:r>
          </a:p>
          <a:p>
            <a:r>
              <a:rPr lang="en-US" altLang="zh-TW" dirty="0" err="1" smtClean="0"/>
              <a:t>random_state</a:t>
            </a:r>
            <a:r>
              <a:rPr lang="en-US" altLang="zh-TW" dirty="0" smtClean="0"/>
              <a:t> : random seed</a:t>
            </a:r>
          </a:p>
          <a:p>
            <a:r>
              <a:rPr lang="en-US" altLang="zh-TW" dirty="0" smtClean="0"/>
              <a:t>for circles:</a:t>
            </a:r>
          </a:p>
          <a:p>
            <a:r>
              <a:rPr lang="en-US" altLang="zh-TW" dirty="0" smtClean="0"/>
              <a:t>noise : random noise data set up to the sample set</a:t>
            </a:r>
          </a:p>
          <a:p>
            <a:r>
              <a:rPr lang="en-US" altLang="zh-TW" dirty="0" smtClean="0"/>
              <a:t>factor : the ratio factor between circle data set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433328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・實作範例"/>
          <p:cNvSpPr txBox="1"/>
          <p:nvPr/>
        </p:nvSpPr>
        <p:spPr>
          <a:xfrm>
            <a:off x="5464489" y="967105"/>
            <a:ext cx="207588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lvl1pPr>
          </a:lstStyle>
          <a:p>
            <a:r>
              <a:rPr lang="en-US" dirty="0" smtClean="0"/>
              <a:t>Conclusion</a:t>
            </a:r>
            <a:endParaRPr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・Reference material"/>
          <p:cNvSpPr txBox="1"/>
          <p:nvPr/>
        </p:nvSpPr>
        <p:spPr>
          <a:xfrm>
            <a:off x="894878" y="2276818"/>
            <a:ext cx="11215043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altLang="zh-TW" dirty="0" smtClean="0"/>
              <a:t>Using unsupervised learning takes advantage of Clustering.</a:t>
            </a:r>
          </a:p>
          <a:p>
            <a:r>
              <a:rPr lang="en-US" altLang="zh-TW" dirty="0" smtClean="0"/>
              <a:t>As the result , the common way in </a:t>
            </a:r>
            <a:r>
              <a:rPr lang="en-US" altLang="zh-TW" dirty="0" err="1" smtClean="0"/>
              <a:t>implenmentation</a:t>
            </a:r>
            <a:r>
              <a:rPr lang="en-US" altLang="zh-TW" dirty="0" smtClean="0"/>
              <a:t> is Clustering first before supervised </a:t>
            </a:r>
            <a:r>
              <a:rPr lang="en-US" altLang="zh-TW" dirty="0" err="1" smtClean="0"/>
              <a:t>learnig</a:t>
            </a:r>
            <a:r>
              <a:rPr lang="en-US" altLang="zh-TW" dirty="0" smtClean="0"/>
              <a:t> which called </a:t>
            </a:r>
            <a:r>
              <a:rPr lang="en-US" altLang="zh-TW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“Semi-supervised learning”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In this case , I choose an easy way to generate a data, and imply unsupervised learning which can help me to </a:t>
            </a:r>
            <a:r>
              <a:rPr lang="en-US" altLang="zh-TW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Label</a:t>
            </a:r>
            <a:r>
              <a:rPr lang="en-US" altLang="zh-TW" dirty="0" smtClean="0">
                <a:solidFill>
                  <a:schemeClr val="tx1"/>
                </a:solidFill>
              </a:rPr>
              <a:t> the data first , considered a </a:t>
            </a:r>
            <a:r>
              <a:rPr lang="en-US" altLang="zh-TW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pre-handling</a:t>
            </a:r>
            <a:r>
              <a:rPr lang="en-US" altLang="zh-TW" dirty="0" smtClean="0">
                <a:solidFill>
                  <a:schemeClr val="tx1"/>
                </a:solidFill>
              </a:rPr>
              <a:t> stage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(different color represent different </a:t>
            </a:r>
            <a:r>
              <a:rPr lang="en-US" altLang="zh-TW" dirty="0" err="1" smtClean="0">
                <a:solidFill>
                  <a:schemeClr val="tx1"/>
                </a:solidFill>
              </a:rPr>
              <a:t>Lebel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4680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・簡介"/>
          <p:cNvSpPr txBox="1"/>
          <p:nvPr/>
        </p:nvSpPr>
        <p:spPr>
          <a:xfrm>
            <a:off x="5759450" y="4419600"/>
            <a:ext cx="1485901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・簡介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lustering（群聚分析 ）"/>
          <p:cNvSpPr txBox="1"/>
          <p:nvPr/>
        </p:nvSpPr>
        <p:spPr>
          <a:xfrm>
            <a:off x="3990181" y="1257299"/>
            <a:ext cx="5329238" cy="189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Clustering（群聚分析 ）</a:t>
            </a:r>
          </a:p>
          <a:p>
            <a:pPr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endParaRPr/>
          </a:p>
        </p:txBody>
      </p:sp>
      <p:sp>
        <p:nvSpPr>
          <p:cNvPr id="131" name="Cluster群聚：一群dataobjects…"/>
          <p:cNvSpPr txBox="1"/>
          <p:nvPr/>
        </p:nvSpPr>
        <p:spPr>
          <a:xfrm>
            <a:off x="711200" y="2673349"/>
            <a:ext cx="5872342" cy="247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11298" indent="-211298" algn="l" defTabSz="457200">
              <a:lnSpc>
                <a:spcPts val="5800"/>
              </a:lnSpc>
              <a:spcBef>
                <a:spcPts val="1200"/>
              </a:spcBef>
              <a:buClr>
                <a:srgbClr val="535353"/>
              </a:buClr>
              <a:buSzPct val="82000"/>
              <a:buChar char="•"/>
              <a:defRPr sz="30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rPr dirty="0" err="1"/>
              <a:t>Cluster群聚：一群dataobjects</a:t>
            </a:r>
            <a:endParaRPr dirty="0"/>
          </a:p>
          <a:p>
            <a:pPr marL="211298" indent="-211298" algn="l" defTabSz="457200">
              <a:lnSpc>
                <a:spcPts val="5800"/>
              </a:lnSpc>
              <a:spcBef>
                <a:spcPts val="1200"/>
              </a:spcBef>
              <a:buClr>
                <a:srgbClr val="535353"/>
              </a:buClr>
              <a:buSzPct val="82000"/>
              <a:buChar char="•"/>
              <a:defRPr sz="30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rPr dirty="0"/>
              <a:t> – </a:t>
            </a:r>
            <a:r>
              <a:rPr dirty="0" err="1"/>
              <a:t>在同一群內相當相似</a:t>
            </a:r>
            <a:r>
              <a:rPr dirty="0"/>
              <a:t/>
            </a:r>
            <a:br>
              <a:rPr dirty="0"/>
            </a:br>
            <a:r>
              <a:rPr dirty="0"/>
              <a:t>  – </a:t>
            </a:r>
            <a:r>
              <a:rPr dirty="0" err="1"/>
              <a:t>在不同群內非常不相似</a:t>
            </a:r>
            <a:r>
              <a:rPr dirty="0"/>
              <a:t> </a:t>
            </a:r>
            <a:endParaRPr dirty="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2" name="• Cluster analysis…"/>
          <p:cNvSpPr txBox="1"/>
          <p:nvPr/>
        </p:nvSpPr>
        <p:spPr>
          <a:xfrm>
            <a:off x="707032" y="5194299"/>
            <a:ext cx="44109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• Cluster analysis</a:t>
            </a:r>
          </a:p>
          <a:p>
            <a:pPr algn="l">
              <a:defRPr sz="30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·– 把資料依相似性分群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・簡介…"/>
          <p:cNvSpPr txBox="1"/>
          <p:nvPr/>
        </p:nvSpPr>
        <p:spPr>
          <a:xfrm>
            <a:off x="908037" y="1038134"/>
            <a:ext cx="2400301" cy="3308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・簡介</a:t>
            </a:r>
          </a:p>
          <a:p>
            <a:pPr algn="l"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endParaRPr/>
          </a:p>
          <a:p>
            <a:pPr algn="l">
              <a:defRPr>
                <a:latin typeface="Lantinghei TC Demibold"/>
                <a:ea typeface="Lantinghei TC Demibold"/>
                <a:cs typeface="Lantinghei TC Demibold"/>
                <a:sym typeface="Lantinghei TC Demibold"/>
              </a:defRPr>
            </a:pPr>
            <a:r>
              <a:t>・應用 </a:t>
            </a:r>
          </a:p>
          <a:p>
            <a:pPr algn="l"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endParaRPr/>
          </a:p>
          <a:p>
            <a:pPr algn="l"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・實做範例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Marketing：…"/>
          <p:cNvSpPr txBox="1"/>
          <p:nvPr/>
        </p:nvSpPr>
        <p:spPr>
          <a:xfrm>
            <a:off x="349721" y="635000"/>
            <a:ext cx="11876824" cy="193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11298" indent="-211298" algn="l" defTabSz="457200">
              <a:lnSpc>
                <a:spcPts val="5000"/>
              </a:lnSpc>
              <a:spcBef>
                <a:spcPts val="1200"/>
              </a:spcBef>
              <a:buClr>
                <a:srgbClr val="535353"/>
              </a:buClr>
              <a:buSzPct val="82000"/>
              <a:buChar char="•"/>
              <a:defRPr sz="2400">
                <a:solidFill>
                  <a:srgbClr val="000000"/>
                </a:solidFill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defRPr>
            </a:pPr>
            <a:r>
              <a:rPr dirty="0">
                <a:solidFill>
                  <a:srgbClr val="0433FF"/>
                </a:solidFill>
              </a:rPr>
              <a:t>Marketing</a:t>
            </a:r>
            <a:r>
              <a:rPr dirty="0"/>
              <a:t>：</a:t>
            </a:r>
          </a:p>
          <a:p>
            <a:pPr marL="211298" indent="-211298" algn="l" defTabSz="457200">
              <a:lnSpc>
                <a:spcPts val="5000"/>
              </a:lnSpc>
              <a:spcBef>
                <a:spcPts val="1200"/>
              </a:spcBef>
              <a:buClr>
                <a:srgbClr val="535353"/>
              </a:buClr>
              <a:buSzPct val="82000"/>
              <a:buChar char="•"/>
              <a:defRPr sz="2400">
                <a:solidFill>
                  <a:srgbClr val="000000"/>
                </a:solidFill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defRPr>
            </a:pPr>
            <a:r>
              <a:rPr dirty="0">
                <a:latin typeface="ヒラギノ角ゴシック W3"/>
                <a:ea typeface="ヒラギノ角ゴシック W3"/>
                <a:cs typeface="ヒラギノ角ゴシック W3"/>
                <a:sym typeface="ヒラギノ角ゴシック W3"/>
              </a:rPr>
              <a:t>Help marketers discover distinct groups in their customer bases, and then use this knowledge to develop targeted marketing programs</a:t>
            </a:r>
            <a:r>
              <a:rPr dirty="0">
                <a:solidFill>
                  <a:srgbClr val="3333CC"/>
                </a:solidFill>
              </a:rPr>
              <a:t> </a:t>
            </a:r>
            <a:endParaRPr sz="1200" dirty="0"/>
          </a:p>
        </p:txBody>
      </p:sp>
      <p:sp>
        <p:nvSpPr>
          <p:cNvPr id="137" name="Insurance:…"/>
          <p:cNvSpPr txBox="1"/>
          <p:nvPr/>
        </p:nvSpPr>
        <p:spPr>
          <a:xfrm>
            <a:off x="385439" y="2696772"/>
            <a:ext cx="12233921" cy="2175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1669" indent="-271669" algn="l" defTabSz="457200">
              <a:lnSpc>
                <a:spcPts val="5000"/>
              </a:lnSpc>
              <a:spcBef>
                <a:spcPts val="1200"/>
              </a:spcBef>
              <a:buClr>
                <a:srgbClr val="535353"/>
              </a:buClr>
              <a:buSzPct val="82000"/>
              <a:buChar char="•"/>
              <a:defRPr sz="2400">
                <a:solidFill>
                  <a:srgbClr val="0433FF"/>
                </a:solidFill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defRPr>
            </a:pPr>
            <a:r>
              <a:rPr dirty="0"/>
              <a:t>Insurance</a:t>
            </a:r>
            <a:r>
              <a:rPr dirty="0">
                <a:solidFill>
                  <a:srgbClr val="000000"/>
                </a:solidFill>
              </a:rPr>
              <a:t>:</a:t>
            </a:r>
          </a:p>
          <a:p>
            <a:pPr marL="271669" indent="-271669" algn="l" defTabSz="457200">
              <a:lnSpc>
                <a:spcPts val="5000"/>
              </a:lnSpc>
              <a:spcBef>
                <a:spcPts val="1200"/>
              </a:spcBef>
              <a:buClr>
                <a:srgbClr val="535353"/>
              </a:buClr>
              <a:buSzPct val="82000"/>
              <a:buChar char="•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ヒラギノ角ゴシック W3"/>
                <a:ea typeface="ヒラギノ角ゴシック W3"/>
                <a:cs typeface="ヒラギノ角ゴシック W3"/>
                <a:sym typeface="ヒラギノ角ゴシック W3"/>
              </a:rPr>
              <a:t>Identifying groups of motor insurance policy holders with a high average claim cost</a:t>
            </a:r>
            <a:r>
              <a:rPr dirty="0"/>
              <a:t> </a:t>
            </a:r>
            <a:endParaRPr dirty="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8" name="City Planning：…"/>
          <p:cNvSpPr txBox="1"/>
          <p:nvPr/>
        </p:nvSpPr>
        <p:spPr>
          <a:xfrm>
            <a:off x="406400" y="4699000"/>
            <a:ext cx="11500313" cy="208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1669" indent="-271669" algn="l" defTabSz="457200">
              <a:lnSpc>
                <a:spcPts val="5000"/>
              </a:lnSpc>
              <a:spcBef>
                <a:spcPts val="1200"/>
              </a:spcBef>
              <a:buClr>
                <a:srgbClr val="535353"/>
              </a:buClr>
              <a:buSzPct val="82000"/>
              <a:buChar char="•"/>
              <a:defRPr sz="2400">
                <a:solidFill>
                  <a:srgbClr val="3333CC"/>
                </a:solidFill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pPr>
            <a:r>
              <a:rPr dirty="0">
                <a:solidFill>
                  <a:srgbClr val="0433FF"/>
                </a:solidFill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rPr>
              <a:t>City Planning</a:t>
            </a:r>
            <a:r>
              <a:rPr dirty="0">
                <a:solidFill>
                  <a:srgbClr val="000000"/>
                </a:solidFill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rPr>
              <a:t>：</a:t>
            </a:r>
            <a:endParaRPr dirty="0">
              <a:solidFill>
                <a:srgbClr val="000000"/>
              </a:solidFill>
            </a:endParaRPr>
          </a:p>
          <a:p>
            <a:pPr marL="271669" indent="-271669" algn="l" defTabSz="457200">
              <a:lnSpc>
                <a:spcPts val="5000"/>
              </a:lnSpc>
              <a:spcBef>
                <a:spcPts val="1200"/>
              </a:spcBef>
              <a:buClr>
                <a:srgbClr val="535353"/>
              </a:buClr>
              <a:buSzPct val="82000"/>
              <a:buChar char="•"/>
              <a:defRPr sz="2400">
                <a:solidFill>
                  <a:srgbClr val="000000"/>
                </a:solidFill>
                <a:latin typeface="ヒラギノ角ゴシック W3"/>
                <a:ea typeface="ヒラギノ角ゴシック W3"/>
                <a:cs typeface="ヒラギノ角ゴシック W3"/>
                <a:sym typeface="ヒラギノ角ゴシック W3"/>
              </a:defRPr>
            </a:pPr>
            <a:r>
              <a:rPr dirty="0"/>
              <a:t>Identifying groups of houses according to their house type, value, and geographical location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・簡介…"/>
          <p:cNvSpPr txBox="1"/>
          <p:nvPr/>
        </p:nvSpPr>
        <p:spPr>
          <a:xfrm>
            <a:off x="908037" y="1038134"/>
            <a:ext cx="2400301" cy="3308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・簡介</a:t>
            </a:r>
          </a:p>
          <a:p>
            <a:pPr algn="l"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endParaRPr/>
          </a:p>
          <a:p>
            <a:pPr algn="l"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・應用 </a:t>
            </a:r>
          </a:p>
          <a:p>
            <a:pPr algn="l"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endParaRPr/>
          </a:p>
          <a:p>
            <a:pPr algn="l">
              <a:defRPr>
                <a:latin typeface="Lantinghei TC Demibold"/>
                <a:ea typeface="Lantinghei TC Demibold"/>
                <a:cs typeface="Lantinghei TC Demibold"/>
                <a:sym typeface="Lantinghei TC Demibold"/>
              </a:defRPr>
            </a:pPr>
            <a:r>
              <a:t>・實做範例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・實作範例"/>
          <p:cNvSpPr txBox="1"/>
          <p:nvPr/>
        </p:nvSpPr>
        <p:spPr>
          <a:xfrm>
            <a:off x="5302250" y="921778"/>
            <a:ext cx="2400301" cy="7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lvl1pPr>
          </a:lstStyle>
          <a:p>
            <a:r>
              <a:t>・實作範例</a:t>
            </a:r>
          </a:p>
        </p:txBody>
      </p:sp>
      <p:sp>
        <p:nvSpPr>
          <p:cNvPr id="143" name="Credit 宥辰"/>
          <p:cNvSpPr txBox="1"/>
          <p:nvPr/>
        </p:nvSpPr>
        <p:spPr>
          <a:xfrm>
            <a:off x="9014817" y="8191500"/>
            <a:ext cx="2468166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lvl1pPr>
          </a:lstStyle>
          <a:p>
            <a:r>
              <a:t>Credit 宥辰</a:t>
            </a:r>
          </a:p>
        </p:txBody>
      </p:sp>
      <p:sp>
        <p:nvSpPr>
          <p:cNvPr id="144" name="・Algorithm : K-means"/>
          <p:cNvSpPr txBox="1"/>
          <p:nvPr/>
        </p:nvSpPr>
        <p:spPr>
          <a:xfrm>
            <a:off x="1160847" y="4127500"/>
            <a:ext cx="4206107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・Algorithm : K-means</a:t>
            </a:r>
          </a:p>
        </p:txBody>
      </p:sp>
      <p:sp>
        <p:nvSpPr>
          <p:cNvPr id="145" name="・Reference material"/>
          <p:cNvSpPr txBox="1"/>
          <p:nvPr/>
        </p:nvSpPr>
        <p:spPr>
          <a:xfrm>
            <a:off x="1077106" y="1803400"/>
            <a:ext cx="3941788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・Reference material</a:t>
            </a:r>
          </a:p>
        </p:txBody>
      </p:sp>
      <p:sp>
        <p:nvSpPr>
          <p:cNvPr id="146" name="・Implementation"/>
          <p:cNvSpPr txBox="1"/>
          <p:nvPr/>
        </p:nvSpPr>
        <p:spPr>
          <a:xfrm>
            <a:off x="1115863" y="3352800"/>
            <a:ext cx="3381674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・Implementation</a:t>
            </a:r>
          </a:p>
        </p:txBody>
      </p:sp>
      <p:sp>
        <p:nvSpPr>
          <p:cNvPr id="147" name="・Clustering Problem（Training data）"/>
          <p:cNvSpPr txBox="1"/>
          <p:nvPr/>
        </p:nvSpPr>
        <p:spPr>
          <a:xfrm>
            <a:off x="1103994" y="2529960"/>
            <a:ext cx="721541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・Clustering Problem（Training data）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・Reference material"/>
          <p:cNvSpPr txBox="1"/>
          <p:nvPr/>
        </p:nvSpPr>
        <p:spPr>
          <a:xfrm>
            <a:off x="4531506" y="4508500"/>
            <a:ext cx="394178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・Reference material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613</Words>
  <Application>Microsoft Office PowerPoint</Application>
  <PresentationFormat>自訂</PresentationFormat>
  <Paragraphs>124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7" baseType="lpstr">
      <vt:lpstr>Gill Sans Light</vt:lpstr>
      <vt:lpstr>Helvetica Neue</vt:lpstr>
      <vt:lpstr>Lantinghei TC Demibold</vt:lpstr>
      <vt:lpstr>Lantinghei TC Extralight</vt:lpstr>
      <vt:lpstr>ヒラギノ角ゴシック W0</vt:lpstr>
      <vt:lpstr>ヒラギノ角ゴシック W3</vt:lpstr>
      <vt:lpstr>ヒラギノ角ゴシック W6</vt:lpstr>
      <vt:lpstr>Times</vt:lpstr>
      <vt:lpstr>Times New Roman</vt:lpstr>
      <vt:lpstr>Showroom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liu yu-chen</cp:lastModifiedBy>
  <cp:revision>15</cp:revision>
  <dcterms:modified xsi:type="dcterms:W3CDTF">2017-11-16T13:35:26Z</dcterms:modified>
</cp:coreProperties>
</file>