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D07B44-1277-44E6-BA36-4110D64DEBFC}"/>
              </a:ext>
            </a:extLst>
          </p:cNvPr>
          <p:cNvSpPr txBox="1"/>
          <p:nvPr/>
        </p:nvSpPr>
        <p:spPr>
          <a:xfrm>
            <a:off x="105814" y="3644622"/>
            <a:ext cx="4250562" cy="10618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050">
                <a:cs typeface="Calibri"/>
              </a:rPr>
              <a:t>CL1. インバータによって駆動される電動モータのモータ及びインバータの損失推定装置であって、モータの回転運動演算手段と、モータの回転運動演算手段と、インバータの電圧演算手段と、モータ及び半導体素子のパラメータ演算手段と、スイッチング及びモータの損失演算手段と、インバータの半導体素子の温度上昇量演算手段により構成される装置。</a:t>
            </a:r>
          </a:p>
          <a:p>
            <a:r>
              <a:rPr lang="ja-JP" altLang="en-US" sz="1050">
                <a:cs typeface="Calibri"/>
              </a:rPr>
              <a:t>CL2. </a:t>
            </a:r>
            <a:endParaRPr lang="ja-JP" altLang="en-US" sz="1050" dirty="0">
              <a:cs typeface="Calibri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27C1CF-4C39-42E6-A946-7E75EF94765A}"/>
              </a:ext>
            </a:extLst>
          </p:cNvPr>
          <p:cNvSpPr txBox="1"/>
          <p:nvPr/>
        </p:nvSpPr>
        <p:spPr>
          <a:xfrm>
            <a:off x="4538058" y="3644622"/>
            <a:ext cx="425056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200">
                <a:cs typeface="Calibri"/>
              </a:rPr>
              <a:t>・永久磁石同期モータ(PMSM)とインバータなどの駆動回路が一体となったモータドライブシステムの損失推定に適用可能である。</a:t>
            </a:r>
            <a:r>
              <a:rPr lang="ja-JP" altLang="en-US" sz="1200" dirty="0">
                <a:cs typeface="Calibri"/>
              </a:rPr>
              <a:t>モータ及び</a:t>
            </a: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7AB284-FD43-4A42-9527-B7E4E4607273}"/>
              </a:ext>
            </a:extLst>
          </p:cNvPr>
          <p:cNvSpPr txBox="1"/>
          <p:nvPr/>
        </p:nvSpPr>
        <p:spPr>
          <a:xfrm>
            <a:off x="6949880" y="2880360"/>
            <a:ext cx="1341120" cy="6490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cs typeface="Calibri"/>
              </a:rPr>
              <a:t>モータ回転運動演算部</a:t>
            </a:r>
            <a:endParaRPr lang="ja-JP" altLang="en-US" dirty="0">
              <a:cs typeface="Calibri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21CA68-685A-4C3F-97AA-B252EDFF8A1F}"/>
              </a:ext>
            </a:extLst>
          </p:cNvPr>
          <p:cNvSpPr txBox="1"/>
          <p:nvPr/>
        </p:nvSpPr>
        <p:spPr>
          <a:xfrm>
            <a:off x="4456235" y="2880360"/>
            <a:ext cx="13411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モータ等価回路演算部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D9E827-36EA-473D-8D3D-38BB3CF448AB}"/>
              </a:ext>
            </a:extLst>
          </p:cNvPr>
          <p:cNvSpPr txBox="1"/>
          <p:nvPr/>
        </p:nvSpPr>
        <p:spPr>
          <a:xfrm>
            <a:off x="2125980" y="2880359"/>
            <a:ext cx="16840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インバータ理想スイッチモデル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EB04C8-7723-47EF-9693-4028988BBE06}"/>
              </a:ext>
            </a:extLst>
          </p:cNvPr>
          <p:cNvSpPr txBox="1"/>
          <p:nvPr/>
        </p:nvSpPr>
        <p:spPr>
          <a:xfrm>
            <a:off x="4047539" y="1524878"/>
            <a:ext cx="17602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cs typeface="Calibri"/>
              </a:rPr>
              <a:t>モータパラメータ演算部</a:t>
            </a:r>
            <a:endParaRPr lang="ja-JP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655209B-DC40-4261-BE44-2694732CCC76}"/>
              </a:ext>
            </a:extLst>
          </p:cNvPr>
          <p:cNvCxnSpPr/>
          <p:nvPr/>
        </p:nvCxnSpPr>
        <p:spPr>
          <a:xfrm flipH="1">
            <a:off x="5273040" y="2225040"/>
            <a:ext cx="7620" cy="571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9608835-3198-4F57-97DF-EF60DC85046F}"/>
              </a:ext>
            </a:extLst>
          </p:cNvPr>
          <p:cNvCxnSpPr>
            <a:cxnSpLocks/>
          </p:cNvCxnSpPr>
          <p:nvPr/>
        </p:nvCxnSpPr>
        <p:spPr>
          <a:xfrm>
            <a:off x="5909017" y="3332285"/>
            <a:ext cx="10137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8B2E38A-B9D3-4304-83B2-33699F9F5610}"/>
              </a:ext>
            </a:extLst>
          </p:cNvPr>
          <p:cNvCxnSpPr>
            <a:cxnSpLocks/>
          </p:cNvCxnSpPr>
          <p:nvPr/>
        </p:nvCxnSpPr>
        <p:spPr>
          <a:xfrm>
            <a:off x="3817767" y="3013564"/>
            <a:ext cx="64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8C9B7BB-5B2F-41ED-AC3A-20292BB86DA3}"/>
              </a:ext>
            </a:extLst>
          </p:cNvPr>
          <p:cNvCxnSpPr>
            <a:cxnSpLocks/>
          </p:cNvCxnSpPr>
          <p:nvPr/>
        </p:nvCxnSpPr>
        <p:spPr>
          <a:xfrm flipH="1">
            <a:off x="5257800" y="3543300"/>
            <a:ext cx="7620" cy="626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2D49AE-AFA9-4708-BBBF-DFCD0C9B9E22}"/>
              </a:ext>
            </a:extLst>
          </p:cNvPr>
          <p:cNvSpPr txBox="1"/>
          <p:nvPr/>
        </p:nvSpPr>
        <p:spPr>
          <a:xfrm>
            <a:off x="4610099" y="4206240"/>
            <a:ext cx="13411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cs typeface="Calibri"/>
              </a:rPr>
              <a:t>モータ損失演算部</a:t>
            </a:r>
            <a:endParaRPr lang="ja-JP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002437-4E9C-4CE0-99AA-4A239DE43B4B}"/>
              </a:ext>
            </a:extLst>
          </p:cNvPr>
          <p:cNvSpPr txBox="1"/>
          <p:nvPr/>
        </p:nvSpPr>
        <p:spPr>
          <a:xfrm>
            <a:off x="2430779" y="4206240"/>
            <a:ext cx="1805940" cy="6490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cs typeface="Calibri"/>
              </a:rPr>
              <a:t>半導体スイッチング損失演算部</a:t>
            </a:r>
            <a:endParaRPr lang="ja-JP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55B50F8-7793-4119-9E35-8E2FDBEF3CC4}"/>
              </a:ext>
            </a:extLst>
          </p:cNvPr>
          <p:cNvCxnSpPr>
            <a:cxnSpLocks/>
          </p:cNvCxnSpPr>
          <p:nvPr/>
        </p:nvCxnSpPr>
        <p:spPr>
          <a:xfrm flipH="1">
            <a:off x="3200400" y="3581400"/>
            <a:ext cx="7620" cy="571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7E76F37-38FD-4A16-962B-DB7CE9E07B46}"/>
              </a:ext>
            </a:extLst>
          </p:cNvPr>
          <p:cNvCxnSpPr>
            <a:cxnSpLocks/>
          </p:cNvCxnSpPr>
          <p:nvPr/>
        </p:nvCxnSpPr>
        <p:spPr>
          <a:xfrm flipH="1">
            <a:off x="2263143" y="3573476"/>
            <a:ext cx="7620" cy="1744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534723E-0EA2-4DA4-BE0A-C3355310D23D}"/>
              </a:ext>
            </a:extLst>
          </p:cNvPr>
          <p:cNvCxnSpPr>
            <a:cxnSpLocks/>
          </p:cNvCxnSpPr>
          <p:nvPr/>
        </p:nvCxnSpPr>
        <p:spPr>
          <a:xfrm flipH="1">
            <a:off x="3255352" y="4856285"/>
            <a:ext cx="7620" cy="450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C420E51-8221-4D50-B4AA-20BF063B4655}"/>
              </a:ext>
            </a:extLst>
          </p:cNvPr>
          <p:cNvCxnSpPr>
            <a:cxnSpLocks/>
          </p:cNvCxnSpPr>
          <p:nvPr/>
        </p:nvCxnSpPr>
        <p:spPr>
          <a:xfrm flipH="1">
            <a:off x="5255602" y="4867274"/>
            <a:ext cx="7620" cy="450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2EC8E88-8082-45BA-BDC9-F266DC232A43}"/>
              </a:ext>
            </a:extLst>
          </p:cNvPr>
          <p:cNvSpPr txBox="1"/>
          <p:nvPr/>
        </p:nvSpPr>
        <p:spPr>
          <a:xfrm>
            <a:off x="4519246" y="2321169"/>
            <a:ext cx="94077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L</a:t>
            </a:r>
            <a:r>
              <a:rPr lang="ja-JP" altLang="en-US" sz="1200">
                <a:ea typeface="ＭＳ Ｐゴシック"/>
                <a:cs typeface="Calibri"/>
              </a:rPr>
              <a:t>d</a:t>
            </a:r>
            <a:r>
              <a:rPr lang="ja-JP" altLang="en-US">
                <a:ea typeface="ＭＳ Ｐゴシック"/>
                <a:cs typeface="Calibri"/>
              </a:rPr>
              <a:t>,L</a:t>
            </a:r>
            <a:r>
              <a:rPr lang="ja-JP" altLang="en-US" sz="1400">
                <a:ea typeface="ＭＳ Ｐゴシック"/>
                <a:cs typeface="Calibri"/>
              </a:rPr>
              <a:t>q</a:t>
            </a:r>
            <a:r>
              <a:rPr lang="ja-JP" altLang="en-US">
                <a:ea typeface="ＭＳ Ｐゴシック"/>
                <a:cs typeface="Calibri"/>
              </a:rPr>
              <a:t>,φ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47A2EE7-84E4-4517-9075-714FD0A16B0F}"/>
              </a:ext>
            </a:extLst>
          </p:cNvPr>
          <p:cNvSpPr txBox="1"/>
          <p:nvPr/>
        </p:nvSpPr>
        <p:spPr>
          <a:xfrm>
            <a:off x="6442563" y="3310305"/>
            <a:ext cx="50116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τ</a:t>
            </a:r>
            <a:r>
              <a:rPr lang="ja-JP" altLang="en-US" sz="1100">
                <a:ea typeface="ＭＳ Ｐゴシック"/>
                <a:cs typeface="Calibri"/>
              </a:rPr>
              <a:t>e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B4522D5-1C07-4D22-80C2-0FE0051D1027}"/>
              </a:ext>
            </a:extLst>
          </p:cNvPr>
          <p:cNvCxnSpPr>
            <a:cxnSpLocks/>
          </p:cNvCxnSpPr>
          <p:nvPr/>
        </p:nvCxnSpPr>
        <p:spPr>
          <a:xfrm flipH="1">
            <a:off x="5801751" y="2958610"/>
            <a:ext cx="10634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BF766C8-7F50-43BC-A134-4407E3B55363}"/>
              </a:ext>
            </a:extLst>
          </p:cNvPr>
          <p:cNvSpPr txBox="1"/>
          <p:nvPr/>
        </p:nvSpPr>
        <p:spPr>
          <a:xfrm>
            <a:off x="6409592" y="2606919"/>
            <a:ext cx="66601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ω</a:t>
            </a:r>
            <a:r>
              <a:rPr lang="ja-JP" altLang="en-US" sz="1200">
                <a:ea typeface="ＭＳ Ｐゴシック"/>
                <a:cs typeface="Calibri"/>
              </a:rPr>
              <a:t>rm</a:t>
            </a:r>
            <a:endParaRPr lang="ja-JP" altLang="en-US" sz="1200" dirty="0">
              <a:ea typeface="ＭＳ Ｐゴシック"/>
              <a:cs typeface="Calibri"/>
            </a:endParaRP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5F666F82-335C-4F45-A6D9-AED5BD9E8A92}"/>
              </a:ext>
            </a:extLst>
          </p:cNvPr>
          <p:cNvCxnSpPr/>
          <p:nvPr/>
        </p:nvCxnSpPr>
        <p:spPr>
          <a:xfrm flipH="1" flipV="1">
            <a:off x="5842489" y="1765056"/>
            <a:ext cx="1052879" cy="11957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B0E4EEF-0402-4D16-876D-0C4498183797}"/>
              </a:ext>
            </a:extLst>
          </p:cNvPr>
          <p:cNvCxnSpPr/>
          <p:nvPr/>
        </p:nvCxnSpPr>
        <p:spPr>
          <a:xfrm>
            <a:off x="5202846" y="3752116"/>
            <a:ext cx="989134" cy="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0588A4D-DA23-4985-8537-16B46580E9D0}"/>
              </a:ext>
            </a:extLst>
          </p:cNvPr>
          <p:cNvCxnSpPr>
            <a:cxnSpLocks/>
          </p:cNvCxnSpPr>
          <p:nvPr/>
        </p:nvCxnSpPr>
        <p:spPr>
          <a:xfrm flipV="1">
            <a:off x="6126037" y="2026626"/>
            <a:ext cx="10990" cy="173647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77730810-8489-412C-9B3C-DB1CDFB95A80}"/>
              </a:ext>
            </a:extLst>
          </p:cNvPr>
          <p:cNvSpPr/>
          <p:nvPr/>
        </p:nvSpPr>
        <p:spPr>
          <a:xfrm>
            <a:off x="5213837" y="3686175"/>
            <a:ext cx="98914" cy="1099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30B4D39-9F33-41CA-86C9-6D02345FE582}"/>
              </a:ext>
            </a:extLst>
          </p:cNvPr>
          <p:cNvSpPr/>
          <p:nvPr/>
        </p:nvSpPr>
        <p:spPr>
          <a:xfrm>
            <a:off x="6323866" y="2905858"/>
            <a:ext cx="98914" cy="1099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CE7C744-22B8-4366-835D-E2982CEC37E2}"/>
              </a:ext>
            </a:extLst>
          </p:cNvPr>
          <p:cNvCxnSpPr>
            <a:cxnSpLocks/>
          </p:cNvCxnSpPr>
          <p:nvPr/>
        </p:nvCxnSpPr>
        <p:spPr>
          <a:xfrm flipH="1">
            <a:off x="5857962" y="2009815"/>
            <a:ext cx="28237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E7B2A9D-5963-4481-811F-FD9E5B2A77EE}"/>
              </a:ext>
            </a:extLst>
          </p:cNvPr>
          <p:cNvSpPr txBox="1"/>
          <p:nvPr/>
        </p:nvSpPr>
        <p:spPr>
          <a:xfrm>
            <a:off x="4750045" y="3749920"/>
            <a:ext cx="63304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I</a:t>
            </a:r>
            <a:r>
              <a:rPr lang="ja-JP" altLang="en-US" sz="1050">
                <a:ea typeface="ＭＳ Ｐゴシック"/>
                <a:cs typeface="Calibri"/>
              </a:rPr>
              <a:t>d</a:t>
            </a:r>
            <a:r>
              <a:rPr lang="ja-JP" altLang="en-US">
                <a:ea typeface="ＭＳ Ｐゴシック"/>
                <a:cs typeface="Calibri"/>
              </a:rPr>
              <a:t>, i</a:t>
            </a:r>
            <a:r>
              <a:rPr lang="ja-JP" altLang="en-US" sz="1050">
                <a:ea typeface="ＭＳ Ｐゴシック"/>
                <a:cs typeface="Calibri"/>
              </a:rPr>
              <a:t>q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4BA78D7-E6B4-4C35-8244-096C059009BF}"/>
              </a:ext>
            </a:extLst>
          </p:cNvPr>
          <p:cNvSpPr txBox="1"/>
          <p:nvPr/>
        </p:nvSpPr>
        <p:spPr>
          <a:xfrm>
            <a:off x="2027066" y="5320225"/>
            <a:ext cx="376120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熱回路モデル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94C3A9B-117A-4F35-BF9B-42CD13319F4D}"/>
              </a:ext>
            </a:extLst>
          </p:cNvPr>
          <p:cNvCxnSpPr>
            <a:cxnSpLocks/>
          </p:cNvCxnSpPr>
          <p:nvPr/>
        </p:nvCxnSpPr>
        <p:spPr>
          <a:xfrm>
            <a:off x="5202845" y="5037990"/>
            <a:ext cx="2450855" cy="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40D9EC9A-DC2D-400D-B446-D4AFE1EE5BAF}"/>
              </a:ext>
            </a:extLst>
          </p:cNvPr>
          <p:cNvSpPr/>
          <p:nvPr/>
        </p:nvSpPr>
        <p:spPr>
          <a:xfrm>
            <a:off x="5224827" y="4972050"/>
            <a:ext cx="98914" cy="1099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1D3B29-3FC0-4C4A-9F63-5AADAC18FF8B}"/>
              </a:ext>
            </a:extLst>
          </p:cNvPr>
          <p:cNvCxnSpPr>
            <a:cxnSpLocks/>
          </p:cNvCxnSpPr>
          <p:nvPr/>
        </p:nvCxnSpPr>
        <p:spPr>
          <a:xfrm flipV="1">
            <a:off x="7560212" y="3559419"/>
            <a:ext cx="14360" cy="1483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6AC73F2-A2D6-446A-867A-5B8690F2C047}"/>
              </a:ext>
            </a:extLst>
          </p:cNvPr>
          <p:cNvSpPr txBox="1"/>
          <p:nvPr/>
        </p:nvSpPr>
        <p:spPr>
          <a:xfrm>
            <a:off x="6002948" y="4717073"/>
            <a:ext cx="1006718" cy="37157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P</a:t>
            </a:r>
            <a:r>
              <a:rPr lang="ja-JP" altLang="en-US" sz="1100">
                <a:ea typeface="ＭＳ Ｐゴシック"/>
                <a:cs typeface="Calibri"/>
              </a:rPr>
              <a:t>i</a:t>
            </a:r>
            <a:r>
              <a:rPr lang="ja-JP" altLang="en-US">
                <a:ea typeface="ＭＳ Ｐゴシック"/>
                <a:cs typeface="Calibri"/>
              </a:rPr>
              <a:t>, P</a:t>
            </a:r>
            <a:r>
              <a:rPr lang="ja-JP" altLang="en-US" sz="1100">
                <a:ea typeface="ＭＳ Ｐゴシック"/>
                <a:cs typeface="Calibri"/>
              </a:rPr>
              <a:t>m</a:t>
            </a:r>
            <a:endParaRPr lang="ja-JP" altLang="en-US" sz="1100" dirty="0">
              <a:ea typeface="ＭＳ Ｐゴシック"/>
              <a:cs typeface="Calibri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B93DFDE-2EDF-47CC-980B-B045F6EAC9BC}"/>
              </a:ext>
            </a:extLst>
          </p:cNvPr>
          <p:cNvSpPr txBox="1"/>
          <p:nvPr/>
        </p:nvSpPr>
        <p:spPr>
          <a:xfrm>
            <a:off x="3332284" y="4903909"/>
            <a:ext cx="1006718" cy="37157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P</a:t>
            </a:r>
            <a:r>
              <a:rPr lang="ja-JP" altLang="en-US" sz="1100">
                <a:ea typeface="ＭＳ Ｐゴシック"/>
                <a:cs typeface="Calibri"/>
              </a:rPr>
              <a:t>sw</a:t>
            </a:r>
            <a:endParaRPr lang="ja-JP" altLang="en-US" sz="1100" dirty="0">
              <a:ea typeface="ＭＳ Ｐゴシック"/>
              <a:cs typeface="Calibri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7D4D6F3-3994-49E8-84C1-3ED94F94FA15}"/>
              </a:ext>
            </a:extLst>
          </p:cNvPr>
          <p:cNvSpPr txBox="1"/>
          <p:nvPr/>
        </p:nvSpPr>
        <p:spPr>
          <a:xfrm>
            <a:off x="3244362" y="3727939"/>
            <a:ext cx="63304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I</a:t>
            </a:r>
            <a:r>
              <a:rPr lang="ja-JP" altLang="en-US" sz="1050">
                <a:ea typeface="ＭＳ Ｐゴシック"/>
                <a:cs typeface="Calibri"/>
              </a:rPr>
              <a:t>ds</a:t>
            </a:r>
            <a:r>
              <a:rPr lang="ja-JP" altLang="en-US">
                <a:ea typeface="ＭＳ Ｐゴシック"/>
                <a:cs typeface="Calibri"/>
              </a:rPr>
              <a:t>, i</a:t>
            </a:r>
            <a:r>
              <a:rPr lang="ja-JP" altLang="en-US" sz="1050">
                <a:ea typeface="ＭＳ Ｐゴシック"/>
                <a:cs typeface="Calibri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58005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7AB284-FD43-4A42-9527-B7E4E4607273}"/>
              </a:ext>
            </a:extLst>
          </p:cNvPr>
          <p:cNvSpPr txBox="1"/>
          <p:nvPr/>
        </p:nvSpPr>
        <p:spPr>
          <a:xfrm>
            <a:off x="6949880" y="2880360"/>
            <a:ext cx="1341120" cy="6490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cs typeface="Calibri"/>
              </a:rPr>
              <a:t>モータ回転運動演算部</a:t>
            </a:r>
            <a:endParaRPr lang="ja-JP" altLang="en-US" dirty="0">
              <a:cs typeface="Calibri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21CA68-685A-4C3F-97AA-B252EDFF8A1F}"/>
              </a:ext>
            </a:extLst>
          </p:cNvPr>
          <p:cNvSpPr txBox="1"/>
          <p:nvPr/>
        </p:nvSpPr>
        <p:spPr>
          <a:xfrm>
            <a:off x="4456235" y="2880360"/>
            <a:ext cx="13411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モータ等価回路演算部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D9E827-36EA-473D-8D3D-38BB3CF448AB}"/>
              </a:ext>
            </a:extLst>
          </p:cNvPr>
          <p:cNvSpPr txBox="1"/>
          <p:nvPr/>
        </p:nvSpPr>
        <p:spPr>
          <a:xfrm>
            <a:off x="2125980" y="2880359"/>
            <a:ext cx="16840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インバータプラントモデル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EB04C8-7723-47EF-9693-4028988BBE06}"/>
              </a:ext>
            </a:extLst>
          </p:cNvPr>
          <p:cNvSpPr txBox="1"/>
          <p:nvPr/>
        </p:nvSpPr>
        <p:spPr>
          <a:xfrm>
            <a:off x="4047539" y="1524878"/>
            <a:ext cx="17602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cs typeface="Calibri"/>
              </a:rPr>
              <a:t>モータパラメータ演算部</a:t>
            </a:r>
            <a:endParaRPr lang="ja-JP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655209B-DC40-4261-BE44-2694732CCC76}"/>
              </a:ext>
            </a:extLst>
          </p:cNvPr>
          <p:cNvCxnSpPr/>
          <p:nvPr/>
        </p:nvCxnSpPr>
        <p:spPr>
          <a:xfrm flipH="1">
            <a:off x="5273040" y="2225040"/>
            <a:ext cx="7620" cy="571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9608835-3198-4F57-97DF-EF60DC85046F}"/>
              </a:ext>
            </a:extLst>
          </p:cNvPr>
          <p:cNvCxnSpPr>
            <a:cxnSpLocks/>
          </p:cNvCxnSpPr>
          <p:nvPr/>
        </p:nvCxnSpPr>
        <p:spPr>
          <a:xfrm>
            <a:off x="5909017" y="3332285"/>
            <a:ext cx="10137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8B2E38A-B9D3-4304-83B2-33699F9F5610}"/>
              </a:ext>
            </a:extLst>
          </p:cNvPr>
          <p:cNvCxnSpPr>
            <a:cxnSpLocks/>
          </p:cNvCxnSpPr>
          <p:nvPr/>
        </p:nvCxnSpPr>
        <p:spPr>
          <a:xfrm>
            <a:off x="3817767" y="3013564"/>
            <a:ext cx="64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8C9B7BB-5B2F-41ED-AC3A-20292BB86DA3}"/>
              </a:ext>
            </a:extLst>
          </p:cNvPr>
          <p:cNvCxnSpPr>
            <a:cxnSpLocks/>
          </p:cNvCxnSpPr>
          <p:nvPr/>
        </p:nvCxnSpPr>
        <p:spPr>
          <a:xfrm flipH="1">
            <a:off x="5257800" y="3543300"/>
            <a:ext cx="7620" cy="626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2D49AE-AFA9-4708-BBBF-DFCD0C9B9E22}"/>
              </a:ext>
            </a:extLst>
          </p:cNvPr>
          <p:cNvSpPr txBox="1"/>
          <p:nvPr/>
        </p:nvSpPr>
        <p:spPr>
          <a:xfrm>
            <a:off x="4610099" y="4206240"/>
            <a:ext cx="13411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cs typeface="Calibri"/>
              </a:rPr>
              <a:t>モータ損失演算部</a:t>
            </a:r>
            <a:endParaRPr lang="ja-JP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002437-4E9C-4CE0-99AA-4A239DE43B4B}"/>
              </a:ext>
            </a:extLst>
          </p:cNvPr>
          <p:cNvSpPr txBox="1"/>
          <p:nvPr/>
        </p:nvSpPr>
        <p:spPr>
          <a:xfrm>
            <a:off x="2430779" y="4206240"/>
            <a:ext cx="1805940" cy="6490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cs typeface="Calibri"/>
              </a:rPr>
              <a:t>半導体スイッチング損失演算部</a:t>
            </a:r>
            <a:endParaRPr lang="ja-JP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55B50F8-7793-4119-9E35-8E2FDBEF3CC4}"/>
              </a:ext>
            </a:extLst>
          </p:cNvPr>
          <p:cNvCxnSpPr>
            <a:cxnSpLocks/>
          </p:cNvCxnSpPr>
          <p:nvPr/>
        </p:nvCxnSpPr>
        <p:spPr>
          <a:xfrm flipH="1">
            <a:off x="3200400" y="3581400"/>
            <a:ext cx="7620" cy="571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7E76F37-38FD-4A16-962B-DB7CE9E07B46}"/>
              </a:ext>
            </a:extLst>
          </p:cNvPr>
          <p:cNvCxnSpPr>
            <a:cxnSpLocks/>
          </p:cNvCxnSpPr>
          <p:nvPr/>
        </p:nvCxnSpPr>
        <p:spPr>
          <a:xfrm flipH="1">
            <a:off x="2263143" y="3573476"/>
            <a:ext cx="7620" cy="1744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534723E-0EA2-4DA4-BE0A-C3355310D23D}"/>
              </a:ext>
            </a:extLst>
          </p:cNvPr>
          <p:cNvCxnSpPr>
            <a:cxnSpLocks/>
          </p:cNvCxnSpPr>
          <p:nvPr/>
        </p:nvCxnSpPr>
        <p:spPr>
          <a:xfrm flipH="1">
            <a:off x="3255352" y="4856285"/>
            <a:ext cx="7620" cy="450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C420E51-8221-4D50-B4AA-20BF063B4655}"/>
              </a:ext>
            </a:extLst>
          </p:cNvPr>
          <p:cNvCxnSpPr>
            <a:cxnSpLocks/>
          </p:cNvCxnSpPr>
          <p:nvPr/>
        </p:nvCxnSpPr>
        <p:spPr>
          <a:xfrm flipH="1">
            <a:off x="5255602" y="4867274"/>
            <a:ext cx="7620" cy="450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2EC8E88-8082-45BA-BDC9-F266DC232A43}"/>
              </a:ext>
            </a:extLst>
          </p:cNvPr>
          <p:cNvSpPr txBox="1"/>
          <p:nvPr/>
        </p:nvSpPr>
        <p:spPr>
          <a:xfrm>
            <a:off x="4519246" y="2321169"/>
            <a:ext cx="94077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L</a:t>
            </a:r>
            <a:r>
              <a:rPr lang="ja-JP" altLang="en-US" sz="1200">
                <a:ea typeface="ＭＳ Ｐゴシック"/>
                <a:cs typeface="Calibri"/>
              </a:rPr>
              <a:t>d</a:t>
            </a:r>
            <a:r>
              <a:rPr lang="ja-JP" altLang="en-US">
                <a:ea typeface="ＭＳ Ｐゴシック"/>
                <a:cs typeface="Calibri"/>
              </a:rPr>
              <a:t>,L</a:t>
            </a:r>
            <a:r>
              <a:rPr lang="ja-JP" altLang="en-US" sz="1400">
                <a:ea typeface="ＭＳ Ｐゴシック"/>
                <a:cs typeface="Calibri"/>
              </a:rPr>
              <a:t>q</a:t>
            </a:r>
            <a:r>
              <a:rPr lang="ja-JP" altLang="en-US">
                <a:ea typeface="ＭＳ Ｐゴシック"/>
                <a:cs typeface="Calibri"/>
              </a:rPr>
              <a:t>,φ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47A2EE7-84E4-4517-9075-714FD0A16B0F}"/>
              </a:ext>
            </a:extLst>
          </p:cNvPr>
          <p:cNvSpPr txBox="1"/>
          <p:nvPr/>
        </p:nvSpPr>
        <p:spPr>
          <a:xfrm>
            <a:off x="6442563" y="3310305"/>
            <a:ext cx="50116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τ</a:t>
            </a:r>
            <a:r>
              <a:rPr lang="ja-JP" altLang="en-US" sz="1100">
                <a:ea typeface="ＭＳ Ｐゴシック"/>
                <a:cs typeface="Calibri"/>
              </a:rPr>
              <a:t>e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B4522D5-1C07-4D22-80C2-0FE0051D1027}"/>
              </a:ext>
            </a:extLst>
          </p:cNvPr>
          <p:cNvCxnSpPr>
            <a:cxnSpLocks/>
          </p:cNvCxnSpPr>
          <p:nvPr/>
        </p:nvCxnSpPr>
        <p:spPr>
          <a:xfrm flipH="1">
            <a:off x="5801751" y="2958610"/>
            <a:ext cx="10634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BF766C8-7F50-43BC-A134-4407E3B55363}"/>
              </a:ext>
            </a:extLst>
          </p:cNvPr>
          <p:cNvSpPr txBox="1"/>
          <p:nvPr/>
        </p:nvSpPr>
        <p:spPr>
          <a:xfrm>
            <a:off x="6409592" y="2606919"/>
            <a:ext cx="66601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ω</a:t>
            </a:r>
            <a:r>
              <a:rPr lang="ja-JP" altLang="en-US" sz="1200">
                <a:ea typeface="ＭＳ Ｐゴシック"/>
                <a:cs typeface="Calibri"/>
              </a:rPr>
              <a:t>rm</a:t>
            </a:r>
            <a:endParaRPr lang="ja-JP" altLang="en-US" sz="1200" dirty="0">
              <a:ea typeface="ＭＳ Ｐゴシック"/>
              <a:cs typeface="Calibri"/>
            </a:endParaRP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5F666F82-335C-4F45-A6D9-AED5BD9E8A92}"/>
              </a:ext>
            </a:extLst>
          </p:cNvPr>
          <p:cNvCxnSpPr/>
          <p:nvPr/>
        </p:nvCxnSpPr>
        <p:spPr>
          <a:xfrm flipH="1" flipV="1">
            <a:off x="5842489" y="1765056"/>
            <a:ext cx="1052879" cy="11957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B0E4EEF-0402-4D16-876D-0C4498183797}"/>
              </a:ext>
            </a:extLst>
          </p:cNvPr>
          <p:cNvCxnSpPr/>
          <p:nvPr/>
        </p:nvCxnSpPr>
        <p:spPr>
          <a:xfrm>
            <a:off x="5202846" y="3752116"/>
            <a:ext cx="989134" cy="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0588A4D-DA23-4985-8537-16B46580E9D0}"/>
              </a:ext>
            </a:extLst>
          </p:cNvPr>
          <p:cNvCxnSpPr>
            <a:cxnSpLocks/>
          </p:cNvCxnSpPr>
          <p:nvPr/>
        </p:nvCxnSpPr>
        <p:spPr>
          <a:xfrm flipV="1">
            <a:off x="6126037" y="2026626"/>
            <a:ext cx="10990" cy="173647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77730810-8489-412C-9B3C-DB1CDFB95A80}"/>
              </a:ext>
            </a:extLst>
          </p:cNvPr>
          <p:cNvSpPr/>
          <p:nvPr/>
        </p:nvSpPr>
        <p:spPr>
          <a:xfrm>
            <a:off x="5213837" y="3686175"/>
            <a:ext cx="98914" cy="1099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30B4D39-9F33-41CA-86C9-6D02345FE582}"/>
              </a:ext>
            </a:extLst>
          </p:cNvPr>
          <p:cNvSpPr/>
          <p:nvPr/>
        </p:nvSpPr>
        <p:spPr>
          <a:xfrm>
            <a:off x="6323866" y="2905858"/>
            <a:ext cx="98914" cy="1099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CE7C744-22B8-4366-835D-E2982CEC37E2}"/>
              </a:ext>
            </a:extLst>
          </p:cNvPr>
          <p:cNvCxnSpPr>
            <a:cxnSpLocks/>
          </p:cNvCxnSpPr>
          <p:nvPr/>
        </p:nvCxnSpPr>
        <p:spPr>
          <a:xfrm flipH="1">
            <a:off x="5857962" y="2009815"/>
            <a:ext cx="28237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E7B2A9D-5963-4481-811F-FD9E5B2A77EE}"/>
              </a:ext>
            </a:extLst>
          </p:cNvPr>
          <p:cNvSpPr txBox="1"/>
          <p:nvPr/>
        </p:nvSpPr>
        <p:spPr>
          <a:xfrm>
            <a:off x="4750045" y="3749920"/>
            <a:ext cx="63304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I</a:t>
            </a:r>
            <a:r>
              <a:rPr lang="ja-JP" altLang="en-US" sz="1050">
                <a:ea typeface="ＭＳ Ｐゴシック"/>
                <a:cs typeface="Calibri"/>
              </a:rPr>
              <a:t>d</a:t>
            </a:r>
            <a:r>
              <a:rPr lang="ja-JP" altLang="en-US">
                <a:ea typeface="ＭＳ Ｐゴシック"/>
                <a:cs typeface="Calibri"/>
              </a:rPr>
              <a:t>, i</a:t>
            </a:r>
            <a:r>
              <a:rPr lang="ja-JP" altLang="en-US" sz="1050">
                <a:ea typeface="ＭＳ Ｐゴシック"/>
                <a:cs typeface="Calibri"/>
              </a:rPr>
              <a:t>q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4BA78D7-E6B4-4C35-8244-096C059009BF}"/>
              </a:ext>
            </a:extLst>
          </p:cNvPr>
          <p:cNvSpPr txBox="1"/>
          <p:nvPr/>
        </p:nvSpPr>
        <p:spPr>
          <a:xfrm>
            <a:off x="2027066" y="5320225"/>
            <a:ext cx="376120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熱回路モデル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94C3A9B-117A-4F35-BF9B-42CD13319F4D}"/>
              </a:ext>
            </a:extLst>
          </p:cNvPr>
          <p:cNvCxnSpPr>
            <a:cxnSpLocks/>
          </p:cNvCxnSpPr>
          <p:nvPr/>
        </p:nvCxnSpPr>
        <p:spPr>
          <a:xfrm>
            <a:off x="5202845" y="5037990"/>
            <a:ext cx="2450855" cy="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40D9EC9A-DC2D-400D-B446-D4AFE1EE5BAF}"/>
              </a:ext>
            </a:extLst>
          </p:cNvPr>
          <p:cNvSpPr/>
          <p:nvPr/>
        </p:nvSpPr>
        <p:spPr>
          <a:xfrm>
            <a:off x="5224827" y="4972050"/>
            <a:ext cx="98914" cy="1099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E1D3B29-3FC0-4C4A-9F63-5AADAC18FF8B}"/>
              </a:ext>
            </a:extLst>
          </p:cNvPr>
          <p:cNvCxnSpPr>
            <a:cxnSpLocks/>
          </p:cNvCxnSpPr>
          <p:nvPr/>
        </p:nvCxnSpPr>
        <p:spPr>
          <a:xfrm flipV="1">
            <a:off x="7560212" y="3559419"/>
            <a:ext cx="14360" cy="1483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6AC73F2-A2D6-446A-867A-5B8690F2C047}"/>
              </a:ext>
            </a:extLst>
          </p:cNvPr>
          <p:cNvSpPr txBox="1"/>
          <p:nvPr/>
        </p:nvSpPr>
        <p:spPr>
          <a:xfrm>
            <a:off x="6002948" y="4717073"/>
            <a:ext cx="1006718" cy="37157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P</a:t>
            </a:r>
            <a:r>
              <a:rPr lang="ja-JP" altLang="en-US" sz="1100">
                <a:ea typeface="ＭＳ Ｐゴシック"/>
                <a:cs typeface="Calibri"/>
              </a:rPr>
              <a:t>i</a:t>
            </a:r>
            <a:r>
              <a:rPr lang="ja-JP" altLang="en-US">
                <a:ea typeface="ＭＳ Ｐゴシック"/>
                <a:cs typeface="Calibri"/>
              </a:rPr>
              <a:t>, P</a:t>
            </a:r>
            <a:r>
              <a:rPr lang="ja-JP" altLang="en-US" sz="1100">
                <a:ea typeface="ＭＳ Ｐゴシック"/>
                <a:cs typeface="Calibri"/>
              </a:rPr>
              <a:t>m</a:t>
            </a:r>
            <a:endParaRPr lang="ja-JP" altLang="en-US" sz="1100" dirty="0">
              <a:ea typeface="ＭＳ Ｐゴシック"/>
              <a:cs typeface="Calibri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B93DFDE-2EDF-47CC-980B-B045F6EAC9BC}"/>
              </a:ext>
            </a:extLst>
          </p:cNvPr>
          <p:cNvSpPr txBox="1"/>
          <p:nvPr/>
        </p:nvSpPr>
        <p:spPr>
          <a:xfrm>
            <a:off x="3332284" y="4903909"/>
            <a:ext cx="1006718" cy="37157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P</a:t>
            </a:r>
            <a:r>
              <a:rPr lang="ja-JP" altLang="en-US" sz="1100">
                <a:ea typeface="ＭＳ Ｐゴシック"/>
                <a:cs typeface="Calibri"/>
              </a:rPr>
              <a:t>sw</a:t>
            </a:r>
            <a:endParaRPr lang="ja-JP" altLang="en-US" sz="1100" dirty="0">
              <a:ea typeface="ＭＳ Ｐゴシック"/>
              <a:cs typeface="Calibri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7D4D6F3-3994-49E8-84C1-3ED94F94FA15}"/>
              </a:ext>
            </a:extLst>
          </p:cNvPr>
          <p:cNvSpPr txBox="1"/>
          <p:nvPr/>
        </p:nvSpPr>
        <p:spPr>
          <a:xfrm>
            <a:off x="3244362" y="3727939"/>
            <a:ext cx="63304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I</a:t>
            </a:r>
            <a:r>
              <a:rPr lang="ja-JP" altLang="en-US" sz="1050">
                <a:ea typeface="ＭＳ Ｐゴシック"/>
                <a:cs typeface="Calibri"/>
              </a:rPr>
              <a:t>ds</a:t>
            </a:r>
            <a:r>
              <a:rPr lang="ja-JP" altLang="en-US">
                <a:ea typeface="ＭＳ Ｐゴシック"/>
                <a:cs typeface="Calibri"/>
              </a:rPr>
              <a:t>, i</a:t>
            </a:r>
            <a:r>
              <a:rPr lang="ja-JP" altLang="en-US" sz="1050">
                <a:ea typeface="ＭＳ Ｐゴシック"/>
                <a:cs typeface="Calibri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57990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画面に合わせる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326</cp:revision>
  <dcterms:created xsi:type="dcterms:W3CDTF">2012-07-27T23:28:17Z</dcterms:created>
  <dcterms:modified xsi:type="dcterms:W3CDTF">2019-02-26T22:44:36Z</dcterms:modified>
</cp:coreProperties>
</file>