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9" r:id="rId5"/>
    <p:sldId id="270" r:id="rId6"/>
    <p:sldId id="271" r:id="rId7"/>
    <p:sldId id="272" r:id="rId8"/>
    <p:sldId id="273" r:id="rId9"/>
    <p:sldId id="274" r:id="rId10"/>
    <p:sldId id="264" r:id="rId11"/>
    <p:sldId id="265" r:id="rId12"/>
    <p:sldId id="266" r:id="rId13"/>
    <p:sldId id="275" r:id="rId14"/>
    <p:sldId id="257" r:id="rId15"/>
    <p:sldId id="258" r:id="rId16"/>
    <p:sldId id="259" r:id="rId17"/>
    <p:sldId id="260" r:id="rId18"/>
    <p:sldId id="261" r:id="rId19"/>
    <p:sldId id="282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6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0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4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4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5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1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5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4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68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69D8-EC06-4B63-B270-63C76169417A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7373-FDE7-4F4F-962F-F71F9A3A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8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Practicing</a:t>
            </a:r>
            <a:br>
              <a:rPr lang="en-US" altLang="zh-CN" dirty="0" smtClean="0"/>
            </a:br>
            <a:r>
              <a:rPr lang="en-US" altLang="zh-CN" dirty="0" smtClean="0"/>
              <a:t>Select and Creating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36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3177"/>
            <a:ext cx="10515600" cy="57937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SELECT AVG(score), t1.* </a:t>
            </a:r>
          </a:p>
          <a:p>
            <a:pPr marL="0" indent="0">
              <a:buNone/>
            </a:pPr>
            <a:r>
              <a:rPr lang="en-US" altLang="zh-CN" dirty="0" smtClean="0"/>
              <a:t>FROM t1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</a:rPr>
              <a:t>SELECT CONCAT(</a:t>
            </a:r>
            <a:r>
              <a:rPr lang="en-US" altLang="zh-CN" dirty="0" err="1" smtClean="0">
                <a:solidFill>
                  <a:schemeClr val="accent1"/>
                </a:solidFill>
              </a:rPr>
              <a:t>last_name</a:t>
            </a:r>
            <a:r>
              <a:rPr lang="en-US" altLang="zh-CN" dirty="0" smtClean="0">
                <a:solidFill>
                  <a:schemeClr val="accent1"/>
                </a:solidFill>
              </a:rPr>
              <a:t>,', ',</a:t>
            </a:r>
            <a:r>
              <a:rPr lang="en-US" altLang="zh-CN" dirty="0" err="1" smtClean="0">
                <a:solidFill>
                  <a:schemeClr val="accent1"/>
                </a:solidFill>
              </a:rPr>
              <a:t>first_name</a:t>
            </a:r>
            <a:r>
              <a:rPr lang="en-US" altLang="zh-CN" dirty="0" smtClean="0">
                <a:solidFill>
                  <a:schemeClr val="accent1"/>
                </a:solidFill>
              </a:rPr>
              <a:t>) AS </a:t>
            </a:r>
            <a:r>
              <a:rPr lang="en-US" altLang="zh-CN" dirty="0" err="1" smtClean="0">
                <a:solidFill>
                  <a:schemeClr val="accent1"/>
                </a:solidFill>
              </a:rPr>
              <a:t>full_name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</a:rPr>
              <a:t>FROM </a:t>
            </a:r>
            <a:r>
              <a:rPr lang="en-US" altLang="zh-CN" dirty="0" err="1" smtClean="0">
                <a:solidFill>
                  <a:schemeClr val="accent1"/>
                </a:solidFill>
              </a:rPr>
              <a:t>mytable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</a:rPr>
              <a:t>ORDER BY </a:t>
            </a:r>
            <a:r>
              <a:rPr lang="en-US" altLang="zh-CN" dirty="0" err="1" smtClean="0">
                <a:solidFill>
                  <a:schemeClr val="accent1"/>
                </a:solidFill>
              </a:rPr>
              <a:t>full_name</a:t>
            </a:r>
            <a:r>
              <a:rPr lang="en-US" altLang="zh-CN" dirty="0" smtClean="0">
                <a:solidFill>
                  <a:schemeClr val="accent1"/>
                </a:solidFill>
              </a:rPr>
              <a:t>;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2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SELECT a, COUNT(b) </a:t>
            </a:r>
          </a:p>
          <a:p>
            <a:pPr marL="0" indent="0">
              <a:buNone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test_table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GROUP BY a </a:t>
            </a:r>
          </a:p>
          <a:p>
            <a:pPr marL="0" indent="0">
              <a:buNone/>
            </a:pPr>
            <a:r>
              <a:rPr lang="en-US" altLang="zh-CN" dirty="0" smtClean="0"/>
              <a:t>ORDER BY NULL;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4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The HAVING clause can refer to aggregate functions, which the WHERE clause cannot: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 user, MAX(salary) </a:t>
            </a:r>
          </a:p>
          <a:p>
            <a:pPr marL="0" indent="0">
              <a:buNone/>
            </a:pPr>
            <a:r>
              <a:rPr lang="en-US" altLang="zh-CN" dirty="0" smtClean="0"/>
              <a:t>FROM users</a:t>
            </a:r>
          </a:p>
          <a:p>
            <a:pPr marL="0" indent="0">
              <a:buNone/>
            </a:pPr>
            <a:r>
              <a:rPr lang="en-US" altLang="zh-CN" dirty="0" smtClean="0"/>
              <a:t>GROUP BY user </a:t>
            </a:r>
          </a:p>
          <a:p>
            <a:pPr marL="0" indent="0">
              <a:buNone/>
            </a:pPr>
            <a:r>
              <a:rPr lang="en-US" altLang="zh-CN" dirty="0" smtClean="0"/>
              <a:t>HAVING MAX(salary) &gt; 10;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9633" y="1647360"/>
            <a:ext cx="10590528" cy="339317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555555"/>
                </a:solidFill>
                <a:ea typeface="Open Sans"/>
              </a:rPr>
              <a:t>For prepared statements, you can use placeholders. The following statements will return one row from the </a:t>
            </a:r>
            <a:r>
              <a:rPr lang="zh-CN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tbl</a:t>
            </a:r>
            <a:r>
              <a:rPr lang="zh-CN" altLang="zh-CN" sz="1600" dirty="0" smtClean="0">
                <a:solidFill>
                  <a:srgbClr val="555555"/>
                </a:solidFill>
                <a:ea typeface="Open Sans"/>
              </a:rPr>
              <a:t> table:</a:t>
            </a:r>
            <a:endParaRPr lang="zh-CN" altLang="zh-CN" sz="16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SET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 smtClean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@a</a:t>
            </a:r>
            <a:r>
              <a:rPr lang="zh-CN" altLang="zh-CN" sz="1600" dirty="0" smtClean="0">
                <a:solidFill>
                  <a:srgbClr val="A67F59"/>
                </a:solidFill>
                <a:latin typeface="Arial Unicode MS" panose="020B0604020202020204" pitchFamily="34" charset="-122"/>
                <a:ea typeface="Liberation Mono"/>
              </a:rPr>
              <a:t>=</a:t>
            </a:r>
            <a:r>
              <a:rPr lang="zh-CN" altLang="zh-CN" sz="1600" dirty="0" smtClean="0">
                <a:solidFill>
                  <a:srgbClr val="990055"/>
                </a:solidFill>
                <a:latin typeface="Arial Unicode MS" panose="020B0604020202020204" pitchFamily="34" charset="-122"/>
                <a:ea typeface="Liberation Mono"/>
              </a:rPr>
              <a:t>1</a:t>
            </a:r>
            <a:r>
              <a:rPr lang="zh-CN" altLang="zh-CN" sz="1600" dirty="0" smtClean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PREPARE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STMT </a:t>
            </a:r>
            <a:endParaRPr lang="en-US" altLang="zh-CN" sz="1600" dirty="0" smtClean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FROM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 smtClean="0">
                <a:solidFill>
                  <a:srgbClr val="669900"/>
                </a:solidFill>
                <a:latin typeface="Arial Unicode MS" panose="020B0604020202020204" pitchFamily="34" charset="-122"/>
                <a:ea typeface="Liberation Mono"/>
              </a:rPr>
              <a:t>'SELECT * FROM </a:t>
            </a:r>
            <a:r>
              <a:rPr lang="en-US" altLang="zh-CN" sz="1600" dirty="0">
                <a:solidFill>
                  <a:srgbClr val="669900"/>
                </a:solidFill>
                <a:latin typeface="Arial Unicode MS" panose="020B0604020202020204" pitchFamily="34" charset="-122"/>
                <a:ea typeface="Liberation Mono"/>
              </a:rPr>
              <a:t>student</a:t>
            </a:r>
            <a:r>
              <a:rPr lang="zh-CN" altLang="zh-CN" sz="1600" dirty="0" smtClean="0">
                <a:solidFill>
                  <a:srgbClr val="669900"/>
                </a:solidFill>
                <a:latin typeface="Arial Unicode MS" panose="020B0604020202020204" pitchFamily="34" charset="-122"/>
                <a:ea typeface="Liberation Mono"/>
              </a:rPr>
              <a:t> LIMIT ?'</a:t>
            </a:r>
            <a:r>
              <a:rPr lang="zh-CN" altLang="zh-CN" sz="1600" dirty="0" smtClean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EXECUTE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STMT </a:t>
            </a: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USING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 smtClean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@a</a:t>
            </a:r>
            <a:r>
              <a:rPr lang="zh-CN" altLang="zh-CN" sz="1600" dirty="0" smtClean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endParaRPr lang="en-US" altLang="zh-CN" sz="1600" dirty="0" smtClean="0">
              <a:solidFill>
                <a:srgbClr val="999999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zh-CN" altLang="zh-CN" sz="16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555555"/>
                </a:solidFill>
                <a:ea typeface="Open Sans"/>
              </a:rPr>
              <a:t>The following statements will return the second to sixth row from the </a:t>
            </a:r>
            <a:r>
              <a:rPr lang="zh-CN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tbl</a:t>
            </a:r>
            <a:r>
              <a:rPr lang="zh-CN" altLang="zh-CN" sz="1600" dirty="0" smtClean="0">
                <a:solidFill>
                  <a:srgbClr val="555555"/>
                </a:solidFill>
                <a:ea typeface="Open Sans"/>
              </a:rPr>
              <a:t> table:</a:t>
            </a:r>
            <a:endParaRPr lang="zh-CN" altLang="zh-CN" sz="16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SET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 smtClean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@skip</a:t>
            </a:r>
            <a:r>
              <a:rPr lang="zh-CN" altLang="zh-CN" sz="1600" dirty="0" smtClean="0">
                <a:solidFill>
                  <a:srgbClr val="A67F59"/>
                </a:solidFill>
                <a:latin typeface="Arial Unicode MS" panose="020B0604020202020204" pitchFamily="34" charset="-122"/>
                <a:ea typeface="Liberation Mono"/>
              </a:rPr>
              <a:t>=</a:t>
            </a:r>
            <a:r>
              <a:rPr lang="zh-CN" altLang="zh-CN" sz="1600" dirty="0" smtClean="0">
                <a:solidFill>
                  <a:srgbClr val="990055"/>
                </a:solidFill>
                <a:latin typeface="Arial Unicode MS" panose="020B0604020202020204" pitchFamily="34" charset="-122"/>
                <a:ea typeface="Liberation Mono"/>
              </a:rPr>
              <a:t>1</a:t>
            </a:r>
            <a:r>
              <a:rPr lang="zh-CN" altLang="zh-CN" sz="1600" dirty="0" smtClean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SET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 smtClean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@numrows</a:t>
            </a:r>
            <a:r>
              <a:rPr lang="zh-CN" altLang="zh-CN" sz="1600" dirty="0" smtClean="0">
                <a:solidFill>
                  <a:srgbClr val="A67F59"/>
                </a:solidFill>
                <a:latin typeface="Arial Unicode MS" panose="020B0604020202020204" pitchFamily="34" charset="-122"/>
                <a:ea typeface="Liberation Mono"/>
              </a:rPr>
              <a:t>=</a:t>
            </a:r>
            <a:r>
              <a:rPr lang="zh-CN" altLang="zh-CN" sz="1600" dirty="0" smtClean="0">
                <a:solidFill>
                  <a:srgbClr val="990055"/>
                </a:solidFill>
                <a:latin typeface="Arial Unicode MS" panose="020B0604020202020204" pitchFamily="34" charset="-122"/>
                <a:ea typeface="Liberation Mono"/>
              </a:rPr>
              <a:t>5</a:t>
            </a:r>
            <a:r>
              <a:rPr lang="zh-CN" altLang="zh-CN" sz="1600" dirty="0" smtClean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PREPARE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STMT </a:t>
            </a:r>
            <a:endParaRPr lang="en-US" altLang="zh-CN" sz="1600" dirty="0" smtClean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FROM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 smtClean="0">
                <a:solidFill>
                  <a:srgbClr val="669900"/>
                </a:solidFill>
                <a:latin typeface="Arial Unicode MS" panose="020B0604020202020204" pitchFamily="34" charset="-122"/>
                <a:ea typeface="Liberation Mono"/>
              </a:rPr>
              <a:t>'SELECT * FROM tbl LIMIT ?, ?'</a:t>
            </a:r>
            <a:r>
              <a:rPr lang="zh-CN" altLang="zh-CN" sz="1600" dirty="0" smtClean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EXECUTE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STMT </a:t>
            </a:r>
            <a:endParaRPr lang="en-US" altLang="zh-CN" sz="1600" dirty="0" smtClean="0">
              <a:solidFill>
                <a:srgbClr val="000000"/>
              </a:solidFill>
              <a:latin typeface="Arial Unicode MS" panose="020B0604020202020204" pitchFamily="34" charset="-122"/>
              <a:ea typeface="Liberation Mono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 sz="1600" dirty="0" smtClean="0">
                <a:solidFill>
                  <a:srgbClr val="0077AA"/>
                </a:solidFill>
                <a:latin typeface="Arial Unicode MS" panose="020B0604020202020204" pitchFamily="34" charset="-122"/>
                <a:ea typeface="Liberation Mono"/>
              </a:rPr>
              <a:t>USING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 smtClean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@skip</a:t>
            </a:r>
            <a:r>
              <a:rPr lang="zh-CN" altLang="zh-CN" sz="1600" dirty="0" smtClean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,</a:t>
            </a:r>
            <a:r>
              <a:rPr lang="zh-CN" altLang="zh-CN" sz="160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Liberation Mono"/>
              </a:rPr>
              <a:t> </a:t>
            </a:r>
            <a:r>
              <a:rPr lang="zh-CN" altLang="zh-CN" sz="1600" dirty="0" smtClean="0">
                <a:solidFill>
                  <a:srgbClr val="EE9900"/>
                </a:solidFill>
                <a:latin typeface="Arial Unicode MS" panose="020B0604020202020204" pitchFamily="34" charset="-122"/>
                <a:ea typeface="Liberation Mono"/>
              </a:rPr>
              <a:t>@numrows</a:t>
            </a:r>
            <a:r>
              <a:rPr lang="zh-CN" altLang="zh-CN" sz="1600" dirty="0" smtClean="0">
                <a:solidFill>
                  <a:srgbClr val="999999"/>
                </a:solidFill>
                <a:latin typeface="Arial Unicode MS" panose="020B0604020202020204" pitchFamily="34" charset="-122"/>
                <a:ea typeface="Liberation Mono"/>
              </a:rPr>
              <a:t>;</a:t>
            </a:r>
            <a:endParaRPr lang="zh-CN" altLang="zh-CN" sz="1600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09633" y="318943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动态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16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618" y="874279"/>
            <a:ext cx="10515600" cy="4351338"/>
          </a:xfrm>
        </p:spPr>
        <p:txBody>
          <a:bodyPr>
            <a:normAutofit fontScale="92500"/>
          </a:bodyPr>
          <a:lstStyle/>
          <a:p>
            <a:pPr latinLnBrk="1"/>
            <a:r>
              <a:rPr lang="zh-CN" altLang="en-US" sz="2600" b="1" dirty="0"/>
              <a:t>视图</a:t>
            </a:r>
            <a:r>
              <a:rPr lang="zh-CN" altLang="en-US" sz="2600" dirty="0"/>
              <a:t>（</a:t>
            </a:r>
            <a:r>
              <a:rPr lang="en-US" altLang="zh-CN" sz="2600" dirty="0"/>
              <a:t>View</a:t>
            </a:r>
            <a:r>
              <a:rPr lang="zh-CN" altLang="en-US" sz="2600" dirty="0"/>
              <a:t>）是一种虚拟存在的表。其内容与真实的表相似，包含一系列带有名称的列和行数据。但是视图并不在数据库中以存储的数据的形式存在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atinLnBrk="1"/>
            <a:r>
              <a:rPr lang="zh-CN" altLang="en-US" sz="2600" dirty="0" smtClean="0"/>
              <a:t>行</a:t>
            </a:r>
            <a:r>
              <a:rPr lang="zh-CN" altLang="en-US" sz="2600" dirty="0"/>
              <a:t>和列的数据来自定义视图时查询所引用的基本表，并且在具体引用视图时动态生成。</a:t>
            </a:r>
          </a:p>
          <a:p>
            <a:pPr latinLnBrk="1"/>
            <a:r>
              <a:rPr lang="zh-CN" altLang="en-US" sz="2600" dirty="0"/>
              <a:t>视图的特点如下：</a:t>
            </a:r>
          </a:p>
          <a:p>
            <a:pPr latinLnBrk="1"/>
            <a:r>
              <a:rPr lang="en-US" altLang="zh-CN" sz="2600" b="1" dirty="0"/>
              <a:t>&lt;1&gt;</a:t>
            </a:r>
            <a:r>
              <a:rPr lang="zh-CN" altLang="en-US" sz="2600" dirty="0"/>
              <a:t> 视图的列可以来自不同的表，是表的抽象和在逻辑意义上建立的新关系；</a:t>
            </a:r>
          </a:p>
          <a:p>
            <a:pPr latinLnBrk="1"/>
            <a:r>
              <a:rPr lang="en-US" altLang="zh-CN" sz="2600" b="1" dirty="0"/>
              <a:t>&lt;2&gt;</a:t>
            </a:r>
            <a:r>
              <a:rPr lang="zh-CN" altLang="en-US" sz="2600" dirty="0"/>
              <a:t> 视图是由基本表（实表）产生的表（虚表）；</a:t>
            </a:r>
          </a:p>
          <a:p>
            <a:pPr latinLnBrk="1"/>
            <a:r>
              <a:rPr lang="en-US" altLang="zh-CN" sz="2600" b="1" dirty="0"/>
              <a:t>&lt;3&gt;</a:t>
            </a:r>
            <a:r>
              <a:rPr lang="zh-CN" altLang="en-US" sz="2600" dirty="0"/>
              <a:t> 视图的建立和删除不影响基本表；</a:t>
            </a:r>
          </a:p>
          <a:p>
            <a:pPr latinLnBrk="1"/>
            <a:r>
              <a:rPr lang="en-US" altLang="zh-CN" sz="2600" b="1" dirty="0"/>
              <a:t>&lt;4&gt;</a:t>
            </a:r>
            <a:r>
              <a:rPr lang="zh-CN" altLang="en-US" sz="2600" dirty="0"/>
              <a:t> 对视图内容的更新（增删改）直接影响基本表；</a:t>
            </a:r>
          </a:p>
          <a:p>
            <a:pPr latinLnBrk="1"/>
            <a:r>
              <a:rPr lang="en-US" altLang="zh-CN" sz="2600" b="1" dirty="0"/>
              <a:t>&lt;5&gt;</a:t>
            </a:r>
            <a:r>
              <a:rPr lang="zh-CN" altLang="en-US" sz="2600" dirty="0"/>
              <a:t> 当视图来自多个基本表时，不允许添加和删除数据。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21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CREATE</a:t>
            </a:r>
          </a:p>
          <a:p>
            <a:pPr marL="0" indent="0">
              <a:buNone/>
            </a:pPr>
            <a:r>
              <a:rPr lang="en-US" altLang="zh-CN" dirty="0" smtClean="0"/>
              <a:t>    [OR REPLACE]</a:t>
            </a:r>
          </a:p>
          <a:p>
            <a:pPr marL="0" indent="0">
              <a:buNone/>
            </a:pPr>
            <a:r>
              <a:rPr lang="en-US" altLang="zh-CN" dirty="0" smtClean="0"/>
              <a:t>    [ALGORITHM = {UNDEFINED | MERGE | TEMPTABLE}]</a:t>
            </a:r>
          </a:p>
          <a:p>
            <a:pPr marL="0" indent="0">
              <a:buNone/>
            </a:pPr>
            <a:r>
              <a:rPr lang="en-US" altLang="zh-CN" dirty="0" smtClean="0"/>
              <a:t>    [DEFINER = { user | CURRENT_USER }]</a:t>
            </a:r>
          </a:p>
          <a:p>
            <a:pPr marL="0" indent="0">
              <a:buNone/>
            </a:pPr>
            <a:r>
              <a:rPr lang="en-US" altLang="zh-CN" dirty="0" smtClean="0"/>
              <a:t>    [SQL SECURITY { DEFINER | INVOKER }]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view_name</a:t>
            </a:r>
            <a:r>
              <a:rPr lang="en-US" altLang="zh-CN" dirty="0" smtClean="0"/>
              <a:t> [(</a:t>
            </a:r>
            <a:r>
              <a:rPr lang="en-US" altLang="zh-CN" dirty="0" err="1" smtClean="0"/>
              <a:t>column_list</a:t>
            </a:r>
            <a:r>
              <a:rPr lang="en-US" altLang="zh-CN" dirty="0" smtClean="0"/>
              <a:t>)]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AS </a:t>
            </a:r>
            <a:r>
              <a:rPr lang="en-US" altLang="zh-CN" dirty="0" err="1" smtClean="0"/>
              <a:t>select_statement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[WITH [CASCADED | LOCAL] CHECK OPTION]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6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CREATE VIEW </a:t>
            </a:r>
            <a:r>
              <a:rPr lang="en-US" altLang="zh-CN" dirty="0" smtClean="0"/>
              <a:t>statement creates a new view, or replaces an existing view if the </a:t>
            </a:r>
            <a:r>
              <a:rPr lang="en-US" altLang="zh-CN" dirty="0">
                <a:solidFill>
                  <a:srgbClr val="FF0000"/>
                </a:solidFill>
              </a:rPr>
              <a:t>OR REPLACE </a:t>
            </a:r>
            <a:r>
              <a:rPr lang="en-US" altLang="zh-CN" dirty="0" smtClean="0"/>
              <a:t>clause is given. If the view does not exist, </a:t>
            </a:r>
            <a:r>
              <a:rPr lang="en-US" altLang="zh-CN" dirty="0">
                <a:solidFill>
                  <a:srgbClr val="FF0000"/>
                </a:solidFill>
              </a:rPr>
              <a:t>CREATE OR REPLACE VIEW </a:t>
            </a:r>
            <a:r>
              <a:rPr lang="en-US" altLang="zh-CN" dirty="0" smtClean="0"/>
              <a:t>is the same as CREATE VIEW. If the view does exist, CREATE OR REPLACE VIEW replaces it.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WITH CHECK OPTION </a:t>
            </a:r>
            <a:r>
              <a:rPr lang="en-US" altLang="zh-CN" dirty="0" smtClean="0"/>
              <a:t>clause can be given to constrain inserts or updates to rows in tables referenced by the view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76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The following example defines a view that selects two columns from another table as well as an expression calculated from those columns: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>
                <a:solidFill>
                  <a:srgbClr val="FF0000"/>
                </a:solidFill>
              </a:rPr>
              <a:t>&gt; CREATE TABLE t (</a:t>
            </a:r>
            <a:r>
              <a:rPr lang="en-US" altLang="zh-CN" dirty="0" err="1" smtClean="0">
                <a:solidFill>
                  <a:srgbClr val="FF0000"/>
                </a:solidFill>
              </a:rPr>
              <a:t>qty</a:t>
            </a:r>
            <a:r>
              <a:rPr lang="en-US" altLang="zh-CN" dirty="0" smtClean="0">
                <a:solidFill>
                  <a:srgbClr val="FF0000"/>
                </a:solidFill>
              </a:rPr>
              <a:t> INT, price INT);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>
                <a:solidFill>
                  <a:srgbClr val="FF0000"/>
                </a:solidFill>
              </a:rPr>
              <a:t>&gt; INSERT INTO t VALUES(3, 50);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>
                <a:solidFill>
                  <a:srgbClr val="FF0000"/>
                </a:solidFill>
              </a:rPr>
              <a:t>&gt; CREATE VIEW v AS SELECT </a:t>
            </a:r>
            <a:r>
              <a:rPr lang="en-US" altLang="zh-CN" dirty="0" err="1" smtClean="0">
                <a:solidFill>
                  <a:srgbClr val="FF0000"/>
                </a:solidFill>
              </a:rPr>
              <a:t>qty</a:t>
            </a:r>
            <a:r>
              <a:rPr lang="en-US" altLang="zh-CN" dirty="0" smtClean="0">
                <a:solidFill>
                  <a:srgbClr val="FF0000"/>
                </a:solidFill>
              </a:rPr>
              <a:t>, price, </a:t>
            </a:r>
            <a:r>
              <a:rPr lang="en-US" altLang="zh-CN" dirty="0" err="1" smtClean="0">
                <a:solidFill>
                  <a:srgbClr val="FF0000"/>
                </a:solidFill>
              </a:rPr>
              <a:t>qty</a:t>
            </a:r>
            <a:r>
              <a:rPr lang="en-US" altLang="zh-CN" dirty="0" smtClean="0">
                <a:solidFill>
                  <a:srgbClr val="FF0000"/>
                </a:solidFill>
              </a:rPr>
              <a:t>*price AS value FROM t;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en-US" altLang="zh-CN" dirty="0" smtClean="0">
                <a:solidFill>
                  <a:srgbClr val="FF0000"/>
                </a:solidFill>
              </a:rPr>
              <a:t>&gt; SELECT * FROM v;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+------+-------+-------+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| </a:t>
            </a:r>
            <a:r>
              <a:rPr lang="en-US" altLang="zh-CN" dirty="0" err="1" smtClean="0">
                <a:solidFill>
                  <a:srgbClr val="FF0000"/>
                </a:solidFill>
              </a:rPr>
              <a:t>qty</a:t>
            </a:r>
            <a:r>
              <a:rPr lang="en-US" altLang="zh-CN" dirty="0" smtClean="0">
                <a:solidFill>
                  <a:srgbClr val="FF0000"/>
                </a:solidFill>
              </a:rPr>
              <a:t>  | price | value |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+------+-------+-------+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|    3 |    50 |   150 |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+------+-------+-------+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9931"/>
            <a:ext cx="10515600" cy="56370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A view definition is subject to the following restrictions: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SELECT statement cannot contain a subquery in the FROM clause.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SELECT statement cannot refer to system variables or user-defined variables.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Within a stored program, the SELECT statement cannot refer to program parameters or local variables.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SELECT statement cannot refer to prepared statement parameters.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Any table or view referred to in the definition must exist. If, after the view has been created, a table or view that the definition refers to is dropped, use of the view results in an error. To check a view definition for problems of this kind, use the CHECK TABLE statement.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The definition cannot refer to a TEMPORARY table, and you cannot create a TEMPORARY view.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You cannot associate a trigger with a view.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Aliases for column names in the SELECT statement are checked against the maximum column length of 64 characters (not the maximum alias length of 256 characters).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实践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143000"/>
            <a:ext cx="7924800" cy="4876800"/>
          </a:xfrm>
        </p:spPr>
        <p:txBody>
          <a:bodyPr rtlCol="0">
            <a:normAutofit fontScale="92500"/>
          </a:bodyPr>
          <a:lstStyle/>
          <a:p>
            <a:pPr>
              <a:defRPr/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SQL</a:t>
            </a:r>
            <a:r>
              <a:rPr lang="zh-CN" altLang="en-US" sz="2400" dirty="0"/>
              <a:t>语句完成图书管理系统</a:t>
            </a:r>
            <a:r>
              <a:rPr lang="en-US" altLang="zh-CN" sz="2400" dirty="0"/>
              <a:t>book </a:t>
            </a:r>
            <a:r>
              <a:rPr lang="zh-CN" altLang="en-US" sz="2400" dirty="0"/>
              <a:t>数据库相关数据录入，同时使用相关语句进行：</a:t>
            </a:r>
            <a:endParaRPr lang="en-US" altLang="zh-CN" sz="2400" dirty="0"/>
          </a:p>
          <a:p>
            <a:pPr lvl="1">
              <a:defRPr/>
            </a:pPr>
            <a:r>
              <a:rPr lang="zh-CN" altLang="en-US" dirty="0" smtClean="0"/>
              <a:t>新</a:t>
            </a:r>
            <a:r>
              <a:rPr lang="zh-CN" altLang="en-US" dirty="0"/>
              <a:t>表中插入数据（使用</a:t>
            </a:r>
            <a:r>
              <a:rPr lang="en-US" altLang="zh-CN" dirty="0"/>
              <a:t>into</a:t>
            </a:r>
            <a:r>
              <a:rPr lang="zh-CN" altLang="en-US" dirty="0"/>
              <a:t>子句）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从某表中查询结果，分组，排序（使用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，</a:t>
            </a:r>
            <a:r>
              <a:rPr lang="en-US" altLang="zh-CN" dirty="0"/>
              <a:t>where</a:t>
            </a:r>
            <a:r>
              <a:rPr lang="zh-CN" altLang="en-US" dirty="0"/>
              <a:t>，</a:t>
            </a:r>
            <a:r>
              <a:rPr lang="en-US" altLang="zh-CN" dirty="0"/>
              <a:t>group by</a:t>
            </a:r>
            <a:r>
              <a:rPr lang="zh-CN" altLang="en-US" dirty="0"/>
              <a:t>，</a:t>
            </a:r>
            <a:r>
              <a:rPr lang="en-US" altLang="zh-CN" dirty="0"/>
              <a:t>having</a:t>
            </a:r>
            <a:r>
              <a:rPr lang="zh-CN" altLang="en-US" dirty="0"/>
              <a:t>，</a:t>
            </a:r>
            <a:r>
              <a:rPr lang="en-US" altLang="zh-CN" dirty="0"/>
              <a:t>order by</a:t>
            </a:r>
            <a:r>
              <a:rPr lang="zh-CN" altLang="en-US" dirty="0"/>
              <a:t>子句）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对数据库进行联合查询（使用</a:t>
            </a:r>
            <a:r>
              <a:rPr lang="en-US" altLang="zh-CN" dirty="0"/>
              <a:t>Union</a:t>
            </a:r>
            <a:r>
              <a:rPr lang="zh-CN" altLang="en-US" dirty="0"/>
              <a:t>子句）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进行多表查询（等值、不等值，自然，外连接，自连接等）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进行子查询（</a:t>
            </a:r>
            <a:r>
              <a:rPr lang="en-US" altLang="zh-CN" dirty="0"/>
              <a:t>in</a:t>
            </a:r>
            <a:r>
              <a:rPr lang="zh-CN" altLang="en-US" dirty="0"/>
              <a:t>，</a:t>
            </a:r>
            <a:r>
              <a:rPr lang="en-US" altLang="zh-CN" dirty="0"/>
              <a:t>exists</a:t>
            </a:r>
            <a:r>
              <a:rPr lang="zh-CN" altLang="en-US" dirty="0"/>
              <a:t>，</a:t>
            </a:r>
            <a:r>
              <a:rPr lang="en-US" altLang="zh-CN" dirty="0"/>
              <a:t>having</a:t>
            </a:r>
            <a:r>
              <a:rPr lang="zh-CN" altLang="en-US" dirty="0"/>
              <a:t>中使用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创建视图</a:t>
            </a:r>
            <a:endParaRPr lang="en-US" altLang="zh-CN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  <a:defRPr/>
            </a:pPr>
            <a:r>
              <a:rPr lang="zh-CN" altLang="en-US" dirty="0" smtClean="0"/>
              <a:t>针对</a:t>
            </a:r>
            <a:r>
              <a:rPr lang="en-US" altLang="zh-CN" dirty="0" smtClean="0"/>
              <a:t>movies</a:t>
            </a:r>
            <a:r>
              <a:rPr lang="zh-CN" altLang="en-US" dirty="0" smtClean="0"/>
              <a:t>数据库，做</a:t>
            </a:r>
            <a:r>
              <a:rPr lang="en-US" altLang="zh-CN" dirty="0"/>
              <a:t>lab1.pdf</a:t>
            </a:r>
            <a:r>
              <a:rPr lang="zh-CN" altLang="en-US" dirty="0"/>
              <a:t>，</a:t>
            </a:r>
            <a:r>
              <a:rPr lang="en-US" altLang="zh-CN" dirty="0"/>
              <a:t>lab2.pdf</a:t>
            </a:r>
            <a:r>
              <a:rPr lang="zh-CN" altLang="en-US" dirty="0"/>
              <a:t>上面的练习。</a:t>
            </a:r>
            <a:endParaRPr lang="en-US" altLang="zh-CN" dirty="0"/>
          </a:p>
          <a:p>
            <a:pPr>
              <a:defRPr/>
            </a:pPr>
            <a:r>
              <a:rPr lang="zh-CN" altLang="en-US" sz="2400" dirty="0"/>
              <a:t>要求：</a:t>
            </a:r>
          </a:p>
          <a:p>
            <a:pPr lvl="1">
              <a:defRPr/>
            </a:pPr>
            <a:r>
              <a:rPr lang="zh-CN" altLang="en-US" dirty="0"/>
              <a:t>实验报告中除文字描述外，必须提供每一操作对应的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word</a:t>
            </a:r>
            <a:r>
              <a:rPr lang="zh-CN" altLang="en-US" dirty="0"/>
              <a:t>文档，并附上执行结果截图。</a:t>
            </a:r>
          </a:p>
        </p:txBody>
      </p:sp>
    </p:spTree>
    <p:extLst>
      <p:ext uri="{BB962C8B-B14F-4D97-AF65-F5344CB8AC3E}">
        <p14:creationId xmlns:p14="http://schemas.microsoft.com/office/powerpoint/2010/main" val="10401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4" y="121346"/>
            <a:ext cx="9510712" cy="64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0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book </a:t>
            </a:r>
            <a:r>
              <a:rPr lang="zh-CN" altLang="en-US" smtClean="0"/>
              <a:t>表数据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914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5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booktype </a:t>
            </a:r>
            <a:r>
              <a:rPr lang="zh-CN" altLang="en-US" smtClean="0"/>
              <a:t>表数据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448945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2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readers </a:t>
            </a:r>
            <a:r>
              <a:rPr lang="zh-CN" altLang="en-US" smtClean="0"/>
              <a:t>表数据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8763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0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readertype </a:t>
            </a:r>
            <a:r>
              <a:rPr lang="zh-CN" altLang="en-US" smtClean="0"/>
              <a:t>表数据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7742238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4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borrowinfo </a:t>
            </a:r>
            <a:r>
              <a:rPr lang="zh-CN" altLang="en-US" smtClean="0"/>
              <a:t>表数据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8813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5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8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&gt; SELECT 1 + 1;</a:t>
            </a:r>
          </a:p>
          <a:p>
            <a:pPr marL="0" indent="0">
              <a:buNone/>
            </a:pPr>
            <a:r>
              <a:rPr lang="en-US" altLang="zh-CN" dirty="0" smtClean="0"/>
              <a:t>        -&gt; 2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A select list consisting only of a single unqualified * can be used as shorthand to select all columns from all tables: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5"/>
                </a:solidFill>
              </a:rPr>
              <a:t>SELECT * FROM t1 INNER JOIN t2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tbl_name.* can be used as a qualified shorthand to select all columns from the named table: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SELECT t1.*, t2.* FROM t1 INNER JOIN t2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9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091" y="24028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在不使用</a:t>
            </a:r>
            <a:r>
              <a:rPr lang="en-US" altLang="zh-CN" sz="3200" dirty="0"/>
              <a:t>on</a:t>
            </a:r>
            <a:r>
              <a:rPr lang="zh-CN" altLang="en-US" sz="3200" dirty="0"/>
              <a:t>语法时，</a:t>
            </a:r>
            <a:r>
              <a:rPr lang="en-US" altLang="zh-CN" sz="3200" dirty="0"/>
              <a:t>join</a:t>
            </a:r>
            <a:r>
              <a:rPr lang="zh-CN" altLang="en-US" sz="3200" dirty="0"/>
              <a:t>、</a:t>
            </a:r>
            <a:r>
              <a:rPr lang="en-US" altLang="zh-CN" sz="3200" dirty="0"/>
              <a:t>inner join</a:t>
            </a:r>
            <a:r>
              <a:rPr lang="zh-CN" altLang="en-US" sz="3200" dirty="0"/>
              <a:t>、逗号、</a:t>
            </a:r>
            <a:r>
              <a:rPr lang="en-US" altLang="zh-CN" sz="3200" dirty="0"/>
              <a:t>cross join</a:t>
            </a:r>
            <a:r>
              <a:rPr lang="zh-CN" altLang="en-US" sz="3200" dirty="0"/>
              <a:t>结果相同，都是取</a:t>
            </a:r>
            <a:r>
              <a:rPr lang="en-US" altLang="zh-CN" sz="3200" dirty="0"/>
              <a:t>2</a:t>
            </a:r>
            <a:r>
              <a:rPr lang="zh-CN" altLang="en-US" sz="3200" dirty="0"/>
              <a:t>个表的笛卡尔积。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0" y="1565852"/>
            <a:ext cx="11018040" cy="48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68" y="1115435"/>
            <a:ext cx="9953625" cy="3648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4458" y="221673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用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自然连接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693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9" y="2452831"/>
            <a:ext cx="10610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语法：筛选连接后的结果，两表的对应列值相同才在结果集中，可以通过</a:t>
            </a:r>
            <a:r>
              <a:rPr lang="en-US" altLang="zh-CN" dirty="0"/>
              <a:t>and</a:t>
            </a:r>
            <a:r>
              <a:rPr lang="zh-CN" altLang="en-US" dirty="0"/>
              <a:t>连接多个列值的匹配要求，列名可以不同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select * from tb_test1 inner join </a:t>
            </a:r>
            <a:r>
              <a:rPr lang="en-US" altLang="zh-CN" dirty="0" err="1">
                <a:solidFill>
                  <a:srgbClr val="FF0000"/>
                </a:solidFill>
              </a:rPr>
              <a:t>tb_student</a:t>
            </a:r>
            <a:r>
              <a:rPr lang="en-US" altLang="zh-CN" dirty="0">
                <a:solidFill>
                  <a:srgbClr val="FF0000"/>
                </a:solidFill>
              </a:rPr>
              <a:t> on tb_test1.id=tb_student.id;</a:t>
            </a:r>
          </a:p>
          <a:p>
            <a:r>
              <a:rPr lang="en-US" altLang="zh-CN" dirty="0"/>
              <a:t>using</a:t>
            </a:r>
            <a:r>
              <a:rPr lang="zh-CN" altLang="en-US" dirty="0"/>
              <a:t>语法：筛选连接后的结果，两表的对应列值相同才在结果集中，括号内用多个列名要求用逗号连接，列名必须相同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select * from tb_test1 cross join </a:t>
            </a:r>
            <a:r>
              <a:rPr lang="en-US" altLang="zh-CN" dirty="0" err="1">
                <a:solidFill>
                  <a:srgbClr val="FF0000"/>
                </a:solidFill>
              </a:rPr>
              <a:t>tb_student</a:t>
            </a:r>
            <a:r>
              <a:rPr lang="en-US" altLang="zh-CN" dirty="0">
                <a:solidFill>
                  <a:srgbClr val="FF0000"/>
                </a:solidFill>
              </a:rPr>
              <a:t> using(id);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53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1" dirty="0" smtClean="0"/>
              <a:t>INNER </a:t>
            </a:r>
            <a:r>
              <a:rPr lang="en-US" altLang="zh-CN" b="1" dirty="0"/>
              <a:t>JOIN</a:t>
            </a:r>
            <a:r>
              <a:rPr lang="zh-CN" altLang="en-US" b="1" dirty="0"/>
              <a:t>（内连接</a:t>
            </a:r>
            <a:r>
              <a:rPr lang="en-US" altLang="zh-CN" b="1" dirty="0"/>
              <a:t>,</a:t>
            </a:r>
            <a:r>
              <a:rPr lang="zh-CN" altLang="en-US" b="1" dirty="0"/>
              <a:t>或等值连接）</a:t>
            </a:r>
            <a:r>
              <a:rPr lang="zh-CN" altLang="en-US" dirty="0"/>
              <a:t>：获取两个表中字段匹配关系的记录。</a:t>
            </a:r>
          </a:p>
          <a:p>
            <a:pPr latinLnBrk="1"/>
            <a:r>
              <a:rPr lang="en-US" altLang="zh-CN" b="1" dirty="0"/>
              <a:t>LEFT JOIN</a:t>
            </a:r>
            <a:r>
              <a:rPr lang="zh-CN" altLang="en-US" b="1" dirty="0"/>
              <a:t>（左连接）：</a:t>
            </a:r>
            <a:r>
              <a:rPr lang="zh-CN" altLang="en-US" dirty="0"/>
              <a:t>获取左表所有记录，即使右表没有对应匹配的记录。</a:t>
            </a:r>
          </a:p>
          <a:p>
            <a:pPr latinLnBrk="1"/>
            <a:r>
              <a:rPr lang="en-US" altLang="zh-CN" b="1" dirty="0"/>
              <a:t>RIGHT JOIN</a:t>
            </a:r>
            <a:r>
              <a:rPr lang="zh-CN" altLang="en-US" b="1" dirty="0"/>
              <a:t>（右连接）：</a:t>
            </a:r>
            <a:r>
              <a:rPr lang="zh-CN" altLang="en-US" dirty="0"/>
              <a:t> 与 </a:t>
            </a:r>
            <a:r>
              <a:rPr lang="en-US" altLang="zh-CN" dirty="0"/>
              <a:t>LEFT JOIN </a:t>
            </a:r>
            <a:r>
              <a:rPr lang="zh-CN" altLang="en-US" dirty="0"/>
              <a:t>相反，用于获取右表所有记录，即使左表没有对应匹配的记录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r>
              <a:rPr lang="en-US" altLang="zh-CN" dirty="0" err="1" smtClean="0"/>
              <a:t>mysql</a:t>
            </a:r>
            <a:r>
              <a:rPr lang="zh-CN" altLang="en-US" dirty="0" smtClean="0"/>
              <a:t>没有全外连接，用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将左右外连接合并。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46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8" y="808470"/>
            <a:ext cx="11467414" cy="38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0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1175</Words>
  <Application>Microsoft Office PowerPoint</Application>
  <PresentationFormat>宽屏</PresentationFormat>
  <Paragraphs>116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 Unicode MS</vt:lpstr>
      <vt:lpstr>Liberation Mono</vt:lpstr>
      <vt:lpstr>Open Sans</vt:lpstr>
      <vt:lpstr>宋体</vt:lpstr>
      <vt:lpstr>Arial</vt:lpstr>
      <vt:lpstr>Calibri</vt:lpstr>
      <vt:lpstr>Calibri Light</vt:lpstr>
      <vt:lpstr>Courier New</vt:lpstr>
      <vt:lpstr>Wingdings</vt:lpstr>
      <vt:lpstr>Office 主题</vt:lpstr>
      <vt:lpstr>Practicing Select and Creating view</vt:lpstr>
      <vt:lpstr>PowerPoint 演示文稿</vt:lpstr>
      <vt:lpstr>PowerPoint 演示文稿</vt:lpstr>
      <vt:lpstr>在不使用on语法时，join、inner join、逗号、cross join结果相同，都是取2个表的笛卡尔积。</vt:lpstr>
      <vt:lpstr>PowerPoint 演示文稿</vt:lpstr>
      <vt:lpstr>用using连接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动态sql语句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实践</vt:lpstr>
      <vt:lpstr>book 表数据</vt:lpstr>
      <vt:lpstr>booktype 表数据</vt:lpstr>
      <vt:lpstr>readers 表数据</vt:lpstr>
      <vt:lpstr>readertype 表数据</vt:lpstr>
      <vt:lpstr>borrowinfo 表数据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Practiceing Select</dc:title>
  <dc:creator>CCC</dc:creator>
  <cp:lastModifiedBy>SWU_LY</cp:lastModifiedBy>
  <cp:revision>32</cp:revision>
  <dcterms:created xsi:type="dcterms:W3CDTF">2018-05-15T01:23:31Z</dcterms:created>
  <dcterms:modified xsi:type="dcterms:W3CDTF">2021-04-19T06:13:36Z</dcterms:modified>
</cp:coreProperties>
</file>