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6" r:id="rId9"/>
    <p:sldId id="269" r:id="rId10"/>
    <p:sldId id="267" r:id="rId11"/>
    <p:sldId id="268"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391543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208567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281299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138045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31527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147347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99913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185796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5264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151076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632C68-1185-47D3-AFDB-5DA1D3157DDD}" type="datetimeFigureOut">
              <a:rPr lang="zh-CN" altLang="en-US" smtClean="0"/>
              <a:t>2019/4/28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45042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32C68-1185-47D3-AFDB-5DA1D3157DDD}" type="datetimeFigureOut">
              <a:rPr lang="zh-CN" altLang="en-US" smtClean="0"/>
              <a:t>2019/4/28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417BC-9929-4881-A676-3699AAF1C7C5}" type="slidenum">
              <a:rPr lang="zh-CN" altLang="en-US" smtClean="0"/>
              <a:t>‹#›</a:t>
            </a:fld>
            <a:endParaRPr lang="zh-CN" altLang="en-US"/>
          </a:p>
        </p:txBody>
      </p:sp>
    </p:spTree>
    <p:extLst>
      <p:ext uri="{BB962C8B-B14F-4D97-AF65-F5344CB8AC3E}">
        <p14:creationId xmlns:p14="http://schemas.microsoft.com/office/powerpoint/2010/main" val="208574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6434" y="2324554"/>
            <a:ext cx="10515600" cy="1325563"/>
          </a:xfrm>
        </p:spPr>
        <p:txBody>
          <a:bodyPr/>
          <a:lstStyle/>
          <a:p>
            <a:r>
              <a:rPr lang="en-US" altLang="zh-CN" dirty="0" smtClean="0"/>
              <a:t>Practicing insert, update, delete</a:t>
            </a:r>
            <a:endParaRPr lang="zh-CN" altLang="en-US" dirty="0"/>
          </a:p>
        </p:txBody>
      </p:sp>
    </p:spTree>
    <p:extLst>
      <p:ext uri="{BB962C8B-B14F-4D97-AF65-F5344CB8AC3E}">
        <p14:creationId xmlns:p14="http://schemas.microsoft.com/office/powerpoint/2010/main" val="265413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endParaRPr lang="zh-CN" altLang="en-US" dirty="0"/>
          </a:p>
        </p:txBody>
      </p:sp>
      <p:sp>
        <p:nvSpPr>
          <p:cNvPr id="3" name="内容占位符 2"/>
          <p:cNvSpPr>
            <a:spLocks noGrp="1"/>
          </p:cNvSpPr>
          <p:nvPr>
            <p:ph idx="1"/>
          </p:nvPr>
        </p:nvSpPr>
        <p:spPr/>
        <p:txBody>
          <a:bodyPr>
            <a:normAutofit/>
          </a:bodyPr>
          <a:lstStyle/>
          <a:p>
            <a:pPr latinLnBrk="1"/>
            <a:r>
              <a:rPr lang="zh-CN" altLang="en-US" sz="2200" dirty="0"/>
              <a:t>在</a:t>
            </a:r>
            <a:r>
              <a:rPr lang="en-US" altLang="zh-CN" sz="2200" dirty="0"/>
              <a:t>MySQL</a:t>
            </a:r>
            <a:r>
              <a:rPr lang="zh-CN" altLang="en-US" sz="2200" dirty="0"/>
              <a:t>中有两种方法可以删除数据，一种是</a:t>
            </a:r>
            <a:r>
              <a:rPr lang="en-US" altLang="zh-CN" sz="2200" dirty="0"/>
              <a:t>DELETE</a:t>
            </a:r>
            <a:r>
              <a:rPr lang="zh-CN" altLang="en-US" sz="2200" dirty="0"/>
              <a:t>语句，另一种是</a:t>
            </a:r>
            <a:r>
              <a:rPr lang="en-US" altLang="zh-CN" sz="2200" dirty="0"/>
              <a:t>TRUNCATE TABLE</a:t>
            </a:r>
            <a:r>
              <a:rPr lang="zh-CN" altLang="en-US" sz="2200" dirty="0"/>
              <a:t>语句。</a:t>
            </a:r>
            <a:r>
              <a:rPr lang="en-US" altLang="zh-CN" sz="2200" dirty="0"/>
              <a:t>DELETE</a:t>
            </a:r>
            <a:r>
              <a:rPr lang="zh-CN" altLang="en-US" sz="2200" dirty="0"/>
              <a:t>语句可以通过</a:t>
            </a:r>
            <a:r>
              <a:rPr lang="en-US" altLang="zh-CN" sz="2200" dirty="0"/>
              <a:t>WHERE</a:t>
            </a:r>
            <a:r>
              <a:rPr lang="zh-CN" altLang="en-US" sz="2200" dirty="0"/>
              <a:t>对要删除的记录进行选择。而使用</a:t>
            </a:r>
            <a:r>
              <a:rPr lang="en-US" altLang="zh-CN" sz="2200" dirty="0"/>
              <a:t>TRUNCATE TABLE</a:t>
            </a:r>
            <a:r>
              <a:rPr lang="zh-CN" altLang="en-US" sz="2200" dirty="0"/>
              <a:t>将删除表中的所有记录</a:t>
            </a:r>
            <a:r>
              <a:rPr lang="zh-CN" altLang="en-US" sz="2200" dirty="0" smtClean="0"/>
              <a:t>。</a:t>
            </a:r>
            <a:endParaRPr lang="zh-CN" altLang="en-US" sz="2200" dirty="0"/>
          </a:p>
          <a:p>
            <a:pPr latinLnBrk="1"/>
            <a:r>
              <a:rPr lang="zh-CN" altLang="en-US" sz="2200" dirty="0" smtClean="0"/>
              <a:t>如果</a:t>
            </a:r>
            <a:r>
              <a:rPr lang="zh-CN" altLang="en-US" sz="2200" dirty="0"/>
              <a:t>要清空表中的所有记录，可以使用下面的两种方法</a:t>
            </a:r>
            <a:r>
              <a:rPr lang="zh-CN" altLang="en-US" sz="2200" dirty="0" smtClean="0"/>
              <a:t>：</a:t>
            </a:r>
            <a:endParaRPr lang="en-US" altLang="zh-CN" sz="2200" dirty="0" smtClean="0"/>
          </a:p>
          <a:p>
            <a:pPr marL="0" indent="0" latinLnBrk="1">
              <a:buNone/>
            </a:pPr>
            <a:r>
              <a:rPr lang="zh-CN" altLang="en-US" sz="2200" dirty="0"/>
              <a:t>　</a:t>
            </a:r>
            <a:r>
              <a:rPr lang="en-US" altLang="zh-CN" sz="2200" dirty="0"/>
              <a:t>DELETE FROM table1</a:t>
            </a:r>
            <a:br>
              <a:rPr lang="en-US" altLang="zh-CN" sz="2200" dirty="0"/>
            </a:br>
            <a:r>
              <a:rPr lang="zh-CN" altLang="en-US" sz="2200" dirty="0"/>
              <a:t>　</a:t>
            </a:r>
            <a:r>
              <a:rPr lang="en-US" altLang="zh-CN" sz="2200" dirty="0" smtClean="0"/>
              <a:t>TRUNCATE </a:t>
            </a:r>
            <a:r>
              <a:rPr lang="en-US" altLang="zh-CN" sz="2200" dirty="0"/>
              <a:t>TABLE table1</a:t>
            </a:r>
          </a:p>
          <a:p>
            <a:pPr latinLnBrk="1"/>
            <a:r>
              <a:rPr lang="zh-CN" altLang="en-US" sz="2200" dirty="0" smtClean="0"/>
              <a:t>如果</a:t>
            </a:r>
            <a:r>
              <a:rPr lang="zh-CN" altLang="en-US" sz="2200" dirty="0"/>
              <a:t>要删除表中的部分记录，只能使用</a:t>
            </a:r>
            <a:r>
              <a:rPr lang="en-US" altLang="zh-CN" sz="2200" dirty="0"/>
              <a:t>DELETE</a:t>
            </a:r>
            <a:r>
              <a:rPr lang="zh-CN" altLang="en-US" sz="2200" dirty="0"/>
              <a:t>语句。</a:t>
            </a:r>
          </a:p>
          <a:p>
            <a:pPr marL="0" indent="0" latinLnBrk="1">
              <a:buNone/>
            </a:pPr>
            <a:r>
              <a:rPr lang="zh-CN" altLang="en-US" sz="2200" dirty="0"/>
              <a:t>　</a:t>
            </a:r>
            <a:r>
              <a:rPr lang="en-US" altLang="zh-CN" sz="2200" dirty="0"/>
              <a:t>DELETE FROM table1 WHERE ...;</a:t>
            </a:r>
          </a:p>
          <a:p>
            <a:pPr latinLnBrk="1"/>
            <a:r>
              <a:rPr lang="zh-CN" altLang="en-US" sz="2200" dirty="0" smtClean="0"/>
              <a:t>如果</a:t>
            </a:r>
            <a:r>
              <a:rPr lang="en-US" altLang="zh-CN" sz="2200" dirty="0"/>
              <a:t>DELETE</a:t>
            </a:r>
            <a:r>
              <a:rPr lang="zh-CN" altLang="en-US" sz="2200" dirty="0"/>
              <a:t>不加</a:t>
            </a:r>
            <a:r>
              <a:rPr lang="en-US" altLang="zh-CN" sz="2200" dirty="0"/>
              <a:t>WHERE</a:t>
            </a:r>
            <a:r>
              <a:rPr lang="zh-CN" altLang="en-US" sz="2200" dirty="0"/>
              <a:t>子句，那么它和</a:t>
            </a:r>
            <a:r>
              <a:rPr lang="en-US" altLang="zh-CN" sz="2200" dirty="0"/>
              <a:t>TRUNCATE TABLE</a:t>
            </a:r>
            <a:r>
              <a:rPr lang="zh-CN" altLang="en-US" sz="2200" dirty="0"/>
              <a:t>是一样的，但它们有一点不同，那就是</a:t>
            </a:r>
            <a:r>
              <a:rPr lang="en-US" altLang="zh-CN" sz="2200" dirty="0"/>
              <a:t>DELETE</a:t>
            </a:r>
            <a:r>
              <a:rPr lang="zh-CN" altLang="en-US" sz="2200" dirty="0"/>
              <a:t>可以返回被删除的记录数，而</a:t>
            </a:r>
            <a:r>
              <a:rPr lang="en-US" altLang="zh-CN" sz="2200" dirty="0"/>
              <a:t>TRUNCATE TABLE</a:t>
            </a:r>
            <a:r>
              <a:rPr lang="zh-CN" altLang="en-US" sz="2200" dirty="0"/>
              <a:t>返回的是</a:t>
            </a:r>
            <a:r>
              <a:rPr lang="en-US" altLang="zh-CN" sz="2200" dirty="0"/>
              <a:t>0</a:t>
            </a:r>
            <a:r>
              <a:rPr lang="zh-CN" altLang="en-US" sz="2200" dirty="0"/>
              <a:t>。</a:t>
            </a:r>
          </a:p>
          <a:p>
            <a:pPr marL="0" indent="0">
              <a:buNone/>
            </a:pPr>
            <a:endParaRPr lang="zh-CN" altLang="en-US" dirty="0"/>
          </a:p>
        </p:txBody>
      </p:sp>
    </p:spTree>
    <p:extLst>
      <p:ext uri="{BB962C8B-B14F-4D97-AF65-F5344CB8AC3E}">
        <p14:creationId xmlns:p14="http://schemas.microsoft.com/office/powerpoint/2010/main" val="32358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0263"/>
            <a:ext cx="10515600" cy="5706700"/>
          </a:xfrm>
        </p:spPr>
        <p:txBody>
          <a:bodyPr>
            <a:normAutofit/>
          </a:bodyPr>
          <a:lstStyle/>
          <a:p>
            <a:pPr latinLnBrk="1"/>
            <a:r>
              <a:rPr lang="en-US" altLang="zh-CN" sz="2000" dirty="0"/>
              <a:t>DELETE</a:t>
            </a:r>
            <a:r>
              <a:rPr lang="zh-CN" altLang="en-US" sz="2000" dirty="0"/>
              <a:t>和</a:t>
            </a:r>
            <a:r>
              <a:rPr lang="en-US" altLang="zh-CN" sz="2000" dirty="0"/>
              <a:t>TRUNCATE TABLE</a:t>
            </a:r>
            <a:r>
              <a:rPr lang="zh-CN" altLang="en-US" sz="2000" dirty="0"/>
              <a:t>的最大区别是</a:t>
            </a:r>
            <a:r>
              <a:rPr lang="en-US" altLang="zh-CN" sz="2000" dirty="0"/>
              <a:t>DELETE</a:t>
            </a:r>
            <a:r>
              <a:rPr lang="zh-CN" altLang="en-US" sz="2000" dirty="0"/>
              <a:t>可以通过</a:t>
            </a:r>
            <a:r>
              <a:rPr lang="en-US" altLang="zh-CN" sz="2000" dirty="0"/>
              <a:t>WHERE</a:t>
            </a:r>
            <a:r>
              <a:rPr lang="zh-CN" altLang="en-US" sz="2000" dirty="0"/>
              <a:t>语句选择要删除的记录。但执行得速度不快。而且还可以返回被删除的记录数。而</a:t>
            </a:r>
            <a:r>
              <a:rPr lang="en-US" altLang="zh-CN" sz="2000" dirty="0"/>
              <a:t>TRUNCATE TABLE</a:t>
            </a:r>
            <a:r>
              <a:rPr lang="zh-CN" altLang="en-US" sz="2000" dirty="0"/>
              <a:t>无法删除指定的记录，而且不能返回被删除的记录。但它执行得非常快</a:t>
            </a:r>
            <a:r>
              <a:rPr lang="zh-CN" altLang="en-US" sz="2000" dirty="0" smtClean="0"/>
              <a:t>。</a:t>
            </a:r>
            <a:endParaRPr lang="en-US" altLang="zh-CN" sz="2000" dirty="0" smtClean="0"/>
          </a:p>
          <a:p>
            <a:pPr latinLnBrk="1"/>
            <a:endParaRPr lang="zh-CN" altLang="en-US" sz="2000" dirty="0"/>
          </a:p>
          <a:p>
            <a:pPr latinLnBrk="1"/>
            <a:r>
              <a:rPr lang="zh-CN" altLang="en-US" sz="2000" dirty="0" smtClean="0"/>
              <a:t>和</a:t>
            </a:r>
            <a:r>
              <a:rPr lang="zh-CN" altLang="en-US" sz="2000" dirty="0"/>
              <a:t>标准的</a:t>
            </a:r>
            <a:r>
              <a:rPr lang="en-US" altLang="zh-CN" sz="2000" dirty="0"/>
              <a:t>SQL</a:t>
            </a:r>
            <a:r>
              <a:rPr lang="zh-CN" altLang="en-US" sz="2000" dirty="0"/>
              <a:t>语句不同，</a:t>
            </a:r>
            <a:r>
              <a:rPr lang="en-US" altLang="zh-CN" sz="2000" dirty="0"/>
              <a:t>DELETE</a:t>
            </a:r>
            <a:r>
              <a:rPr lang="zh-CN" altLang="en-US" sz="2000" dirty="0"/>
              <a:t>支持</a:t>
            </a:r>
            <a:r>
              <a:rPr lang="en-US" altLang="zh-CN" sz="2000" dirty="0"/>
              <a:t>ORDER BY</a:t>
            </a:r>
            <a:r>
              <a:rPr lang="zh-CN" altLang="en-US" sz="2000" dirty="0"/>
              <a:t>和</a:t>
            </a:r>
            <a:r>
              <a:rPr lang="en-US" altLang="zh-CN" sz="2000" dirty="0"/>
              <a:t>LIMIT</a:t>
            </a:r>
            <a:r>
              <a:rPr lang="zh-CN" altLang="en-US" sz="2000" dirty="0"/>
              <a:t>子句，通过这两个子句，我们可以更好地控制要删除的记录。如当我们只想删除</a:t>
            </a:r>
            <a:r>
              <a:rPr lang="en-US" altLang="zh-CN" sz="2000" dirty="0"/>
              <a:t>WHERE</a:t>
            </a:r>
            <a:r>
              <a:rPr lang="zh-CN" altLang="en-US" sz="2000" dirty="0"/>
              <a:t>子句过滤出来的记录的一部分，可以使用</a:t>
            </a:r>
            <a:r>
              <a:rPr lang="en-US" altLang="zh-CN" sz="2000" dirty="0"/>
              <a:t>LIMIB</a:t>
            </a:r>
            <a:r>
              <a:rPr lang="zh-CN" altLang="en-US" sz="2000" dirty="0"/>
              <a:t>，如果要删除后几条记录，可以通过</a:t>
            </a:r>
            <a:r>
              <a:rPr lang="en-US" altLang="zh-CN" sz="2000" dirty="0"/>
              <a:t>ORDER BY</a:t>
            </a:r>
            <a:r>
              <a:rPr lang="zh-CN" altLang="en-US" sz="2000" dirty="0"/>
              <a:t>和</a:t>
            </a:r>
            <a:r>
              <a:rPr lang="en-US" altLang="zh-CN" sz="2000" dirty="0"/>
              <a:t>LIMIT</a:t>
            </a:r>
            <a:r>
              <a:rPr lang="zh-CN" altLang="en-US" sz="2000" dirty="0"/>
              <a:t>配合使用。假设我们要删除</a:t>
            </a:r>
            <a:r>
              <a:rPr lang="en-US" altLang="zh-CN" sz="2000" dirty="0"/>
              <a:t>users</a:t>
            </a:r>
            <a:r>
              <a:rPr lang="zh-CN" altLang="en-US" sz="2000" dirty="0"/>
              <a:t>表中</a:t>
            </a:r>
            <a:r>
              <a:rPr lang="en-US" altLang="zh-CN" sz="2000" dirty="0"/>
              <a:t>name</a:t>
            </a:r>
            <a:r>
              <a:rPr lang="zh-CN" altLang="en-US" sz="2000" dirty="0"/>
              <a:t>等于</a:t>
            </a:r>
            <a:r>
              <a:rPr lang="en-US" altLang="zh-CN" sz="2000" dirty="0"/>
              <a:t>"Mike"</a:t>
            </a:r>
            <a:r>
              <a:rPr lang="zh-CN" altLang="en-US" sz="2000" dirty="0"/>
              <a:t>的前</a:t>
            </a:r>
            <a:r>
              <a:rPr lang="en-US" altLang="zh-CN" sz="2000" dirty="0"/>
              <a:t>6</a:t>
            </a:r>
            <a:r>
              <a:rPr lang="zh-CN" altLang="en-US" sz="2000" dirty="0"/>
              <a:t>条记录。可以使用如下的</a:t>
            </a:r>
            <a:r>
              <a:rPr lang="en-US" altLang="zh-CN" sz="2000" dirty="0"/>
              <a:t>DELETE</a:t>
            </a:r>
            <a:r>
              <a:rPr lang="zh-CN" altLang="en-US" sz="2000" dirty="0"/>
              <a:t>语句：</a:t>
            </a:r>
          </a:p>
          <a:p>
            <a:pPr latinLnBrk="1"/>
            <a:r>
              <a:rPr lang="en-US" altLang="zh-CN" sz="2000" dirty="0" smtClean="0"/>
              <a:t>DELETE </a:t>
            </a:r>
            <a:r>
              <a:rPr lang="en-US" altLang="zh-CN" sz="2000" dirty="0"/>
              <a:t>FROM users WHERE name = 'Mike' LIMIT 6</a:t>
            </a:r>
            <a:r>
              <a:rPr lang="en-US" altLang="zh-CN" sz="2000" dirty="0" smtClean="0"/>
              <a:t>;</a:t>
            </a:r>
          </a:p>
          <a:p>
            <a:pPr latinLnBrk="1"/>
            <a:endParaRPr lang="en-US" altLang="zh-CN" sz="2000" dirty="0"/>
          </a:p>
          <a:p>
            <a:pPr latinLnBrk="1"/>
            <a:r>
              <a:rPr lang="zh-CN" altLang="en-US" sz="2000" dirty="0" smtClean="0"/>
              <a:t>一般</a:t>
            </a:r>
            <a:r>
              <a:rPr lang="en-US" altLang="zh-CN" sz="2000" dirty="0"/>
              <a:t>MySQL</a:t>
            </a:r>
            <a:r>
              <a:rPr lang="zh-CN" altLang="en-US" sz="2000" dirty="0"/>
              <a:t>并不确定删除的这</a:t>
            </a:r>
            <a:r>
              <a:rPr lang="en-US" altLang="zh-CN" sz="2000" dirty="0"/>
              <a:t>6</a:t>
            </a:r>
            <a:r>
              <a:rPr lang="zh-CN" altLang="en-US" sz="2000" dirty="0"/>
              <a:t>条记录是哪</a:t>
            </a:r>
            <a:r>
              <a:rPr lang="en-US" altLang="zh-CN" sz="2000" dirty="0"/>
              <a:t>6</a:t>
            </a:r>
            <a:r>
              <a:rPr lang="zh-CN" altLang="en-US" sz="2000" dirty="0"/>
              <a:t>条，为了更保险，我们可以使用</a:t>
            </a:r>
            <a:r>
              <a:rPr lang="en-US" altLang="zh-CN" sz="2000" dirty="0"/>
              <a:t>ORDER BY</a:t>
            </a:r>
            <a:r>
              <a:rPr lang="zh-CN" altLang="en-US" sz="2000" dirty="0"/>
              <a:t>对记录进行排序</a:t>
            </a:r>
            <a:r>
              <a:rPr lang="zh-CN" altLang="en-US" sz="2000" dirty="0" smtClean="0"/>
              <a:t>。</a:t>
            </a:r>
            <a:endParaRPr lang="en-US" altLang="zh-CN" sz="2000" dirty="0" smtClean="0"/>
          </a:p>
          <a:p>
            <a:pPr latinLnBrk="1"/>
            <a:endParaRPr lang="zh-CN" altLang="en-US" sz="2000" dirty="0"/>
          </a:p>
          <a:p>
            <a:pPr latinLnBrk="1"/>
            <a:r>
              <a:rPr lang="en-US" altLang="zh-CN" sz="2000" dirty="0" smtClean="0"/>
              <a:t>DELETE </a:t>
            </a:r>
            <a:r>
              <a:rPr lang="en-US" altLang="zh-CN" sz="2000" dirty="0"/>
              <a:t>FROM users WHERE name = 'Mike' ORDER BY id DESC LIMIT 6;</a:t>
            </a:r>
          </a:p>
          <a:p>
            <a:pPr marL="0" indent="0">
              <a:buNone/>
            </a:pPr>
            <a:endParaRPr lang="zh-CN" altLang="en-US" sz="2000" dirty="0"/>
          </a:p>
        </p:txBody>
      </p:sp>
    </p:spTree>
    <p:extLst>
      <p:ext uri="{BB962C8B-B14F-4D97-AF65-F5344CB8AC3E}">
        <p14:creationId xmlns:p14="http://schemas.microsoft.com/office/powerpoint/2010/main" val="5542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877" y="1604841"/>
            <a:ext cx="10515600" cy="1325563"/>
          </a:xfrm>
        </p:spPr>
        <p:txBody>
          <a:bodyPr/>
          <a:lstStyle/>
          <a:p>
            <a:r>
              <a:rPr lang="en-US" altLang="zh-CN" dirty="0" smtClean="0"/>
              <a:t>Practice using of insert, update and delete.</a:t>
            </a:r>
            <a:endParaRPr lang="zh-CN" altLang="en-US" dirty="0"/>
          </a:p>
        </p:txBody>
      </p:sp>
    </p:spTree>
    <p:extLst>
      <p:ext uri="{BB962C8B-B14F-4D97-AF65-F5344CB8AC3E}">
        <p14:creationId xmlns:p14="http://schemas.microsoft.com/office/powerpoint/2010/main" val="1821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stretch>
            <a:fillRect/>
          </a:stretch>
        </p:blipFill>
        <p:spPr>
          <a:xfrm>
            <a:off x="784231" y="1849456"/>
            <a:ext cx="9146529" cy="1893052"/>
          </a:xfrm>
          <a:prstGeom prst="rect">
            <a:avLst/>
          </a:prstGeom>
        </p:spPr>
      </p:pic>
    </p:spTree>
    <p:extLst>
      <p:ext uri="{BB962C8B-B14F-4D97-AF65-F5344CB8AC3E}">
        <p14:creationId xmlns:p14="http://schemas.microsoft.com/office/powerpoint/2010/main" val="216563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7829"/>
            <a:ext cx="10748554" cy="5956662"/>
          </a:xfrm>
        </p:spPr>
        <p:txBody>
          <a:bodyPr>
            <a:normAutofit fontScale="92500" lnSpcReduction="10000"/>
          </a:bodyPr>
          <a:lstStyle/>
          <a:p>
            <a:pPr marL="0" indent="0">
              <a:buNone/>
            </a:pPr>
            <a:r>
              <a:rPr lang="en-US" altLang="zh-CN" dirty="0" err="1"/>
              <a:t>root@host</a:t>
            </a:r>
            <a:r>
              <a:rPr lang="en-US" altLang="zh-CN" dirty="0"/>
              <a:t># </a:t>
            </a:r>
            <a:r>
              <a:rPr lang="en-US" altLang="zh-CN" dirty="0" err="1"/>
              <a:t>mysql</a:t>
            </a:r>
            <a:r>
              <a:rPr lang="en-US" altLang="zh-CN" dirty="0"/>
              <a:t> -u root -p password;</a:t>
            </a:r>
          </a:p>
          <a:p>
            <a:pPr marL="0" indent="0">
              <a:buNone/>
            </a:pPr>
            <a:r>
              <a:rPr lang="en-US" altLang="zh-CN" dirty="0"/>
              <a:t>Enter password:*******</a:t>
            </a:r>
          </a:p>
          <a:p>
            <a:pPr marL="0" indent="0">
              <a:buNone/>
            </a:pPr>
            <a:r>
              <a:rPr lang="en-US" altLang="zh-CN" dirty="0" err="1"/>
              <a:t>mysql</a:t>
            </a:r>
            <a:r>
              <a:rPr lang="en-US" altLang="zh-CN" dirty="0"/>
              <a:t>&gt; use RUNOOB;</a:t>
            </a:r>
          </a:p>
          <a:p>
            <a:pPr marL="0" indent="0">
              <a:buNone/>
            </a:pPr>
            <a:r>
              <a:rPr lang="en-US" altLang="zh-CN" dirty="0"/>
              <a:t>Database changed</a:t>
            </a:r>
          </a:p>
          <a:p>
            <a:pPr marL="0" indent="0">
              <a:buNone/>
            </a:pPr>
            <a:r>
              <a:rPr lang="en-US" altLang="zh-CN" dirty="0" err="1"/>
              <a:t>mysql</a:t>
            </a:r>
            <a:r>
              <a:rPr lang="en-US" altLang="zh-CN" dirty="0"/>
              <a:t>&gt; INSERT INTO </a:t>
            </a:r>
            <a:r>
              <a:rPr lang="en-US" altLang="zh-CN" dirty="0" err="1"/>
              <a:t>runoob_tbl</a:t>
            </a:r>
            <a:r>
              <a:rPr lang="en-US" altLang="zh-CN" dirty="0"/>
              <a:t> </a:t>
            </a:r>
          </a:p>
          <a:p>
            <a:pPr marL="0" indent="0">
              <a:buNone/>
            </a:pPr>
            <a:r>
              <a:rPr lang="en-US" altLang="zh-CN" dirty="0"/>
              <a:t>    -&gt; (</a:t>
            </a:r>
            <a:r>
              <a:rPr lang="en-US" altLang="zh-CN" dirty="0" err="1"/>
              <a:t>runoob_title</a:t>
            </a:r>
            <a:r>
              <a:rPr lang="en-US" altLang="zh-CN" dirty="0"/>
              <a:t>, </a:t>
            </a:r>
            <a:r>
              <a:rPr lang="en-US" altLang="zh-CN" dirty="0" err="1"/>
              <a:t>runoob_author</a:t>
            </a:r>
            <a:r>
              <a:rPr lang="en-US" altLang="zh-CN" dirty="0"/>
              <a:t>, </a:t>
            </a:r>
            <a:r>
              <a:rPr lang="en-US" altLang="zh-CN" dirty="0" err="1"/>
              <a:t>submission_date</a:t>
            </a:r>
            <a:r>
              <a:rPr lang="en-US" altLang="zh-CN" dirty="0"/>
              <a:t>)</a:t>
            </a:r>
          </a:p>
          <a:p>
            <a:pPr marL="0" indent="0">
              <a:buNone/>
            </a:pPr>
            <a:r>
              <a:rPr lang="en-US" altLang="zh-CN" dirty="0"/>
              <a:t>    -&gt; VALUES</a:t>
            </a:r>
          </a:p>
          <a:p>
            <a:pPr marL="0" indent="0">
              <a:buNone/>
            </a:pPr>
            <a:r>
              <a:rPr lang="en-US" altLang="zh-CN" dirty="0"/>
              <a:t>    -&gt; ("</a:t>
            </a:r>
            <a:r>
              <a:rPr lang="zh-CN" altLang="en-US" dirty="0"/>
              <a:t>学习 </a:t>
            </a:r>
            <a:r>
              <a:rPr lang="en-US" altLang="zh-CN" dirty="0"/>
              <a:t>PHP", </a:t>
            </a:r>
            <a:r>
              <a:rPr lang="en-US" altLang="zh-CN" dirty="0" smtClean="0"/>
              <a:t>“MySQL", </a:t>
            </a:r>
            <a:r>
              <a:rPr lang="en-US" altLang="zh-CN" dirty="0"/>
              <a:t>NOW());</a:t>
            </a:r>
          </a:p>
          <a:p>
            <a:pPr marL="0" indent="0">
              <a:buNone/>
            </a:pPr>
            <a:endParaRPr lang="en-US" altLang="zh-CN" dirty="0" smtClean="0"/>
          </a:p>
          <a:p>
            <a:pPr marL="0" indent="0">
              <a:buNone/>
            </a:pPr>
            <a:r>
              <a:rPr lang="en-US" altLang="zh-CN" dirty="0" err="1" smtClean="0"/>
              <a:t>mysql</a:t>
            </a:r>
            <a:r>
              <a:rPr lang="en-US" altLang="zh-CN" dirty="0"/>
              <a:t>&gt; INSERT INTO </a:t>
            </a:r>
            <a:r>
              <a:rPr lang="en-US" altLang="zh-CN" dirty="0" err="1"/>
              <a:t>runoob_tbl</a:t>
            </a:r>
            <a:endParaRPr lang="en-US" altLang="zh-CN" dirty="0"/>
          </a:p>
          <a:p>
            <a:pPr marL="0" indent="0">
              <a:buNone/>
            </a:pPr>
            <a:r>
              <a:rPr lang="en-US" altLang="zh-CN" dirty="0"/>
              <a:t>    -&gt; (</a:t>
            </a:r>
            <a:r>
              <a:rPr lang="en-US" altLang="zh-CN" dirty="0" err="1"/>
              <a:t>runoob_title</a:t>
            </a:r>
            <a:r>
              <a:rPr lang="en-US" altLang="zh-CN" dirty="0"/>
              <a:t>, </a:t>
            </a:r>
            <a:r>
              <a:rPr lang="en-US" altLang="zh-CN" dirty="0" err="1"/>
              <a:t>runoob_author</a:t>
            </a:r>
            <a:r>
              <a:rPr lang="en-US" altLang="zh-CN" dirty="0"/>
              <a:t>, </a:t>
            </a:r>
            <a:r>
              <a:rPr lang="en-US" altLang="zh-CN" dirty="0" err="1"/>
              <a:t>submission_date</a:t>
            </a:r>
            <a:r>
              <a:rPr lang="en-US" altLang="zh-CN" dirty="0"/>
              <a:t>)</a:t>
            </a:r>
          </a:p>
          <a:p>
            <a:pPr marL="0" indent="0">
              <a:buNone/>
            </a:pPr>
            <a:r>
              <a:rPr lang="en-US" altLang="zh-CN" dirty="0"/>
              <a:t>    -&gt; VALUES</a:t>
            </a:r>
          </a:p>
          <a:p>
            <a:pPr marL="0" indent="0">
              <a:buNone/>
            </a:pPr>
            <a:r>
              <a:rPr lang="en-US" altLang="zh-CN" dirty="0"/>
              <a:t>    -&gt; ("JAVA </a:t>
            </a:r>
            <a:r>
              <a:rPr lang="zh-CN" altLang="en-US" dirty="0"/>
              <a:t>教程</a:t>
            </a:r>
            <a:r>
              <a:rPr lang="en-US" altLang="zh-CN" dirty="0"/>
              <a:t>", "RUNOOB.COM", </a:t>
            </a:r>
            <a:r>
              <a:rPr lang="en-US" altLang="zh-CN" dirty="0" smtClean="0"/>
              <a:t>'2018-05-06</a:t>
            </a:r>
            <a:r>
              <a:rPr lang="en-US" altLang="zh-CN" dirty="0"/>
              <a:t>');</a:t>
            </a:r>
          </a:p>
          <a:p>
            <a:pPr marL="0" indent="0">
              <a:buNone/>
            </a:pPr>
            <a:endParaRPr lang="zh-CN" altLang="en-US" dirty="0"/>
          </a:p>
        </p:txBody>
      </p:sp>
    </p:spTree>
    <p:extLst>
      <p:ext uri="{BB962C8B-B14F-4D97-AF65-F5344CB8AC3E}">
        <p14:creationId xmlns:p14="http://schemas.microsoft.com/office/powerpoint/2010/main" val="191603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en-US" altLang="zh-CN" dirty="0"/>
              <a:t>2</a:t>
            </a:r>
            <a:r>
              <a:rPr lang="zh-CN" altLang="en-US" dirty="0"/>
              <a:t>向原表中字段中插入多条记录的方法一。</a:t>
            </a:r>
          </a:p>
          <a:p>
            <a:pPr latinLnBrk="1"/>
            <a:r>
              <a:rPr lang="zh-CN" altLang="en-US" dirty="0"/>
              <a:t>语法：</a:t>
            </a:r>
            <a:r>
              <a:rPr lang="en-US" altLang="zh-CN" dirty="0"/>
              <a:t>insert into +</a:t>
            </a:r>
            <a:r>
              <a:rPr lang="zh-CN" altLang="en-US" dirty="0"/>
              <a:t>表名（表中的字段，，）</a:t>
            </a:r>
            <a:r>
              <a:rPr lang="en-US" altLang="zh-CN" dirty="0"/>
              <a:t>values</a:t>
            </a:r>
            <a:r>
              <a:rPr lang="zh-CN" altLang="en-US" dirty="0"/>
              <a:t>（字段所对应的记录，，</a:t>
            </a:r>
            <a:r>
              <a:rPr lang="en-US" altLang="zh-CN" dirty="0"/>
              <a:t>)(</a:t>
            </a:r>
            <a:r>
              <a:rPr lang="zh-CN" altLang="en-US" dirty="0"/>
              <a:t>字段所对应的记录</a:t>
            </a:r>
            <a:r>
              <a:rPr lang="en-US" altLang="zh-CN" dirty="0"/>
              <a:t>);</a:t>
            </a:r>
          </a:p>
          <a:p>
            <a:pPr latinLnBrk="1"/>
            <a:r>
              <a:rPr lang="en-US" altLang="zh-CN" dirty="0"/>
              <a:t/>
            </a:r>
            <a:br>
              <a:rPr lang="en-US" altLang="zh-CN" dirty="0"/>
            </a:br>
            <a:endParaRPr lang="en-US" altLang="zh-CN" dirty="0"/>
          </a:p>
          <a:p>
            <a:pPr latinLnBrk="1"/>
            <a:r>
              <a:rPr lang="en-US" altLang="zh-CN" dirty="0" err="1"/>
              <a:t>mysql</a:t>
            </a:r>
            <a:r>
              <a:rPr lang="en-US" altLang="zh-CN" dirty="0"/>
              <a:t>&gt; insert into joke (</a:t>
            </a:r>
            <a:r>
              <a:rPr lang="en-US" altLang="zh-CN" dirty="0" err="1"/>
              <a:t>gid,name</a:t>
            </a:r>
            <a:r>
              <a:rPr lang="en-US" altLang="zh-CN" dirty="0"/>
              <a:t>)values(0,"joker"),(1,"jhj</a:t>
            </a:r>
            <a:r>
              <a:rPr lang="en-US" altLang="zh-CN" dirty="0" smtClean="0"/>
              <a:t>");</a:t>
            </a:r>
          </a:p>
          <a:p>
            <a:pPr marL="0" indent="0" latinLnBrk="1">
              <a:buNone/>
            </a:pPr>
            <a:r>
              <a:rPr lang="en-US" altLang="zh-CN" dirty="0"/>
              <a:t/>
            </a:r>
            <a:br>
              <a:rPr lang="en-US" altLang="zh-CN" dirty="0"/>
            </a:br>
            <a:r>
              <a:rPr lang="en-US" altLang="zh-CN" dirty="0" smtClean="0"/>
              <a:t>Query OK, 2 rows affected (0.14 sec)</a:t>
            </a:r>
          </a:p>
          <a:p>
            <a:pPr marL="0" indent="0">
              <a:buNone/>
            </a:pPr>
            <a:endParaRPr lang="zh-CN" altLang="en-US" dirty="0"/>
          </a:p>
        </p:txBody>
      </p:sp>
    </p:spTree>
    <p:extLst>
      <p:ext uri="{BB962C8B-B14F-4D97-AF65-F5344CB8AC3E}">
        <p14:creationId xmlns:p14="http://schemas.microsoft.com/office/powerpoint/2010/main" val="154948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3</a:t>
            </a:r>
            <a:r>
              <a:rPr lang="zh-CN" altLang="en-US" dirty="0"/>
              <a:t>向原表中字段中插入多条记录的方法二。</a:t>
            </a:r>
          </a:p>
          <a:p>
            <a:pPr marL="0" indent="0">
              <a:buNone/>
            </a:pPr>
            <a:r>
              <a:rPr lang="zh-CN" altLang="en-US" dirty="0"/>
              <a:t>语法：</a:t>
            </a:r>
            <a:r>
              <a:rPr lang="en-US" altLang="zh-CN" dirty="0"/>
              <a:t>insert into+</a:t>
            </a:r>
            <a:r>
              <a:rPr lang="zh-CN" altLang="en-US" dirty="0"/>
              <a:t>表名 </a:t>
            </a:r>
            <a:r>
              <a:rPr lang="en-US" altLang="zh-CN" dirty="0"/>
              <a:t>select v1,v2 union all</a:t>
            </a:r>
          </a:p>
          <a:p>
            <a:pPr marL="0" indent="0">
              <a:buNone/>
            </a:pPr>
            <a:r>
              <a:rPr lang="en-US" altLang="zh-CN" dirty="0"/>
              <a:t>          select v1,v2;</a:t>
            </a:r>
          </a:p>
          <a:p>
            <a:pPr marL="0" indent="0">
              <a:buNone/>
            </a:pPr>
            <a:r>
              <a:rPr lang="en-US" altLang="zh-CN" dirty="0" err="1"/>
              <a:t>mysql</a:t>
            </a:r>
            <a:r>
              <a:rPr lang="en-US" altLang="zh-CN" dirty="0"/>
              <a:t>&gt; insert into book select "</a:t>
            </a:r>
            <a:r>
              <a:rPr lang="en-US" altLang="zh-CN" dirty="0" err="1"/>
              <a:t>abc</a:t>
            </a:r>
            <a:r>
              <a:rPr lang="en-US" altLang="zh-CN" dirty="0"/>
              <a:t>","</a:t>
            </a:r>
            <a:r>
              <a:rPr lang="en-US" altLang="zh-CN" dirty="0" err="1"/>
              <a:t>bdd</a:t>
            </a:r>
            <a:r>
              <a:rPr lang="en-US" altLang="zh-CN" dirty="0"/>
              <a:t>" union  all</a:t>
            </a:r>
          </a:p>
          <a:p>
            <a:pPr marL="0" indent="0">
              <a:buNone/>
            </a:pPr>
            <a:r>
              <a:rPr lang="en-US" altLang="zh-CN" dirty="0"/>
              <a:t>    -&gt; select "add","</a:t>
            </a:r>
            <a:r>
              <a:rPr lang="en-US" altLang="zh-CN" dirty="0" err="1"/>
              <a:t>dsf</a:t>
            </a:r>
            <a:r>
              <a:rPr lang="en-US" altLang="zh-CN" dirty="0"/>
              <a:t>";</a:t>
            </a:r>
            <a:endParaRPr lang="zh-CN" altLang="en-US" dirty="0"/>
          </a:p>
        </p:txBody>
      </p:sp>
    </p:spTree>
    <p:extLst>
      <p:ext uri="{BB962C8B-B14F-4D97-AF65-F5344CB8AC3E}">
        <p14:creationId xmlns:p14="http://schemas.microsoft.com/office/powerpoint/2010/main" val="405454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UPDATE</a:t>
            </a:r>
            <a:r>
              <a:rPr lang="zh-CN" altLang="en-US" dirty="0" smtClean="0"/>
              <a:t>语句</a:t>
            </a:r>
            <a:endParaRPr lang="zh-CN" altLang="en-US" dirty="0"/>
          </a:p>
        </p:txBody>
      </p:sp>
      <p:pic>
        <p:nvPicPr>
          <p:cNvPr id="4" name="图片 3"/>
          <p:cNvPicPr>
            <a:picLocks noChangeAspect="1"/>
          </p:cNvPicPr>
          <p:nvPr/>
        </p:nvPicPr>
        <p:blipFill>
          <a:blip r:embed="rId2"/>
          <a:stretch>
            <a:fillRect/>
          </a:stretch>
        </p:blipFill>
        <p:spPr>
          <a:xfrm>
            <a:off x="4819650" y="365125"/>
            <a:ext cx="6438900" cy="5705475"/>
          </a:xfrm>
          <a:prstGeom prst="rect">
            <a:avLst/>
          </a:prstGeom>
        </p:spPr>
      </p:pic>
    </p:spTree>
    <p:extLst>
      <p:ext uri="{BB962C8B-B14F-4D97-AF65-F5344CB8AC3E}">
        <p14:creationId xmlns:p14="http://schemas.microsoft.com/office/powerpoint/2010/main" val="311722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9309"/>
            <a:ext cx="10515600" cy="5177654"/>
          </a:xfrm>
        </p:spPr>
        <p:txBody>
          <a:bodyPr>
            <a:normAutofit/>
          </a:bodyPr>
          <a:lstStyle/>
          <a:p>
            <a:r>
              <a:rPr lang="en-US" altLang="zh-CN" sz="2200" dirty="0"/>
              <a:t>UPDATE</a:t>
            </a:r>
            <a:r>
              <a:rPr lang="zh-CN" altLang="en-US" sz="2200" dirty="0"/>
              <a:t>语法可以用新值更新原有表行中的各列。</a:t>
            </a:r>
          </a:p>
          <a:p>
            <a:r>
              <a:rPr lang="en-US" altLang="zh-CN" sz="2200" dirty="0"/>
              <a:t>SET</a:t>
            </a:r>
            <a:r>
              <a:rPr lang="zh-CN" altLang="en-US" sz="2200" dirty="0"/>
              <a:t>子句指示要修改哪些列和要给予哪些值。</a:t>
            </a:r>
            <a:r>
              <a:rPr lang="en-US" altLang="zh-CN" sz="2200" dirty="0"/>
              <a:t>WHERE</a:t>
            </a:r>
            <a:r>
              <a:rPr lang="zh-CN" altLang="en-US" sz="2200" dirty="0"/>
              <a:t>子句指定应更新哪些行。</a:t>
            </a:r>
            <a:br>
              <a:rPr lang="zh-CN" altLang="en-US" sz="2200" dirty="0"/>
            </a:br>
            <a:r>
              <a:rPr lang="zh-CN" altLang="en-US" sz="2200" dirty="0"/>
              <a:t>如果没有</a:t>
            </a:r>
            <a:r>
              <a:rPr lang="en-US" altLang="zh-CN" sz="2200" dirty="0"/>
              <a:t>WHERE</a:t>
            </a:r>
            <a:r>
              <a:rPr lang="zh-CN" altLang="en-US" sz="2200" dirty="0"/>
              <a:t>子句，则更新所有的行。如果指定了</a:t>
            </a:r>
            <a:r>
              <a:rPr lang="en-US" altLang="zh-CN" sz="2200" dirty="0"/>
              <a:t>ORDER BY</a:t>
            </a:r>
            <a:r>
              <a:rPr lang="zh-CN" altLang="en-US" sz="2200" dirty="0"/>
              <a:t>子句，则按照被指定的顺序对行进行更新。</a:t>
            </a:r>
            <a:br>
              <a:rPr lang="zh-CN" altLang="en-US" sz="2200" dirty="0"/>
            </a:br>
            <a:r>
              <a:rPr lang="en-US" altLang="zh-CN" sz="2200" dirty="0"/>
              <a:t>LIMIT</a:t>
            </a:r>
            <a:r>
              <a:rPr lang="zh-CN" altLang="en-US" sz="2200" dirty="0"/>
              <a:t>子句用于给定一个限值，限制可以被更新的行的数目。</a:t>
            </a:r>
          </a:p>
          <a:p>
            <a:pPr marL="0" indent="0">
              <a:buNone/>
            </a:pPr>
            <a:r>
              <a:rPr lang="en-US" altLang="zh-CN" sz="2200" b="1" dirty="0"/>
              <a:t>UPDATE</a:t>
            </a:r>
            <a:r>
              <a:rPr lang="zh-CN" altLang="en-US" sz="2200" b="1" dirty="0"/>
              <a:t>语句支持以下修饰符：</a:t>
            </a:r>
            <a:endParaRPr lang="zh-CN" altLang="en-US" sz="2200" dirty="0"/>
          </a:p>
          <a:p>
            <a:r>
              <a:rPr lang="en-US" altLang="zh-CN" sz="2200" dirty="0"/>
              <a:t>1</a:t>
            </a:r>
            <a:r>
              <a:rPr lang="zh-CN" altLang="en-US" sz="2200" dirty="0"/>
              <a:t>，如果您使用</a:t>
            </a:r>
            <a:r>
              <a:rPr lang="en-US" altLang="zh-CN" sz="2200" dirty="0"/>
              <a:t>LOW_PRIORITY</a:t>
            </a:r>
            <a:r>
              <a:rPr lang="zh-CN" altLang="en-US" sz="2200" dirty="0"/>
              <a:t>关键词，则</a:t>
            </a:r>
            <a:r>
              <a:rPr lang="en-US" altLang="zh-CN" sz="2200" dirty="0"/>
              <a:t>UPDATE</a:t>
            </a:r>
            <a:r>
              <a:rPr lang="zh-CN" altLang="en-US" sz="2200" dirty="0"/>
              <a:t>的执行被延迟了，直到没有其它的客户端从表中读取为止。</a:t>
            </a:r>
          </a:p>
          <a:p>
            <a:r>
              <a:rPr lang="en-US" altLang="zh-CN" sz="2200" dirty="0"/>
              <a:t>2</a:t>
            </a:r>
            <a:r>
              <a:rPr lang="zh-CN" altLang="en-US" sz="2200" dirty="0"/>
              <a:t>，如果您使用</a:t>
            </a:r>
            <a:r>
              <a:rPr lang="en-US" altLang="zh-CN" sz="2200" dirty="0"/>
              <a:t>IGNORE</a:t>
            </a:r>
            <a:r>
              <a:rPr lang="zh-CN" altLang="en-US" sz="2200" dirty="0"/>
              <a:t>关键词，则即使在更新过程中出现错误，更新语句也不会中断。</a:t>
            </a:r>
            <a:br>
              <a:rPr lang="zh-CN" altLang="en-US" sz="2200" dirty="0"/>
            </a:br>
            <a:r>
              <a:rPr lang="zh-CN" altLang="en-US" sz="2200" dirty="0"/>
              <a:t>如果出现了重复关键字冲突，则这些行不会被更新。如果列被更新后，新值会导致数据转化错误，则这些行被更新为最接近的合法的值。</a:t>
            </a:r>
          </a:p>
          <a:p>
            <a:r>
              <a:rPr lang="zh-CN" altLang="en-US" sz="2200" dirty="0"/>
              <a:t>如果您在一个表达式中通过</a:t>
            </a:r>
            <a:r>
              <a:rPr lang="en-US" altLang="zh-CN" sz="2200" dirty="0" err="1"/>
              <a:t>tbl_name</a:t>
            </a:r>
            <a:r>
              <a:rPr lang="zh-CN" altLang="en-US" sz="2200" dirty="0"/>
              <a:t>访问一列，则</a:t>
            </a:r>
            <a:r>
              <a:rPr lang="en-US" altLang="zh-CN" sz="2200" dirty="0"/>
              <a:t>UPDATE</a:t>
            </a:r>
            <a:r>
              <a:rPr lang="zh-CN" altLang="en-US" sz="2200" dirty="0"/>
              <a:t>使用列中的当前值。</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40380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it-IT" altLang="zh-CN" dirty="0"/>
              <a:t>UPDATE t1 SET col1 = col1 + 1</a:t>
            </a:r>
            <a:r>
              <a:rPr lang="it-IT" altLang="zh-CN" dirty="0" smtClean="0"/>
              <a:t>;</a:t>
            </a:r>
          </a:p>
          <a:p>
            <a:pPr marL="0" indent="0">
              <a:buNone/>
            </a:pPr>
            <a:endParaRPr lang="it-IT" altLang="zh-CN" dirty="0" smtClean="0"/>
          </a:p>
          <a:p>
            <a:pPr marL="0" indent="0">
              <a:buNone/>
            </a:pPr>
            <a:endParaRPr lang="it-IT" altLang="zh-CN" dirty="0"/>
          </a:p>
          <a:p>
            <a:pPr marL="0" indent="0">
              <a:buNone/>
            </a:pPr>
            <a:r>
              <a:rPr lang="en-US" altLang="zh-CN" dirty="0"/>
              <a:t>The second assignment in the following statement sets col2 to the current (updated) col1 value, not the original col1 value. The result is that col1 and col2 have the same value. This behavior differs from standard SQL</a:t>
            </a:r>
            <a:r>
              <a:rPr lang="en-US" altLang="zh-CN" dirty="0" smtClean="0"/>
              <a:t>.</a:t>
            </a:r>
          </a:p>
          <a:p>
            <a:pPr marL="0" indent="0">
              <a:buNone/>
            </a:pPr>
            <a:r>
              <a:rPr lang="it-IT" altLang="zh-CN" dirty="0" smtClean="0"/>
              <a:t>UPDATE </a:t>
            </a:r>
            <a:r>
              <a:rPr lang="it-IT" altLang="zh-CN" dirty="0"/>
              <a:t>t1 SET col1 = col1 + 1, col2 = col1;</a:t>
            </a:r>
            <a:endParaRPr lang="zh-CN" altLang="en-US" dirty="0"/>
          </a:p>
        </p:txBody>
      </p:sp>
    </p:spTree>
    <p:extLst>
      <p:ext uri="{BB962C8B-B14F-4D97-AF65-F5344CB8AC3E}">
        <p14:creationId xmlns:p14="http://schemas.microsoft.com/office/powerpoint/2010/main" val="129080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1730" y="1518871"/>
            <a:ext cx="9022949" cy="1998052"/>
          </a:xfrm>
          <a:prstGeom prst="rect">
            <a:avLst/>
          </a:prstGeom>
        </p:spPr>
      </p:pic>
      <p:sp>
        <p:nvSpPr>
          <p:cNvPr id="5" name="矩形 4"/>
          <p:cNvSpPr/>
          <p:nvPr/>
        </p:nvSpPr>
        <p:spPr>
          <a:xfrm>
            <a:off x="651730" y="334080"/>
            <a:ext cx="1819409" cy="830997"/>
          </a:xfrm>
          <a:prstGeom prst="rect">
            <a:avLst/>
          </a:prstGeom>
        </p:spPr>
        <p:txBody>
          <a:bodyPr wrap="none">
            <a:spAutoFit/>
          </a:bodyPr>
          <a:lstStyle/>
          <a:p>
            <a:r>
              <a:rPr lang="en-US" altLang="zh-CN" sz="4800" dirty="0"/>
              <a:t>Delete</a:t>
            </a:r>
            <a:endParaRPr lang="zh-CN" altLang="en-US" sz="4800" dirty="0"/>
          </a:p>
        </p:txBody>
      </p:sp>
    </p:spTree>
    <p:extLst>
      <p:ext uri="{BB962C8B-B14F-4D97-AF65-F5344CB8AC3E}">
        <p14:creationId xmlns:p14="http://schemas.microsoft.com/office/powerpoint/2010/main" val="826486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561</Words>
  <Application>Microsoft Office PowerPoint</Application>
  <PresentationFormat>宽屏</PresentationFormat>
  <Paragraphs>53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Practicing insert, update, delete</vt:lpstr>
      <vt:lpstr>PowerPoint 演示文稿</vt:lpstr>
      <vt:lpstr>PowerPoint 演示文稿</vt:lpstr>
      <vt:lpstr>PowerPoint 演示文稿</vt:lpstr>
      <vt:lpstr>PowerPoint 演示文稿</vt:lpstr>
      <vt:lpstr>UPDATE语句</vt:lpstr>
      <vt:lpstr>PowerPoint 演示文稿</vt:lpstr>
      <vt:lpstr>PowerPoint 演示文稿</vt:lpstr>
      <vt:lpstr>PowerPoint 演示文稿</vt:lpstr>
      <vt:lpstr>Delete</vt:lpstr>
      <vt:lpstr>PowerPoint 演示文稿</vt:lpstr>
      <vt:lpstr>Practice using of insert, update and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Crystal</dc:creator>
  <cp:lastModifiedBy>SWU_LY</cp:lastModifiedBy>
  <cp:revision>13</cp:revision>
  <dcterms:created xsi:type="dcterms:W3CDTF">2018-05-07T15:28:08Z</dcterms:created>
  <dcterms:modified xsi:type="dcterms:W3CDTF">2019-04-28T17:12:39Z</dcterms:modified>
</cp:coreProperties>
</file>