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9" r:id="rId8"/>
    <p:sldId id="267" r:id="rId9"/>
    <p:sldId id="268" r:id="rId10"/>
    <p:sldId id="277" r:id="rId11"/>
    <p:sldId id="27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128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F76D-3A5E-4ED8-8E9C-DE41EAFC8D17}" type="datetimeFigureOut">
              <a:rPr lang="zh-CN" altLang="en-US" smtClean="0"/>
              <a:t>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ECAA-641C-410A-97CD-69BF68C21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8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F76D-3A5E-4ED8-8E9C-DE41EAFC8D17}" type="datetimeFigureOut">
              <a:rPr lang="zh-CN" altLang="en-US" smtClean="0"/>
              <a:t>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ECAA-641C-410A-97CD-69BF68C21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6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F76D-3A5E-4ED8-8E9C-DE41EAFC8D17}" type="datetimeFigureOut">
              <a:rPr lang="zh-CN" altLang="en-US" smtClean="0"/>
              <a:t>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ECAA-641C-410A-97CD-69BF68C21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0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F76D-3A5E-4ED8-8E9C-DE41EAFC8D17}" type="datetimeFigureOut">
              <a:rPr lang="zh-CN" altLang="en-US" smtClean="0"/>
              <a:t>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ECAA-641C-410A-97CD-69BF68C21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1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F76D-3A5E-4ED8-8E9C-DE41EAFC8D17}" type="datetimeFigureOut">
              <a:rPr lang="zh-CN" altLang="en-US" smtClean="0"/>
              <a:t>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ECAA-641C-410A-97CD-69BF68C21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7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F76D-3A5E-4ED8-8E9C-DE41EAFC8D17}" type="datetimeFigureOut">
              <a:rPr lang="zh-CN" altLang="en-US" smtClean="0"/>
              <a:t>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ECAA-641C-410A-97CD-69BF68C21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8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F76D-3A5E-4ED8-8E9C-DE41EAFC8D17}" type="datetimeFigureOut">
              <a:rPr lang="zh-CN" altLang="en-US" smtClean="0"/>
              <a:t>19/5/5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ECAA-641C-410A-97CD-69BF68C21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2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F76D-3A5E-4ED8-8E9C-DE41EAFC8D17}" type="datetimeFigureOut">
              <a:rPr lang="zh-CN" altLang="en-US" smtClean="0"/>
              <a:t>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ECAA-641C-410A-97CD-69BF68C21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95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F76D-3A5E-4ED8-8E9C-DE41EAFC8D17}" type="datetimeFigureOut">
              <a:rPr lang="zh-CN" altLang="en-US" smtClean="0"/>
              <a:t>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ECAA-641C-410A-97CD-69BF68C21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2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F76D-3A5E-4ED8-8E9C-DE41EAFC8D17}" type="datetimeFigureOut">
              <a:rPr lang="zh-CN" altLang="en-US" smtClean="0"/>
              <a:t>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ECAA-641C-410A-97CD-69BF68C21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57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F76D-3A5E-4ED8-8E9C-DE41EAFC8D17}" type="datetimeFigureOut">
              <a:rPr lang="zh-CN" altLang="en-US" smtClean="0"/>
              <a:t>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ECAA-641C-410A-97CD-69BF68C21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1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F76D-3A5E-4ED8-8E9C-DE41EAFC8D17}" type="datetimeFigureOut">
              <a:rPr lang="zh-CN" altLang="en-US" smtClean="0"/>
              <a:t>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FECAA-641C-410A-97CD-69BF68C21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75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duct.it168.com/list/b/04020232_1.s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Function and Index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02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327"/>
            <a:ext cx="10515600" cy="6553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DATE_FORMAT(</a:t>
            </a:r>
            <a:r>
              <a:rPr lang="en-US" altLang="zh-CN" b="1" dirty="0" err="1"/>
              <a:t>date,format</a:t>
            </a:r>
            <a:r>
              <a:rPr lang="en-US" altLang="zh-CN" b="1" dirty="0"/>
              <a:t>) 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　　根据</a:t>
            </a:r>
            <a:r>
              <a:rPr lang="en-US" altLang="zh-CN" dirty="0"/>
              <a:t>format</a:t>
            </a:r>
            <a:r>
              <a:rPr lang="zh-CN" altLang="en-US" dirty="0"/>
              <a:t>字符串格式化</a:t>
            </a:r>
            <a:r>
              <a:rPr lang="en-US" altLang="zh-CN" dirty="0"/>
              <a:t>date</a:t>
            </a:r>
            <a:r>
              <a:rPr lang="zh-CN" altLang="en-US" dirty="0"/>
              <a:t>值。下列修饰符可以被用在</a:t>
            </a:r>
            <a:r>
              <a:rPr lang="en-US" altLang="zh-CN" dirty="0"/>
              <a:t>format</a:t>
            </a:r>
            <a:r>
              <a:rPr lang="zh-CN" altLang="en-US" dirty="0"/>
              <a:t>字符串中： </a:t>
            </a:r>
            <a:r>
              <a:rPr lang="en-US" altLang="zh-CN" dirty="0"/>
              <a:t>%M </a:t>
            </a:r>
            <a:r>
              <a:rPr lang="zh-CN" altLang="en-US" dirty="0"/>
              <a:t>月名字</a:t>
            </a:r>
            <a:r>
              <a:rPr lang="en-US" altLang="zh-CN" dirty="0"/>
              <a:t>(January……December)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%W </a:t>
            </a:r>
            <a:r>
              <a:rPr lang="zh-CN" altLang="en-US" dirty="0"/>
              <a:t>星期名字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Sun</a:t>
            </a:r>
            <a:r>
              <a:rPr lang="en-US" altLang="zh-CN" dirty="0"/>
              <a:t>day……Saturday)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　　</a:t>
            </a:r>
            <a:r>
              <a:rPr lang="en-US" altLang="zh-CN" dirty="0"/>
              <a:t>%D </a:t>
            </a:r>
            <a:r>
              <a:rPr lang="zh-CN" altLang="en-US" dirty="0"/>
              <a:t>有英语前缀的月份的日期</a:t>
            </a:r>
            <a:r>
              <a:rPr lang="en-US" altLang="zh-CN" dirty="0"/>
              <a:t>(1st, 2nd, 3rd, </a:t>
            </a:r>
            <a:r>
              <a:rPr lang="zh-CN" altLang="en-US" dirty="0"/>
              <a:t>等等。）  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%Y </a:t>
            </a:r>
            <a:r>
              <a:rPr lang="zh-CN" altLang="en-US" dirty="0"/>
              <a:t>年</a:t>
            </a:r>
            <a:r>
              <a:rPr lang="en-US" altLang="zh-CN" dirty="0"/>
              <a:t>, </a:t>
            </a:r>
            <a:r>
              <a:rPr lang="zh-CN" altLang="en-US" dirty="0"/>
              <a:t>数字</a:t>
            </a:r>
            <a:r>
              <a:rPr lang="en-US" altLang="zh-CN" dirty="0"/>
              <a:t>, 4 </a:t>
            </a:r>
            <a:r>
              <a:rPr lang="zh-CN" altLang="en-US" dirty="0"/>
              <a:t>位  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%y </a:t>
            </a:r>
            <a:r>
              <a:rPr lang="zh-CN" altLang="en-US" dirty="0"/>
              <a:t>年</a:t>
            </a:r>
            <a:r>
              <a:rPr lang="en-US" altLang="zh-CN" dirty="0"/>
              <a:t>, </a:t>
            </a:r>
            <a:r>
              <a:rPr lang="zh-CN" altLang="en-US" dirty="0"/>
              <a:t>数字</a:t>
            </a:r>
            <a:r>
              <a:rPr lang="en-US" altLang="zh-CN" dirty="0"/>
              <a:t>, 2 </a:t>
            </a:r>
            <a:r>
              <a:rPr lang="zh-CN" altLang="en-US" dirty="0"/>
              <a:t>位  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%a </a:t>
            </a:r>
            <a:r>
              <a:rPr lang="zh-CN" altLang="en-US" dirty="0"/>
              <a:t>缩写的星期名字</a:t>
            </a:r>
            <a:r>
              <a:rPr lang="en-US" altLang="zh-CN" dirty="0"/>
              <a:t>(Sun……Sat)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%d </a:t>
            </a:r>
            <a:r>
              <a:rPr lang="zh-CN" altLang="en-US" dirty="0"/>
              <a:t>月份中的天数</a:t>
            </a:r>
            <a:r>
              <a:rPr lang="en-US" altLang="zh-CN" dirty="0"/>
              <a:t>, </a:t>
            </a:r>
            <a:r>
              <a:rPr lang="zh-CN" altLang="en-US" dirty="0"/>
              <a:t>数字</a:t>
            </a:r>
            <a:r>
              <a:rPr lang="en-US" altLang="zh-CN" dirty="0"/>
              <a:t>(00……31)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%e </a:t>
            </a:r>
            <a:r>
              <a:rPr lang="zh-CN" altLang="en-US" dirty="0"/>
              <a:t>月份中的天数</a:t>
            </a:r>
            <a:r>
              <a:rPr lang="en-US" altLang="zh-CN" dirty="0"/>
              <a:t>, </a:t>
            </a:r>
            <a:r>
              <a:rPr lang="zh-CN" altLang="en-US" dirty="0"/>
              <a:t>数字</a:t>
            </a:r>
            <a:r>
              <a:rPr lang="en-US" altLang="zh-CN" dirty="0"/>
              <a:t>(0……31)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%m </a:t>
            </a:r>
            <a:r>
              <a:rPr lang="zh-CN" altLang="en-US" dirty="0"/>
              <a:t>月</a:t>
            </a:r>
            <a:r>
              <a:rPr lang="en-US" altLang="zh-CN" dirty="0"/>
              <a:t>, </a:t>
            </a:r>
            <a:r>
              <a:rPr lang="zh-CN" altLang="en-US" dirty="0"/>
              <a:t>数字</a:t>
            </a:r>
            <a:r>
              <a:rPr lang="en-US" altLang="zh-CN" dirty="0"/>
              <a:t>(01……12)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%c </a:t>
            </a:r>
            <a:r>
              <a:rPr lang="zh-CN" altLang="en-US" dirty="0"/>
              <a:t>月</a:t>
            </a:r>
            <a:r>
              <a:rPr lang="en-US" altLang="zh-CN" dirty="0"/>
              <a:t>, </a:t>
            </a:r>
            <a:r>
              <a:rPr lang="zh-CN" altLang="en-US" dirty="0"/>
              <a:t>数字</a:t>
            </a:r>
            <a:r>
              <a:rPr lang="en-US" altLang="zh-CN" dirty="0"/>
              <a:t>(1……12)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%b </a:t>
            </a:r>
            <a:r>
              <a:rPr lang="zh-CN" altLang="en-US" dirty="0"/>
              <a:t>缩写的月份名字</a:t>
            </a:r>
            <a:r>
              <a:rPr lang="en-US" altLang="zh-CN" dirty="0"/>
              <a:t>(Jan……Dec)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%j </a:t>
            </a:r>
            <a:r>
              <a:rPr lang="zh-CN" altLang="en-US" dirty="0"/>
              <a:t>一年中的天数</a:t>
            </a:r>
            <a:r>
              <a:rPr lang="en-US" altLang="zh-CN" dirty="0"/>
              <a:t>(001……366)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%H </a:t>
            </a:r>
            <a:r>
              <a:rPr lang="zh-CN" altLang="en-US" dirty="0"/>
              <a:t>小时</a:t>
            </a:r>
            <a:r>
              <a:rPr lang="en-US" altLang="zh-CN" dirty="0"/>
              <a:t>(00……23)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%k </a:t>
            </a:r>
            <a:r>
              <a:rPr lang="zh-CN" altLang="en-US" dirty="0"/>
              <a:t>小时</a:t>
            </a:r>
            <a:r>
              <a:rPr lang="en-US" altLang="zh-CN" dirty="0"/>
              <a:t>(0……23)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%h </a:t>
            </a:r>
            <a:r>
              <a:rPr lang="zh-CN" altLang="en-US" dirty="0"/>
              <a:t>小时</a:t>
            </a:r>
            <a:r>
              <a:rPr lang="en-US" altLang="zh-CN" dirty="0"/>
              <a:t>(01……12)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%I </a:t>
            </a:r>
            <a:r>
              <a:rPr lang="zh-CN" altLang="en-US" dirty="0"/>
              <a:t>小时</a:t>
            </a:r>
            <a:r>
              <a:rPr lang="en-US" altLang="zh-CN" dirty="0"/>
              <a:t>(01……12)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%l </a:t>
            </a:r>
            <a:r>
              <a:rPr lang="zh-CN" altLang="en-US" dirty="0"/>
              <a:t>小时</a:t>
            </a:r>
            <a:r>
              <a:rPr lang="en-US" altLang="zh-CN" dirty="0"/>
              <a:t>(1……12)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%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分钟</a:t>
            </a:r>
            <a:r>
              <a:rPr lang="en-US" altLang="zh-CN" dirty="0"/>
              <a:t>, </a:t>
            </a:r>
            <a:r>
              <a:rPr lang="zh-CN" altLang="en-US" dirty="0"/>
              <a:t>数字</a:t>
            </a:r>
            <a:r>
              <a:rPr lang="en-US" altLang="zh-CN" dirty="0"/>
              <a:t>(00……59)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%r </a:t>
            </a:r>
            <a:r>
              <a:rPr lang="zh-CN" altLang="en-US" dirty="0"/>
              <a:t>时间</a:t>
            </a:r>
            <a:r>
              <a:rPr lang="en-US" altLang="zh-CN" dirty="0"/>
              <a:t>,12 </a:t>
            </a:r>
            <a:r>
              <a:rPr lang="zh-CN" altLang="en-US" dirty="0"/>
              <a:t>小时</a:t>
            </a:r>
            <a:r>
              <a:rPr lang="en-US" altLang="zh-CN" dirty="0"/>
              <a:t>(</a:t>
            </a:r>
            <a:r>
              <a:rPr lang="en-US" altLang="zh-CN" dirty="0" err="1"/>
              <a:t>hh:mm:ss</a:t>
            </a:r>
            <a:r>
              <a:rPr lang="en-US" altLang="zh-CN" dirty="0"/>
              <a:t> [AP]M)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%T </a:t>
            </a:r>
            <a:r>
              <a:rPr lang="zh-CN" altLang="en-US" dirty="0"/>
              <a:t>时间</a:t>
            </a:r>
            <a:r>
              <a:rPr lang="en-US" altLang="zh-CN" dirty="0"/>
              <a:t>,24 </a:t>
            </a:r>
            <a:r>
              <a:rPr lang="zh-CN" altLang="en-US" dirty="0"/>
              <a:t>小时</a:t>
            </a:r>
            <a:r>
              <a:rPr lang="en-US" altLang="zh-CN" dirty="0"/>
              <a:t>(</a:t>
            </a:r>
            <a:r>
              <a:rPr lang="en-US" altLang="zh-CN" dirty="0" err="1"/>
              <a:t>hh:mm:ss</a:t>
            </a:r>
            <a:r>
              <a:rPr lang="en-US" altLang="zh-CN" dirty="0"/>
              <a:t>)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%S </a:t>
            </a:r>
            <a:r>
              <a:rPr lang="zh-CN" altLang="en-US" dirty="0"/>
              <a:t>秒</a:t>
            </a:r>
            <a:r>
              <a:rPr lang="en-US" altLang="zh-CN" dirty="0"/>
              <a:t>(00……59)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%s </a:t>
            </a:r>
            <a:r>
              <a:rPr lang="zh-CN" altLang="en-US" dirty="0"/>
              <a:t>秒</a:t>
            </a:r>
            <a:r>
              <a:rPr lang="en-US" altLang="zh-CN" dirty="0"/>
              <a:t>(00……59)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%p AM</a:t>
            </a:r>
            <a:r>
              <a:rPr lang="zh-CN" altLang="en-US" dirty="0"/>
              <a:t>或</a:t>
            </a:r>
            <a:r>
              <a:rPr lang="en-US" altLang="zh-CN" dirty="0"/>
              <a:t>PM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%w </a:t>
            </a:r>
            <a:r>
              <a:rPr lang="zh-CN" altLang="en-US" dirty="0"/>
              <a:t>一个星期中的天数</a:t>
            </a:r>
            <a:r>
              <a:rPr lang="en-US" altLang="zh-CN" dirty="0"/>
              <a:t>(0=Sunday ……6=Saturday </a:t>
            </a:r>
            <a:r>
              <a:rPr lang="zh-CN" altLang="en-US" dirty="0"/>
              <a:t>）  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%U </a:t>
            </a:r>
            <a:r>
              <a:rPr lang="zh-CN" altLang="en-US" dirty="0"/>
              <a:t>星期</a:t>
            </a:r>
            <a:r>
              <a:rPr lang="en-US" altLang="zh-CN" dirty="0"/>
              <a:t>(0……52), </a:t>
            </a:r>
            <a:r>
              <a:rPr lang="zh-CN" altLang="en-US" dirty="0"/>
              <a:t>这里星期天是星期的第一天  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%u </a:t>
            </a:r>
            <a:r>
              <a:rPr lang="zh-CN" altLang="en-US" dirty="0"/>
              <a:t>星期</a:t>
            </a:r>
            <a:r>
              <a:rPr lang="en-US" altLang="zh-CN" dirty="0"/>
              <a:t>(0……52), </a:t>
            </a:r>
            <a:r>
              <a:rPr lang="zh-CN" altLang="en-US" dirty="0"/>
              <a:t>这里星期一是星期的第一天  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%% </a:t>
            </a:r>
            <a:r>
              <a:rPr lang="zh-CN" altLang="en-US" dirty="0"/>
              <a:t>一个文字“</a:t>
            </a:r>
            <a:r>
              <a:rPr lang="en-US" altLang="zh-CN" dirty="0"/>
              <a:t>%”</a:t>
            </a:r>
            <a:r>
              <a:rPr lang="zh-CN" altLang="en-US" dirty="0"/>
              <a:t>。 </a:t>
            </a:r>
          </a:p>
        </p:txBody>
      </p:sp>
    </p:spTree>
    <p:extLst>
      <p:ext uri="{BB962C8B-B14F-4D97-AF65-F5344CB8AC3E}">
        <p14:creationId xmlns:p14="http://schemas.microsoft.com/office/powerpoint/2010/main" val="247539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3964"/>
            <a:ext cx="10515600" cy="598299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/>
              <a:t>mysql</a:t>
            </a:r>
            <a:r>
              <a:rPr lang="en-US" altLang="zh-CN" dirty="0"/>
              <a:t>&gt; select DATE_FORMAT('1997-10-04 22:23:00', '%W %M %Y');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-&gt; 'Saturday October 1997'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err="1"/>
              <a:t>mysql</a:t>
            </a:r>
            <a:r>
              <a:rPr lang="en-US" altLang="zh-CN" dirty="0"/>
              <a:t>&gt; select DATE_FORMAT('1997-10-04 22:23:00', '%H:%</a:t>
            </a:r>
            <a:r>
              <a:rPr lang="en-US" altLang="zh-CN" dirty="0" err="1"/>
              <a:t>i</a:t>
            </a:r>
            <a:r>
              <a:rPr lang="en-US" altLang="zh-CN" dirty="0"/>
              <a:t>:%s');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-&gt; '22:23:00'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err="1"/>
              <a:t>mysql</a:t>
            </a:r>
            <a:r>
              <a:rPr lang="en-US" altLang="zh-CN" dirty="0"/>
              <a:t>&gt; select DATE_FORMAT('1997-10-04 22:23:00',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'%D %y %a %d %m %b %j');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-&gt; '4th 97 Sat 04 10 Oct 277'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err="1"/>
              <a:t>mysql</a:t>
            </a:r>
            <a:r>
              <a:rPr lang="en-US" altLang="zh-CN" dirty="0"/>
              <a:t>&gt; select DATE_FORMAT('1997-10-04 22:23:00',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'%H %k %I %r %T %S %w');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-&gt; '22 22 10 10:23:00 PM 22:23:00 00 6'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MySQL3.23</a:t>
            </a:r>
            <a:r>
              <a:rPr lang="zh-CN" altLang="en-US" dirty="0"/>
              <a:t>中，在格式修饰符字符前需要</a:t>
            </a:r>
            <a:r>
              <a:rPr lang="en-US" altLang="zh-CN" dirty="0"/>
              <a:t>%</a:t>
            </a:r>
            <a:r>
              <a:rPr lang="zh-CN" altLang="en-US" dirty="0"/>
              <a:t>。在</a:t>
            </a:r>
            <a:r>
              <a:rPr lang="en-US" altLang="zh-CN" dirty="0"/>
              <a:t>MySQL</a:t>
            </a:r>
            <a:r>
              <a:rPr lang="zh-CN" altLang="en-US" dirty="0"/>
              <a:t>更早的版本中，</a:t>
            </a:r>
            <a:r>
              <a:rPr lang="en-US" altLang="zh-CN" dirty="0"/>
              <a:t>%</a:t>
            </a:r>
            <a:r>
              <a:rPr lang="zh-CN" altLang="en-US" dirty="0"/>
              <a:t>是可选的。 </a:t>
            </a:r>
          </a:p>
        </p:txBody>
      </p:sp>
    </p:spTree>
    <p:extLst>
      <p:ext uri="{BB962C8B-B14F-4D97-AF65-F5344CB8AC3E}">
        <p14:creationId xmlns:p14="http://schemas.microsoft.com/office/powerpoint/2010/main" val="160943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0164"/>
            <a:ext cx="10515600" cy="658783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b="1" dirty="0" smtClean="0"/>
              <a:t>五、加密函数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AES_ENCRYPT(</a:t>
            </a:r>
            <a:r>
              <a:rPr lang="en-US" altLang="zh-CN" dirty="0" err="1" smtClean="0"/>
              <a:t>str,key</a:t>
            </a:r>
            <a:r>
              <a:rPr lang="en-US" altLang="zh-CN" dirty="0" smtClean="0"/>
              <a:t>)  </a:t>
            </a:r>
            <a:r>
              <a:rPr lang="zh-CN" altLang="en-US" dirty="0" smtClean="0"/>
              <a:t>返回用密钥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对字符串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利用高级加密标准算法加密后的结果，调用</a:t>
            </a:r>
            <a:r>
              <a:rPr lang="en-US" altLang="zh-CN" dirty="0" smtClean="0"/>
              <a:t>AES_ENCRYPT</a:t>
            </a:r>
            <a:r>
              <a:rPr lang="zh-CN" altLang="en-US" dirty="0" smtClean="0"/>
              <a:t>的结果是一个二进制字符串，以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类型存储</a:t>
            </a:r>
            <a:br>
              <a:rPr lang="zh-CN" altLang="en-US" dirty="0" smtClean="0"/>
            </a:br>
            <a:r>
              <a:rPr lang="en-US" altLang="zh-CN" dirty="0" smtClean="0"/>
              <a:t>AES_DECRYPT(</a:t>
            </a:r>
            <a:r>
              <a:rPr lang="en-US" altLang="zh-CN" dirty="0" err="1" smtClean="0"/>
              <a:t>str,key</a:t>
            </a:r>
            <a:r>
              <a:rPr lang="en-US" altLang="zh-CN" dirty="0" smtClean="0"/>
              <a:t>)  </a:t>
            </a:r>
            <a:r>
              <a:rPr lang="zh-CN" altLang="en-US" dirty="0" smtClean="0"/>
              <a:t>返回用密钥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对字符串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利用高级加密标准算法解密后的结果</a:t>
            </a:r>
            <a:br>
              <a:rPr lang="zh-CN" altLang="en-US" dirty="0" smtClean="0"/>
            </a:br>
            <a:r>
              <a:rPr lang="en-US" altLang="zh-CN" dirty="0" smtClean="0"/>
              <a:t>DECODE(</a:t>
            </a:r>
            <a:r>
              <a:rPr lang="en-US" altLang="zh-CN" dirty="0" err="1" smtClean="0"/>
              <a:t>str,key</a:t>
            </a:r>
            <a:r>
              <a:rPr lang="en-US" altLang="zh-CN" dirty="0" smtClean="0"/>
              <a:t>)   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作为密钥解密加密字符串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ENCRYPT(</a:t>
            </a:r>
            <a:r>
              <a:rPr lang="en-US" altLang="zh-CN" dirty="0" err="1" smtClean="0"/>
              <a:t>str,salt</a:t>
            </a:r>
            <a:r>
              <a:rPr lang="en-US" altLang="zh-CN" dirty="0" smtClean="0"/>
              <a:t>)  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UNIXcrypt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函数，用关键词</a:t>
            </a:r>
            <a:r>
              <a:rPr lang="en-US" altLang="zh-CN" dirty="0" smtClean="0"/>
              <a:t>salt(</a:t>
            </a:r>
            <a:r>
              <a:rPr lang="zh-CN" altLang="en-US" dirty="0" smtClean="0"/>
              <a:t>一个可以惟一确定口令的字符串，就像钥匙一样</a:t>
            </a:r>
            <a:r>
              <a:rPr lang="en-US" altLang="zh-CN" dirty="0" smtClean="0"/>
              <a:t>)</a:t>
            </a:r>
            <a:r>
              <a:rPr lang="zh-CN" altLang="en-US" dirty="0" smtClean="0"/>
              <a:t>加密字符串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ENCODE(</a:t>
            </a:r>
            <a:r>
              <a:rPr lang="en-US" altLang="zh-CN" dirty="0" err="1" smtClean="0"/>
              <a:t>str,key</a:t>
            </a:r>
            <a:r>
              <a:rPr lang="en-US" altLang="zh-CN" dirty="0" smtClean="0"/>
              <a:t>)   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作为密钥加密字符串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，调用</a:t>
            </a:r>
            <a:r>
              <a:rPr lang="en-US" altLang="zh-CN" dirty="0" smtClean="0"/>
              <a:t>ENCODE()</a:t>
            </a:r>
            <a:r>
              <a:rPr lang="zh-CN" altLang="en-US" dirty="0" smtClean="0"/>
              <a:t>的结果是一个二进制字符串，它以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类型存储</a:t>
            </a:r>
            <a:br>
              <a:rPr lang="zh-CN" altLang="en-US" dirty="0" smtClean="0"/>
            </a:br>
            <a:r>
              <a:rPr lang="en-US" altLang="zh-CN" dirty="0" smtClean="0"/>
              <a:t>MD5()    </a:t>
            </a:r>
            <a:r>
              <a:rPr lang="zh-CN" altLang="en-US" dirty="0" smtClean="0"/>
              <a:t>计算字符串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MD5</a:t>
            </a:r>
            <a:r>
              <a:rPr lang="zh-CN" altLang="en-US" dirty="0" smtClean="0"/>
              <a:t>校验和</a:t>
            </a:r>
            <a:br>
              <a:rPr lang="zh-CN" altLang="en-US" dirty="0" smtClean="0"/>
            </a:br>
            <a:r>
              <a:rPr lang="en-US" altLang="zh-CN" dirty="0" smtClean="0"/>
              <a:t>PASSWORD(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   </a:t>
            </a:r>
            <a:r>
              <a:rPr lang="zh-CN" altLang="en-US" dirty="0" smtClean="0"/>
              <a:t>返回字符串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的加密版本，这个加密过程是不可逆转的，和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密码加密过程使用不同的算法。从原文密码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</a:t>
            </a:r>
            <a:r>
              <a:rPr lang="zh-CN" altLang="en-US" dirty="0" smtClean="0"/>
              <a:t>计算并返回密码字符串，当参数为 </a:t>
            </a:r>
            <a:r>
              <a:rPr lang="en-US" altLang="zh-CN" dirty="0" smtClean="0"/>
              <a:t>NULL </a:t>
            </a:r>
            <a:r>
              <a:rPr lang="zh-CN" altLang="en-US" dirty="0" smtClean="0"/>
              <a:t>时返回 </a:t>
            </a:r>
            <a:r>
              <a:rPr lang="en-US" altLang="zh-CN" dirty="0" smtClean="0"/>
              <a:t>NULL </a:t>
            </a:r>
            <a:r>
              <a:rPr lang="zh-CN" altLang="en-US" dirty="0" smtClean="0"/>
              <a:t>。这个函数用于用户授权表的</a:t>
            </a:r>
            <a:r>
              <a:rPr lang="en-US" altLang="zh-CN" dirty="0" smtClean="0"/>
              <a:t>Password </a:t>
            </a:r>
            <a:r>
              <a:rPr lang="zh-CN" altLang="en-US" dirty="0" smtClean="0"/>
              <a:t>列中的加密</a:t>
            </a:r>
            <a:r>
              <a:rPr lang="en-US" altLang="zh-CN" dirty="0" smtClean="0"/>
              <a:t>MySQL </a:t>
            </a:r>
            <a:r>
              <a:rPr lang="zh-CN" altLang="en-US" dirty="0" smtClean="0"/>
              <a:t>密码存储 </a:t>
            </a:r>
            <a:br>
              <a:rPr lang="zh-CN" altLang="en-US" dirty="0" smtClean="0"/>
            </a:br>
            <a:r>
              <a:rPr lang="en-US" altLang="zh-CN" dirty="0" smtClean="0"/>
              <a:t>SHA()    </a:t>
            </a:r>
            <a:r>
              <a:rPr lang="zh-CN" altLang="en-US" dirty="0" smtClean="0"/>
              <a:t>计算字符串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的安全散列算法</a:t>
            </a:r>
            <a:r>
              <a:rPr lang="en-US" altLang="zh-CN" dirty="0" smtClean="0"/>
              <a:t>(SHA)</a:t>
            </a:r>
            <a:r>
              <a:rPr lang="zh-CN" altLang="en-US" dirty="0" smtClean="0"/>
              <a:t>校验和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14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41218"/>
            <a:ext cx="10515600" cy="543574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示例：</a:t>
            </a:r>
            <a:br>
              <a:rPr lang="zh-CN" altLang="en-US" dirty="0" smtClean="0"/>
            </a:br>
            <a:r>
              <a:rPr lang="en-US" altLang="zh-CN" dirty="0" smtClean="0"/>
              <a:t>SELECT ENCRYPT('</a:t>
            </a:r>
            <a:r>
              <a:rPr lang="en-US" altLang="zh-CN" dirty="0" err="1" smtClean="0"/>
              <a:t>root','salt</a:t>
            </a:r>
            <a:r>
              <a:rPr lang="en-US" altLang="zh-CN" dirty="0" smtClean="0"/>
              <a:t>');</a:t>
            </a:r>
            <a:br>
              <a:rPr lang="en-US" altLang="zh-CN" dirty="0" smtClean="0"/>
            </a:br>
            <a:r>
              <a:rPr lang="en-US" altLang="zh-CN" dirty="0" smtClean="0"/>
              <a:t>SELECT ENCODE('</a:t>
            </a:r>
            <a:r>
              <a:rPr lang="en-US" altLang="zh-CN" dirty="0" err="1" smtClean="0"/>
              <a:t>xufeng</a:t>
            </a:r>
            <a:r>
              <a:rPr lang="en-US" altLang="zh-CN" dirty="0" smtClean="0"/>
              <a:t>','key');</a:t>
            </a:r>
            <a:br>
              <a:rPr lang="en-US" altLang="zh-CN" dirty="0" smtClean="0"/>
            </a:br>
            <a:r>
              <a:rPr lang="en-US" altLang="zh-CN" dirty="0" smtClean="0"/>
              <a:t>SELECT DECODE(ENCODE('</a:t>
            </a:r>
            <a:r>
              <a:rPr lang="en-US" altLang="zh-CN" dirty="0" err="1" smtClean="0"/>
              <a:t>xufeng</a:t>
            </a:r>
            <a:r>
              <a:rPr lang="en-US" altLang="zh-CN" dirty="0" smtClean="0"/>
              <a:t>','key'),'key');#</a:t>
            </a:r>
            <a:r>
              <a:rPr lang="zh-CN" altLang="en-US" dirty="0" smtClean="0"/>
              <a:t>加解密放在一起</a:t>
            </a:r>
            <a:br>
              <a:rPr lang="zh-CN" altLang="en-US" dirty="0" smtClean="0"/>
            </a:br>
            <a:r>
              <a:rPr lang="en-US" altLang="zh-CN" dirty="0" smtClean="0"/>
              <a:t>SELECT AES_ENCRYPT('</a:t>
            </a:r>
            <a:r>
              <a:rPr lang="en-US" altLang="zh-CN" dirty="0" err="1" smtClean="0"/>
              <a:t>root','key</a:t>
            </a:r>
            <a:r>
              <a:rPr lang="en-US" altLang="zh-CN" dirty="0" smtClean="0"/>
              <a:t>');</a:t>
            </a:r>
            <a:br>
              <a:rPr lang="en-US" altLang="zh-CN" dirty="0" smtClean="0"/>
            </a:br>
            <a:r>
              <a:rPr lang="en-US" altLang="zh-CN" dirty="0" smtClean="0"/>
              <a:t>SELECT AES_DECRYPT(AES_ENCRYPT('</a:t>
            </a:r>
            <a:r>
              <a:rPr lang="en-US" altLang="zh-CN" dirty="0" err="1" smtClean="0"/>
              <a:t>root','key</a:t>
            </a:r>
            <a:r>
              <a:rPr lang="en-US" altLang="zh-CN" dirty="0" smtClean="0"/>
              <a:t>'),'key');</a:t>
            </a:r>
            <a:br>
              <a:rPr lang="en-US" altLang="zh-CN" dirty="0" smtClean="0"/>
            </a:br>
            <a:r>
              <a:rPr lang="en-US" altLang="zh-CN" dirty="0" smtClean="0"/>
              <a:t>SELECT MD5('123456');</a:t>
            </a:r>
            <a:br>
              <a:rPr lang="en-US" altLang="zh-CN" dirty="0" smtClean="0"/>
            </a:br>
            <a:r>
              <a:rPr lang="en-US" altLang="zh-CN" dirty="0" smtClean="0"/>
              <a:t>SELECT SHA('123456');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030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51164"/>
            <a:ext cx="10515600" cy="552579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/>
              <a:t>六</a:t>
            </a:r>
            <a:r>
              <a:rPr lang="zh-CN" altLang="en-US" b="1" dirty="0" smtClean="0"/>
              <a:t>、</a:t>
            </a:r>
            <a:r>
              <a:rPr lang="zh-CN" altLang="en-US" b="1" dirty="0"/>
              <a:t>类型转化函数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为了进行数据类型转化，</a:t>
            </a:r>
            <a:r>
              <a:rPr lang="en-US" altLang="zh-CN" dirty="0"/>
              <a:t>MySQL</a:t>
            </a:r>
            <a:r>
              <a:rPr lang="zh-CN" altLang="en-US" dirty="0"/>
              <a:t>提供了</a:t>
            </a:r>
            <a:r>
              <a:rPr lang="en-US" altLang="zh-CN" dirty="0"/>
              <a:t>CAST()</a:t>
            </a:r>
            <a:r>
              <a:rPr lang="zh-CN" altLang="en-US" dirty="0"/>
              <a:t>函数，它可以把一个值转化为指定的数据类型。类型有：</a:t>
            </a:r>
            <a:r>
              <a:rPr lang="en-US" altLang="zh-CN" dirty="0"/>
              <a:t>BINARY,CHAR,DATE,TIME,DATETIME,SIGNED,UNSIGNED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示例：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SELECT CAST(NOW() AS SIGNED INTEGER),CURDATE()+0;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SELECT 'f'=BINARY '</a:t>
            </a:r>
            <a:r>
              <a:rPr lang="en-US" altLang="zh-CN" dirty="0" err="1"/>
              <a:t>F','f</a:t>
            </a:r>
            <a:r>
              <a:rPr lang="en-US" altLang="zh-CN" dirty="0"/>
              <a:t>'=CAST('F' AS BINARY);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25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6473"/>
            <a:ext cx="10515600" cy="565049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smtClean="0"/>
              <a:t>七</a:t>
            </a:r>
            <a:r>
              <a:rPr lang="zh-CN" altLang="en-US" b="1" smtClean="0"/>
              <a:t>、</a:t>
            </a:r>
            <a:r>
              <a:rPr lang="zh-CN" altLang="en-US" b="1" dirty="0"/>
              <a:t>系统信息函数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DATABASE()   </a:t>
            </a:r>
            <a:r>
              <a:rPr lang="zh-CN" altLang="en-US" dirty="0"/>
              <a:t>返回当前数据库名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BENCHMARK(</a:t>
            </a:r>
            <a:r>
              <a:rPr lang="en-US" altLang="zh-CN" dirty="0" err="1"/>
              <a:t>count,expr</a:t>
            </a:r>
            <a:r>
              <a:rPr lang="en-US" altLang="zh-CN" dirty="0"/>
              <a:t>)  </a:t>
            </a:r>
            <a:r>
              <a:rPr lang="zh-CN" altLang="en-US" dirty="0"/>
              <a:t>将表达式</a:t>
            </a:r>
            <a:r>
              <a:rPr lang="en-US" altLang="zh-CN" dirty="0"/>
              <a:t>expr</a:t>
            </a:r>
            <a:r>
              <a:rPr lang="zh-CN" altLang="en-US" dirty="0"/>
              <a:t>重复运行</a:t>
            </a:r>
            <a:r>
              <a:rPr lang="en-US" altLang="zh-CN" dirty="0"/>
              <a:t>count</a:t>
            </a:r>
            <a:r>
              <a:rPr lang="zh-CN" altLang="en-US" dirty="0"/>
              <a:t>次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CONNECTION_ID()   </a:t>
            </a:r>
            <a:r>
              <a:rPr lang="zh-CN" altLang="en-US" dirty="0"/>
              <a:t>返回当前客户的连接</a:t>
            </a:r>
            <a:r>
              <a:rPr lang="en-US" altLang="zh-CN" dirty="0"/>
              <a:t>ID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FOUND_ROWS()   </a:t>
            </a:r>
            <a:r>
              <a:rPr lang="zh-CN" altLang="en-US" dirty="0"/>
              <a:t>返回最后一个</a:t>
            </a:r>
            <a:r>
              <a:rPr lang="en-US" altLang="zh-CN" dirty="0"/>
              <a:t>SELECT</a:t>
            </a:r>
            <a:r>
              <a:rPr lang="zh-CN" altLang="en-US" dirty="0"/>
              <a:t>查询进行检索的总行数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USER()</a:t>
            </a:r>
            <a:r>
              <a:rPr lang="zh-CN" altLang="en-US" dirty="0"/>
              <a:t>或</a:t>
            </a:r>
            <a:r>
              <a:rPr lang="en-US" altLang="zh-CN" dirty="0"/>
              <a:t>SYSTEM_USER()  </a:t>
            </a:r>
            <a:r>
              <a:rPr lang="zh-CN" altLang="en-US" dirty="0"/>
              <a:t>返回当前登陆用户名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VERSION()   </a:t>
            </a:r>
            <a:r>
              <a:rPr lang="zh-CN" altLang="en-US" dirty="0"/>
              <a:t>返回</a:t>
            </a:r>
            <a:r>
              <a:rPr lang="en-US" altLang="zh-CN" dirty="0"/>
              <a:t>MySQL</a:t>
            </a:r>
            <a:r>
              <a:rPr lang="zh-CN" altLang="en-US" dirty="0"/>
              <a:t>服务器的版本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示例：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SELECT DATABASE(),VERSION(),USER();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SELECTBENCHMARK(9999999,LOG(RAND()*PI()));#</a:t>
            </a:r>
            <a:r>
              <a:rPr lang="zh-CN" altLang="en-US" dirty="0"/>
              <a:t>该例中</a:t>
            </a:r>
            <a:r>
              <a:rPr lang="en-US" altLang="zh-CN" dirty="0"/>
              <a:t>,MySQL</a:t>
            </a:r>
            <a:r>
              <a:rPr lang="zh-CN" altLang="en-US" dirty="0"/>
              <a:t>计算</a:t>
            </a:r>
            <a:r>
              <a:rPr lang="en-US" altLang="zh-CN" dirty="0"/>
              <a:t>LOG(RAND()*PI())</a:t>
            </a:r>
            <a:r>
              <a:rPr lang="zh-CN" altLang="en-US" dirty="0"/>
              <a:t>表达式</a:t>
            </a:r>
            <a:r>
              <a:rPr lang="en-US" altLang="zh-CN" dirty="0"/>
              <a:t>9999999</a:t>
            </a:r>
            <a:r>
              <a:rPr lang="zh-CN" altLang="en-US" dirty="0"/>
              <a:t>次。</a:t>
            </a:r>
          </a:p>
        </p:txBody>
      </p:sp>
    </p:spTree>
    <p:extLst>
      <p:ext uri="{BB962C8B-B14F-4D97-AF65-F5344CB8AC3E}">
        <p14:creationId xmlns:p14="http://schemas.microsoft.com/office/powerpoint/2010/main" val="1503136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mysql</a:t>
            </a:r>
            <a:r>
              <a:rPr lang="en-US" altLang="zh-CN" dirty="0"/>
              <a:t>&gt; select ASCII('2');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    -&gt; 50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/>
              <a:t>mysql</a:t>
            </a:r>
            <a:r>
              <a:rPr lang="en-US" altLang="zh-CN" dirty="0"/>
              <a:t>&gt; select ASCII(2);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    -&gt; 50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/>
              <a:t>mysql</a:t>
            </a:r>
            <a:r>
              <a:rPr lang="en-US" altLang="zh-CN" dirty="0"/>
              <a:t>&gt; select ASCII('dx');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    -&gt; 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21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69205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 </a:t>
            </a:r>
            <a:br>
              <a:rPr lang="zh-CN" altLang="en-US" dirty="0"/>
            </a:br>
            <a:r>
              <a:rPr lang="en-US" altLang="zh-CN" dirty="0" err="1"/>
              <a:t>mysql</a:t>
            </a:r>
            <a:r>
              <a:rPr lang="en-US" altLang="zh-CN" dirty="0"/>
              <a:t>&gt; select CHAR(77,121,83,81,'76');</a:t>
            </a:r>
            <a:br>
              <a:rPr lang="en-US" altLang="zh-CN" dirty="0"/>
            </a:br>
            <a:r>
              <a:rPr lang="en-US" altLang="zh-CN" dirty="0"/>
              <a:t>    -&gt; 'MySQL'</a:t>
            </a:r>
            <a:br>
              <a:rPr lang="en-US" altLang="zh-CN" dirty="0"/>
            </a:br>
            <a:r>
              <a:rPr lang="en-US" altLang="zh-CN" dirty="0" err="1"/>
              <a:t>mysql</a:t>
            </a:r>
            <a:r>
              <a:rPr lang="en-US" altLang="zh-CN" dirty="0"/>
              <a:t>&gt; select CHAR(77,77.3,'77.3');</a:t>
            </a:r>
            <a:br>
              <a:rPr lang="en-US" altLang="zh-CN" dirty="0"/>
            </a:br>
            <a:r>
              <a:rPr lang="en-US" altLang="zh-CN" dirty="0"/>
              <a:t>    -&gt; </a:t>
            </a:r>
            <a:r>
              <a:rPr lang="en-US" altLang="zh-CN" dirty="0" smtClean="0"/>
              <a:t>'MMM‘</a:t>
            </a:r>
          </a:p>
          <a:p>
            <a:pPr marL="0" indent="0">
              <a:buNone/>
            </a:pPr>
            <a:endParaRPr lang="en-US" altLang="zh-CN" dirty="0"/>
          </a:p>
          <a:p>
            <a:pPr latinLnBrk="1"/>
            <a:r>
              <a:rPr lang="zh-CN" altLang="en-US" dirty="0"/>
              <a:t>下面的查询选择了所有记录，其</a:t>
            </a:r>
            <a:r>
              <a:rPr lang="en-US" altLang="zh-CN" dirty="0" err="1"/>
              <a:t>date_col</a:t>
            </a:r>
            <a:r>
              <a:rPr lang="zh-CN" altLang="en-US" dirty="0"/>
              <a:t>的值是在最后</a:t>
            </a:r>
            <a:r>
              <a:rPr lang="en-US" altLang="zh-CN" dirty="0"/>
              <a:t>30</a:t>
            </a:r>
            <a:r>
              <a:rPr lang="zh-CN" altLang="en-US" dirty="0"/>
              <a:t>天以内： </a:t>
            </a:r>
          </a:p>
          <a:p>
            <a:pPr latinLnBrk="1"/>
            <a:r>
              <a:rPr lang="zh-CN" altLang="en-US" dirty="0"/>
              <a:t>　　</a:t>
            </a:r>
            <a:r>
              <a:rPr lang="en-US" altLang="zh-CN" dirty="0" err="1"/>
              <a:t>mysql</a:t>
            </a:r>
            <a:r>
              <a:rPr lang="en-US" altLang="zh-CN" dirty="0"/>
              <a:t>&gt; SELECT something FROM table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WHERE TO_DAYS(NOW()) - TO_DAYS(</a:t>
            </a:r>
            <a:r>
              <a:rPr lang="en-US" altLang="zh-CN" dirty="0" err="1"/>
              <a:t>date_col</a:t>
            </a:r>
            <a:r>
              <a:rPr lang="en-US" altLang="zh-CN" dirty="0"/>
              <a:t>) &lt;= 30; 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110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　</a:t>
            </a:r>
            <a:r>
              <a:rPr lang="en-US" altLang="zh-CN" b="1" dirty="0"/>
              <a:t>DAYOFWEEK(date)</a:t>
            </a:r>
            <a:r>
              <a:rPr lang="en-US" altLang="zh-CN" dirty="0"/>
              <a:t>  </a:t>
            </a:r>
            <a:br>
              <a:rPr lang="en-US" altLang="zh-CN" dirty="0"/>
            </a:br>
            <a:r>
              <a:rPr lang="zh-CN" altLang="en-US" dirty="0"/>
              <a:t>　　返回日期</a:t>
            </a:r>
            <a:r>
              <a:rPr lang="en-US" altLang="zh-CN" dirty="0"/>
              <a:t>date</a:t>
            </a:r>
            <a:r>
              <a:rPr lang="zh-CN" altLang="en-US" dirty="0"/>
              <a:t>的星期索引</a:t>
            </a:r>
            <a:r>
              <a:rPr lang="en-US" altLang="zh-CN" dirty="0"/>
              <a:t>(1=</a:t>
            </a:r>
            <a:r>
              <a:rPr lang="zh-CN" altLang="en-US" dirty="0"/>
              <a:t>星期天，</a:t>
            </a:r>
            <a:r>
              <a:rPr lang="en-US" altLang="zh-CN" dirty="0"/>
              <a:t>2=</a:t>
            </a:r>
            <a:r>
              <a:rPr lang="zh-CN" altLang="en-US" dirty="0"/>
              <a:t>星期一</a:t>
            </a:r>
            <a:r>
              <a:rPr lang="en-US" altLang="zh-CN" dirty="0"/>
              <a:t>, ……7=</a:t>
            </a:r>
            <a:r>
              <a:rPr lang="zh-CN" altLang="en-US" dirty="0"/>
              <a:t>星期六</a:t>
            </a:r>
            <a:r>
              <a:rPr lang="en-US" altLang="zh-CN" dirty="0"/>
              <a:t>)</a:t>
            </a:r>
            <a:r>
              <a:rPr lang="zh-CN" altLang="en-US" dirty="0"/>
              <a:t>。这些索引值对应于</a:t>
            </a:r>
            <a:r>
              <a:rPr lang="en-US" altLang="zh-CN" dirty="0"/>
              <a:t>ODBC</a:t>
            </a:r>
            <a:r>
              <a:rPr lang="zh-CN" altLang="en-US" dirty="0"/>
              <a:t>标准。  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 err="1"/>
              <a:t>mysql</a:t>
            </a:r>
            <a:r>
              <a:rPr lang="en-US" altLang="zh-CN" dirty="0"/>
              <a:t>&gt; select DAYOFWEEK('1998-02-03'); 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-&gt; 3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171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CREATE INDEX </a:t>
            </a:r>
            <a:r>
              <a:rPr lang="en-US" altLang="zh-CN" dirty="0" err="1" smtClean="0"/>
              <a:t>indexName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mytable</a:t>
            </a:r>
            <a:r>
              <a:rPr lang="en-US" altLang="zh-CN" dirty="0" smtClean="0"/>
              <a:t>(username(length)); </a:t>
            </a:r>
          </a:p>
          <a:p>
            <a:pPr marL="0" indent="0">
              <a:buNone/>
            </a:pPr>
            <a:r>
              <a:rPr lang="zh-CN" altLang="en-US" dirty="0"/>
              <a:t>如果是</a:t>
            </a:r>
            <a:r>
              <a:rPr lang="en-US" altLang="zh-CN" dirty="0"/>
              <a:t>CHAR</a:t>
            </a:r>
            <a:r>
              <a:rPr lang="zh-CN" altLang="en-US" dirty="0"/>
              <a:t>，</a:t>
            </a:r>
            <a:r>
              <a:rPr lang="en-US" altLang="zh-CN" dirty="0"/>
              <a:t>VARCHAR</a:t>
            </a:r>
            <a:r>
              <a:rPr lang="zh-CN" altLang="en-US" dirty="0"/>
              <a:t>类型，</a:t>
            </a:r>
            <a:r>
              <a:rPr lang="en-US" altLang="zh-CN" dirty="0"/>
              <a:t>length</a:t>
            </a:r>
            <a:r>
              <a:rPr lang="zh-CN" altLang="en-US" dirty="0"/>
              <a:t>可以小于字段实际长度；如果是</a:t>
            </a:r>
            <a:r>
              <a:rPr lang="en-US" altLang="zh-CN" dirty="0"/>
              <a:t>BLOB</a:t>
            </a:r>
            <a:r>
              <a:rPr lang="zh-CN" altLang="en-US" dirty="0"/>
              <a:t>和</a:t>
            </a:r>
            <a:r>
              <a:rPr lang="en-US" altLang="zh-CN" dirty="0"/>
              <a:t>TEXT</a:t>
            </a:r>
            <a:r>
              <a:rPr lang="zh-CN" altLang="en-US" dirty="0"/>
              <a:t>类型，必须指定 </a:t>
            </a:r>
            <a:r>
              <a:rPr lang="en-US" altLang="zh-CN" dirty="0"/>
              <a:t>length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修改表结构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添加索引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ALTER table </a:t>
            </a:r>
            <a:r>
              <a:rPr lang="en-US" altLang="zh-CN" dirty="0" err="1" smtClean="0"/>
              <a:t>tableName</a:t>
            </a:r>
            <a:r>
              <a:rPr lang="en-US" altLang="zh-CN" dirty="0" smtClean="0"/>
              <a:t> ADD INDEX </a:t>
            </a:r>
            <a:r>
              <a:rPr lang="en-US" altLang="zh-CN" dirty="0" err="1" smtClean="0"/>
              <a:t>indexName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columnName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56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145" y="235527"/>
            <a:ext cx="11125199" cy="6338455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3400" b="1" dirty="0"/>
              <a:t>一、数学函数</a:t>
            </a:r>
            <a:r>
              <a:rPr lang="zh-CN" altLang="en-US" sz="3400" dirty="0" smtClean="0"/>
              <a:t/>
            </a:r>
            <a:br>
              <a:rPr lang="zh-CN" altLang="en-US" sz="3400" dirty="0" smtClean="0"/>
            </a:br>
            <a:r>
              <a:rPr lang="en-US" altLang="zh-CN" sz="3400" dirty="0"/>
              <a:t>ABS(x)   </a:t>
            </a:r>
            <a:r>
              <a:rPr lang="zh-CN" altLang="en-US" sz="3400" dirty="0"/>
              <a:t>返回</a:t>
            </a:r>
            <a:r>
              <a:rPr lang="en-US" altLang="zh-CN" sz="3400" dirty="0"/>
              <a:t>x</a:t>
            </a:r>
            <a:r>
              <a:rPr lang="zh-CN" altLang="en-US" sz="3400" dirty="0"/>
              <a:t>的绝对值</a:t>
            </a:r>
            <a:r>
              <a:rPr lang="zh-CN" altLang="en-US" sz="3400" dirty="0" smtClean="0"/>
              <a:t/>
            </a:r>
            <a:br>
              <a:rPr lang="zh-CN" altLang="en-US" sz="3400" dirty="0" smtClean="0"/>
            </a:br>
            <a:r>
              <a:rPr lang="en-US" altLang="zh-CN" sz="3400" dirty="0"/>
              <a:t>BIN(x)   </a:t>
            </a:r>
            <a:r>
              <a:rPr lang="zh-CN" altLang="en-US" sz="3400" dirty="0"/>
              <a:t>返回</a:t>
            </a:r>
            <a:r>
              <a:rPr lang="en-US" altLang="zh-CN" sz="3400" dirty="0"/>
              <a:t>x</a:t>
            </a:r>
            <a:r>
              <a:rPr lang="zh-CN" altLang="en-US" sz="3400" dirty="0"/>
              <a:t>的二进制（</a:t>
            </a:r>
            <a:r>
              <a:rPr lang="en-US" altLang="zh-CN" sz="3400" dirty="0"/>
              <a:t>OCT</a:t>
            </a:r>
            <a:r>
              <a:rPr lang="zh-CN" altLang="en-US" sz="3400" dirty="0"/>
              <a:t>返回八进制，</a:t>
            </a:r>
            <a:r>
              <a:rPr lang="en-US" altLang="zh-CN" sz="3400" dirty="0"/>
              <a:t>HEX</a:t>
            </a:r>
            <a:r>
              <a:rPr lang="zh-CN" altLang="en-US" sz="3400" dirty="0"/>
              <a:t>返回十六进制）</a:t>
            </a:r>
            <a:br>
              <a:rPr lang="zh-CN" altLang="en-US" sz="3400" dirty="0"/>
            </a:br>
            <a:r>
              <a:rPr lang="en-US" altLang="zh-CN" sz="3400" dirty="0"/>
              <a:t>CEILING(x)   </a:t>
            </a:r>
            <a:r>
              <a:rPr lang="zh-CN" altLang="en-US" sz="3400" dirty="0"/>
              <a:t>返回大于</a:t>
            </a:r>
            <a:r>
              <a:rPr lang="en-US" altLang="zh-CN" sz="3400" dirty="0"/>
              <a:t>x</a:t>
            </a:r>
            <a:r>
              <a:rPr lang="zh-CN" altLang="en-US" sz="3400" dirty="0"/>
              <a:t>的最小整数值</a:t>
            </a:r>
            <a:br>
              <a:rPr lang="zh-CN" altLang="en-US" sz="3400" dirty="0"/>
            </a:br>
            <a:r>
              <a:rPr lang="en-US" altLang="zh-CN" sz="3400" dirty="0"/>
              <a:t>EXP(x)   </a:t>
            </a:r>
            <a:r>
              <a:rPr lang="zh-CN" altLang="en-US" sz="3400" dirty="0"/>
              <a:t>返回值</a:t>
            </a:r>
            <a:r>
              <a:rPr lang="en-US" altLang="zh-CN" sz="3400" dirty="0"/>
              <a:t>e</a:t>
            </a:r>
            <a:r>
              <a:rPr lang="zh-CN" altLang="en-US" sz="3400" dirty="0"/>
              <a:t>（自然对数的底）的</a:t>
            </a:r>
            <a:r>
              <a:rPr lang="en-US" altLang="zh-CN" sz="3400" dirty="0"/>
              <a:t>x</a:t>
            </a:r>
            <a:r>
              <a:rPr lang="zh-CN" altLang="en-US" sz="3400" dirty="0"/>
              <a:t>次方</a:t>
            </a:r>
            <a:br>
              <a:rPr lang="zh-CN" altLang="en-US" sz="3400" dirty="0"/>
            </a:br>
            <a:r>
              <a:rPr lang="en-US" altLang="zh-CN" sz="3400" dirty="0"/>
              <a:t>FLOOR(x)   </a:t>
            </a:r>
            <a:r>
              <a:rPr lang="zh-CN" altLang="en-US" sz="3400" dirty="0"/>
              <a:t>返回小于</a:t>
            </a:r>
            <a:r>
              <a:rPr lang="en-US" altLang="zh-CN" sz="3400" dirty="0"/>
              <a:t>x</a:t>
            </a:r>
            <a:r>
              <a:rPr lang="zh-CN" altLang="en-US" sz="3400" dirty="0"/>
              <a:t>的最大整数值</a:t>
            </a:r>
            <a:br>
              <a:rPr lang="zh-CN" altLang="en-US" sz="3400" dirty="0"/>
            </a:br>
            <a:r>
              <a:rPr lang="en-US" altLang="zh-CN" sz="3400" dirty="0"/>
              <a:t>GREATEST(x1,x2,...,</a:t>
            </a:r>
            <a:r>
              <a:rPr lang="en-US" altLang="zh-CN" sz="3400" dirty="0" err="1"/>
              <a:t>xn</a:t>
            </a:r>
            <a:r>
              <a:rPr lang="en-US" altLang="zh-CN" sz="3400" dirty="0"/>
              <a:t>)</a:t>
            </a:r>
            <a:r>
              <a:rPr lang="zh-CN" altLang="en-US" sz="3400" dirty="0"/>
              <a:t>返回集合中最大的值</a:t>
            </a:r>
            <a:br>
              <a:rPr lang="zh-CN" altLang="en-US" sz="3400" dirty="0"/>
            </a:br>
            <a:r>
              <a:rPr lang="en-US" altLang="zh-CN" sz="3400" dirty="0"/>
              <a:t>LEAST(x1,x2,...,</a:t>
            </a:r>
            <a:r>
              <a:rPr lang="en-US" altLang="zh-CN" sz="3400" dirty="0" err="1"/>
              <a:t>xn</a:t>
            </a:r>
            <a:r>
              <a:rPr lang="en-US" altLang="zh-CN" sz="3400" dirty="0"/>
              <a:t>)      </a:t>
            </a:r>
            <a:r>
              <a:rPr lang="zh-CN" altLang="en-US" sz="3400" dirty="0"/>
              <a:t>返回集合中最小的值</a:t>
            </a:r>
            <a:br>
              <a:rPr lang="zh-CN" altLang="en-US" sz="3400" dirty="0"/>
            </a:br>
            <a:r>
              <a:rPr lang="en-US" altLang="zh-CN" sz="3400" dirty="0"/>
              <a:t>LN(x)                    </a:t>
            </a:r>
            <a:r>
              <a:rPr lang="zh-CN" altLang="en-US" sz="3400" dirty="0"/>
              <a:t>返回</a:t>
            </a:r>
            <a:r>
              <a:rPr lang="en-US" altLang="zh-CN" sz="3400" dirty="0"/>
              <a:t>x</a:t>
            </a:r>
            <a:r>
              <a:rPr lang="zh-CN" altLang="en-US" sz="3400" dirty="0"/>
              <a:t>的自然对数</a:t>
            </a:r>
            <a:br>
              <a:rPr lang="zh-CN" altLang="en-US" sz="3400" dirty="0"/>
            </a:br>
            <a:r>
              <a:rPr lang="en-US" altLang="zh-CN" sz="3400" dirty="0"/>
              <a:t>LOG(</a:t>
            </a:r>
            <a:r>
              <a:rPr lang="en-US" altLang="zh-CN" sz="3400" dirty="0" err="1"/>
              <a:t>x,y</a:t>
            </a:r>
            <a:r>
              <a:rPr lang="en-US" altLang="zh-CN" sz="3400" dirty="0"/>
              <a:t>)</a:t>
            </a:r>
            <a:r>
              <a:rPr lang="zh-CN" altLang="en-US" sz="3400" dirty="0"/>
              <a:t>返回</a:t>
            </a:r>
            <a:r>
              <a:rPr lang="en-US" altLang="zh-CN" sz="3400" dirty="0"/>
              <a:t>x</a:t>
            </a:r>
            <a:r>
              <a:rPr lang="zh-CN" altLang="en-US" sz="3400" dirty="0"/>
              <a:t>的以</a:t>
            </a:r>
            <a:r>
              <a:rPr lang="en-US" altLang="zh-CN" sz="3400" dirty="0"/>
              <a:t>y</a:t>
            </a:r>
            <a:r>
              <a:rPr lang="zh-CN" altLang="en-US" sz="3400" dirty="0"/>
              <a:t>为底的对数</a:t>
            </a:r>
            <a:br>
              <a:rPr lang="zh-CN" altLang="en-US" sz="3400" dirty="0"/>
            </a:br>
            <a:r>
              <a:rPr lang="en-US" altLang="zh-CN" sz="3400" dirty="0"/>
              <a:t>MOD(</a:t>
            </a:r>
            <a:r>
              <a:rPr lang="en-US" altLang="zh-CN" sz="3400" dirty="0" err="1"/>
              <a:t>x,y</a:t>
            </a:r>
            <a:r>
              <a:rPr lang="en-US" altLang="zh-CN" sz="3400" dirty="0"/>
              <a:t>)                 </a:t>
            </a:r>
            <a:r>
              <a:rPr lang="zh-CN" altLang="en-US" sz="3400" dirty="0"/>
              <a:t>返回</a:t>
            </a:r>
            <a:r>
              <a:rPr lang="en-US" altLang="zh-CN" sz="3400" dirty="0"/>
              <a:t>x/y</a:t>
            </a:r>
            <a:r>
              <a:rPr lang="zh-CN" altLang="en-US" sz="3400" dirty="0"/>
              <a:t>的模（余数）</a:t>
            </a:r>
            <a:br>
              <a:rPr lang="zh-CN" altLang="en-US" sz="3400" dirty="0"/>
            </a:br>
            <a:r>
              <a:rPr lang="en-US" altLang="zh-CN" sz="3400" dirty="0"/>
              <a:t>PI()</a:t>
            </a:r>
            <a:r>
              <a:rPr lang="zh-CN" altLang="en-US" sz="3400" dirty="0"/>
              <a:t>返回</a:t>
            </a:r>
            <a:r>
              <a:rPr lang="en-US" altLang="zh-CN" sz="3400" dirty="0"/>
              <a:t>pi</a:t>
            </a:r>
            <a:r>
              <a:rPr lang="zh-CN" altLang="en-US" sz="3400" dirty="0"/>
              <a:t>的值（圆周率）</a:t>
            </a:r>
            <a:br>
              <a:rPr lang="zh-CN" altLang="en-US" sz="3400" dirty="0"/>
            </a:br>
            <a:r>
              <a:rPr lang="en-US" altLang="zh-CN" sz="3400" dirty="0"/>
              <a:t>RAND()</a:t>
            </a:r>
            <a:r>
              <a:rPr lang="zh-CN" altLang="en-US" sz="3400" dirty="0"/>
              <a:t>返回０到１内的随机值</a:t>
            </a:r>
            <a:r>
              <a:rPr lang="en-US" altLang="zh-CN" sz="3400" dirty="0"/>
              <a:t>,</a:t>
            </a:r>
            <a:r>
              <a:rPr lang="zh-CN" altLang="en-US" sz="3400" dirty="0"/>
              <a:t>可以通过提供一个参数</a:t>
            </a:r>
            <a:r>
              <a:rPr lang="en-US" altLang="zh-CN" sz="3400" dirty="0"/>
              <a:t>(</a:t>
            </a:r>
            <a:r>
              <a:rPr lang="zh-CN" altLang="en-US" sz="3400" dirty="0"/>
              <a:t>种子</a:t>
            </a:r>
            <a:r>
              <a:rPr lang="en-US" altLang="zh-CN" sz="3400" dirty="0"/>
              <a:t>)</a:t>
            </a:r>
            <a:r>
              <a:rPr lang="zh-CN" altLang="en-US" sz="3400" dirty="0"/>
              <a:t>使</a:t>
            </a:r>
            <a:r>
              <a:rPr lang="en-US" altLang="zh-CN" sz="3400" dirty="0"/>
              <a:t>RAND()</a:t>
            </a:r>
            <a:r>
              <a:rPr lang="zh-CN" altLang="en-US" sz="3400" dirty="0"/>
              <a:t>随机数生成器生成一个指定的值。</a:t>
            </a:r>
            <a:br>
              <a:rPr lang="zh-CN" altLang="en-US" sz="3400" dirty="0"/>
            </a:br>
            <a:r>
              <a:rPr lang="en-US" altLang="zh-CN" sz="3400" dirty="0"/>
              <a:t>ROUND(</a:t>
            </a:r>
            <a:r>
              <a:rPr lang="en-US" altLang="zh-CN" sz="3400" dirty="0" err="1"/>
              <a:t>x,y</a:t>
            </a:r>
            <a:r>
              <a:rPr lang="en-US" altLang="zh-CN" sz="3400" dirty="0"/>
              <a:t>)</a:t>
            </a:r>
            <a:r>
              <a:rPr lang="zh-CN" altLang="en-US" sz="3400" dirty="0"/>
              <a:t>返回参数</a:t>
            </a:r>
            <a:r>
              <a:rPr lang="en-US" altLang="zh-CN" sz="3400" dirty="0"/>
              <a:t>x</a:t>
            </a:r>
            <a:r>
              <a:rPr lang="zh-CN" altLang="en-US" sz="3400" dirty="0"/>
              <a:t>的四舍五入的有</a:t>
            </a:r>
            <a:r>
              <a:rPr lang="en-US" altLang="zh-CN" sz="3400" dirty="0"/>
              <a:t>y</a:t>
            </a:r>
            <a:r>
              <a:rPr lang="zh-CN" altLang="en-US" sz="3400" dirty="0"/>
              <a:t>位小数的值</a:t>
            </a:r>
            <a:br>
              <a:rPr lang="zh-CN" altLang="en-US" sz="3400" dirty="0"/>
            </a:br>
            <a:r>
              <a:rPr lang="en-US" altLang="zh-CN" sz="3400" dirty="0"/>
              <a:t>SIGN(x) </a:t>
            </a:r>
            <a:r>
              <a:rPr lang="zh-CN" altLang="en-US" sz="3400" dirty="0"/>
              <a:t>返回代表数字</a:t>
            </a:r>
            <a:r>
              <a:rPr lang="en-US" altLang="zh-CN" sz="3400" dirty="0"/>
              <a:t>x</a:t>
            </a:r>
            <a:r>
              <a:rPr lang="zh-CN" altLang="en-US" sz="3400" dirty="0"/>
              <a:t>的符号的值</a:t>
            </a:r>
            <a:br>
              <a:rPr lang="zh-CN" altLang="en-US" sz="3400" dirty="0"/>
            </a:br>
            <a:r>
              <a:rPr lang="en-US" altLang="zh-CN" sz="3400" dirty="0"/>
              <a:t>SQRT(x) </a:t>
            </a:r>
            <a:r>
              <a:rPr lang="zh-CN" altLang="en-US" sz="3400" dirty="0"/>
              <a:t>返回一个数的平方根</a:t>
            </a:r>
            <a:br>
              <a:rPr lang="zh-CN" altLang="en-US" sz="3400" dirty="0"/>
            </a:br>
            <a:r>
              <a:rPr lang="en-US" altLang="zh-CN" sz="3400" dirty="0"/>
              <a:t>TRUNCATE(</a:t>
            </a:r>
            <a:r>
              <a:rPr lang="en-US" altLang="zh-CN" sz="3400" dirty="0" err="1"/>
              <a:t>x,y</a:t>
            </a:r>
            <a:r>
              <a:rPr lang="en-US" altLang="zh-CN" sz="3400" dirty="0"/>
              <a:t>)            </a:t>
            </a:r>
            <a:r>
              <a:rPr lang="zh-CN" altLang="en-US" sz="3400" dirty="0"/>
              <a:t>返回数字</a:t>
            </a:r>
            <a:r>
              <a:rPr lang="en-US" altLang="zh-CN" sz="3400" dirty="0"/>
              <a:t>x</a:t>
            </a:r>
            <a:r>
              <a:rPr lang="zh-CN" altLang="en-US" sz="3400" dirty="0"/>
              <a:t>截短为</a:t>
            </a:r>
            <a:r>
              <a:rPr lang="en-US" altLang="zh-CN" sz="3400" dirty="0"/>
              <a:t>y</a:t>
            </a:r>
            <a:r>
              <a:rPr lang="zh-CN" altLang="en-US" sz="3400" dirty="0"/>
              <a:t>位小数的结果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042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创建表的时候直接指定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CREATE TABLE </a:t>
            </a:r>
            <a:r>
              <a:rPr lang="en-US" altLang="zh-CN" dirty="0" err="1" smtClean="0"/>
              <a:t>mytable</a:t>
            </a:r>
            <a:r>
              <a:rPr lang="en-US" altLang="zh-CN" dirty="0" smtClean="0"/>
              <a:t>(  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ID INT NOT NULL,   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username VARCHAR(16) NOT NULL,  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INDEX [</a:t>
            </a:r>
            <a:r>
              <a:rPr lang="en-US" altLang="zh-CN" dirty="0" err="1" smtClean="0"/>
              <a:t>indexName</a:t>
            </a:r>
            <a:r>
              <a:rPr lang="en-US" altLang="zh-CN" dirty="0" smtClean="0"/>
              <a:t>] (username(length))  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);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189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各种函数</a:t>
            </a:r>
            <a:r>
              <a:rPr lang="zh-CN" altLang="en-US" smtClean="0"/>
              <a:t>的使用。</a:t>
            </a:r>
            <a:endParaRPr lang="en-US" altLang="zh-CN" dirty="0" smtClean="0"/>
          </a:p>
          <a:p>
            <a:r>
              <a:rPr lang="zh-CN" altLang="en-US" dirty="0" smtClean="0"/>
              <a:t>索引的创建。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77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418" y="1181389"/>
            <a:ext cx="10633364" cy="363999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二、聚合函数</a:t>
            </a:r>
            <a:r>
              <a:rPr lang="en-US" altLang="zh-CN" b="1" dirty="0"/>
              <a:t>(</a:t>
            </a:r>
            <a:r>
              <a:rPr lang="zh-CN" altLang="en-US" b="1" dirty="0"/>
              <a:t>常用于</a:t>
            </a:r>
            <a:r>
              <a:rPr lang="en-US" altLang="zh-CN" b="1" dirty="0"/>
              <a:t>GROUP BY</a:t>
            </a:r>
            <a:r>
              <a:rPr lang="zh-CN" altLang="en-US" b="1" dirty="0"/>
              <a:t>从句的</a:t>
            </a:r>
            <a:r>
              <a:rPr lang="en-US" altLang="zh-CN" b="1" dirty="0"/>
              <a:t>SELECT</a:t>
            </a:r>
            <a:r>
              <a:rPr lang="zh-CN" altLang="en-US" b="1" dirty="0"/>
              <a:t>查询中</a:t>
            </a:r>
            <a:r>
              <a:rPr lang="en-US" altLang="zh-CN" b="1" dirty="0"/>
              <a:t>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AVG(col)</a:t>
            </a:r>
            <a:r>
              <a:rPr lang="zh-CN" altLang="en-US" dirty="0"/>
              <a:t>返回指定列的平均值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COUNT(col)</a:t>
            </a:r>
            <a:r>
              <a:rPr lang="zh-CN" altLang="en-US" dirty="0"/>
              <a:t>返回指定列中非</a:t>
            </a:r>
            <a:r>
              <a:rPr lang="en-US" altLang="zh-CN" dirty="0"/>
              <a:t>NULL</a:t>
            </a:r>
            <a:r>
              <a:rPr lang="zh-CN" altLang="en-US" dirty="0"/>
              <a:t>值的个数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MIN(col)</a:t>
            </a:r>
            <a:r>
              <a:rPr lang="zh-CN" altLang="en-US" dirty="0"/>
              <a:t>返回指定列的最小值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MAX(col)</a:t>
            </a:r>
            <a:r>
              <a:rPr lang="zh-CN" altLang="en-US" dirty="0"/>
              <a:t>返回指定列的最大值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SUM(col)</a:t>
            </a:r>
            <a:r>
              <a:rPr lang="zh-CN" altLang="en-US" dirty="0"/>
              <a:t>返回指定列的所有值之和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GROUP_CONCAT(col) </a:t>
            </a:r>
            <a:r>
              <a:rPr lang="zh-CN" altLang="en-US" dirty="0"/>
              <a:t>返回由属于一组的列值连接组合而成的结果</a:t>
            </a:r>
          </a:p>
        </p:txBody>
      </p:sp>
    </p:spTree>
    <p:extLst>
      <p:ext uri="{BB962C8B-B14F-4D97-AF65-F5344CB8AC3E}">
        <p14:creationId xmlns:p14="http://schemas.microsoft.com/office/powerpoint/2010/main" val="162527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三、字符串函数</a:t>
            </a:r>
            <a:br>
              <a:rPr lang="zh-CN" altLang="en-US" dirty="0"/>
            </a:br>
            <a:r>
              <a:rPr lang="en-US" altLang="zh-CN" dirty="0"/>
              <a:t>ASCII(char)</a:t>
            </a:r>
            <a:r>
              <a:rPr lang="zh-CN" altLang="en-US" dirty="0"/>
              <a:t>返回字符的</a:t>
            </a:r>
            <a:r>
              <a:rPr lang="en-US" altLang="zh-CN" dirty="0"/>
              <a:t>ASCII</a:t>
            </a:r>
            <a:r>
              <a:rPr lang="zh-CN" altLang="en-US" dirty="0"/>
              <a:t>码值</a:t>
            </a:r>
            <a:br>
              <a:rPr lang="zh-CN" altLang="en-US" dirty="0"/>
            </a:br>
            <a:r>
              <a:rPr lang="en-US" altLang="zh-CN" dirty="0"/>
              <a:t>BIT_LENGTH(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zh-CN" altLang="en-US" dirty="0"/>
              <a:t>返回字符串的比特长度</a:t>
            </a:r>
            <a:br>
              <a:rPr lang="zh-CN" altLang="en-US" dirty="0"/>
            </a:br>
            <a:r>
              <a:rPr lang="en-US" altLang="zh-CN" dirty="0"/>
              <a:t>CONCAT(s1,s2...,</a:t>
            </a:r>
            <a:r>
              <a:rPr lang="en-US" altLang="zh-CN" dirty="0" err="1"/>
              <a:t>sn</a:t>
            </a:r>
            <a:r>
              <a:rPr lang="en-US" altLang="zh-CN" dirty="0"/>
              <a:t>)</a:t>
            </a:r>
            <a:r>
              <a:rPr lang="zh-CN" altLang="en-US" dirty="0"/>
              <a:t>将</a:t>
            </a:r>
            <a:r>
              <a:rPr lang="en-US" altLang="zh-CN" dirty="0"/>
              <a:t>s1,s2...,</a:t>
            </a:r>
            <a:r>
              <a:rPr lang="en-US" altLang="zh-CN" dirty="0" err="1"/>
              <a:t>sn</a:t>
            </a:r>
            <a:r>
              <a:rPr lang="zh-CN" altLang="en-US" dirty="0"/>
              <a:t>连接成字符串</a:t>
            </a:r>
            <a:br>
              <a:rPr lang="zh-CN" altLang="en-US" dirty="0"/>
            </a:br>
            <a:r>
              <a:rPr lang="en-US" altLang="zh-CN" dirty="0"/>
              <a:t>CONCAT_WS(sep,s1,s2...,</a:t>
            </a:r>
            <a:r>
              <a:rPr lang="en-US" altLang="zh-CN" dirty="0" err="1"/>
              <a:t>sn</a:t>
            </a:r>
            <a:r>
              <a:rPr lang="en-US" altLang="zh-CN" dirty="0"/>
              <a:t>)</a:t>
            </a:r>
            <a:r>
              <a:rPr lang="zh-CN" altLang="en-US" dirty="0"/>
              <a:t>将</a:t>
            </a:r>
            <a:r>
              <a:rPr lang="en-US" altLang="zh-CN" dirty="0"/>
              <a:t>s1,s2...,</a:t>
            </a:r>
            <a:r>
              <a:rPr lang="en-US" altLang="zh-CN" dirty="0" err="1"/>
              <a:t>sn</a:t>
            </a:r>
            <a:r>
              <a:rPr lang="zh-CN" altLang="en-US" dirty="0"/>
              <a:t>连接成字符串，并用</a:t>
            </a:r>
            <a:r>
              <a:rPr lang="en-US" altLang="zh-CN" dirty="0" err="1"/>
              <a:t>sep</a:t>
            </a:r>
            <a:r>
              <a:rPr lang="zh-CN" altLang="en-US" dirty="0"/>
              <a:t>字符间隔</a:t>
            </a:r>
            <a:br>
              <a:rPr lang="zh-CN" altLang="en-US" dirty="0"/>
            </a:br>
            <a:r>
              <a:rPr lang="en-US" altLang="zh-CN" dirty="0"/>
              <a:t>INSERT(</a:t>
            </a:r>
            <a:r>
              <a:rPr lang="en-US" altLang="zh-CN" dirty="0" err="1"/>
              <a:t>str,x,y,instr</a:t>
            </a:r>
            <a:r>
              <a:rPr lang="en-US" altLang="zh-CN" dirty="0"/>
              <a:t>) </a:t>
            </a:r>
            <a:r>
              <a:rPr lang="zh-CN" altLang="en-US" dirty="0"/>
              <a:t>将字符串</a:t>
            </a:r>
            <a:r>
              <a:rPr lang="en-US" altLang="zh-CN" dirty="0" err="1"/>
              <a:t>str</a:t>
            </a:r>
            <a:r>
              <a:rPr lang="zh-CN" altLang="en-US" dirty="0"/>
              <a:t>从第</a:t>
            </a:r>
            <a:r>
              <a:rPr lang="en-US" altLang="zh-CN" dirty="0"/>
              <a:t>x</a:t>
            </a:r>
            <a:r>
              <a:rPr lang="zh-CN" altLang="en-US" dirty="0"/>
              <a:t>位置开始，</a:t>
            </a:r>
            <a:r>
              <a:rPr lang="en-US" altLang="zh-CN" dirty="0"/>
              <a:t>y</a:t>
            </a:r>
            <a:r>
              <a:rPr lang="zh-CN" altLang="en-US" dirty="0"/>
              <a:t>个字符长的子串替换为字符串</a:t>
            </a:r>
            <a:r>
              <a:rPr lang="en-US" altLang="zh-CN" dirty="0" err="1"/>
              <a:t>instr</a:t>
            </a:r>
            <a:r>
              <a:rPr lang="zh-CN" altLang="en-US" dirty="0"/>
              <a:t>，返回结果</a:t>
            </a:r>
            <a:br>
              <a:rPr lang="zh-CN" altLang="en-US" dirty="0"/>
            </a:br>
            <a:r>
              <a:rPr lang="en-US" altLang="zh-CN" dirty="0"/>
              <a:t>FIND_IN_SET(</a:t>
            </a:r>
            <a:r>
              <a:rPr lang="en-US" altLang="zh-CN" dirty="0" err="1"/>
              <a:t>str,list</a:t>
            </a:r>
            <a:r>
              <a:rPr lang="en-US" altLang="zh-CN" dirty="0"/>
              <a:t>)</a:t>
            </a:r>
            <a:r>
              <a:rPr lang="zh-CN" altLang="en-US" dirty="0"/>
              <a:t>分析逗号分隔的</a:t>
            </a:r>
            <a:r>
              <a:rPr lang="en-US" altLang="zh-CN" dirty="0"/>
              <a:t>list</a:t>
            </a:r>
            <a:r>
              <a:rPr lang="zh-CN" altLang="en-US" dirty="0"/>
              <a:t>列表，如果发现</a:t>
            </a:r>
            <a:r>
              <a:rPr lang="en-US" altLang="zh-CN" dirty="0" err="1"/>
              <a:t>str</a:t>
            </a:r>
            <a:r>
              <a:rPr lang="zh-CN" altLang="en-US" dirty="0"/>
              <a:t>，返回</a:t>
            </a:r>
            <a:r>
              <a:rPr lang="en-US" altLang="zh-CN" dirty="0" err="1"/>
              <a:t>str</a:t>
            </a:r>
            <a:r>
              <a:rPr lang="zh-CN" altLang="en-US" dirty="0"/>
              <a:t>在</a:t>
            </a:r>
            <a:r>
              <a:rPr lang="en-US" altLang="zh-CN" dirty="0"/>
              <a:t>list</a:t>
            </a:r>
            <a:r>
              <a:rPr lang="zh-CN" altLang="en-US" dirty="0"/>
              <a:t>中的位置</a:t>
            </a:r>
            <a:br>
              <a:rPr lang="zh-CN" altLang="en-US" dirty="0"/>
            </a:br>
            <a:r>
              <a:rPr lang="en-US" altLang="zh-CN" dirty="0"/>
              <a:t>LCASE(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zh-CN" altLang="en-US" dirty="0"/>
              <a:t>或</a:t>
            </a:r>
            <a:r>
              <a:rPr lang="en-US" altLang="zh-CN" dirty="0"/>
              <a:t>LOWER(</a:t>
            </a:r>
            <a:r>
              <a:rPr lang="en-US" altLang="zh-CN" dirty="0" err="1"/>
              <a:t>str</a:t>
            </a:r>
            <a:r>
              <a:rPr lang="en-US" altLang="zh-CN" dirty="0"/>
              <a:t>) </a:t>
            </a:r>
            <a:r>
              <a:rPr lang="zh-CN" altLang="en-US" dirty="0"/>
              <a:t>返回将字符串</a:t>
            </a:r>
            <a:r>
              <a:rPr lang="en-US" altLang="zh-CN" dirty="0" err="1"/>
              <a:t>str</a:t>
            </a:r>
            <a:r>
              <a:rPr lang="zh-CN" altLang="en-US" dirty="0"/>
              <a:t>中所有字符改变为小写后的结果</a:t>
            </a:r>
            <a:br>
              <a:rPr lang="zh-CN" altLang="en-US" dirty="0"/>
            </a:br>
            <a:r>
              <a:rPr lang="en-US" altLang="zh-CN" dirty="0"/>
              <a:t>LEFT(</a:t>
            </a:r>
            <a:r>
              <a:rPr lang="en-US" altLang="zh-CN" dirty="0" err="1"/>
              <a:t>str,x</a:t>
            </a:r>
            <a:r>
              <a:rPr lang="en-US" altLang="zh-CN" dirty="0"/>
              <a:t>)</a:t>
            </a:r>
            <a:r>
              <a:rPr lang="zh-CN" altLang="en-US" dirty="0"/>
              <a:t>返回字符串</a:t>
            </a:r>
            <a:r>
              <a:rPr lang="en-US" altLang="zh-CN" dirty="0" err="1"/>
              <a:t>str</a:t>
            </a:r>
            <a:r>
              <a:rPr lang="zh-CN" altLang="en-US" dirty="0"/>
              <a:t>中最左边的</a:t>
            </a:r>
            <a:r>
              <a:rPr lang="en-US" altLang="zh-CN" dirty="0"/>
              <a:t>x</a:t>
            </a:r>
            <a:r>
              <a:rPr lang="zh-CN" altLang="en-US" dirty="0"/>
              <a:t>个字符</a:t>
            </a:r>
            <a:br>
              <a:rPr lang="zh-CN" altLang="en-US" dirty="0"/>
            </a:br>
            <a:r>
              <a:rPr lang="en-US" altLang="zh-CN" dirty="0"/>
              <a:t>LENGTH(s)</a:t>
            </a:r>
            <a:r>
              <a:rPr lang="zh-CN" altLang="en-US" dirty="0"/>
              <a:t>返回字符串</a:t>
            </a:r>
            <a:r>
              <a:rPr lang="en-US" altLang="zh-CN" dirty="0" err="1"/>
              <a:t>str</a:t>
            </a:r>
            <a:r>
              <a:rPr lang="zh-CN" altLang="en-US" dirty="0"/>
              <a:t>中的字符数</a:t>
            </a:r>
            <a:br>
              <a:rPr lang="zh-CN" altLang="en-US" dirty="0"/>
            </a:br>
            <a:r>
              <a:rPr lang="en-US" altLang="zh-CN" dirty="0"/>
              <a:t>LTRIM(</a:t>
            </a:r>
            <a:r>
              <a:rPr lang="en-US" altLang="zh-CN" dirty="0" err="1"/>
              <a:t>str</a:t>
            </a:r>
            <a:r>
              <a:rPr lang="en-US" altLang="zh-CN" dirty="0"/>
              <a:t>) </a:t>
            </a:r>
            <a:r>
              <a:rPr lang="zh-CN" altLang="en-US" dirty="0"/>
              <a:t>从字符串</a:t>
            </a:r>
            <a:r>
              <a:rPr lang="en-US" altLang="zh-CN" dirty="0" err="1"/>
              <a:t>str</a:t>
            </a:r>
            <a:r>
              <a:rPr lang="zh-CN" altLang="en-US" dirty="0"/>
              <a:t>中切掉开头的空格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12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0382"/>
            <a:ext cx="11277600" cy="558338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POSITION(</a:t>
            </a:r>
            <a:r>
              <a:rPr lang="en-US" altLang="zh-CN" dirty="0" err="1" smtClean="0"/>
              <a:t>substr,str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返回子串</a:t>
            </a:r>
            <a:r>
              <a:rPr lang="en-US" altLang="zh-CN" dirty="0" err="1" smtClean="0"/>
              <a:t>substr</a:t>
            </a:r>
            <a:r>
              <a:rPr lang="zh-CN" altLang="en-US" dirty="0" smtClean="0"/>
              <a:t>在字符串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中第一次出现的位置</a:t>
            </a:r>
            <a:br>
              <a:rPr lang="zh-CN" altLang="en-US" dirty="0" smtClean="0"/>
            </a:br>
            <a:r>
              <a:rPr lang="en-US" altLang="zh-CN" dirty="0" smtClean="0"/>
              <a:t>QUOTE(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用反斜杠转义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中的单引号</a:t>
            </a:r>
            <a:br>
              <a:rPr lang="zh-CN" altLang="en-US" dirty="0" smtClean="0"/>
            </a:br>
            <a:r>
              <a:rPr lang="en-US" altLang="zh-CN" dirty="0" smtClean="0"/>
              <a:t>REPEAT(</a:t>
            </a:r>
            <a:r>
              <a:rPr lang="en-US" altLang="zh-CN" dirty="0" err="1" smtClean="0"/>
              <a:t>str,srchstr,rplcstr</a:t>
            </a:r>
            <a:r>
              <a:rPr lang="en-US" altLang="zh-CN" dirty="0" smtClean="0"/>
              <a:t>)</a:t>
            </a:r>
            <a:r>
              <a:rPr lang="zh-CN" altLang="en-US" dirty="0" smtClean="0"/>
              <a:t>返回字符串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重复</a:t>
            </a:r>
            <a:r>
              <a:rPr lang="en-US" altLang="zh-CN" dirty="0" smtClean="0"/>
              <a:t>x</a:t>
            </a:r>
            <a:r>
              <a:rPr lang="zh-CN" altLang="en-US" dirty="0" smtClean="0"/>
              <a:t>次的结果</a:t>
            </a:r>
            <a:br>
              <a:rPr lang="zh-CN" altLang="en-US" dirty="0" smtClean="0"/>
            </a:br>
            <a:r>
              <a:rPr lang="en-US" altLang="zh-CN" dirty="0" smtClean="0"/>
              <a:t>REVERSE(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返回颠倒字符串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的结果</a:t>
            </a:r>
            <a:br>
              <a:rPr lang="zh-CN" altLang="en-US" dirty="0" smtClean="0"/>
            </a:br>
            <a:r>
              <a:rPr lang="en-US" altLang="zh-CN" dirty="0" smtClean="0"/>
              <a:t>RIGHT(</a:t>
            </a:r>
            <a:r>
              <a:rPr lang="en-US" altLang="zh-CN" dirty="0" err="1" smtClean="0"/>
              <a:t>str,x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返回字符串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中最右边的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个字符</a:t>
            </a:r>
            <a:br>
              <a:rPr lang="zh-CN" altLang="en-US" dirty="0" smtClean="0"/>
            </a:br>
            <a:r>
              <a:rPr lang="en-US" altLang="zh-CN" dirty="0" smtClean="0"/>
              <a:t>RTRIM(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返回字符串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尾部的空格</a:t>
            </a:r>
            <a:br>
              <a:rPr lang="zh-CN" altLang="en-US" dirty="0" smtClean="0"/>
            </a:br>
            <a:r>
              <a:rPr lang="en-US" altLang="zh-CN" dirty="0" smtClean="0"/>
              <a:t>STRCMP(s1,s2)</a:t>
            </a:r>
            <a:r>
              <a:rPr lang="zh-CN" altLang="en-US" dirty="0" smtClean="0"/>
              <a:t>比较字符串</a:t>
            </a:r>
            <a:r>
              <a:rPr lang="en-US" altLang="zh-CN" dirty="0" smtClean="0"/>
              <a:t>s1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s2</a:t>
            </a:r>
            <a:br>
              <a:rPr lang="en-US" altLang="zh-CN" dirty="0" smtClean="0"/>
            </a:br>
            <a:r>
              <a:rPr lang="en-US" altLang="zh-CN" dirty="0" smtClean="0"/>
              <a:t>TRIM(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</a:t>
            </a:r>
            <a:r>
              <a:rPr lang="zh-CN" altLang="en-US" dirty="0" smtClean="0"/>
              <a:t>去除字符串首部和尾部的所有空格</a:t>
            </a:r>
            <a:br>
              <a:rPr lang="zh-CN" altLang="en-US" dirty="0" smtClean="0"/>
            </a:br>
            <a:r>
              <a:rPr lang="en-US" altLang="zh-CN" dirty="0" smtClean="0"/>
              <a:t>UCASE(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</a:t>
            </a:r>
            <a:r>
              <a:rPr lang="zh-CN" altLang="en-US" dirty="0" smtClean="0"/>
              <a:t>或</a:t>
            </a:r>
            <a:r>
              <a:rPr lang="en-US" altLang="zh-CN" dirty="0" smtClean="0"/>
              <a:t>UPPER(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返回将字符串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中所有字符转变为大写后的结果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65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6364"/>
            <a:ext cx="10515600" cy="583059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b="1" dirty="0"/>
              <a:t>四、日期和时间函数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CURDATE()</a:t>
            </a:r>
            <a:r>
              <a:rPr lang="zh-CN" altLang="en-US" dirty="0"/>
              <a:t>或</a:t>
            </a:r>
            <a:r>
              <a:rPr lang="en-US" altLang="zh-CN" dirty="0"/>
              <a:t>CURRENT_DATE() </a:t>
            </a:r>
            <a:r>
              <a:rPr lang="zh-CN" altLang="en-US" dirty="0"/>
              <a:t>返回当前的日期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CURTIME()</a:t>
            </a:r>
            <a:r>
              <a:rPr lang="zh-CN" altLang="en-US" dirty="0"/>
              <a:t>或</a:t>
            </a:r>
            <a:r>
              <a:rPr lang="en-US" altLang="zh-CN" dirty="0"/>
              <a:t>CURRENT_TIME() </a:t>
            </a:r>
            <a:r>
              <a:rPr lang="zh-CN" altLang="en-US" dirty="0"/>
              <a:t>返回当前的时间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DATE_ADD(</a:t>
            </a:r>
            <a:r>
              <a:rPr lang="en-US" altLang="zh-CN" dirty="0" err="1"/>
              <a:t>date,INTERVAL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keyword)</a:t>
            </a:r>
            <a:r>
              <a:rPr lang="zh-CN" altLang="en-US" dirty="0"/>
              <a:t>返回日期</a:t>
            </a:r>
            <a:r>
              <a:rPr lang="en-US" altLang="zh-CN" dirty="0"/>
              <a:t>date</a:t>
            </a:r>
            <a:r>
              <a:rPr lang="zh-CN" altLang="en-US" dirty="0"/>
              <a:t>加上间隔时间</a:t>
            </a:r>
            <a:r>
              <a:rPr lang="en-US" altLang="zh-CN" dirty="0" err="1"/>
              <a:t>int</a:t>
            </a:r>
            <a:r>
              <a:rPr lang="zh-CN" altLang="en-US" dirty="0"/>
              <a:t>的结果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zh-CN" altLang="en-US" dirty="0"/>
              <a:t>必须按照关键字进行格式化</a:t>
            </a:r>
            <a:r>
              <a:rPr lang="en-US" altLang="zh-CN" dirty="0"/>
              <a:t>),</a:t>
            </a:r>
            <a:r>
              <a:rPr lang="zh-CN" altLang="en-US" dirty="0"/>
              <a:t>如：</a:t>
            </a:r>
            <a:r>
              <a:rPr lang="en-US" altLang="zh-CN" dirty="0" smtClean="0"/>
              <a:t>SELECT  DATE_ADD</a:t>
            </a:r>
            <a:r>
              <a:rPr lang="en-US" altLang="zh-CN" dirty="0"/>
              <a:t>(CURRENT_DATE,INTERVAL 6 MONTH);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DATE_FORMAT(</a:t>
            </a:r>
            <a:r>
              <a:rPr lang="en-US" altLang="zh-CN" dirty="0" err="1"/>
              <a:t>date,fmt</a:t>
            </a:r>
            <a:r>
              <a:rPr lang="en-US" altLang="zh-CN" dirty="0"/>
              <a:t>)  </a:t>
            </a:r>
            <a:r>
              <a:rPr lang="zh-CN" altLang="en-US" dirty="0"/>
              <a:t>依照指定的</a:t>
            </a:r>
            <a:r>
              <a:rPr lang="en-US" altLang="zh-CN" dirty="0" err="1"/>
              <a:t>fmt</a:t>
            </a:r>
            <a:r>
              <a:rPr lang="zh-CN" altLang="en-US" dirty="0"/>
              <a:t>格式格式化日期</a:t>
            </a:r>
            <a:r>
              <a:rPr lang="en-US" altLang="zh-CN" dirty="0"/>
              <a:t>date</a:t>
            </a:r>
            <a:r>
              <a:rPr lang="zh-CN" altLang="en-US" dirty="0"/>
              <a:t>值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DATE_SUB(</a:t>
            </a:r>
            <a:r>
              <a:rPr lang="en-US" altLang="zh-CN" dirty="0" err="1"/>
              <a:t>date,INTERVAL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keyword)</a:t>
            </a:r>
            <a:r>
              <a:rPr lang="zh-CN" altLang="en-US" dirty="0"/>
              <a:t>返回日期</a:t>
            </a:r>
            <a:r>
              <a:rPr lang="en-US" altLang="zh-CN" dirty="0"/>
              <a:t>date</a:t>
            </a:r>
            <a:r>
              <a:rPr lang="zh-CN" altLang="en-US" dirty="0"/>
              <a:t>加上间隔时间</a:t>
            </a:r>
            <a:r>
              <a:rPr lang="en-US" altLang="zh-CN" dirty="0" err="1"/>
              <a:t>int</a:t>
            </a:r>
            <a:r>
              <a:rPr lang="zh-CN" altLang="en-US" dirty="0"/>
              <a:t>的结果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zh-CN" altLang="en-US" dirty="0"/>
              <a:t>必须按照关键字进行格式化</a:t>
            </a:r>
            <a:r>
              <a:rPr lang="en-US" altLang="zh-CN" dirty="0"/>
              <a:t>),</a:t>
            </a:r>
            <a:r>
              <a:rPr lang="zh-CN" altLang="en-US" dirty="0"/>
              <a:t>如：</a:t>
            </a:r>
            <a:r>
              <a:rPr lang="en-US" altLang="zh-CN" dirty="0" smtClean="0"/>
              <a:t>SELECT   DATE_SUB</a:t>
            </a:r>
            <a:r>
              <a:rPr lang="en-US" altLang="zh-CN" dirty="0"/>
              <a:t>(CURRENT_DATE,INTERVAL 6 MONTH);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DAYOFWEEK(date)   </a:t>
            </a:r>
            <a:r>
              <a:rPr lang="zh-CN" altLang="en-US" dirty="0"/>
              <a:t>返回</a:t>
            </a:r>
            <a:r>
              <a:rPr lang="en-US" altLang="zh-CN" dirty="0"/>
              <a:t>date</a:t>
            </a:r>
            <a:r>
              <a:rPr lang="zh-CN" altLang="en-US" dirty="0"/>
              <a:t>所代表的一星期中的第几天</a:t>
            </a:r>
            <a:r>
              <a:rPr lang="en-US" altLang="zh-CN" dirty="0"/>
              <a:t>(1~7)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DAYOFMONTH(date)  </a:t>
            </a:r>
            <a:r>
              <a:rPr lang="zh-CN" altLang="en-US" dirty="0"/>
              <a:t>返回</a:t>
            </a:r>
            <a:r>
              <a:rPr lang="en-US" altLang="zh-CN" dirty="0"/>
              <a:t>date</a:t>
            </a:r>
            <a:r>
              <a:rPr lang="zh-CN" altLang="en-US" dirty="0"/>
              <a:t>是一个月的第几天</a:t>
            </a:r>
            <a:r>
              <a:rPr lang="en-US" altLang="zh-CN" dirty="0"/>
              <a:t>(1~31)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DAYOFYEAR(date)   </a:t>
            </a:r>
            <a:r>
              <a:rPr lang="zh-CN" altLang="en-US" dirty="0"/>
              <a:t>返回</a:t>
            </a:r>
            <a:r>
              <a:rPr lang="en-US" altLang="zh-CN" dirty="0"/>
              <a:t>date</a:t>
            </a:r>
            <a:r>
              <a:rPr lang="zh-CN" altLang="en-US" dirty="0"/>
              <a:t>是一年的第几天</a:t>
            </a:r>
            <a:r>
              <a:rPr lang="en-US" altLang="zh-CN" dirty="0"/>
              <a:t>(1~366)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25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7145"/>
            <a:ext cx="10515600" cy="580981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DAYNAME(date)   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的星期名，如：</a:t>
            </a:r>
            <a:r>
              <a:rPr lang="en-US" altLang="zh-CN" dirty="0" smtClean="0"/>
              <a:t>SELECT DAYNAME(CURRENT_DATE);</a:t>
            </a:r>
            <a:br>
              <a:rPr lang="en-US" altLang="zh-CN" dirty="0" smtClean="0"/>
            </a:br>
            <a:r>
              <a:rPr lang="en-US" altLang="zh-CN" dirty="0" smtClean="0"/>
              <a:t>FROM_UNIXTIME(</a:t>
            </a:r>
            <a:r>
              <a:rPr lang="en-US" altLang="zh-CN" dirty="0" err="1" smtClean="0"/>
              <a:t>ts,fmt</a:t>
            </a:r>
            <a:r>
              <a:rPr lang="en-US" altLang="zh-CN" dirty="0" smtClean="0"/>
              <a:t>)  </a:t>
            </a:r>
            <a:r>
              <a:rPr lang="zh-CN" altLang="en-US" dirty="0" smtClean="0"/>
              <a:t>根据指定的</a:t>
            </a:r>
            <a:r>
              <a:rPr lang="en-US" altLang="zh-CN" dirty="0" err="1" smtClean="0"/>
              <a:t>fmt</a:t>
            </a:r>
            <a:r>
              <a:rPr lang="zh-CN" altLang="en-US" dirty="0" smtClean="0"/>
              <a:t>格式，格式化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时间戳</a:t>
            </a:r>
            <a:r>
              <a:rPr lang="en-US" altLang="zh-CN" dirty="0" err="1" smtClean="0"/>
              <a:t>ts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HOUR(time)   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的小时值</a:t>
            </a:r>
            <a:r>
              <a:rPr lang="en-US" altLang="zh-CN" dirty="0" smtClean="0"/>
              <a:t>(0~23)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MINUTE(time)   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的分钟值</a:t>
            </a:r>
            <a:r>
              <a:rPr lang="en-US" altLang="zh-CN" dirty="0" smtClean="0"/>
              <a:t>(0~59)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MONTH(date)   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的月份值</a:t>
            </a:r>
            <a:r>
              <a:rPr lang="en-US" altLang="zh-CN" dirty="0" smtClean="0"/>
              <a:t>(1~12)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MONTHNAME(date)   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的月份名，如：</a:t>
            </a:r>
            <a:r>
              <a:rPr lang="en-US" altLang="zh-CN" dirty="0" smtClean="0"/>
              <a:t>SELECT MONTHNAME(CURRENT_DATE);</a:t>
            </a:r>
            <a:br>
              <a:rPr lang="en-US" altLang="zh-CN" dirty="0" smtClean="0"/>
            </a:br>
            <a:r>
              <a:rPr lang="en-US" altLang="zh-CN" dirty="0" smtClean="0"/>
              <a:t>NOW()    </a:t>
            </a:r>
            <a:r>
              <a:rPr lang="zh-CN" altLang="en-US" dirty="0" smtClean="0"/>
              <a:t>返回当前的日期和时间</a:t>
            </a:r>
            <a:br>
              <a:rPr lang="zh-CN" altLang="en-US" dirty="0" smtClean="0"/>
            </a:br>
            <a:r>
              <a:rPr lang="en-US" altLang="zh-CN" dirty="0" smtClean="0"/>
              <a:t>QUARTER(date)   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在一年中的季度</a:t>
            </a:r>
            <a:r>
              <a:rPr lang="en-US" altLang="zh-CN" dirty="0" smtClean="0"/>
              <a:t>(1~4)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SELECT QUARTER(CURRENT_DATE);</a:t>
            </a:r>
            <a:br>
              <a:rPr lang="en-US" altLang="zh-CN" dirty="0" smtClean="0"/>
            </a:br>
            <a:r>
              <a:rPr lang="en-US" altLang="zh-CN" dirty="0" smtClean="0"/>
              <a:t>WEEK(date)   </a:t>
            </a:r>
            <a:r>
              <a:rPr lang="zh-CN" altLang="en-US" dirty="0" smtClean="0"/>
              <a:t>返回日期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为一年中第几周</a:t>
            </a:r>
            <a:r>
              <a:rPr lang="en-US" altLang="zh-CN" dirty="0" smtClean="0"/>
              <a:t>(0~53)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YEAR(date)   </a:t>
            </a:r>
            <a:r>
              <a:rPr lang="zh-CN" altLang="en-US" dirty="0" smtClean="0"/>
              <a:t>返回日期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的年份</a:t>
            </a:r>
            <a:r>
              <a:rPr lang="en-US" altLang="zh-CN" dirty="0" smtClean="0"/>
              <a:t>(1000~9999)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66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6364"/>
            <a:ext cx="10515600" cy="583059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/>
              <a:t>一些示例：</a:t>
            </a:r>
            <a:br>
              <a:rPr lang="zh-CN" altLang="en-US" dirty="0" smtClean="0"/>
            </a:br>
            <a:r>
              <a:rPr lang="zh-CN" altLang="en-US" dirty="0" smtClean="0"/>
              <a:t>获取当前系统时间：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/>
              <a:t>SELECT EXTRACT(YEAR_MONTH FROM CURRENT_DATE);</a:t>
            </a:r>
            <a:br>
              <a:rPr lang="en-US" altLang="zh-CN" dirty="0" smtClean="0"/>
            </a:br>
            <a:r>
              <a:rPr lang="en-US" altLang="zh-CN" dirty="0" smtClean="0"/>
              <a:t>SELECT EXTRACT(DAY_SECOND FROM CURRENT_DATE);</a:t>
            </a:r>
            <a:br>
              <a:rPr lang="en-US" altLang="zh-CN" dirty="0" smtClean="0"/>
            </a:br>
            <a:r>
              <a:rPr lang="en-US" altLang="zh-CN" dirty="0" smtClean="0"/>
              <a:t>SELECT EXTRACT(HOUR_MINUTE FROM CURRENT_DATE);</a:t>
            </a:r>
            <a:br>
              <a:rPr lang="en-US" altLang="zh-CN" dirty="0" smtClean="0"/>
            </a:br>
            <a:r>
              <a:rPr lang="zh-CN" altLang="en-US" dirty="0" smtClean="0"/>
              <a:t>返回两个日期值之间的差值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月数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/>
              <a:t>SELECT PERIOD_DIFF(200302,199802);</a:t>
            </a:r>
            <a:br>
              <a:rPr lang="en-US" altLang="zh-CN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79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8036"/>
            <a:ext cx="10515600" cy="56089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mysql</a:t>
            </a:r>
            <a:r>
              <a:rPr lang="zh-CN" altLang="en-US" dirty="0" smtClean="0"/>
              <a:t>的日期处理函数</a:t>
            </a:r>
            <a:r>
              <a:rPr lang="en-US" altLang="zh-CN" dirty="0" err="1" smtClean="0"/>
              <a:t>to_days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from_days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TO_DAYS(date)</a:t>
            </a:r>
            <a:r>
              <a:rPr lang="zh-CN" altLang="en-US" dirty="0" smtClean="0"/>
              <a:t>给出一个日期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，返回一个天数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0 </a:t>
            </a:r>
            <a:r>
              <a:rPr lang="zh-CN" altLang="en-US" dirty="0" smtClean="0"/>
              <a:t>年开始的天数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</a:p>
          <a:p>
            <a:pPr marL="0" indent="0">
              <a:buNone/>
            </a:pPr>
            <a:r>
              <a:rPr lang="en-US" altLang="zh-CN" dirty="0" err="1" smtClean="0"/>
              <a:t>mysql</a:t>
            </a:r>
            <a:r>
              <a:rPr lang="en-US" altLang="zh-CN" dirty="0" smtClean="0"/>
              <a:t>&gt; SELECT TO_DAYS(950501); </a:t>
            </a:r>
          </a:p>
          <a:p>
            <a:pPr marL="0" indent="0">
              <a:buNone/>
            </a:pPr>
            <a:r>
              <a:rPr lang="en-US" altLang="zh-CN" dirty="0" smtClean="0"/>
              <a:t>-&gt; 728779 </a:t>
            </a:r>
          </a:p>
          <a:p>
            <a:pPr marL="0" indent="0">
              <a:buNone/>
            </a:pPr>
            <a:r>
              <a:rPr lang="en-US" altLang="zh-CN" dirty="0" err="1" smtClean="0"/>
              <a:t>mysql</a:t>
            </a:r>
            <a:r>
              <a:rPr lang="en-US" altLang="zh-CN" dirty="0" smtClean="0"/>
              <a:t>&gt; SELECT TO_DAYS('1997-10-07'); </a:t>
            </a:r>
          </a:p>
          <a:p>
            <a:pPr marL="0" indent="0">
              <a:buNone/>
            </a:pPr>
            <a:r>
              <a:rPr lang="en-US" altLang="zh-CN" dirty="0" smtClean="0"/>
              <a:t>-&gt; 729669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TO_DAYS() </a:t>
            </a:r>
            <a:r>
              <a:rPr lang="zh-CN" altLang="en-US" dirty="0" smtClean="0"/>
              <a:t>无意于使用先于格里高里历法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即现行的阳历</a:t>
            </a:r>
            <a:r>
              <a:rPr lang="en-US" altLang="zh-CN" dirty="0" smtClean="0"/>
              <a:t>)(1582)</a:t>
            </a:r>
            <a:r>
              <a:rPr lang="zh-CN" altLang="en-US" dirty="0" smtClean="0"/>
              <a:t>出现的值，因为它不考虑当历法改变时所遗失的天数。</a:t>
            </a:r>
          </a:p>
          <a:p>
            <a:pPr marL="0" indent="0">
              <a:buNone/>
            </a:pPr>
            <a:r>
              <a:rPr lang="zh-CN" altLang="en-US" dirty="0" smtClean="0"/>
              <a:t> 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FROM_DAYS(N)</a:t>
            </a:r>
            <a:r>
              <a:rPr lang="zh-CN" altLang="en-US" dirty="0" smtClean="0"/>
              <a:t>给出一个天数 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，返回一个 </a:t>
            </a:r>
            <a:r>
              <a:rPr lang="en-US" altLang="zh-CN" dirty="0" smtClean="0"/>
              <a:t>DATE </a:t>
            </a:r>
            <a:r>
              <a:rPr lang="zh-CN" altLang="en-US" dirty="0" smtClean="0"/>
              <a:t>值：</a:t>
            </a:r>
          </a:p>
          <a:p>
            <a:pPr marL="0" indent="0">
              <a:buNone/>
            </a:pPr>
            <a:r>
              <a:rPr lang="en-US" altLang="zh-CN" dirty="0" err="1" smtClean="0"/>
              <a:t>mysql</a:t>
            </a:r>
            <a:r>
              <a:rPr lang="en-US" altLang="zh-CN" dirty="0" smtClean="0"/>
              <a:t>&gt; SELECT FROM_DAYS(729669);</a:t>
            </a:r>
          </a:p>
          <a:p>
            <a:pPr marL="0" indent="0">
              <a:buNone/>
            </a:pPr>
            <a:r>
              <a:rPr lang="en-US" altLang="zh-CN" dirty="0" smtClean="0"/>
              <a:t> -&gt; '1997-10-07'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4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314</Words>
  <Application>Microsoft Macintosh PowerPoint</Application>
  <PresentationFormat>自定义</PresentationFormat>
  <Paragraphs>56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Function and Index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示例：</vt:lpstr>
      <vt:lpstr>PowerPoint 演示文稿</vt:lpstr>
      <vt:lpstr>PowerPoint 演示文稿</vt:lpstr>
      <vt:lpstr>PowerPoint 演示文稿</vt:lpstr>
      <vt:lpstr>创建表的时候直接指定</vt:lpstr>
      <vt:lpstr>练习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and Index</dc:title>
  <dc:creator>Crystal</dc:creator>
  <cp:lastModifiedBy>quan zou</cp:lastModifiedBy>
  <cp:revision>25</cp:revision>
  <dcterms:created xsi:type="dcterms:W3CDTF">2018-05-21T15:09:29Z</dcterms:created>
  <dcterms:modified xsi:type="dcterms:W3CDTF">2019-05-05T22:58:26Z</dcterms:modified>
</cp:coreProperties>
</file>