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7" r:id="rId5"/>
    <p:sldId id="273" r:id="rId6"/>
    <p:sldId id="258" r:id="rId7"/>
    <p:sldId id="262" r:id="rId8"/>
    <p:sldId id="263" r:id="rId9"/>
    <p:sldId id="264" r:id="rId10"/>
    <p:sldId id="265" r:id="rId11"/>
    <p:sldId id="266" r:id="rId12"/>
    <p:sldId id="267" r:id="rId13"/>
    <p:sldId id="278" r:id="rId14"/>
    <p:sldId id="268" r:id="rId15"/>
    <p:sldId id="269" r:id="rId16"/>
    <p:sldId id="271" r:id="rId17"/>
    <p:sldId id="276" r:id="rId18"/>
    <p:sldId id="270" r:id="rId19"/>
    <p:sldId id="274" r:id="rId20"/>
    <p:sldId id="275" r:id="rId21"/>
    <p:sldId id="279" r:id="rId22"/>
    <p:sldId id="280" r:id="rId23"/>
    <p:sldId id="272" r:id="rId24"/>
    <p:sldId id="27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8FD31DB-1024-452F-815E-E970542F8625}" type="datetimeFigureOut">
              <a:rPr lang="zh-CN" altLang="en-US" smtClean="0"/>
              <a:t>2019/5/19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CCCB48-E898-4536-88CE-23F63D78F219}" type="slidenum">
              <a:rPr lang="zh-CN" altLang="en-US" smtClean="0"/>
              <a:t>‹#›</a:t>
            </a:fld>
            <a:endParaRPr lang="zh-CN" altLang="en-US"/>
          </a:p>
        </p:txBody>
      </p:sp>
    </p:spTree>
    <p:extLst>
      <p:ext uri="{BB962C8B-B14F-4D97-AF65-F5344CB8AC3E}">
        <p14:creationId xmlns:p14="http://schemas.microsoft.com/office/powerpoint/2010/main" val="983887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FD31DB-1024-452F-815E-E970542F8625}" type="datetimeFigureOut">
              <a:rPr lang="zh-CN" altLang="en-US" smtClean="0"/>
              <a:t>2019/5/19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CCCB48-E898-4536-88CE-23F63D78F219}" type="slidenum">
              <a:rPr lang="zh-CN" altLang="en-US" smtClean="0"/>
              <a:t>‹#›</a:t>
            </a:fld>
            <a:endParaRPr lang="zh-CN" altLang="en-US"/>
          </a:p>
        </p:txBody>
      </p:sp>
    </p:spTree>
    <p:extLst>
      <p:ext uri="{BB962C8B-B14F-4D97-AF65-F5344CB8AC3E}">
        <p14:creationId xmlns:p14="http://schemas.microsoft.com/office/powerpoint/2010/main" val="1307281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FD31DB-1024-452F-815E-E970542F8625}" type="datetimeFigureOut">
              <a:rPr lang="zh-CN" altLang="en-US" smtClean="0"/>
              <a:t>2019/5/19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CCCB48-E898-4536-88CE-23F63D78F219}" type="slidenum">
              <a:rPr lang="zh-CN" altLang="en-US" smtClean="0"/>
              <a:t>‹#›</a:t>
            </a:fld>
            <a:endParaRPr lang="zh-CN" altLang="en-US"/>
          </a:p>
        </p:txBody>
      </p:sp>
    </p:spTree>
    <p:extLst>
      <p:ext uri="{BB962C8B-B14F-4D97-AF65-F5344CB8AC3E}">
        <p14:creationId xmlns:p14="http://schemas.microsoft.com/office/powerpoint/2010/main" val="1028706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FD31DB-1024-452F-815E-E970542F8625}" type="datetimeFigureOut">
              <a:rPr lang="zh-CN" altLang="en-US" smtClean="0"/>
              <a:t>2019/5/19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CCCB48-E898-4536-88CE-23F63D78F219}" type="slidenum">
              <a:rPr lang="zh-CN" altLang="en-US" smtClean="0"/>
              <a:t>‹#›</a:t>
            </a:fld>
            <a:endParaRPr lang="zh-CN" altLang="en-US"/>
          </a:p>
        </p:txBody>
      </p:sp>
    </p:spTree>
    <p:extLst>
      <p:ext uri="{BB962C8B-B14F-4D97-AF65-F5344CB8AC3E}">
        <p14:creationId xmlns:p14="http://schemas.microsoft.com/office/powerpoint/2010/main" val="171094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8FD31DB-1024-452F-815E-E970542F8625}" type="datetimeFigureOut">
              <a:rPr lang="zh-CN" altLang="en-US" smtClean="0"/>
              <a:t>2019/5/19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CCCB48-E898-4536-88CE-23F63D78F219}" type="slidenum">
              <a:rPr lang="zh-CN" altLang="en-US" smtClean="0"/>
              <a:t>‹#›</a:t>
            </a:fld>
            <a:endParaRPr lang="zh-CN" altLang="en-US"/>
          </a:p>
        </p:txBody>
      </p:sp>
    </p:spTree>
    <p:extLst>
      <p:ext uri="{BB962C8B-B14F-4D97-AF65-F5344CB8AC3E}">
        <p14:creationId xmlns:p14="http://schemas.microsoft.com/office/powerpoint/2010/main" val="377209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8FD31DB-1024-452F-815E-E970542F8625}" type="datetimeFigureOut">
              <a:rPr lang="zh-CN" altLang="en-US" smtClean="0"/>
              <a:t>2019/5/19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CCCB48-E898-4536-88CE-23F63D78F219}" type="slidenum">
              <a:rPr lang="zh-CN" altLang="en-US" smtClean="0"/>
              <a:t>‹#›</a:t>
            </a:fld>
            <a:endParaRPr lang="zh-CN" altLang="en-US"/>
          </a:p>
        </p:txBody>
      </p:sp>
    </p:spTree>
    <p:extLst>
      <p:ext uri="{BB962C8B-B14F-4D97-AF65-F5344CB8AC3E}">
        <p14:creationId xmlns:p14="http://schemas.microsoft.com/office/powerpoint/2010/main" val="638550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8FD31DB-1024-452F-815E-E970542F8625}" type="datetimeFigureOut">
              <a:rPr lang="zh-CN" altLang="en-US" smtClean="0"/>
              <a:t>2019/5/19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ECCCB48-E898-4536-88CE-23F63D78F219}" type="slidenum">
              <a:rPr lang="zh-CN" altLang="en-US" smtClean="0"/>
              <a:t>‹#›</a:t>
            </a:fld>
            <a:endParaRPr lang="zh-CN" altLang="en-US"/>
          </a:p>
        </p:txBody>
      </p:sp>
    </p:spTree>
    <p:extLst>
      <p:ext uri="{BB962C8B-B14F-4D97-AF65-F5344CB8AC3E}">
        <p14:creationId xmlns:p14="http://schemas.microsoft.com/office/powerpoint/2010/main" val="361083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8FD31DB-1024-452F-815E-E970542F8625}"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ECCCB48-E898-4536-88CE-23F63D78F219}" type="slidenum">
              <a:rPr lang="zh-CN" altLang="en-US" smtClean="0"/>
              <a:t>‹#›</a:t>
            </a:fld>
            <a:endParaRPr lang="zh-CN" altLang="en-US"/>
          </a:p>
        </p:txBody>
      </p:sp>
    </p:spTree>
    <p:extLst>
      <p:ext uri="{BB962C8B-B14F-4D97-AF65-F5344CB8AC3E}">
        <p14:creationId xmlns:p14="http://schemas.microsoft.com/office/powerpoint/2010/main" val="279780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FD31DB-1024-452F-815E-E970542F8625}" type="datetimeFigureOut">
              <a:rPr lang="zh-CN" altLang="en-US" smtClean="0"/>
              <a:t>2019/5/19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CCB48-E898-4536-88CE-23F63D78F219}" type="slidenum">
              <a:rPr lang="zh-CN" altLang="en-US" smtClean="0"/>
              <a:t>‹#›</a:t>
            </a:fld>
            <a:endParaRPr lang="zh-CN" altLang="en-US"/>
          </a:p>
        </p:txBody>
      </p:sp>
    </p:spTree>
    <p:extLst>
      <p:ext uri="{BB962C8B-B14F-4D97-AF65-F5344CB8AC3E}">
        <p14:creationId xmlns:p14="http://schemas.microsoft.com/office/powerpoint/2010/main" val="18355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FD31DB-1024-452F-815E-E970542F8625}" type="datetimeFigureOut">
              <a:rPr lang="zh-CN" altLang="en-US" smtClean="0"/>
              <a:t>2019/5/19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CCCB48-E898-4536-88CE-23F63D78F219}" type="slidenum">
              <a:rPr lang="zh-CN" altLang="en-US" smtClean="0"/>
              <a:t>‹#›</a:t>
            </a:fld>
            <a:endParaRPr lang="zh-CN" altLang="en-US"/>
          </a:p>
        </p:txBody>
      </p:sp>
    </p:spTree>
    <p:extLst>
      <p:ext uri="{BB962C8B-B14F-4D97-AF65-F5344CB8AC3E}">
        <p14:creationId xmlns:p14="http://schemas.microsoft.com/office/powerpoint/2010/main" val="2497540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FD31DB-1024-452F-815E-E970542F8625}" type="datetimeFigureOut">
              <a:rPr lang="zh-CN" altLang="en-US" smtClean="0"/>
              <a:t>2019/5/19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CCCB48-E898-4536-88CE-23F63D78F219}" type="slidenum">
              <a:rPr lang="zh-CN" altLang="en-US" smtClean="0"/>
              <a:t>‹#›</a:t>
            </a:fld>
            <a:endParaRPr lang="zh-CN" altLang="en-US"/>
          </a:p>
        </p:txBody>
      </p:sp>
    </p:spTree>
    <p:extLst>
      <p:ext uri="{BB962C8B-B14F-4D97-AF65-F5344CB8AC3E}">
        <p14:creationId xmlns:p14="http://schemas.microsoft.com/office/powerpoint/2010/main" val="510418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D31DB-1024-452F-815E-E970542F8625}" type="datetimeFigureOut">
              <a:rPr lang="zh-CN" altLang="en-US" smtClean="0"/>
              <a:t>2019/5/19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CCB48-E898-4536-88CE-23F63D78F219}" type="slidenum">
              <a:rPr lang="zh-CN" altLang="en-US" smtClean="0"/>
              <a:t>‹#›</a:t>
            </a:fld>
            <a:endParaRPr lang="zh-CN" altLang="en-US"/>
          </a:p>
        </p:txBody>
      </p:sp>
    </p:spTree>
    <p:extLst>
      <p:ext uri="{BB962C8B-B14F-4D97-AF65-F5344CB8AC3E}">
        <p14:creationId xmlns:p14="http://schemas.microsoft.com/office/powerpoint/2010/main" val="3514394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dirty="0"/>
          </a:p>
        </p:txBody>
      </p:sp>
      <p:sp>
        <p:nvSpPr>
          <p:cNvPr id="4" name="标题 3"/>
          <p:cNvSpPr>
            <a:spLocks noGrp="1"/>
          </p:cNvSpPr>
          <p:nvPr>
            <p:ph type="ctrTitle"/>
          </p:nvPr>
        </p:nvSpPr>
        <p:spPr/>
        <p:txBody>
          <a:bodyPr/>
          <a:lstStyle/>
          <a:p>
            <a:r>
              <a:rPr lang="en-US" altLang="zh-CN" dirty="0" smtClean="0"/>
              <a:t>Constraints</a:t>
            </a:r>
            <a:endParaRPr lang="zh-CN" altLang="en-US" dirty="0"/>
          </a:p>
        </p:txBody>
      </p:sp>
    </p:spTree>
    <p:extLst>
      <p:ext uri="{BB962C8B-B14F-4D97-AF65-F5344CB8AC3E}">
        <p14:creationId xmlns:p14="http://schemas.microsoft.com/office/powerpoint/2010/main" val="1824784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1782"/>
            <a:ext cx="10515600" cy="5775181"/>
          </a:xfrm>
        </p:spPr>
        <p:txBody>
          <a:bodyPr>
            <a:normAutofit fontScale="62500" lnSpcReduction="20000"/>
          </a:bodyPr>
          <a:lstStyle/>
          <a:p>
            <a:pPr marL="0" indent="0">
              <a:buNone/>
            </a:pPr>
            <a:r>
              <a:rPr lang="en-US" altLang="zh-CN" dirty="0">
                <a:solidFill>
                  <a:srgbClr val="FF0000"/>
                </a:solidFill>
              </a:rPr>
              <a:t>#</a:t>
            </a:r>
            <a:r>
              <a:rPr lang="zh-CN" altLang="en-US" dirty="0">
                <a:solidFill>
                  <a:srgbClr val="FF0000"/>
                </a:solidFill>
              </a:rPr>
              <a:t>先往父表</a:t>
            </a:r>
            <a:r>
              <a:rPr lang="en-US" altLang="zh-CN" dirty="0">
                <a:solidFill>
                  <a:srgbClr val="FF0000"/>
                </a:solidFill>
              </a:rPr>
              <a:t>department</a:t>
            </a:r>
            <a:r>
              <a:rPr lang="zh-CN" altLang="en-US" dirty="0">
                <a:solidFill>
                  <a:srgbClr val="FF0000"/>
                </a:solidFill>
              </a:rPr>
              <a:t>中插入记录</a:t>
            </a:r>
          </a:p>
          <a:p>
            <a:pPr marL="0" indent="0">
              <a:buNone/>
            </a:pPr>
            <a:r>
              <a:rPr lang="en-US" altLang="zh-CN" dirty="0"/>
              <a:t>insert into department values</a:t>
            </a:r>
          </a:p>
          <a:p>
            <a:pPr marL="0" indent="0">
              <a:buNone/>
            </a:pPr>
            <a:r>
              <a:rPr lang="en-US" altLang="zh-CN" dirty="0"/>
              <a:t>(1,'</a:t>
            </a:r>
            <a:r>
              <a:rPr lang="zh-CN" altLang="en-US" dirty="0"/>
              <a:t>欧德博爱技术有限事业部</a:t>
            </a:r>
            <a:r>
              <a:rPr lang="en-US" altLang="zh-CN" dirty="0"/>
              <a:t>'),</a:t>
            </a:r>
          </a:p>
          <a:p>
            <a:pPr marL="0" indent="0">
              <a:buNone/>
            </a:pPr>
            <a:r>
              <a:rPr lang="en-US" altLang="zh-CN" dirty="0"/>
              <a:t>(2,'</a:t>
            </a:r>
            <a:r>
              <a:rPr lang="zh-CN" altLang="en-US" dirty="0"/>
              <a:t>艾利克斯人力资源部</a:t>
            </a:r>
            <a:r>
              <a:rPr lang="en-US" altLang="zh-CN" dirty="0"/>
              <a:t>'),</a:t>
            </a:r>
          </a:p>
          <a:p>
            <a:pPr marL="0" indent="0">
              <a:buNone/>
            </a:pPr>
            <a:r>
              <a:rPr lang="en-US" altLang="zh-CN" dirty="0"/>
              <a:t>(3,'</a:t>
            </a:r>
            <a:r>
              <a:rPr lang="zh-CN" altLang="en-US" dirty="0"/>
              <a:t>销售部</a:t>
            </a:r>
            <a:r>
              <a:rPr lang="en-US" altLang="zh-CN" dirty="0"/>
              <a:t>');</a:t>
            </a:r>
          </a:p>
          <a:p>
            <a:pPr marL="0" indent="0">
              <a:buNone/>
            </a:pPr>
            <a:endParaRPr lang="en-US" altLang="zh-CN" dirty="0"/>
          </a:p>
          <a:p>
            <a:pPr marL="0" indent="0">
              <a:buNone/>
            </a:pPr>
            <a:endParaRPr lang="en-US" altLang="zh-CN" dirty="0"/>
          </a:p>
          <a:p>
            <a:pPr marL="0" indent="0">
              <a:buNone/>
            </a:pPr>
            <a:r>
              <a:rPr lang="en-US" altLang="zh-CN" sz="2900" dirty="0">
                <a:solidFill>
                  <a:srgbClr val="FF0000"/>
                </a:solidFill>
              </a:rPr>
              <a:t>#</a:t>
            </a:r>
            <a:r>
              <a:rPr lang="zh-CN" altLang="en-US" sz="2900" dirty="0">
                <a:solidFill>
                  <a:srgbClr val="FF0000"/>
                </a:solidFill>
              </a:rPr>
              <a:t>再往子表</a:t>
            </a:r>
            <a:r>
              <a:rPr lang="en-US" altLang="zh-CN" sz="2900" dirty="0">
                <a:solidFill>
                  <a:srgbClr val="FF0000"/>
                </a:solidFill>
              </a:rPr>
              <a:t>employee</a:t>
            </a:r>
            <a:r>
              <a:rPr lang="zh-CN" altLang="en-US" sz="2900" dirty="0">
                <a:solidFill>
                  <a:srgbClr val="FF0000"/>
                </a:solidFill>
              </a:rPr>
              <a:t>中插入记录</a:t>
            </a:r>
          </a:p>
          <a:p>
            <a:pPr marL="0" indent="0">
              <a:buNone/>
            </a:pPr>
            <a:r>
              <a:rPr lang="en-US" altLang="zh-CN" dirty="0"/>
              <a:t>insert into employee values</a:t>
            </a:r>
          </a:p>
          <a:p>
            <a:pPr marL="0" indent="0">
              <a:buNone/>
            </a:pPr>
            <a:r>
              <a:rPr lang="en-US" altLang="zh-CN" dirty="0"/>
              <a:t>(1,'egon',1),</a:t>
            </a:r>
          </a:p>
          <a:p>
            <a:pPr marL="0" indent="0">
              <a:buNone/>
            </a:pPr>
            <a:r>
              <a:rPr lang="en-US" altLang="zh-CN" dirty="0"/>
              <a:t>(2,'alex1',2),</a:t>
            </a:r>
          </a:p>
          <a:p>
            <a:pPr marL="0" indent="0">
              <a:buNone/>
            </a:pPr>
            <a:r>
              <a:rPr lang="en-US" altLang="zh-CN" dirty="0"/>
              <a:t>(3,'alex2',2),</a:t>
            </a:r>
          </a:p>
          <a:p>
            <a:pPr marL="0" indent="0">
              <a:buNone/>
            </a:pPr>
            <a:r>
              <a:rPr lang="en-US" altLang="zh-CN" dirty="0"/>
              <a:t>(4,'alex3',2),</a:t>
            </a:r>
          </a:p>
          <a:p>
            <a:pPr marL="0" indent="0">
              <a:buNone/>
            </a:pPr>
            <a:r>
              <a:rPr lang="en-US" altLang="zh-CN" dirty="0"/>
              <a:t>(5,'</a:t>
            </a:r>
            <a:r>
              <a:rPr lang="zh-CN" altLang="en-US" dirty="0"/>
              <a:t>李坦克</a:t>
            </a:r>
            <a:r>
              <a:rPr lang="en-US" altLang="zh-CN" dirty="0"/>
              <a:t>',3),</a:t>
            </a:r>
          </a:p>
          <a:p>
            <a:pPr marL="0" indent="0">
              <a:buNone/>
            </a:pPr>
            <a:r>
              <a:rPr lang="en-US" altLang="zh-CN" dirty="0"/>
              <a:t>(6,'</a:t>
            </a:r>
            <a:r>
              <a:rPr lang="zh-CN" altLang="en-US" dirty="0"/>
              <a:t>刘飞机</a:t>
            </a:r>
            <a:r>
              <a:rPr lang="en-US" altLang="zh-CN" dirty="0"/>
              <a:t>',3),</a:t>
            </a:r>
          </a:p>
          <a:p>
            <a:pPr marL="0" indent="0">
              <a:buNone/>
            </a:pPr>
            <a:r>
              <a:rPr lang="en-US" altLang="zh-CN" dirty="0"/>
              <a:t>(7,'</a:t>
            </a:r>
            <a:r>
              <a:rPr lang="zh-CN" altLang="en-US" dirty="0"/>
              <a:t>张火箭</a:t>
            </a:r>
            <a:r>
              <a:rPr lang="en-US" altLang="zh-CN" dirty="0"/>
              <a:t>',3),</a:t>
            </a:r>
          </a:p>
          <a:p>
            <a:pPr marL="0" indent="0">
              <a:buNone/>
            </a:pPr>
            <a:r>
              <a:rPr lang="en-US" altLang="zh-CN" dirty="0"/>
              <a:t>(8,'</a:t>
            </a:r>
            <a:r>
              <a:rPr lang="zh-CN" altLang="en-US" dirty="0"/>
              <a:t>林子弹</a:t>
            </a:r>
            <a:r>
              <a:rPr lang="en-US" altLang="zh-CN" dirty="0"/>
              <a:t>',3),</a:t>
            </a:r>
          </a:p>
          <a:p>
            <a:pPr marL="0" indent="0">
              <a:buNone/>
            </a:pPr>
            <a:r>
              <a:rPr lang="en-US" altLang="zh-CN" dirty="0"/>
              <a:t>(9,'</a:t>
            </a:r>
            <a:r>
              <a:rPr lang="zh-CN" altLang="en-US" dirty="0"/>
              <a:t>加特林</a:t>
            </a:r>
            <a:r>
              <a:rPr lang="en-US" altLang="zh-CN" dirty="0"/>
              <a:t>',3)</a:t>
            </a:r>
            <a:endParaRPr lang="zh-CN" altLang="en-US" dirty="0"/>
          </a:p>
        </p:txBody>
      </p:sp>
    </p:spTree>
    <p:extLst>
      <p:ext uri="{BB962C8B-B14F-4D97-AF65-F5344CB8AC3E}">
        <p14:creationId xmlns:p14="http://schemas.microsoft.com/office/powerpoint/2010/main" val="1210922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1782"/>
            <a:ext cx="10515600" cy="5775181"/>
          </a:xfrm>
        </p:spPr>
        <p:txBody>
          <a:bodyPr>
            <a:normAutofit/>
          </a:bodyPr>
          <a:lstStyle/>
          <a:p>
            <a:pPr marL="0" indent="0">
              <a:buNone/>
            </a:pPr>
            <a:r>
              <a:rPr lang="en-US" altLang="zh-CN" dirty="0">
                <a:solidFill>
                  <a:srgbClr val="FF0000"/>
                </a:solidFill>
              </a:rPr>
              <a:t>#</a:t>
            </a:r>
            <a:r>
              <a:rPr lang="zh-CN" altLang="en-US" dirty="0">
                <a:solidFill>
                  <a:srgbClr val="FF0000"/>
                </a:solidFill>
              </a:rPr>
              <a:t>删父表</a:t>
            </a:r>
            <a:r>
              <a:rPr lang="en-US" altLang="zh-CN" dirty="0">
                <a:solidFill>
                  <a:srgbClr val="FF0000"/>
                </a:solidFill>
              </a:rPr>
              <a:t>department</a:t>
            </a:r>
            <a:r>
              <a:rPr lang="zh-CN" altLang="en-US" dirty="0">
                <a:solidFill>
                  <a:srgbClr val="FF0000"/>
                </a:solidFill>
              </a:rPr>
              <a:t>，子表</a:t>
            </a:r>
            <a:r>
              <a:rPr lang="en-US" altLang="zh-CN" dirty="0">
                <a:solidFill>
                  <a:srgbClr val="FF0000"/>
                </a:solidFill>
              </a:rPr>
              <a:t>employee</a:t>
            </a:r>
            <a:r>
              <a:rPr lang="zh-CN" altLang="en-US" dirty="0">
                <a:solidFill>
                  <a:srgbClr val="FF0000"/>
                </a:solidFill>
              </a:rPr>
              <a:t>中对应的记录跟着删</a:t>
            </a:r>
          </a:p>
          <a:p>
            <a:pPr marL="0" indent="0">
              <a:buNone/>
            </a:pPr>
            <a:r>
              <a:rPr lang="en-US" altLang="zh-CN" dirty="0" err="1"/>
              <a:t>mysql</a:t>
            </a:r>
            <a:r>
              <a:rPr lang="en-US" altLang="zh-CN" dirty="0"/>
              <a:t>&gt; delete from department where id=3;</a:t>
            </a:r>
          </a:p>
          <a:p>
            <a:pPr marL="0" indent="0">
              <a:buNone/>
            </a:pPr>
            <a:r>
              <a:rPr lang="en-US" altLang="zh-CN" dirty="0" err="1"/>
              <a:t>mysql</a:t>
            </a:r>
            <a:r>
              <a:rPr lang="en-US" altLang="zh-CN" dirty="0"/>
              <a:t>&gt; select * from employee;</a:t>
            </a:r>
          </a:p>
          <a:p>
            <a:pPr marL="0" indent="0">
              <a:buNone/>
            </a:pPr>
            <a:r>
              <a:rPr lang="en-US" altLang="zh-CN" dirty="0"/>
              <a:t>+----+-------+--------+</a:t>
            </a:r>
          </a:p>
          <a:p>
            <a:pPr marL="0" indent="0">
              <a:buNone/>
            </a:pPr>
            <a:r>
              <a:rPr lang="en-US" altLang="zh-CN" dirty="0"/>
              <a:t>| id | name  | </a:t>
            </a:r>
            <a:r>
              <a:rPr lang="en-US" altLang="zh-CN" dirty="0" err="1"/>
              <a:t>dpt_id</a:t>
            </a:r>
            <a:r>
              <a:rPr lang="en-US" altLang="zh-CN" dirty="0"/>
              <a:t> |</a:t>
            </a:r>
          </a:p>
          <a:p>
            <a:pPr marL="0" indent="0">
              <a:buNone/>
            </a:pPr>
            <a:r>
              <a:rPr lang="en-US" altLang="zh-CN" dirty="0"/>
              <a:t>+----+-------+--------+</a:t>
            </a:r>
          </a:p>
          <a:p>
            <a:pPr marL="0" indent="0">
              <a:buNone/>
            </a:pPr>
            <a:r>
              <a:rPr lang="en-US" altLang="zh-CN" dirty="0"/>
              <a:t>|  1 | </a:t>
            </a:r>
            <a:r>
              <a:rPr lang="en-US" altLang="zh-CN" dirty="0" err="1"/>
              <a:t>egon</a:t>
            </a:r>
            <a:r>
              <a:rPr lang="en-US" altLang="zh-CN" dirty="0"/>
              <a:t>  |      1 |</a:t>
            </a:r>
          </a:p>
          <a:p>
            <a:pPr marL="0" indent="0">
              <a:buNone/>
            </a:pPr>
            <a:r>
              <a:rPr lang="en-US" altLang="zh-CN" dirty="0"/>
              <a:t>|  2 | alex1 |      2 |</a:t>
            </a:r>
          </a:p>
          <a:p>
            <a:pPr marL="0" indent="0">
              <a:buNone/>
            </a:pPr>
            <a:r>
              <a:rPr lang="en-US" altLang="zh-CN" dirty="0"/>
              <a:t>|  3 | alex2 |      2 |</a:t>
            </a:r>
          </a:p>
          <a:p>
            <a:pPr marL="0" indent="0">
              <a:buNone/>
            </a:pPr>
            <a:r>
              <a:rPr lang="en-US" altLang="zh-CN" dirty="0"/>
              <a:t>|  4 | alex3 |      2 |</a:t>
            </a:r>
          </a:p>
          <a:p>
            <a:pPr marL="0" indent="0">
              <a:buNone/>
            </a:pPr>
            <a:r>
              <a:rPr lang="en-US" altLang="zh-CN" dirty="0"/>
              <a:t>+----+-------+--------+</a:t>
            </a:r>
            <a:endParaRPr lang="zh-CN" altLang="en-US" dirty="0"/>
          </a:p>
        </p:txBody>
      </p:sp>
    </p:spTree>
    <p:extLst>
      <p:ext uri="{BB962C8B-B14F-4D97-AF65-F5344CB8AC3E}">
        <p14:creationId xmlns:p14="http://schemas.microsoft.com/office/powerpoint/2010/main" val="1840661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1782"/>
            <a:ext cx="10515600" cy="5775181"/>
          </a:xfrm>
        </p:spPr>
        <p:txBody>
          <a:bodyPr>
            <a:normAutofit/>
          </a:bodyPr>
          <a:lstStyle/>
          <a:p>
            <a:pPr marL="0" indent="0">
              <a:buNone/>
            </a:pPr>
            <a:r>
              <a:rPr lang="en-US" altLang="zh-CN" dirty="0">
                <a:solidFill>
                  <a:srgbClr val="FF0000"/>
                </a:solidFill>
              </a:rPr>
              <a:t>#</a:t>
            </a:r>
            <a:r>
              <a:rPr lang="zh-CN" altLang="en-US" dirty="0">
                <a:solidFill>
                  <a:srgbClr val="FF0000"/>
                </a:solidFill>
              </a:rPr>
              <a:t>更新父表</a:t>
            </a:r>
            <a:r>
              <a:rPr lang="en-US" altLang="zh-CN" dirty="0">
                <a:solidFill>
                  <a:srgbClr val="FF0000"/>
                </a:solidFill>
              </a:rPr>
              <a:t>department</a:t>
            </a:r>
            <a:r>
              <a:rPr lang="zh-CN" altLang="en-US" dirty="0">
                <a:solidFill>
                  <a:srgbClr val="FF0000"/>
                </a:solidFill>
              </a:rPr>
              <a:t>，子表</a:t>
            </a:r>
            <a:r>
              <a:rPr lang="en-US" altLang="zh-CN" dirty="0">
                <a:solidFill>
                  <a:srgbClr val="FF0000"/>
                </a:solidFill>
              </a:rPr>
              <a:t>employee</a:t>
            </a:r>
            <a:r>
              <a:rPr lang="zh-CN" altLang="en-US" dirty="0">
                <a:solidFill>
                  <a:srgbClr val="FF0000"/>
                </a:solidFill>
              </a:rPr>
              <a:t>中对应的记录跟着改</a:t>
            </a:r>
          </a:p>
          <a:p>
            <a:pPr marL="0" indent="0">
              <a:buNone/>
            </a:pPr>
            <a:r>
              <a:rPr lang="en-US" altLang="zh-CN" dirty="0" err="1"/>
              <a:t>mysql</a:t>
            </a:r>
            <a:r>
              <a:rPr lang="en-US" altLang="zh-CN" dirty="0"/>
              <a:t>&gt; update department set id=22222 where id=2;</a:t>
            </a:r>
          </a:p>
          <a:p>
            <a:pPr marL="0" indent="0">
              <a:buNone/>
            </a:pPr>
            <a:r>
              <a:rPr lang="en-US" altLang="zh-CN" dirty="0" err="1"/>
              <a:t>mysql</a:t>
            </a:r>
            <a:r>
              <a:rPr lang="en-US" altLang="zh-CN" dirty="0"/>
              <a:t>&gt; select * from employee;</a:t>
            </a:r>
          </a:p>
          <a:p>
            <a:pPr marL="0" indent="0">
              <a:buNone/>
            </a:pPr>
            <a:r>
              <a:rPr lang="en-US" altLang="zh-CN" dirty="0"/>
              <a:t>+----+-------+--------+</a:t>
            </a:r>
          </a:p>
          <a:p>
            <a:pPr marL="0" indent="0">
              <a:buNone/>
            </a:pPr>
            <a:r>
              <a:rPr lang="en-US" altLang="zh-CN" dirty="0"/>
              <a:t>| id | name  | </a:t>
            </a:r>
            <a:r>
              <a:rPr lang="en-US" altLang="zh-CN" dirty="0" err="1"/>
              <a:t>dpt_id</a:t>
            </a:r>
            <a:r>
              <a:rPr lang="en-US" altLang="zh-CN" dirty="0"/>
              <a:t> |</a:t>
            </a:r>
          </a:p>
          <a:p>
            <a:pPr marL="0" indent="0">
              <a:buNone/>
            </a:pPr>
            <a:r>
              <a:rPr lang="en-US" altLang="zh-CN" dirty="0"/>
              <a:t>+----+-------+--------+</a:t>
            </a:r>
          </a:p>
          <a:p>
            <a:pPr marL="0" indent="0">
              <a:buNone/>
            </a:pPr>
            <a:r>
              <a:rPr lang="en-US" altLang="zh-CN" dirty="0"/>
              <a:t>|  1 | </a:t>
            </a:r>
            <a:r>
              <a:rPr lang="en-US" altLang="zh-CN" dirty="0" err="1"/>
              <a:t>egon</a:t>
            </a:r>
            <a:r>
              <a:rPr lang="en-US" altLang="zh-CN" dirty="0"/>
              <a:t>  |      1 |</a:t>
            </a:r>
          </a:p>
          <a:p>
            <a:pPr marL="0" indent="0">
              <a:buNone/>
            </a:pPr>
            <a:r>
              <a:rPr lang="en-US" altLang="zh-CN" dirty="0"/>
              <a:t>|  3 | alex2 |  22222 |</a:t>
            </a:r>
          </a:p>
          <a:p>
            <a:pPr marL="0" indent="0">
              <a:buNone/>
            </a:pPr>
            <a:r>
              <a:rPr lang="en-US" altLang="zh-CN" dirty="0"/>
              <a:t>|  4 | alex3 |  22222 |</a:t>
            </a:r>
          </a:p>
          <a:p>
            <a:pPr marL="0" indent="0">
              <a:buNone/>
            </a:pPr>
            <a:r>
              <a:rPr lang="en-US" altLang="zh-CN" dirty="0"/>
              <a:t>|  5 | alex1 |  22222 |</a:t>
            </a:r>
          </a:p>
          <a:p>
            <a:pPr marL="0" indent="0">
              <a:buNone/>
            </a:pPr>
            <a:r>
              <a:rPr lang="en-US" altLang="zh-CN" dirty="0"/>
              <a:t>+----+-------+--------+</a:t>
            </a:r>
            <a:endParaRPr lang="zh-CN" altLang="en-US" dirty="0"/>
          </a:p>
        </p:txBody>
      </p:sp>
    </p:spTree>
    <p:extLst>
      <p:ext uri="{BB962C8B-B14F-4D97-AF65-F5344CB8AC3E}">
        <p14:creationId xmlns:p14="http://schemas.microsoft.com/office/powerpoint/2010/main" val="3790632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Check </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174958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4291" y="1288473"/>
            <a:ext cx="10515600" cy="5382491"/>
          </a:xfrm>
        </p:spPr>
        <p:txBody>
          <a:bodyPr>
            <a:normAutofit fontScale="85000" lnSpcReduction="10000"/>
          </a:bodyPr>
          <a:lstStyle/>
          <a:p>
            <a:pPr latinLnBrk="1">
              <a:lnSpc>
                <a:spcPct val="150000"/>
              </a:lnSpc>
            </a:pPr>
            <a:r>
              <a:rPr lang="zh-CN" altLang="en-US" sz="2400" b="1" dirty="0"/>
              <a:t>触发器</a:t>
            </a:r>
            <a:r>
              <a:rPr lang="zh-CN" altLang="en-US" sz="2400" dirty="0"/>
              <a:t>（</a:t>
            </a:r>
            <a:r>
              <a:rPr lang="en-US" altLang="zh-CN" sz="2400" dirty="0"/>
              <a:t>TRIGGER</a:t>
            </a:r>
            <a:r>
              <a:rPr lang="zh-CN" altLang="en-US" sz="2400" dirty="0"/>
              <a:t>）是</a:t>
            </a:r>
            <a:r>
              <a:rPr lang="en-US" altLang="zh-CN" sz="2400" dirty="0"/>
              <a:t>MySQL</a:t>
            </a:r>
            <a:r>
              <a:rPr lang="zh-CN" altLang="en-US" sz="2400" dirty="0"/>
              <a:t>的数据库对象之一，从</a:t>
            </a:r>
            <a:r>
              <a:rPr lang="en-US" altLang="zh-CN" sz="2400" dirty="0"/>
              <a:t>5.0.2</a:t>
            </a:r>
            <a:r>
              <a:rPr lang="zh-CN" altLang="en-US" sz="2400" dirty="0"/>
              <a:t>版本开始支持。该对象与编程语言中的函数非常类似，都需要声明、执行等。但是触发器的执行不是由程序调用，也不是由手工启动，而是由事件来触发、激活从而实现执行。有点类似</a:t>
            </a:r>
            <a:r>
              <a:rPr lang="en-US" altLang="zh-CN" sz="2400" dirty="0"/>
              <a:t>DOM</a:t>
            </a:r>
            <a:r>
              <a:rPr lang="zh-CN" altLang="en-US" sz="2400" dirty="0"/>
              <a:t>中的事件。</a:t>
            </a:r>
          </a:p>
          <a:p>
            <a:pPr latinLnBrk="1">
              <a:lnSpc>
                <a:spcPct val="150000"/>
              </a:lnSpc>
            </a:pPr>
            <a:r>
              <a:rPr lang="zh-CN" altLang="en-US" sz="2400" dirty="0" smtClean="0"/>
              <a:t>为什么</a:t>
            </a:r>
            <a:r>
              <a:rPr lang="zh-CN" altLang="en-US" sz="2400" dirty="0"/>
              <a:t>要使用数据库对象触发器呢？在具体开发项目时，经常会遇到如下实例：</a:t>
            </a:r>
          </a:p>
          <a:p>
            <a:pPr latinLnBrk="1">
              <a:lnSpc>
                <a:spcPct val="150000"/>
              </a:lnSpc>
            </a:pPr>
            <a:r>
              <a:rPr lang="en-US" altLang="zh-CN" sz="2400" dirty="0"/>
              <a:t>&lt;1&gt; </a:t>
            </a:r>
            <a:r>
              <a:rPr lang="zh-CN" altLang="en-US" sz="2400" dirty="0"/>
              <a:t>在学生表中拥有字段学生姓名，字段学生总数，每当添加一条学生信息时，学生的总数就必须同时更改。</a:t>
            </a:r>
          </a:p>
          <a:p>
            <a:pPr latinLnBrk="1">
              <a:lnSpc>
                <a:spcPct val="150000"/>
              </a:lnSpc>
            </a:pPr>
            <a:r>
              <a:rPr lang="en-US" altLang="zh-CN" sz="2400" dirty="0"/>
              <a:t>&lt;2&gt; </a:t>
            </a:r>
            <a:r>
              <a:rPr lang="zh-CN" altLang="en-US" sz="2400" dirty="0"/>
              <a:t>在学生表中还会有学生姓名的缩写，学生住址等字段，添加学生信息时，往往需要检查电话、邮箱等格式是否正确。</a:t>
            </a:r>
          </a:p>
          <a:p>
            <a:pPr latinLnBrk="1">
              <a:lnSpc>
                <a:spcPct val="150000"/>
              </a:lnSpc>
            </a:pPr>
            <a:r>
              <a:rPr lang="zh-CN" altLang="en-US" sz="2400" dirty="0"/>
              <a:t>上面的例子使用触发器完成时具有这样的特点，需要在表发生改变时，自动进行一些处理。</a:t>
            </a:r>
            <a:r>
              <a:rPr lang="en-US" altLang="zh-CN" sz="2400" dirty="0"/>
              <a:t>MySQL</a:t>
            </a:r>
            <a:r>
              <a:rPr lang="zh-CN" altLang="en-US" sz="2400" dirty="0"/>
              <a:t>在触发</a:t>
            </a:r>
            <a:r>
              <a:rPr lang="en-US" altLang="zh-CN" sz="2400" dirty="0"/>
              <a:t>DELETE/UPDATE/INSERT</a:t>
            </a:r>
            <a:r>
              <a:rPr lang="zh-CN" altLang="en-US" sz="2400" dirty="0"/>
              <a:t>语句时就会自动执行所设置的操作，其他</a:t>
            </a:r>
            <a:r>
              <a:rPr lang="en-US" altLang="zh-CN" sz="2400" dirty="0"/>
              <a:t>SQL</a:t>
            </a:r>
            <a:r>
              <a:rPr lang="zh-CN" altLang="en-US" sz="2400" dirty="0"/>
              <a:t>语句则不会激活触发器</a:t>
            </a:r>
            <a:r>
              <a:rPr lang="zh-CN" altLang="en-US" sz="2400" dirty="0" smtClean="0"/>
              <a:t>。</a:t>
            </a:r>
            <a:endParaRPr lang="zh-CN" altLang="en-US" dirty="0"/>
          </a:p>
        </p:txBody>
      </p:sp>
      <p:sp>
        <p:nvSpPr>
          <p:cNvPr id="2" name="矩形 1"/>
          <p:cNvSpPr/>
          <p:nvPr/>
        </p:nvSpPr>
        <p:spPr>
          <a:xfrm>
            <a:off x="3903846" y="438789"/>
            <a:ext cx="3711272" cy="584775"/>
          </a:xfrm>
          <a:prstGeom prst="rect">
            <a:avLst/>
          </a:prstGeom>
        </p:spPr>
        <p:txBody>
          <a:bodyPr wrap="none">
            <a:spAutoFit/>
          </a:bodyPr>
          <a:lstStyle/>
          <a:p>
            <a:r>
              <a:rPr lang="zh-CN" altLang="en-US" sz="3200" b="1" dirty="0"/>
              <a:t>触发器</a:t>
            </a:r>
            <a:r>
              <a:rPr lang="zh-CN" altLang="en-US" sz="3200" dirty="0"/>
              <a:t>（</a:t>
            </a:r>
            <a:r>
              <a:rPr lang="en-US" altLang="zh-CN" sz="3200" dirty="0"/>
              <a:t>TRIGGER</a:t>
            </a:r>
            <a:r>
              <a:rPr lang="zh-CN" altLang="en-US" sz="3200" dirty="0"/>
              <a:t>）</a:t>
            </a:r>
          </a:p>
        </p:txBody>
      </p:sp>
    </p:spTree>
    <p:extLst>
      <p:ext uri="{BB962C8B-B14F-4D97-AF65-F5344CB8AC3E}">
        <p14:creationId xmlns:p14="http://schemas.microsoft.com/office/powerpoint/2010/main" val="2233439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1782"/>
            <a:ext cx="10515600" cy="5775181"/>
          </a:xfrm>
        </p:spPr>
        <p:txBody>
          <a:bodyPr>
            <a:normAutofit/>
          </a:bodyPr>
          <a:lstStyle/>
          <a:p>
            <a:pPr>
              <a:lnSpc>
                <a:spcPct val="150000"/>
              </a:lnSpc>
            </a:pPr>
            <a:r>
              <a:rPr lang="zh-CN" altLang="en-US" sz="2000" dirty="0"/>
              <a:t>触发器是与表有关的数据库对象，在满足定义条件时触发，并执行触发器中定义的语句集合。触发器的这种特性可以协助应用在数据库端确保数据的完整性。</a:t>
            </a:r>
          </a:p>
          <a:p>
            <a:pPr>
              <a:lnSpc>
                <a:spcPct val="150000"/>
              </a:lnSpc>
            </a:pPr>
            <a:r>
              <a:rPr lang="zh-CN" altLang="en-US" sz="2000" dirty="0"/>
              <a:t>举个例子，比如你现在有两个表</a:t>
            </a:r>
            <a:r>
              <a:rPr lang="en-US" altLang="zh-CN" sz="2000" dirty="0"/>
              <a:t>【</a:t>
            </a:r>
            <a:r>
              <a:rPr lang="zh-CN" altLang="en-US" sz="2000" dirty="0"/>
              <a:t>用户表</a:t>
            </a:r>
            <a:r>
              <a:rPr lang="en-US" altLang="zh-CN" sz="2000" dirty="0"/>
              <a:t>】</a:t>
            </a:r>
            <a:r>
              <a:rPr lang="zh-CN" altLang="en-US" sz="2000" dirty="0"/>
              <a:t>和</a:t>
            </a:r>
            <a:r>
              <a:rPr lang="en-US" altLang="zh-CN" sz="2000" dirty="0"/>
              <a:t>【</a:t>
            </a:r>
            <a:r>
              <a:rPr lang="zh-CN" altLang="en-US" sz="2000" dirty="0"/>
              <a:t>日志表</a:t>
            </a:r>
            <a:r>
              <a:rPr lang="en-US" altLang="zh-CN" sz="2000" dirty="0"/>
              <a:t>】</a:t>
            </a:r>
            <a:r>
              <a:rPr lang="zh-CN" altLang="en-US" sz="2000" dirty="0"/>
              <a:t>，当一个用户被创建的时候，就需要在日志表中插入创建的</a:t>
            </a:r>
            <a:r>
              <a:rPr lang="en-US" altLang="zh-CN" sz="2000" dirty="0"/>
              <a:t>log</a:t>
            </a:r>
            <a:r>
              <a:rPr lang="zh-CN" altLang="en-US" sz="2000" dirty="0"/>
              <a:t>日志，如果在不使用触发器的情况下，你需要编写程序语言逻辑才能实现，但是如果你定义了一个触发器，触发器的作用就是当你在用户表中插入一条数据的之后帮你在日志表中插入一条日志信息</a:t>
            </a:r>
            <a:r>
              <a:rPr lang="zh-CN" altLang="en-US" sz="2000" dirty="0" smtClean="0"/>
              <a:t>。</a:t>
            </a:r>
            <a:endParaRPr lang="zh-CN" altLang="en-US" sz="2000" dirty="0"/>
          </a:p>
          <a:p>
            <a:pPr marL="0" indent="0">
              <a:buNone/>
            </a:pPr>
            <a:endParaRPr lang="zh-CN" altLang="en-US" dirty="0"/>
          </a:p>
        </p:txBody>
      </p:sp>
    </p:spTree>
    <p:extLst>
      <p:ext uri="{BB962C8B-B14F-4D97-AF65-F5344CB8AC3E}">
        <p14:creationId xmlns:p14="http://schemas.microsoft.com/office/powerpoint/2010/main" val="3317654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1782"/>
            <a:ext cx="10515600" cy="5775181"/>
          </a:xfrm>
        </p:spPr>
        <p:txBody>
          <a:bodyPr>
            <a:normAutofit fontScale="85000" lnSpcReduction="20000"/>
          </a:bodyPr>
          <a:lstStyle/>
          <a:p>
            <a:pPr marL="0" indent="0">
              <a:buNone/>
            </a:pPr>
            <a:r>
              <a:rPr lang="en-US" altLang="zh-CN" dirty="0">
                <a:solidFill>
                  <a:srgbClr val="FF0000"/>
                </a:solidFill>
              </a:rPr>
              <a:t>CREATE</a:t>
            </a:r>
          </a:p>
          <a:p>
            <a:pPr marL="0" indent="0">
              <a:buNone/>
            </a:pPr>
            <a:r>
              <a:rPr lang="en-US" altLang="zh-CN" dirty="0"/>
              <a:t>    [DEFINER = { user | CURRENT_USER }]</a:t>
            </a:r>
          </a:p>
          <a:p>
            <a:pPr marL="0" indent="0">
              <a:buNone/>
            </a:pPr>
            <a:r>
              <a:rPr lang="en-US" altLang="zh-CN" dirty="0"/>
              <a:t>    </a:t>
            </a:r>
            <a:r>
              <a:rPr lang="en-US" altLang="zh-CN" dirty="0">
                <a:solidFill>
                  <a:srgbClr val="FF0000"/>
                </a:solidFill>
              </a:rPr>
              <a:t>TRIGGER</a:t>
            </a:r>
            <a:r>
              <a:rPr lang="en-US" altLang="zh-CN" dirty="0"/>
              <a:t> </a:t>
            </a:r>
            <a:r>
              <a:rPr lang="en-US" altLang="zh-CN" dirty="0" err="1"/>
              <a:t>trigger_name</a:t>
            </a:r>
            <a:endParaRPr lang="en-US" altLang="zh-CN" dirty="0"/>
          </a:p>
          <a:p>
            <a:pPr marL="0" indent="0">
              <a:buNone/>
            </a:pPr>
            <a:r>
              <a:rPr lang="en-US" altLang="zh-CN" dirty="0"/>
              <a:t>    </a:t>
            </a:r>
            <a:r>
              <a:rPr lang="en-US" altLang="zh-CN" dirty="0" err="1"/>
              <a:t>trigger_time</a:t>
            </a:r>
            <a:r>
              <a:rPr lang="en-US" altLang="zh-CN" dirty="0"/>
              <a:t> </a:t>
            </a:r>
            <a:r>
              <a:rPr lang="en-US" altLang="zh-CN" dirty="0" err="1"/>
              <a:t>trigger_event</a:t>
            </a:r>
            <a:endParaRPr lang="en-US" altLang="zh-CN" dirty="0"/>
          </a:p>
          <a:p>
            <a:pPr marL="0" indent="0">
              <a:buNone/>
            </a:pPr>
            <a:r>
              <a:rPr lang="en-US" altLang="zh-CN" dirty="0"/>
              <a:t>    </a:t>
            </a:r>
            <a:r>
              <a:rPr lang="en-US" altLang="zh-CN" dirty="0">
                <a:solidFill>
                  <a:srgbClr val="FF0000"/>
                </a:solidFill>
              </a:rPr>
              <a:t>ON</a:t>
            </a:r>
            <a:r>
              <a:rPr lang="en-US" altLang="zh-CN" dirty="0"/>
              <a:t> </a:t>
            </a:r>
            <a:r>
              <a:rPr lang="en-US" altLang="zh-CN" dirty="0" err="1"/>
              <a:t>tbl_name</a:t>
            </a:r>
            <a:r>
              <a:rPr lang="en-US" altLang="zh-CN" dirty="0"/>
              <a:t> </a:t>
            </a:r>
            <a:r>
              <a:rPr lang="en-US" altLang="zh-CN" dirty="0">
                <a:solidFill>
                  <a:srgbClr val="FF0000"/>
                </a:solidFill>
              </a:rPr>
              <a:t>FOR EACH ROW</a:t>
            </a:r>
          </a:p>
          <a:p>
            <a:pPr marL="0" indent="0">
              <a:buNone/>
            </a:pPr>
            <a:r>
              <a:rPr lang="en-US" altLang="zh-CN" dirty="0"/>
              <a:t>    [</a:t>
            </a:r>
            <a:r>
              <a:rPr lang="en-US" altLang="zh-CN" dirty="0" err="1"/>
              <a:t>trigger_order</a:t>
            </a:r>
            <a:r>
              <a:rPr lang="en-US" altLang="zh-CN" dirty="0"/>
              <a:t>]</a:t>
            </a:r>
          </a:p>
          <a:p>
            <a:pPr marL="0" indent="0">
              <a:buNone/>
            </a:pPr>
            <a:r>
              <a:rPr lang="en-US" altLang="zh-CN" dirty="0" smtClean="0"/>
              <a:t>    </a:t>
            </a:r>
            <a:r>
              <a:rPr lang="en-US" altLang="zh-CN" dirty="0" err="1" smtClean="0"/>
              <a:t>trigger_body</a:t>
            </a:r>
            <a:r>
              <a:rPr lang="en-US" altLang="zh-CN" dirty="0" smtClean="0"/>
              <a:t>                       </a:t>
            </a:r>
            <a:r>
              <a:rPr lang="zh-CN" altLang="en-US" dirty="0" smtClean="0"/>
              <a:t>触发器</a:t>
            </a:r>
            <a:r>
              <a:rPr lang="zh-CN" altLang="en-US" dirty="0"/>
              <a:t>的程序体</a:t>
            </a:r>
            <a:r>
              <a:rPr lang="zh-CN" altLang="en-US" dirty="0" smtClean="0"/>
              <a:t>，一</a:t>
            </a:r>
            <a:r>
              <a:rPr lang="zh-CN" altLang="en-US" dirty="0"/>
              <a:t>条</a:t>
            </a:r>
            <a:r>
              <a:rPr lang="en-US" altLang="zh-CN" dirty="0"/>
              <a:t>SQL</a:t>
            </a:r>
            <a:r>
              <a:rPr lang="zh-CN" altLang="en-US" dirty="0"/>
              <a:t>语句</a:t>
            </a:r>
            <a:r>
              <a:rPr lang="zh-CN" altLang="en-US" dirty="0" smtClean="0"/>
              <a:t>或多</a:t>
            </a:r>
            <a:r>
              <a:rPr lang="zh-CN" altLang="en-US" dirty="0"/>
              <a:t>条语句</a:t>
            </a:r>
          </a:p>
          <a:p>
            <a:pPr marL="0" indent="0">
              <a:buNone/>
            </a:pPr>
            <a:endParaRPr lang="en-US" altLang="zh-CN" dirty="0" smtClean="0"/>
          </a:p>
          <a:p>
            <a:pPr marL="0" indent="0">
              <a:buNone/>
            </a:pPr>
            <a:endParaRPr lang="en-US" altLang="zh-CN" dirty="0"/>
          </a:p>
          <a:p>
            <a:pPr marL="0" indent="0">
              <a:buNone/>
            </a:pPr>
            <a:r>
              <a:rPr lang="en-US" altLang="zh-CN" dirty="0" err="1"/>
              <a:t>trigger_time</a:t>
            </a:r>
            <a:r>
              <a:rPr lang="en-US" altLang="zh-CN" dirty="0"/>
              <a:t>: { </a:t>
            </a:r>
            <a:r>
              <a:rPr lang="en-US" altLang="zh-CN" dirty="0">
                <a:solidFill>
                  <a:srgbClr val="FF0000"/>
                </a:solidFill>
              </a:rPr>
              <a:t>BEFORE | AFTER </a:t>
            </a:r>
            <a:r>
              <a:rPr lang="en-US" altLang="zh-CN" dirty="0"/>
              <a:t>}</a:t>
            </a:r>
          </a:p>
          <a:p>
            <a:pPr marL="0" indent="0">
              <a:buNone/>
            </a:pPr>
            <a:endParaRPr lang="en-US" altLang="zh-CN" dirty="0"/>
          </a:p>
          <a:p>
            <a:pPr marL="0" indent="0">
              <a:buNone/>
            </a:pPr>
            <a:r>
              <a:rPr lang="en-US" altLang="zh-CN" dirty="0" err="1"/>
              <a:t>trigger_event</a:t>
            </a:r>
            <a:r>
              <a:rPr lang="en-US" altLang="zh-CN" dirty="0"/>
              <a:t>: { </a:t>
            </a:r>
            <a:r>
              <a:rPr lang="en-US" altLang="zh-CN" dirty="0">
                <a:solidFill>
                  <a:srgbClr val="FF0000"/>
                </a:solidFill>
              </a:rPr>
              <a:t>INSERT | UPDATE | DELETE </a:t>
            </a:r>
            <a:r>
              <a:rPr lang="en-US" altLang="zh-CN" dirty="0"/>
              <a:t>}</a:t>
            </a:r>
          </a:p>
          <a:p>
            <a:pPr marL="0" indent="0">
              <a:buNone/>
            </a:pPr>
            <a:endParaRPr lang="en-US" altLang="zh-CN" dirty="0"/>
          </a:p>
          <a:p>
            <a:pPr marL="0" indent="0">
              <a:buNone/>
            </a:pPr>
            <a:r>
              <a:rPr lang="en-US" altLang="zh-CN" dirty="0" err="1"/>
              <a:t>trigger_order</a:t>
            </a:r>
            <a:r>
              <a:rPr lang="en-US" altLang="zh-CN" dirty="0"/>
              <a:t>: { </a:t>
            </a:r>
            <a:r>
              <a:rPr lang="en-US" altLang="zh-CN" dirty="0">
                <a:solidFill>
                  <a:srgbClr val="FF0000"/>
                </a:solidFill>
              </a:rPr>
              <a:t>FOLLOWS | PRECEDES </a:t>
            </a:r>
            <a:r>
              <a:rPr lang="en-US" altLang="zh-CN" dirty="0"/>
              <a:t>} </a:t>
            </a:r>
            <a:r>
              <a:rPr lang="en-US" altLang="zh-CN" dirty="0" err="1"/>
              <a:t>other_trigger_name</a:t>
            </a:r>
            <a:endParaRPr lang="zh-CN" altLang="en-US" dirty="0"/>
          </a:p>
        </p:txBody>
      </p:sp>
    </p:spTree>
    <p:extLst>
      <p:ext uri="{BB962C8B-B14F-4D97-AF65-F5344CB8AC3E}">
        <p14:creationId xmlns:p14="http://schemas.microsoft.com/office/powerpoint/2010/main" val="990337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s://images2017.cnblogs.com/blog/1147480/201709/1147480-20170922213509837-4968225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009" y="1427018"/>
            <a:ext cx="11074484" cy="2680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13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1782"/>
            <a:ext cx="10515600" cy="5775181"/>
          </a:xfrm>
        </p:spPr>
        <p:txBody>
          <a:bodyPr>
            <a:normAutofit/>
          </a:bodyPr>
          <a:lstStyle/>
          <a:p>
            <a:pPr marL="0" indent="0">
              <a:buNone/>
            </a:pPr>
            <a:r>
              <a:rPr lang="zh-CN" altLang="en-US" dirty="0" smtClean="0"/>
              <a:t>所以</a:t>
            </a:r>
            <a:r>
              <a:rPr lang="zh-CN" altLang="en-US" dirty="0"/>
              <a:t>可以说</a:t>
            </a:r>
            <a:r>
              <a:rPr lang="en-US" altLang="zh-CN" dirty="0"/>
              <a:t>MySQL</a:t>
            </a:r>
            <a:r>
              <a:rPr lang="zh-CN" altLang="en-US" dirty="0"/>
              <a:t>创建以下六种触发器：</a:t>
            </a:r>
          </a:p>
          <a:p>
            <a:pPr marL="0" indent="0">
              <a:buNone/>
            </a:pPr>
            <a:r>
              <a:rPr lang="en-US" altLang="zh-CN" dirty="0"/>
              <a:t>BEFORE INSERT,BEFORE DELETE,BEFORE UPDATE</a:t>
            </a:r>
          </a:p>
          <a:p>
            <a:pPr marL="0" indent="0">
              <a:buNone/>
            </a:pPr>
            <a:r>
              <a:rPr lang="en-US" altLang="zh-CN" dirty="0"/>
              <a:t>AFTER INSERT,AFTER DELETE,AFTER </a:t>
            </a:r>
            <a:r>
              <a:rPr lang="en-US" altLang="zh-CN" dirty="0" smtClean="0"/>
              <a:t>UPDATE</a:t>
            </a:r>
          </a:p>
          <a:p>
            <a:pPr marL="0" indent="0">
              <a:buNone/>
            </a:pPr>
            <a:endParaRPr lang="en-US" altLang="zh-CN" dirty="0"/>
          </a:p>
          <a:p>
            <a:pPr marL="0" indent="0">
              <a:buNone/>
            </a:pPr>
            <a:r>
              <a:rPr lang="en-US" altLang="zh-CN" dirty="0" err="1"/>
              <a:t>mysql</a:t>
            </a:r>
            <a:r>
              <a:rPr lang="en-US" altLang="zh-CN" dirty="0"/>
              <a:t>&gt; </a:t>
            </a:r>
            <a:r>
              <a:rPr lang="en-US" altLang="zh-CN" dirty="0">
                <a:solidFill>
                  <a:srgbClr val="FF0000"/>
                </a:solidFill>
              </a:rPr>
              <a:t>CREATE TABLE</a:t>
            </a:r>
            <a:r>
              <a:rPr lang="en-US" altLang="zh-CN" dirty="0"/>
              <a:t> account (</a:t>
            </a:r>
            <a:r>
              <a:rPr lang="en-US" altLang="zh-CN" dirty="0" err="1"/>
              <a:t>acct_num</a:t>
            </a:r>
            <a:r>
              <a:rPr lang="en-US" altLang="zh-CN" dirty="0"/>
              <a:t> INT, amount DECIMAL(10,2));</a:t>
            </a:r>
          </a:p>
          <a:p>
            <a:pPr marL="0" indent="0">
              <a:buNone/>
            </a:pPr>
            <a:r>
              <a:rPr lang="en-US" altLang="zh-CN" dirty="0"/>
              <a:t>Query OK, 0 rows affected (0.03 sec)</a:t>
            </a:r>
          </a:p>
          <a:p>
            <a:pPr marL="0" indent="0">
              <a:buNone/>
            </a:pPr>
            <a:endParaRPr lang="en-US" altLang="zh-CN" dirty="0"/>
          </a:p>
          <a:p>
            <a:pPr marL="0" indent="0">
              <a:buNone/>
            </a:pPr>
            <a:r>
              <a:rPr lang="en-US" altLang="zh-CN" dirty="0" err="1"/>
              <a:t>mysql</a:t>
            </a:r>
            <a:r>
              <a:rPr lang="en-US" altLang="zh-CN" dirty="0"/>
              <a:t>&gt; </a:t>
            </a:r>
            <a:r>
              <a:rPr lang="en-US" altLang="zh-CN" dirty="0">
                <a:solidFill>
                  <a:srgbClr val="FF0000"/>
                </a:solidFill>
              </a:rPr>
              <a:t>CREATE TRIGGER </a:t>
            </a:r>
            <a:r>
              <a:rPr lang="en-US" altLang="zh-CN" dirty="0" err="1"/>
              <a:t>ins_sum</a:t>
            </a:r>
            <a:r>
              <a:rPr lang="en-US" altLang="zh-CN" dirty="0"/>
              <a:t> </a:t>
            </a:r>
            <a:r>
              <a:rPr lang="en-US" altLang="zh-CN" dirty="0">
                <a:solidFill>
                  <a:srgbClr val="FF0000"/>
                </a:solidFill>
              </a:rPr>
              <a:t>BEFORE INSERT </a:t>
            </a:r>
            <a:r>
              <a:rPr lang="en-US" altLang="zh-CN" dirty="0"/>
              <a:t>ON account</a:t>
            </a:r>
          </a:p>
          <a:p>
            <a:pPr marL="0" indent="0">
              <a:buNone/>
            </a:pPr>
            <a:r>
              <a:rPr lang="en-US" altLang="zh-CN" dirty="0"/>
              <a:t>       </a:t>
            </a:r>
            <a:r>
              <a:rPr lang="en-US" altLang="zh-CN" dirty="0">
                <a:solidFill>
                  <a:srgbClr val="FF0000"/>
                </a:solidFill>
              </a:rPr>
              <a:t>FOR EACH ROW SET</a:t>
            </a:r>
            <a:r>
              <a:rPr lang="en-US" altLang="zh-CN" dirty="0"/>
              <a:t> @sum = @sum + </a:t>
            </a:r>
            <a:r>
              <a:rPr lang="en-US" altLang="zh-CN" dirty="0" err="1">
                <a:solidFill>
                  <a:srgbClr val="FF0000"/>
                </a:solidFill>
              </a:rPr>
              <a:t>NEW</a:t>
            </a:r>
            <a:r>
              <a:rPr lang="en-US" altLang="zh-CN" dirty="0" err="1"/>
              <a:t>.amount</a:t>
            </a:r>
            <a:r>
              <a:rPr lang="en-US" altLang="zh-CN" dirty="0"/>
              <a:t>;</a:t>
            </a:r>
          </a:p>
          <a:p>
            <a:pPr marL="0" indent="0">
              <a:buNone/>
            </a:pPr>
            <a:r>
              <a:rPr lang="en-US" altLang="zh-CN" dirty="0"/>
              <a:t>Query OK, 0 rows affected (0.01 sec)</a:t>
            </a:r>
            <a:endParaRPr lang="zh-CN" altLang="en-US" dirty="0"/>
          </a:p>
        </p:txBody>
      </p:sp>
    </p:spTree>
    <p:extLst>
      <p:ext uri="{BB962C8B-B14F-4D97-AF65-F5344CB8AC3E}">
        <p14:creationId xmlns:p14="http://schemas.microsoft.com/office/powerpoint/2010/main" val="1435067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marL="0" indent="0">
              <a:buNone/>
            </a:pPr>
            <a:r>
              <a:rPr lang="en-US" altLang="zh-CN" dirty="0" err="1"/>
              <a:t>mysql</a:t>
            </a:r>
            <a:r>
              <a:rPr lang="en-US" altLang="zh-CN" dirty="0"/>
              <a:t>&gt; </a:t>
            </a:r>
            <a:r>
              <a:rPr lang="en-US" altLang="zh-CN" dirty="0">
                <a:solidFill>
                  <a:srgbClr val="FF0000"/>
                </a:solidFill>
              </a:rPr>
              <a:t>SET</a:t>
            </a:r>
            <a:r>
              <a:rPr lang="en-US" altLang="zh-CN" dirty="0"/>
              <a:t> @sum = 0;</a:t>
            </a:r>
          </a:p>
          <a:p>
            <a:pPr marL="0" indent="0">
              <a:buNone/>
            </a:pPr>
            <a:r>
              <a:rPr lang="en-US" altLang="zh-CN" dirty="0" err="1"/>
              <a:t>mysql</a:t>
            </a:r>
            <a:r>
              <a:rPr lang="en-US" altLang="zh-CN" dirty="0"/>
              <a:t>&gt; </a:t>
            </a:r>
            <a:r>
              <a:rPr lang="en-US" altLang="zh-CN" dirty="0">
                <a:solidFill>
                  <a:srgbClr val="FF0000"/>
                </a:solidFill>
              </a:rPr>
              <a:t>INSERT INTO</a:t>
            </a:r>
            <a:r>
              <a:rPr lang="en-US" altLang="zh-CN" dirty="0"/>
              <a:t> account </a:t>
            </a:r>
            <a:r>
              <a:rPr lang="en-US" altLang="zh-CN" dirty="0">
                <a:solidFill>
                  <a:srgbClr val="FF0000"/>
                </a:solidFill>
              </a:rPr>
              <a:t>VALUES</a:t>
            </a:r>
            <a:r>
              <a:rPr lang="en-US" altLang="zh-CN" dirty="0"/>
              <a:t>(137,14.98),(141,1937.50),(97,-100.00);</a:t>
            </a:r>
          </a:p>
          <a:p>
            <a:pPr marL="0" indent="0">
              <a:buNone/>
            </a:pPr>
            <a:r>
              <a:rPr lang="en-US" altLang="zh-CN" dirty="0" err="1"/>
              <a:t>mysql</a:t>
            </a:r>
            <a:r>
              <a:rPr lang="en-US" altLang="zh-CN" dirty="0"/>
              <a:t>&gt; </a:t>
            </a:r>
            <a:r>
              <a:rPr lang="en-US" altLang="zh-CN" dirty="0">
                <a:solidFill>
                  <a:srgbClr val="FF0000"/>
                </a:solidFill>
              </a:rPr>
              <a:t>SELECT</a:t>
            </a:r>
            <a:r>
              <a:rPr lang="en-US" altLang="zh-CN" dirty="0"/>
              <a:t> @sum AS 'Total amount inserted';</a:t>
            </a:r>
          </a:p>
          <a:p>
            <a:pPr marL="0" indent="0">
              <a:buNone/>
            </a:pPr>
            <a:r>
              <a:rPr lang="en-US" altLang="zh-CN" dirty="0"/>
              <a:t>+-----------------------+</a:t>
            </a:r>
          </a:p>
          <a:p>
            <a:pPr marL="0" indent="0">
              <a:buNone/>
            </a:pPr>
            <a:r>
              <a:rPr lang="en-US" altLang="zh-CN" dirty="0"/>
              <a:t>| Total amount inserted |</a:t>
            </a:r>
          </a:p>
          <a:p>
            <a:pPr marL="0" indent="0">
              <a:buNone/>
            </a:pPr>
            <a:r>
              <a:rPr lang="en-US" altLang="zh-CN" dirty="0"/>
              <a:t>+-----------------------+</a:t>
            </a:r>
          </a:p>
          <a:p>
            <a:pPr marL="0" indent="0">
              <a:buNone/>
            </a:pPr>
            <a:r>
              <a:rPr lang="en-US" altLang="zh-CN" dirty="0"/>
              <a:t>|               1852.48 |</a:t>
            </a:r>
          </a:p>
          <a:p>
            <a:pPr marL="0" indent="0">
              <a:buNone/>
            </a:pPr>
            <a:r>
              <a:rPr lang="en-US" altLang="zh-CN" dirty="0"/>
              <a:t>+-----------------------+</a:t>
            </a:r>
            <a:endParaRPr lang="zh-CN" altLang="en-US" dirty="0"/>
          </a:p>
        </p:txBody>
      </p:sp>
    </p:spTree>
    <p:extLst>
      <p:ext uri="{BB962C8B-B14F-4D97-AF65-F5344CB8AC3E}">
        <p14:creationId xmlns:p14="http://schemas.microsoft.com/office/powerpoint/2010/main" val="930625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dirty="0"/>
              <a:t>PRIMARY KEY (PK)    </a:t>
            </a:r>
            <a:r>
              <a:rPr lang="zh-CN" altLang="en-US" dirty="0"/>
              <a:t>标识该字段为该表的主键，可以唯一的标识记录</a:t>
            </a:r>
          </a:p>
          <a:p>
            <a:pPr marL="0" indent="0">
              <a:buNone/>
            </a:pPr>
            <a:r>
              <a:rPr lang="en-US" altLang="zh-CN" dirty="0"/>
              <a:t>FOREIGN KEY (FK)    </a:t>
            </a:r>
            <a:r>
              <a:rPr lang="zh-CN" altLang="en-US" dirty="0"/>
              <a:t>标识该字段为该表的外键</a:t>
            </a:r>
          </a:p>
          <a:p>
            <a:pPr marL="0" indent="0">
              <a:buNone/>
            </a:pPr>
            <a:r>
              <a:rPr lang="en-US" altLang="zh-CN" dirty="0"/>
              <a:t>NOT NULL    </a:t>
            </a:r>
            <a:r>
              <a:rPr lang="zh-CN" altLang="en-US" dirty="0"/>
              <a:t>标识该字段不能为空</a:t>
            </a:r>
          </a:p>
          <a:p>
            <a:pPr marL="0" indent="0">
              <a:buNone/>
            </a:pPr>
            <a:r>
              <a:rPr lang="en-US" altLang="zh-CN" dirty="0"/>
              <a:t>UNIQUE KEY (UK)    </a:t>
            </a:r>
            <a:r>
              <a:rPr lang="zh-CN" altLang="en-US" dirty="0"/>
              <a:t>标识该字段的值是唯一的</a:t>
            </a:r>
          </a:p>
          <a:p>
            <a:pPr marL="0" indent="0">
              <a:buNone/>
            </a:pPr>
            <a:r>
              <a:rPr lang="en-US" altLang="zh-CN" dirty="0"/>
              <a:t>AUTO_INCREMENT    </a:t>
            </a:r>
            <a:r>
              <a:rPr lang="zh-CN" altLang="en-US" dirty="0"/>
              <a:t>标识该字段的值自动增长（整数类型，而且为主键）</a:t>
            </a:r>
          </a:p>
          <a:p>
            <a:pPr marL="0" indent="0">
              <a:buNone/>
            </a:pPr>
            <a:r>
              <a:rPr lang="en-US" altLang="zh-CN" dirty="0"/>
              <a:t>DEFAULT    </a:t>
            </a:r>
            <a:r>
              <a:rPr lang="zh-CN" altLang="en-US" dirty="0"/>
              <a:t>为该字段设置默认值</a:t>
            </a:r>
          </a:p>
          <a:p>
            <a:pPr marL="0" indent="0">
              <a:buNone/>
            </a:pPr>
            <a:endParaRPr lang="zh-CN" altLang="en-US" dirty="0"/>
          </a:p>
        </p:txBody>
      </p:sp>
    </p:spTree>
    <p:extLst>
      <p:ext uri="{BB962C8B-B14F-4D97-AF65-F5344CB8AC3E}">
        <p14:creationId xmlns:p14="http://schemas.microsoft.com/office/powerpoint/2010/main" val="2985695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13509"/>
            <a:ext cx="10515600" cy="5463454"/>
          </a:xfrm>
        </p:spPr>
        <p:txBody>
          <a:bodyPr>
            <a:normAutofit/>
          </a:bodyPr>
          <a:lstStyle/>
          <a:p>
            <a:pPr marL="0" indent="0">
              <a:buNone/>
            </a:pPr>
            <a:r>
              <a:rPr lang="en-US" altLang="zh-CN" dirty="0" err="1" smtClean="0"/>
              <a:t>mysql</a:t>
            </a:r>
            <a:r>
              <a:rPr lang="en-US" altLang="zh-CN" dirty="0" smtClean="0"/>
              <a:t>&gt; </a:t>
            </a:r>
            <a:r>
              <a:rPr lang="en-US" altLang="zh-CN" dirty="0" smtClean="0">
                <a:solidFill>
                  <a:srgbClr val="FF0000"/>
                </a:solidFill>
              </a:rPr>
              <a:t>CREATE TRIGGER </a:t>
            </a:r>
            <a:r>
              <a:rPr lang="en-US" altLang="zh-CN" dirty="0" err="1" smtClean="0"/>
              <a:t>upd_check</a:t>
            </a:r>
            <a:r>
              <a:rPr lang="en-US" altLang="zh-CN" dirty="0" smtClean="0"/>
              <a:t> </a:t>
            </a:r>
            <a:r>
              <a:rPr lang="en-US" altLang="zh-CN" dirty="0" smtClean="0">
                <a:solidFill>
                  <a:srgbClr val="FF0000"/>
                </a:solidFill>
              </a:rPr>
              <a:t>BEFORE UPDATE ON </a:t>
            </a:r>
            <a:r>
              <a:rPr lang="en-US" altLang="zh-CN" dirty="0" smtClean="0"/>
              <a:t>account</a:t>
            </a:r>
          </a:p>
          <a:p>
            <a:pPr marL="0" indent="0">
              <a:buNone/>
            </a:pPr>
            <a:r>
              <a:rPr lang="en-US" altLang="zh-CN" dirty="0" smtClean="0"/>
              <a:t>       </a:t>
            </a:r>
            <a:r>
              <a:rPr lang="en-US" altLang="zh-CN" dirty="0" smtClean="0">
                <a:solidFill>
                  <a:srgbClr val="FF0000"/>
                </a:solidFill>
              </a:rPr>
              <a:t>FOR EACH ROW</a:t>
            </a:r>
          </a:p>
          <a:p>
            <a:pPr marL="0" indent="0">
              <a:buNone/>
            </a:pPr>
            <a:r>
              <a:rPr lang="en-US" altLang="zh-CN" dirty="0" smtClean="0">
                <a:solidFill>
                  <a:srgbClr val="FF0000"/>
                </a:solidFill>
              </a:rPr>
              <a:t>       BEGIN</a:t>
            </a:r>
          </a:p>
          <a:p>
            <a:pPr marL="0" indent="0">
              <a:buNone/>
            </a:pPr>
            <a:r>
              <a:rPr lang="en-US" altLang="zh-CN" dirty="0" smtClean="0"/>
              <a:t>           </a:t>
            </a:r>
            <a:r>
              <a:rPr lang="en-US" altLang="zh-CN" dirty="0" smtClean="0">
                <a:solidFill>
                  <a:srgbClr val="FF0000"/>
                </a:solidFill>
              </a:rPr>
              <a:t>IF</a:t>
            </a:r>
            <a:r>
              <a:rPr lang="en-US" altLang="zh-CN" dirty="0" smtClean="0"/>
              <a:t> </a:t>
            </a:r>
            <a:r>
              <a:rPr lang="en-US" altLang="zh-CN" dirty="0" err="1" smtClean="0">
                <a:solidFill>
                  <a:srgbClr val="FF0000"/>
                </a:solidFill>
              </a:rPr>
              <a:t>NEW</a:t>
            </a:r>
            <a:r>
              <a:rPr lang="en-US" altLang="zh-CN" dirty="0" err="1" smtClean="0"/>
              <a:t>.amount</a:t>
            </a:r>
            <a:r>
              <a:rPr lang="en-US" altLang="zh-CN" dirty="0" smtClean="0"/>
              <a:t> &lt; 0 </a:t>
            </a:r>
            <a:r>
              <a:rPr lang="en-US" altLang="zh-CN" dirty="0" smtClean="0">
                <a:solidFill>
                  <a:srgbClr val="FF0000"/>
                </a:solidFill>
              </a:rPr>
              <a:t>THEN</a:t>
            </a:r>
          </a:p>
          <a:p>
            <a:pPr marL="0" indent="0">
              <a:buNone/>
            </a:pPr>
            <a:r>
              <a:rPr lang="en-US" altLang="zh-CN" dirty="0" smtClean="0"/>
              <a:t>               </a:t>
            </a:r>
            <a:r>
              <a:rPr lang="en-US" altLang="zh-CN" dirty="0" smtClean="0">
                <a:solidFill>
                  <a:srgbClr val="FF0000"/>
                </a:solidFill>
              </a:rPr>
              <a:t>SET </a:t>
            </a:r>
            <a:r>
              <a:rPr lang="en-US" altLang="zh-CN" dirty="0" err="1" smtClean="0">
                <a:solidFill>
                  <a:srgbClr val="FF0000"/>
                </a:solidFill>
              </a:rPr>
              <a:t>NEW</a:t>
            </a:r>
            <a:r>
              <a:rPr lang="en-US" altLang="zh-CN" dirty="0" err="1" smtClean="0"/>
              <a:t>.amount</a:t>
            </a:r>
            <a:r>
              <a:rPr lang="en-US" altLang="zh-CN" dirty="0" smtClean="0"/>
              <a:t> = 0;</a:t>
            </a:r>
          </a:p>
          <a:p>
            <a:pPr marL="0" indent="0">
              <a:buNone/>
            </a:pPr>
            <a:r>
              <a:rPr lang="en-US" altLang="zh-CN" dirty="0" smtClean="0"/>
              <a:t>           </a:t>
            </a:r>
            <a:r>
              <a:rPr lang="en-US" altLang="zh-CN" dirty="0" smtClean="0">
                <a:solidFill>
                  <a:srgbClr val="FF0000"/>
                </a:solidFill>
              </a:rPr>
              <a:t>ELSEIF</a:t>
            </a:r>
            <a:r>
              <a:rPr lang="en-US" altLang="zh-CN" dirty="0" smtClean="0"/>
              <a:t> </a:t>
            </a:r>
            <a:r>
              <a:rPr lang="en-US" altLang="zh-CN" dirty="0" err="1" smtClean="0">
                <a:solidFill>
                  <a:srgbClr val="FF0000"/>
                </a:solidFill>
              </a:rPr>
              <a:t>NEW</a:t>
            </a:r>
            <a:r>
              <a:rPr lang="en-US" altLang="zh-CN" dirty="0" err="1" smtClean="0"/>
              <a:t>.amount</a:t>
            </a:r>
            <a:r>
              <a:rPr lang="en-US" altLang="zh-CN" dirty="0" smtClean="0"/>
              <a:t> &gt; 100 </a:t>
            </a:r>
            <a:r>
              <a:rPr lang="en-US" altLang="zh-CN" dirty="0" smtClean="0">
                <a:solidFill>
                  <a:srgbClr val="FF0000"/>
                </a:solidFill>
              </a:rPr>
              <a:t>THEN</a:t>
            </a:r>
          </a:p>
          <a:p>
            <a:pPr marL="0" indent="0">
              <a:buNone/>
            </a:pPr>
            <a:r>
              <a:rPr lang="en-US" altLang="zh-CN" dirty="0" smtClean="0"/>
              <a:t>               </a:t>
            </a:r>
            <a:r>
              <a:rPr lang="en-US" altLang="zh-CN" dirty="0" smtClean="0">
                <a:solidFill>
                  <a:srgbClr val="FF0000"/>
                </a:solidFill>
              </a:rPr>
              <a:t>SET </a:t>
            </a:r>
            <a:r>
              <a:rPr lang="en-US" altLang="zh-CN" dirty="0" err="1" smtClean="0">
                <a:solidFill>
                  <a:srgbClr val="FF0000"/>
                </a:solidFill>
              </a:rPr>
              <a:t>NEW</a:t>
            </a:r>
            <a:r>
              <a:rPr lang="en-US" altLang="zh-CN" dirty="0" err="1" smtClean="0"/>
              <a:t>.amount</a:t>
            </a:r>
            <a:r>
              <a:rPr lang="en-US" altLang="zh-CN" dirty="0" smtClean="0"/>
              <a:t> = 100;</a:t>
            </a:r>
          </a:p>
          <a:p>
            <a:pPr marL="0" indent="0">
              <a:buNone/>
            </a:pPr>
            <a:r>
              <a:rPr lang="en-US" altLang="zh-CN" dirty="0" smtClean="0"/>
              <a:t>           </a:t>
            </a:r>
            <a:r>
              <a:rPr lang="en-US" altLang="zh-CN" dirty="0" smtClean="0">
                <a:solidFill>
                  <a:srgbClr val="FF0000"/>
                </a:solidFill>
              </a:rPr>
              <a:t>END IF;</a:t>
            </a:r>
          </a:p>
          <a:p>
            <a:pPr marL="0" indent="0">
              <a:buNone/>
            </a:pPr>
            <a:r>
              <a:rPr lang="en-US" altLang="zh-CN" dirty="0" smtClean="0"/>
              <a:t>       </a:t>
            </a:r>
            <a:r>
              <a:rPr lang="en-US" altLang="zh-CN" dirty="0" smtClean="0">
                <a:solidFill>
                  <a:srgbClr val="FF0000"/>
                </a:solidFill>
              </a:rPr>
              <a:t>END;</a:t>
            </a:r>
            <a:r>
              <a:rPr lang="en-US" altLang="zh-CN" dirty="0" smtClean="0"/>
              <a:t>//</a:t>
            </a:r>
            <a:endParaRPr lang="zh-CN" altLang="en-US" dirty="0"/>
          </a:p>
        </p:txBody>
      </p:sp>
    </p:spTree>
    <p:extLst>
      <p:ext uri="{BB962C8B-B14F-4D97-AF65-F5344CB8AC3E}">
        <p14:creationId xmlns:p14="http://schemas.microsoft.com/office/powerpoint/2010/main" val="1848973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CREATE table account</a:t>
            </a:r>
          </a:p>
          <a:p>
            <a:r>
              <a:rPr lang="en-US" altLang="zh-CN" dirty="0"/>
              <a:t>(id char(5),</a:t>
            </a:r>
          </a:p>
          <a:p>
            <a:r>
              <a:rPr lang="en-US" altLang="zh-CN" dirty="0"/>
              <a:t> amount INT)</a:t>
            </a:r>
            <a:endParaRPr lang="zh-CN" altLang="en-US" dirty="0"/>
          </a:p>
        </p:txBody>
      </p:sp>
    </p:spTree>
    <p:extLst>
      <p:ext uri="{BB962C8B-B14F-4D97-AF65-F5344CB8AC3E}">
        <p14:creationId xmlns:p14="http://schemas.microsoft.com/office/powerpoint/2010/main" val="1005353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368799"/>
            <a:ext cx="10515600" cy="1808163"/>
          </a:xfrm>
        </p:spPr>
        <p:txBody>
          <a:bodyPr/>
          <a:lstStyle/>
          <a:p>
            <a:r>
              <a:rPr lang="zh-CN" altLang="en-US" dirty="0" smtClean="0"/>
              <a:t>解决命令行中分号作为结束的问题；在前后加分隔符</a:t>
            </a:r>
            <a:r>
              <a:rPr lang="en-US" altLang="zh-CN" dirty="0" smtClean="0"/>
              <a:t>delimiter //</a:t>
            </a:r>
            <a:r>
              <a:rPr lang="zh-CN" altLang="en-US" dirty="0" smtClean="0"/>
              <a:t>。</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63" y="299494"/>
            <a:ext cx="9649280" cy="3768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910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1782"/>
            <a:ext cx="10515600" cy="5775181"/>
          </a:xfrm>
        </p:spPr>
        <p:txBody>
          <a:bodyPr>
            <a:normAutofit/>
          </a:bodyPr>
          <a:lstStyle/>
          <a:p>
            <a:pPr marL="0" indent="0">
              <a:buNone/>
            </a:pPr>
            <a:r>
              <a:rPr lang="zh-CN" altLang="en-US" dirty="0" smtClean="0">
                <a:solidFill>
                  <a:srgbClr val="A67F59"/>
                </a:solidFill>
                <a:latin typeface="Liberation Mono"/>
              </a:rPr>
              <a:t>删除触发器</a:t>
            </a:r>
            <a:endParaRPr lang="en-US" altLang="zh-CN" dirty="0" smtClean="0">
              <a:solidFill>
                <a:srgbClr val="A67F59"/>
              </a:solidFill>
              <a:latin typeface="Liberation Mono"/>
            </a:endParaRPr>
          </a:p>
          <a:p>
            <a:pPr marL="0" indent="0">
              <a:buNone/>
            </a:pPr>
            <a:endParaRPr lang="en-US" altLang="zh-CN" dirty="0">
              <a:solidFill>
                <a:srgbClr val="A67F59"/>
              </a:solidFill>
              <a:latin typeface="Liberation Mono"/>
            </a:endParaRPr>
          </a:p>
          <a:p>
            <a:pPr marL="0" indent="0">
              <a:buNone/>
            </a:pPr>
            <a:r>
              <a:rPr lang="en-US" altLang="zh-CN" dirty="0" err="1"/>
              <a:t>mysql</a:t>
            </a:r>
            <a:r>
              <a:rPr lang="en-US" altLang="zh-CN" dirty="0"/>
              <a:t>&gt; </a:t>
            </a:r>
            <a:r>
              <a:rPr lang="en-US" altLang="zh-CN" dirty="0">
                <a:solidFill>
                  <a:srgbClr val="FF0000"/>
                </a:solidFill>
              </a:rPr>
              <a:t>DROP TRIGGER </a:t>
            </a:r>
            <a:r>
              <a:rPr lang="en-US" altLang="zh-CN" dirty="0" err="1"/>
              <a:t>test.ins_sum</a:t>
            </a:r>
            <a:r>
              <a:rPr lang="en-US" altLang="zh-CN" dirty="0">
                <a:latin typeface="Liberation Mono"/>
              </a:rPr>
              <a:t>;</a:t>
            </a:r>
            <a:endParaRPr lang="zh-CN" altLang="en-US" dirty="0"/>
          </a:p>
        </p:txBody>
      </p:sp>
    </p:spTree>
    <p:extLst>
      <p:ext uri="{BB962C8B-B14F-4D97-AF65-F5344CB8AC3E}">
        <p14:creationId xmlns:p14="http://schemas.microsoft.com/office/powerpoint/2010/main" val="13182818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a:t>
            </a:r>
            <a:endParaRPr lang="zh-CN" altLang="en-US" dirty="0"/>
          </a:p>
        </p:txBody>
      </p:sp>
      <p:sp>
        <p:nvSpPr>
          <p:cNvPr id="3" name="内容占位符 2"/>
          <p:cNvSpPr>
            <a:spLocks noGrp="1"/>
          </p:cNvSpPr>
          <p:nvPr>
            <p:ph idx="1"/>
          </p:nvPr>
        </p:nvSpPr>
        <p:spPr/>
        <p:txBody>
          <a:bodyPr/>
          <a:lstStyle/>
          <a:p>
            <a:r>
              <a:rPr lang="en-US" altLang="zh-CN" dirty="0" smtClean="0"/>
              <a:t>Practice different kinds of constraints.</a:t>
            </a:r>
          </a:p>
          <a:p>
            <a:r>
              <a:rPr lang="en-US" altLang="zh-CN" dirty="0" smtClean="0"/>
              <a:t>Create some TRIGGERs and test their validity.</a:t>
            </a:r>
          </a:p>
        </p:txBody>
      </p:sp>
    </p:spTree>
    <p:extLst>
      <p:ext uri="{BB962C8B-B14F-4D97-AF65-F5344CB8AC3E}">
        <p14:creationId xmlns:p14="http://schemas.microsoft.com/office/powerpoint/2010/main" val="1360842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4855"/>
            <a:ext cx="10515600" cy="5782108"/>
          </a:xfrm>
        </p:spPr>
        <p:txBody>
          <a:bodyPr>
            <a:normAutofit fontScale="77500" lnSpcReduction="20000"/>
          </a:bodyPr>
          <a:lstStyle/>
          <a:p>
            <a:pPr marL="0" indent="0">
              <a:buNone/>
            </a:pPr>
            <a:r>
              <a:rPr lang="en-US" altLang="zh-CN" dirty="0"/>
              <a:t>============</a:t>
            </a:r>
            <a:r>
              <a:rPr lang="zh-CN" altLang="en-US" dirty="0">
                <a:solidFill>
                  <a:srgbClr val="FF0000"/>
                </a:solidFill>
              </a:rPr>
              <a:t>设置唯一约束 </a:t>
            </a:r>
            <a:r>
              <a:rPr lang="en-US" altLang="zh-CN" dirty="0">
                <a:solidFill>
                  <a:srgbClr val="FF0000"/>
                </a:solidFill>
              </a:rPr>
              <a:t>UNIQUE</a:t>
            </a:r>
            <a:r>
              <a:rPr lang="en-US" altLang="zh-CN" dirty="0"/>
              <a:t>===============</a:t>
            </a:r>
          </a:p>
          <a:p>
            <a:pPr marL="0" indent="0">
              <a:buNone/>
            </a:pPr>
            <a:r>
              <a:rPr lang="zh-CN" altLang="en-US" dirty="0"/>
              <a:t>方法一：</a:t>
            </a:r>
          </a:p>
          <a:p>
            <a:pPr marL="0" indent="0">
              <a:buNone/>
            </a:pPr>
            <a:r>
              <a:rPr lang="en-US" altLang="zh-CN" dirty="0"/>
              <a:t>create table department1(</a:t>
            </a:r>
          </a:p>
          <a:p>
            <a:pPr marL="0" indent="0">
              <a:buNone/>
            </a:pPr>
            <a:r>
              <a:rPr lang="en-US" altLang="zh-CN" dirty="0"/>
              <a:t>id </a:t>
            </a:r>
            <a:r>
              <a:rPr lang="en-US" altLang="zh-CN" dirty="0" err="1"/>
              <a:t>int</a:t>
            </a:r>
            <a:r>
              <a:rPr lang="en-US" altLang="zh-CN" dirty="0"/>
              <a:t>,</a:t>
            </a:r>
          </a:p>
          <a:p>
            <a:pPr marL="0" indent="0">
              <a:buNone/>
            </a:pPr>
            <a:r>
              <a:rPr lang="en-US" altLang="zh-CN" dirty="0"/>
              <a:t>name varchar(20) unique,</a:t>
            </a:r>
          </a:p>
          <a:p>
            <a:pPr marL="0" indent="0">
              <a:buNone/>
            </a:pPr>
            <a:r>
              <a:rPr lang="en-US" altLang="zh-CN" dirty="0"/>
              <a:t>comment varchar(100)</a:t>
            </a:r>
          </a:p>
          <a:p>
            <a:pPr marL="0" indent="0">
              <a:buNone/>
            </a:pPr>
            <a:r>
              <a:rPr lang="en-US" altLang="zh-CN" dirty="0"/>
              <a:t>);</a:t>
            </a:r>
          </a:p>
          <a:p>
            <a:pPr marL="0" indent="0">
              <a:buNone/>
            </a:pPr>
            <a:endParaRPr lang="en-US" altLang="zh-CN" dirty="0"/>
          </a:p>
          <a:p>
            <a:pPr marL="0" indent="0">
              <a:buNone/>
            </a:pPr>
            <a:endParaRPr lang="en-US" altLang="zh-CN" dirty="0"/>
          </a:p>
          <a:p>
            <a:pPr marL="0" indent="0">
              <a:buNone/>
            </a:pPr>
            <a:r>
              <a:rPr lang="zh-CN" altLang="en-US" dirty="0"/>
              <a:t>方法二：</a:t>
            </a:r>
          </a:p>
          <a:p>
            <a:pPr marL="0" indent="0">
              <a:buNone/>
            </a:pPr>
            <a:r>
              <a:rPr lang="en-US" altLang="zh-CN" dirty="0"/>
              <a:t>create table department2(</a:t>
            </a:r>
          </a:p>
          <a:p>
            <a:pPr marL="0" indent="0">
              <a:buNone/>
            </a:pPr>
            <a:r>
              <a:rPr lang="en-US" altLang="zh-CN" dirty="0"/>
              <a:t>id </a:t>
            </a:r>
            <a:r>
              <a:rPr lang="en-US" altLang="zh-CN" dirty="0" err="1"/>
              <a:t>int</a:t>
            </a:r>
            <a:r>
              <a:rPr lang="en-US" altLang="zh-CN" dirty="0"/>
              <a:t>,</a:t>
            </a:r>
          </a:p>
          <a:p>
            <a:pPr marL="0" indent="0">
              <a:buNone/>
            </a:pPr>
            <a:r>
              <a:rPr lang="en-US" altLang="zh-CN" dirty="0"/>
              <a:t>name varchar(20),</a:t>
            </a:r>
          </a:p>
          <a:p>
            <a:pPr marL="0" indent="0">
              <a:buNone/>
            </a:pPr>
            <a:r>
              <a:rPr lang="en-US" altLang="zh-CN" dirty="0"/>
              <a:t>comment varchar(100),</a:t>
            </a:r>
          </a:p>
          <a:p>
            <a:pPr marL="0" indent="0">
              <a:buNone/>
            </a:pPr>
            <a:r>
              <a:rPr lang="en-US" altLang="zh-CN" dirty="0"/>
              <a:t>constraint </a:t>
            </a:r>
            <a:r>
              <a:rPr lang="en-US" altLang="zh-CN" dirty="0" err="1"/>
              <a:t>uk_name</a:t>
            </a:r>
            <a:r>
              <a:rPr lang="en-US" altLang="zh-CN" dirty="0"/>
              <a:t> unique(name)</a:t>
            </a:r>
          </a:p>
          <a:p>
            <a:pPr marL="0" indent="0">
              <a:buNone/>
            </a:pPr>
            <a:r>
              <a:rPr lang="en-US" altLang="zh-CN" dirty="0"/>
              <a:t>);</a:t>
            </a:r>
          </a:p>
          <a:p>
            <a:pPr marL="0" indent="0">
              <a:buNone/>
            </a:pPr>
            <a:endParaRPr lang="en-US" altLang="zh-CN" dirty="0"/>
          </a:p>
        </p:txBody>
      </p:sp>
    </p:spTree>
    <p:extLst>
      <p:ext uri="{BB962C8B-B14F-4D97-AF65-F5344CB8AC3E}">
        <p14:creationId xmlns:p14="http://schemas.microsoft.com/office/powerpoint/2010/main" val="1385026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buNone/>
            </a:pPr>
            <a:endParaRPr lang="en-US" altLang="zh-CN" dirty="0"/>
          </a:p>
          <a:p>
            <a:pPr marL="0" indent="0">
              <a:buNone/>
            </a:pPr>
            <a:r>
              <a:rPr lang="en-US" altLang="zh-CN" dirty="0" err="1"/>
              <a:t>mysql</a:t>
            </a:r>
            <a:r>
              <a:rPr lang="en-US" altLang="zh-CN" dirty="0"/>
              <a:t>&gt; insert into department1 values(1,'IT','</a:t>
            </a:r>
            <a:r>
              <a:rPr lang="zh-CN" altLang="en-US" dirty="0"/>
              <a:t>技术</a:t>
            </a:r>
            <a:r>
              <a:rPr lang="en-US" altLang="zh-CN" dirty="0"/>
              <a:t>');</a:t>
            </a:r>
          </a:p>
          <a:p>
            <a:pPr marL="0" indent="0">
              <a:buNone/>
            </a:pPr>
            <a:r>
              <a:rPr lang="en-US" altLang="zh-CN" dirty="0"/>
              <a:t>Query OK, 1 row affected (0.00 sec)</a:t>
            </a:r>
          </a:p>
          <a:p>
            <a:pPr marL="0" indent="0">
              <a:buNone/>
            </a:pPr>
            <a:r>
              <a:rPr lang="en-US" altLang="zh-CN" dirty="0" err="1"/>
              <a:t>mysql</a:t>
            </a:r>
            <a:r>
              <a:rPr lang="en-US" altLang="zh-CN" dirty="0"/>
              <a:t>&gt; insert into department1 values(1,'IT','</a:t>
            </a:r>
            <a:r>
              <a:rPr lang="zh-CN" altLang="en-US" dirty="0"/>
              <a:t>技术</a:t>
            </a:r>
            <a:r>
              <a:rPr lang="en-US" altLang="zh-CN" dirty="0"/>
              <a:t>');</a:t>
            </a:r>
          </a:p>
          <a:p>
            <a:pPr marL="0" indent="0">
              <a:buNone/>
            </a:pPr>
            <a:r>
              <a:rPr lang="en-US" altLang="zh-CN" dirty="0"/>
              <a:t>ERROR 1062 (23000): Duplicate entry 'IT' for key 'name'</a:t>
            </a:r>
            <a:endParaRPr lang="zh-CN" altLang="en-US" dirty="0"/>
          </a:p>
        </p:txBody>
      </p:sp>
    </p:spTree>
    <p:extLst>
      <p:ext uri="{BB962C8B-B14F-4D97-AF65-F5344CB8AC3E}">
        <p14:creationId xmlns:p14="http://schemas.microsoft.com/office/powerpoint/2010/main" val="328822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rPr>
              <a:t>not </a:t>
            </a:r>
            <a:r>
              <a:rPr lang="en-US" altLang="zh-CN" dirty="0">
                <a:solidFill>
                  <a:srgbClr val="FF0000"/>
                </a:solidFill>
              </a:rPr>
              <a:t>null </a:t>
            </a:r>
            <a:r>
              <a:rPr lang="zh-CN" altLang="en-US" dirty="0">
                <a:solidFill>
                  <a:srgbClr val="FF0000"/>
                </a:solidFill>
              </a:rPr>
              <a:t>与</a:t>
            </a:r>
            <a:r>
              <a:rPr lang="en-US" altLang="zh-CN" dirty="0" smtClean="0">
                <a:solidFill>
                  <a:srgbClr val="FF0000"/>
                </a:solidFill>
              </a:rPr>
              <a:t>default</a:t>
            </a:r>
            <a:endParaRPr lang="zh-CN" altLang="en-US" dirty="0">
              <a:solidFill>
                <a:srgbClr val="FF0000"/>
              </a:solidFill>
            </a:endParaRPr>
          </a:p>
        </p:txBody>
      </p:sp>
      <p:sp>
        <p:nvSpPr>
          <p:cNvPr id="3" name="内容占位符 2"/>
          <p:cNvSpPr>
            <a:spLocks noGrp="1"/>
          </p:cNvSpPr>
          <p:nvPr>
            <p:ph idx="1"/>
          </p:nvPr>
        </p:nvSpPr>
        <p:spPr/>
        <p:txBody>
          <a:bodyPr/>
          <a:lstStyle/>
          <a:p>
            <a:pPr marL="0" indent="0">
              <a:buNone/>
            </a:pPr>
            <a:endParaRPr lang="en-US" altLang="zh-CN" dirty="0"/>
          </a:p>
          <a:p>
            <a:pPr marL="0" indent="0">
              <a:buNone/>
            </a:pPr>
            <a:r>
              <a:rPr lang="en-US" altLang="zh-CN" dirty="0"/>
              <a:t>create table student2(</a:t>
            </a:r>
          </a:p>
          <a:p>
            <a:pPr marL="0" indent="0">
              <a:buNone/>
            </a:pPr>
            <a:r>
              <a:rPr lang="en-US" altLang="zh-CN" dirty="0"/>
              <a:t>id </a:t>
            </a:r>
            <a:r>
              <a:rPr lang="en-US" altLang="zh-CN" dirty="0" err="1"/>
              <a:t>int</a:t>
            </a:r>
            <a:r>
              <a:rPr lang="en-US" altLang="zh-CN" dirty="0"/>
              <a:t> primary key </a:t>
            </a:r>
            <a:r>
              <a:rPr lang="en-US" altLang="zh-CN" dirty="0" err="1"/>
              <a:t>auto_increment</a:t>
            </a:r>
            <a:r>
              <a:rPr lang="en-US" altLang="zh-CN" dirty="0"/>
              <a:t>,</a:t>
            </a:r>
          </a:p>
          <a:p>
            <a:pPr marL="0" indent="0">
              <a:buNone/>
            </a:pPr>
            <a:r>
              <a:rPr lang="en-US" altLang="zh-CN" dirty="0"/>
              <a:t>name char(5),</a:t>
            </a:r>
          </a:p>
          <a:p>
            <a:pPr marL="0" indent="0">
              <a:buNone/>
            </a:pPr>
            <a:r>
              <a:rPr lang="en-US" altLang="zh-CN" dirty="0"/>
              <a:t>sex </a:t>
            </a:r>
            <a:r>
              <a:rPr lang="en-US" altLang="zh-CN" dirty="0" err="1"/>
              <a:t>enum</a:t>
            </a:r>
            <a:r>
              <a:rPr lang="en-US" altLang="zh-CN" dirty="0"/>
              <a:t>('</a:t>
            </a:r>
            <a:r>
              <a:rPr lang="en-US" altLang="zh-CN" dirty="0" err="1"/>
              <a:t>male','female</a:t>
            </a:r>
            <a:r>
              <a:rPr lang="en-US" altLang="zh-CN" dirty="0"/>
              <a:t>') not null default 'female'</a:t>
            </a:r>
          </a:p>
          <a:p>
            <a:pPr marL="0" indent="0">
              <a:buNone/>
            </a:pPr>
            <a:r>
              <a:rPr lang="en-US" altLang="zh-CN" dirty="0"/>
              <a:t>);</a:t>
            </a:r>
            <a:endParaRPr lang="zh-CN" altLang="en-US" dirty="0"/>
          </a:p>
        </p:txBody>
      </p:sp>
    </p:spTree>
    <p:extLst>
      <p:ext uri="{BB962C8B-B14F-4D97-AF65-F5344CB8AC3E}">
        <p14:creationId xmlns:p14="http://schemas.microsoft.com/office/powerpoint/2010/main" val="2524650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2676" y="928260"/>
            <a:ext cx="6684817" cy="5791200"/>
          </a:xfrm>
        </p:spPr>
        <p:txBody>
          <a:bodyPr>
            <a:normAutofit fontScale="62500" lnSpcReduction="20000"/>
          </a:bodyPr>
          <a:lstStyle/>
          <a:p>
            <a:pPr marL="0" indent="0">
              <a:buNone/>
            </a:pPr>
            <a:r>
              <a:rPr lang="en-US" altLang="zh-CN" dirty="0">
                <a:solidFill>
                  <a:srgbClr val="FF0000"/>
                </a:solidFill>
              </a:rPr>
              <a:t>#</a:t>
            </a:r>
            <a:r>
              <a:rPr lang="zh-CN" altLang="en-US" dirty="0">
                <a:solidFill>
                  <a:srgbClr val="FF0000"/>
                </a:solidFill>
              </a:rPr>
              <a:t>不指定</a:t>
            </a:r>
            <a:r>
              <a:rPr lang="en-US" altLang="zh-CN" dirty="0">
                <a:solidFill>
                  <a:srgbClr val="FF0000"/>
                </a:solidFill>
              </a:rPr>
              <a:t>id</a:t>
            </a:r>
            <a:r>
              <a:rPr lang="zh-CN" altLang="en-US" dirty="0">
                <a:solidFill>
                  <a:srgbClr val="FF0000"/>
                </a:solidFill>
              </a:rPr>
              <a:t>，则自动增长</a:t>
            </a:r>
          </a:p>
          <a:p>
            <a:pPr marL="0" indent="0">
              <a:buNone/>
            </a:pPr>
            <a:r>
              <a:rPr lang="en-US" altLang="zh-CN" dirty="0"/>
              <a:t>create table student(</a:t>
            </a:r>
          </a:p>
          <a:p>
            <a:pPr marL="0" indent="0">
              <a:buNone/>
            </a:pPr>
            <a:r>
              <a:rPr lang="en-US" altLang="zh-CN" dirty="0"/>
              <a:t>id </a:t>
            </a:r>
            <a:r>
              <a:rPr lang="en-US" altLang="zh-CN" dirty="0" err="1"/>
              <a:t>int</a:t>
            </a:r>
            <a:r>
              <a:rPr lang="en-US" altLang="zh-CN" dirty="0"/>
              <a:t> primary key </a:t>
            </a:r>
            <a:r>
              <a:rPr lang="en-US" altLang="zh-CN" dirty="0" err="1"/>
              <a:t>auto_increment</a:t>
            </a:r>
            <a:r>
              <a:rPr lang="en-US" altLang="zh-CN" dirty="0"/>
              <a:t>,</a:t>
            </a:r>
          </a:p>
          <a:p>
            <a:pPr marL="0" indent="0">
              <a:buNone/>
            </a:pPr>
            <a:r>
              <a:rPr lang="en-US" altLang="zh-CN" dirty="0"/>
              <a:t>name varchar(20),</a:t>
            </a:r>
          </a:p>
          <a:p>
            <a:pPr marL="0" indent="0">
              <a:buNone/>
            </a:pPr>
            <a:r>
              <a:rPr lang="en-US" altLang="zh-CN" dirty="0"/>
              <a:t>sex </a:t>
            </a:r>
            <a:r>
              <a:rPr lang="en-US" altLang="zh-CN" dirty="0" err="1"/>
              <a:t>enum</a:t>
            </a:r>
            <a:r>
              <a:rPr lang="en-US" altLang="zh-CN" dirty="0"/>
              <a:t>('</a:t>
            </a:r>
            <a:r>
              <a:rPr lang="en-US" altLang="zh-CN" dirty="0" err="1"/>
              <a:t>male','female</a:t>
            </a:r>
            <a:r>
              <a:rPr lang="en-US" altLang="zh-CN" dirty="0"/>
              <a:t>') default 'male'</a:t>
            </a:r>
          </a:p>
          <a:p>
            <a:pPr marL="0" indent="0">
              <a:buNone/>
            </a:pPr>
            <a:r>
              <a:rPr lang="en-US" altLang="zh-CN" dirty="0"/>
              <a:t>);</a:t>
            </a:r>
          </a:p>
          <a:p>
            <a:pPr marL="0" indent="0">
              <a:buNone/>
            </a:pPr>
            <a:endParaRPr lang="en-US" altLang="zh-CN" dirty="0"/>
          </a:p>
          <a:p>
            <a:pPr marL="0" indent="0">
              <a:buNone/>
            </a:pPr>
            <a:r>
              <a:rPr lang="en-US" altLang="zh-CN" dirty="0" err="1"/>
              <a:t>mysql</a:t>
            </a:r>
            <a:r>
              <a:rPr lang="en-US" altLang="zh-CN" dirty="0"/>
              <a:t>&gt; </a:t>
            </a:r>
            <a:r>
              <a:rPr lang="en-US" altLang="zh-CN" dirty="0" err="1"/>
              <a:t>desc</a:t>
            </a:r>
            <a:r>
              <a:rPr lang="en-US" altLang="zh-CN" dirty="0"/>
              <a:t> student;</a:t>
            </a:r>
          </a:p>
          <a:p>
            <a:pPr marL="0" indent="0">
              <a:buNone/>
            </a:pPr>
            <a:r>
              <a:rPr lang="en-US" altLang="zh-CN" dirty="0"/>
              <a:t>+-------+-----------------------+------+-----+---------+----------------+</a:t>
            </a:r>
          </a:p>
          <a:p>
            <a:pPr marL="0" indent="0">
              <a:buNone/>
            </a:pPr>
            <a:r>
              <a:rPr lang="en-US" altLang="zh-CN" dirty="0"/>
              <a:t>| Field | Type                  | Null | Key | Default | Extra          |</a:t>
            </a:r>
          </a:p>
          <a:p>
            <a:pPr marL="0" indent="0">
              <a:buNone/>
            </a:pPr>
            <a:r>
              <a:rPr lang="en-US" altLang="zh-CN" dirty="0"/>
              <a:t>+-------+-----------------------+------+-----+---------+----------------+</a:t>
            </a:r>
          </a:p>
          <a:p>
            <a:pPr marL="0" indent="0">
              <a:buNone/>
            </a:pPr>
            <a:r>
              <a:rPr lang="en-US" altLang="zh-CN" dirty="0"/>
              <a:t>| id    | </a:t>
            </a:r>
            <a:r>
              <a:rPr lang="en-US" altLang="zh-CN" dirty="0" err="1"/>
              <a:t>int</a:t>
            </a:r>
            <a:r>
              <a:rPr lang="en-US" altLang="zh-CN" dirty="0"/>
              <a:t>(11)               | NO   | PRI | NULL    | </a:t>
            </a:r>
            <a:r>
              <a:rPr lang="en-US" altLang="zh-CN" dirty="0" err="1"/>
              <a:t>auto_increment</a:t>
            </a:r>
            <a:r>
              <a:rPr lang="en-US" altLang="zh-CN" dirty="0"/>
              <a:t> |</a:t>
            </a:r>
          </a:p>
          <a:p>
            <a:pPr marL="0" indent="0">
              <a:buNone/>
            </a:pPr>
            <a:r>
              <a:rPr lang="en-US" altLang="zh-CN" dirty="0"/>
              <a:t>| name  | varchar(20)           | YES  |     | NULL    |                |</a:t>
            </a:r>
          </a:p>
          <a:p>
            <a:pPr marL="0" indent="0">
              <a:buNone/>
            </a:pPr>
            <a:r>
              <a:rPr lang="en-US" altLang="zh-CN" dirty="0"/>
              <a:t>| sex   | </a:t>
            </a:r>
            <a:r>
              <a:rPr lang="en-US" altLang="zh-CN" dirty="0" err="1"/>
              <a:t>enum</a:t>
            </a:r>
            <a:r>
              <a:rPr lang="en-US" altLang="zh-CN" dirty="0"/>
              <a:t>('</a:t>
            </a:r>
            <a:r>
              <a:rPr lang="en-US" altLang="zh-CN" dirty="0" err="1"/>
              <a:t>male','female</a:t>
            </a:r>
            <a:r>
              <a:rPr lang="en-US" altLang="zh-CN" dirty="0"/>
              <a:t>') | YES  |     | male    |                |</a:t>
            </a:r>
          </a:p>
          <a:p>
            <a:pPr marL="0" indent="0">
              <a:buNone/>
            </a:pPr>
            <a:r>
              <a:rPr lang="en-US" altLang="zh-CN" dirty="0"/>
              <a:t>+-------+-----------------------+------+-----+---------+----------------+</a:t>
            </a:r>
          </a:p>
          <a:p>
            <a:pPr marL="0" indent="0">
              <a:buNone/>
            </a:pPr>
            <a:r>
              <a:rPr lang="en-US" altLang="zh-CN" dirty="0" err="1"/>
              <a:t>mysql</a:t>
            </a:r>
            <a:r>
              <a:rPr lang="en-US" altLang="zh-CN" dirty="0"/>
              <a:t>&gt; insert into student(name) values</a:t>
            </a:r>
          </a:p>
          <a:p>
            <a:pPr marL="0" indent="0">
              <a:buNone/>
            </a:pPr>
            <a:r>
              <a:rPr lang="en-US" altLang="zh-CN" dirty="0"/>
              <a:t>    -&gt; ('</a:t>
            </a:r>
            <a:r>
              <a:rPr lang="en-US" altLang="zh-CN" dirty="0" err="1"/>
              <a:t>egon</a:t>
            </a:r>
            <a:r>
              <a:rPr lang="en-US" altLang="zh-CN" dirty="0"/>
              <a:t>'),</a:t>
            </a:r>
          </a:p>
          <a:p>
            <a:pPr marL="0" indent="0">
              <a:buNone/>
            </a:pPr>
            <a:r>
              <a:rPr lang="en-US" altLang="zh-CN" dirty="0"/>
              <a:t>    -&gt; ('</a:t>
            </a:r>
            <a:r>
              <a:rPr lang="en-US" altLang="zh-CN" dirty="0" err="1"/>
              <a:t>alex</a:t>
            </a:r>
            <a:r>
              <a:rPr lang="en-US" altLang="zh-CN" dirty="0" smtClean="0"/>
              <a:t>')</a:t>
            </a:r>
            <a:endParaRPr lang="en-US" altLang="zh-CN" dirty="0"/>
          </a:p>
        </p:txBody>
      </p:sp>
      <p:sp>
        <p:nvSpPr>
          <p:cNvPr id="5" name="内容占位符 2"/>
          <p:cNvSpPr txBox="1">
            <a:spLocks/>
          </p:cNvSpPr>
          <p:nvPr/>
        </p:nvSpPr>
        <p:spPr>
          <a:xfrm>
            <a:off x="7273637" y="512614"/>
            <a:ext cx="4572000" cy="36853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err="1" smtClean="0"/>
              <a:t>mysql</a:t>
            </a:r>
            <a:r>
              <a:rPr lang="en-US" altLang="zh-CN" dirty="0" smtClean="0"/>
              <a:t>&gt; select * from student;</a:t>
            </a:r>
          </a:p>
          <a:p>
            <a:pPr marL="0" indent="0">
              <a:buFont typeface="Arial" panose="020B0604020202020204" pitchFamily="34" charset="0"/>
              <a:buNone/>
            </a:pPr>
            <a:r>
              <a:rPr lang="en-US" altLang="zh-CN" dirty="0" smtClean="0"/>
              <a:t>+----+------+------+</a:t>
            </a:r>
          </a:p>
          <a:p>
            <a:pPr marL="0" indent="0">
              <a:buFont typeface="Arial" panose="020B0604020202020204" pitchFamily="34" charset="0"/>
              <a:buNone/>
            </a:pPr>
            <a:r>
              <a:rPr lang="en-US" altLang="zh-CN" dirty="0" smtClean="0"/>
              <a:t>| id | name | sex  |</a:t>
            </a:r>
          </a:p>
          <a:p>
            <a:pPr marL="0" indent="0">
              <a:buFont typeface="Arial" panose="020B0604020202020204" pitchFamily="34" charset="0"/>
              <a:buNone/>
            </a:pPr>
            <a:r>
              <a:rPr lang="en-US" altLang="zh-CN" dirty="0" smtClean="0"/>
              <a:t>+----+------+------+</a:t>
            </a:r>
          </a:p>
          <a:p>
            <a:pPr marL="0" indent="0">
              <a:buFont typeface="Arial" panose="020B0604020202020204" pitchFamily="34" charset="0"/>
              <a:buNone/>
            </a:pPr>
            <a:r>
              <a:rPr lang="en-US" altLang="zh-CN" dirty="0" smtClean="0"/>
              <a:t>|  1 | </a:t>
            </a:r>
            <a:r>
              <a:rPr lang="en-US" altLang="zh-CN" dirty="0" err="1" smtClean="0"/>
              <a:t>egon</a:t>
            </a:r>
            <a:r>
              <a:rPr lang="en-US" altLang="zh-CN" dirty="0" smtClean="0"/>
              <a:t> | male |</a:t>
            </a:r>
          </a:p>
          <a:p>
            <a:pPr marL="0" indent="0">
              <a:buFont typeface="Arial" panose="020B0604020202020204" pitchFamily="34" charset="0"/>
              <a:buNone/>
            </a:pPr>
            <a:r>
              <a:rPr lang="en-US" altLang="zh-CN" dirty="0" smtClean="0"/>
              <a:t>|  2 | </a:t>
            </a:r>
            <a:r>
              <a:rPr lang="en-US" altLang="zh-CN" dirty="0" err="1" smtClean="0"/>
              <a:t>alex</a:t>
            </a:r>
            <a:r>
              <a:rPr lang="en-US" altLang="zh-CN" dirty="0" smtClean="0"/>
              <a:t> | male |</a:t>
            </a:r>
          </a:p>
          <a:p>
            <a:pPr marL="0" indent="0">
              <a:buFont typeface="Arial" panose="020B0604020202020204" pitchFamily="34" charset="0"/>
              <a:buNone/>
            </a:pPr>
            <a:r>
              <a:rPr lang="en-US" altLang="zh-CN" dirty="0" smtClean="0"/>
              <a:t>+----+------+------+</a:t>
            </a:r>
          </a:p>
          <a:p>
            <a:pPr marL="0" indent="0">
              <a:buFont typeface="Arial" panose="020B0604020202020204" pitchFamily="34" charset="0"/>
              <a:buNone/>
            </a:pPr>
            <a:endParaRPr lang="en-US" altLang="zh-CN" dirty="0" smtClean="0"/>
          </a:p>
          <a:p>
            <a:pPr marL="0" indent="0">
              <a:buFont typeface="Arial" panose="020B0604020202020204" pitchFamily="34" charset="0"/>
              <a:buNone/>
            </a:pPr>
            <a:endParaRPr lang="en-US" altLang="zh-CN" dirty="0"/>
          </a:p>
        </p:txBody>
      </p:sp>
      <p:sp>
        <p:nvSpPr>
          <p:cNvPr id="6" name="矩形 5"/>
          <p:cNvSpPr/>
          <p:nvPr/>
        </p:nvSpPr>
        <p:spPr>
          <a:xfrm>
            <a:off x="179972" y="85285"/>
            <a:ext cx="4641410" cy="707886"/>
          </a:xfrm>
          <a:prstGeom prst="rect">
            <a:avLst/>
          </a:prstGeom>
        </p:spPr>
        <p:txBody>
          <a:bodyPr wrap="square">
            <a:spAutoFit/>
          </a:bodyPr>
          <a:lstStyle/>
          <a:p>
            <a:r>
              <a:rPr lang="en-US" altLang="zh-CN" sz="4000" dirty="0" err="1">
                <a:solidFill>
                  <a:srgbClr val="FF0000"/>
                </a:solidFill>
              </a:rPr>
              <a:t>auto_increment</a:t>
            </a:r>
            <a:endParaRPr lang="zh-CN" altLang="en-US" sz="4000" dirty="0">
              <a:solidFill>
                <a:srgbClr val="FF0000"/>
              </a:solidFill>
            </a:endParaRPr>
          </a:p>
        </p:txBody>
      </p:sp>
    </p:spTree>
    <p:extLst>
      <p:ext uri="{BB962C8B-B14F-4D97-AF65-F5344CB8AC3E}">
        <p14:creationId xmlns:p14="http://schemas.microsoft.com/office/powerpoint/2010/main" val="3847749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9327"/>
            <a:ext cx="5306291" cy="6553200"/>
          </a:xfrm>
        </p:spPr>
        <p:txBody>
          <a:bodyPr>
            <a:normAutofit fontScale="70000" lnSpcReduction="20000"/>
          </a:bodyPr>
          <a:lstStyle/>
          <a:p>
            <a:pPr marL="0" indent="0">
              <a:buNone/>
            </a:pPr>
            <a:r>
              <a:rPr lang="en-US" altLang="zh-CN" dirty="0">
                <a:solidFill>
                  <a:srgbClr val="FF0000"/>
                </a:solidFill>
              </a:rPr>
              <a:t>#</a:t>
            </a:r>
            <a:r>
              <a:rPr lang="zh-CN" altLang="en-US" dirty="0">
                <a:solidFill>
                  <a:srgbClr val="FF0000"/>
                </a:solidFill>
              </a:rPr>
              <a:t>也可以指定</a:t>
            </a:r>
            <a:r>
              <a:rPr lang="en-US" altLang="zh-CN" dirty="0">
                <a:solidFill>
                  <a:srgbClr val="FF0000"/>
                </a:solidFill>
              </a:rPr>
              <a:t>id</a:t>
            </a:r>
          </a:p>
          <a:p>
            <a:pPr marL="0" indent="0">
              <a:buNone/>
            </a:pPr>
            <a:r>
              <a:rPr lang="en-US" altLang="zh-CN" dirty="0" err="1"/>
              <a:t>mysql</a:t>
            </a:r>
            <a:r>
              <a:rPr lang="en-US" altLang="zh-CN" dirty="0"/>
              <a:t>&gt; insert into student values(4,'asb','female');</a:t>
            </a:r>
          </a:p>
          <a:p>
            <a:pPr marL="0" indent="0">
              <a:buNone/>
            </a:pPr>
            <a:r>
              <a:rPr lang="en-US" altLang="zh-CN" dirty="0"/>
              <a:t>Query OK, 1 row affected (0.00 sec)</a:t>
            </a:r>
          </a:p>
          <a:p>
            <a:pPr marL="0" indent="0">
              <a:buNone/>
            </a:pPr>
            <a:endParaRPr lang="en-US" altLang="zh-CN" dirty="0"/>
          </a:p>
          <a:p>
            <a:pPr marL="0" indent="0">
              <a:buNone/>
            </a:pPr>
            <a:r>
              <a:rPr lang="en-US" altLang="zh-CN" dirty="0" err="1"/>
              <a:t>mysql</a:t>
            </a:r>
            <a:r>
              <a:rPr lang="en-US" altLang="zh-CN" dirty="0"/>
              <a:t>&gt; insert into student values(7,'wsb','female');</a:t>
            </a:r>
          </a:p>
          <a:p>
            <a:pPr marL="0" indent="0">
              <a:buNone/>
            </a:pPr>
            <a:r>
              <a:rPr lang="en-US" altLang="zh-CN" dirty="0"/>
              <a:t>Query OK, 1 row affected (0.00 sec)</a:t>
            </a:r>
          </a:p>
          <a:p>
            <a:pPr marL="0" indent="0">
              <a:buNone/>
            </a:pPr>
            <a:endParaRPr lang="en-US" altLang="zh-CN" dirty="0"/>
          </a:p>
          <a:p>
            <a:pPr marL="0" indent="0">
              <a:buNone/>
            </a:pPr>
            <a:r>
              <a:rPr lang="en-US" altLang="zh-CN" dirty="0" err="1"/>
              <a:t>mysql</a:t>
            </a:r>
            <a:r>
              <a:rPr lang="en-US" altLang="zh-CN" dirty="0"/>
              <a:t>&gt; select * from student;</a:t>
            </a:r>
          </a:p>
          <a:p>
            <a:pPr marL="0" indent="0">
              <a:buNone/>
            </a:pPr>
            <a:r>
              <a:rPr lang="en-US" altLang="zh-CN" dirty="0"/>
              <a:t>+----+------+--------+</a:t>
            </a:r>
          </a:p>
          <a:p>
            <a:pPr marL="0" indent="0">
              <a:buNone/>
            </a:pPr>
            <a:r>
              <a:rPr lang="en-US" altLang="zh-CN" dirty="0"/>
              <a:t>| id | name | sex    |</a:t>
            </a:r>
          </a:p>
          <a:p>
            <a:pPr marL="0" indent="0">
              <a:buNone/>
            </a:pPr>
            <a:r>
              <a:rPr lang="en-US" altLang="zh-CN" dirty="0"/>
              <a:t>+----+------+--------+</a:t>
            </a:r>
          </a:p>
          <a:p>
            <a:pPr marL="0" indent="0">
              <a:buNone/>
            </a:pPr>
            <a:r>
              <a:rPr lang="en-US" altLang="zh-CN" dirty="0"/>
              <a:t>|  1 | </a:t>
            </a:r>
            <a:r>
              <a:rPr lang="en-US" altLang="zh-CN" dirty="0" err="1"/>
              <a:t>egon</a:t>
            </a:r>
            <a:r>
              <a:rPr lang="en-US" altLang="zh-CN" dirty="0"/>
              <a:t> | male   |</a:t>
            </a:r>
          </a:p>
          <a:p>
            <a:pPr marL="0" indent="0">
              <a:buNone/>
            </a:pPr>
            <a:r>
              <a:rPr lang="en-US" altLang="zh-CN" dirty="0"/>
              <a:t>|  2 | </a:t>
            </a:r>
            <a:r>
              <a:rPr lang="en-US" altLang="zh-CN" dirty="0" err="1"/>
              <a:t>alex</a:t>
            </a:r>
            <a:r>
              <a:rPr lang="en-US" altLang="zh-CN" dirty="0"/>
              <a:t> | male   |</a:t>
            </a:r>
          </a:p>
          <a:p>
            <a:pPr marL="0" indent="0">
              <a:buNone/>
            </a:pPr>
            <a:r>
              <a:rPr lang="en-US" altLang="zh-CN" dirty="0"/>
              <a:t>|  4 | </a:t>
            </a:r>
            <a:r>
              <a:rPr lang="en-US" altLang="zh-CN" dirty="0" err="1"/>
              <a:t>asb</a:t>
            </a:r>
            <a:r>
              <a:rPr lang="en-US" altLang="zh-CN" dirty="0"/>
              <a:t>  | female |</a:t>
            </a:r>
          </a:p>
          <a:p>
            <a:pPr marL="0" indent="0">
              <a:buNone/>
            </a:pPr>
            <a:r>
              <a:rPr lang="en-US" altLang="zh-CN" dirty="0"/>
              <a:t>|  7 | </a:t>
            </a:r>
            <a:r>
              <a:rPr lang="en-US" altLang="zh-CN" dirty="0" err="1"/>
              <a:t>wsb</a:t>
            </a:r>
            <a:r>
              <a:rPr lang="en-US" altLang="zh-CN" dirty="0"/>
              <a:t>  | female |</a:t>
            </a:r>
          </a:p>
          <a:p>
            <a:pPr marL="0" indent="0">
              <a:buNone/>
            </a:pPr>
            <a:r>
              <a:rPr lang="en-US" altLang="zh-CN" dirty="0" smtClean="0"/>
              <a:t>+----+------+--------+</a:t>
            </a:r>
            <a:endParaRPr lang="en-US" altLang="zh-CN" dirty="0"/>
          </a:p>
          <a:p>
            <a:pPr marL="0" indent="0">
              <a:buNone/>
            </a:pPr>
            <a:endParaRPr lang="en-US" altLang="zh-CN" dirty="0"/>
          </a:p>
          <a:p>
            <a:pPr marL="0" indent="0">
              <a:buNone/>
            </a:pPr>
            <a:r>
              <a:rPr lang="en-US" altLang="zh-CN" dirty="0"/>
              <a:t>#</a:t>
            </a:r>
            <a:r>
              <a:rPr lang="zh-CN" altLang="en-US" dirty="0"/>
              <a:t>对于自增的字段，在用</a:t>
            </a:r>
            <a:r>
              <a:rPr lang="en-US" altLang="zh-CN" dirty="0"/>
              <a:t>delete</a:t>
            </a:r>
            <a:r>
              <a:rPr lang="zh-CN" altLang="en-US" dirty="0"/>
              <a:t>删除后，再插入值，该字段仍按照删除前的位置继续增长</a:t>
            </a:r>
          </a:p>
          <a:p>
            <a:pPr marL="0" indent="0">
              <a:buNone/>
            </a:pPr>
            <a:endParaRPr lang="zh-CN" altLang="en-US" dirty="0"/>
          </a:p>
        </p:txBody>
      </p:sp>
      <p:sp>
        <p:nvSpPr>
          <p:cNvPr id="4" name="矩形 3"/>
          <p:cNvSpPr/>
          <p:nvPr/>
        </p:nvSpPr>
        <p:spPr>
          <a:xfrm>
            <a:off x="6435436" y="2385629"/>
            <a:ext cx="4946073" cy="2031325"/>
          </a:xfrm>
          <a:prstGeom prst="rect">
            <a:avLst/>
          </a:prstGeom>
        </p:spPr>
        <p:txBody>
          <a:bodyPr wrap="square">
            <a:spAutoFit/>
          </a:bodyPr>
          <a:lstStyle/>
          <a:p>
            <a:r>
              <a:rPr lang="en-US" altLang="zh-CN" dirty="0" err="1"/>
              <a:t>mysql</a:t>
            </a:r>
            <a:r>
              <a:rPr lang="en-US" altLang="zh-CN" dirty="0"/>
              <a:t>&gt; insert into student(name) values('</a:t>
            </a:r>
            <a:r>
              <a:rPr lang="en-US" altLang="zh-CN" dirty="0" err="1"/>
              <a:t>ysb</a:t>
            </a:r>
            <a:r>
              <a:rPr lang="en-US" altLang="zh-CN" dirty="0"/>
              <a:t>');</a:t>
            </a:r>
          </a:p>
          <a:p>
            <a:r>
              <a:rPr lang="en-US" altLang="zh-CN" dirty="0" err="1"/>
              <a:t>mysql</a:t>
            </a:r>
            <a:r>
              <a:rPr lang="en-US" altLang="zh-CN" dirty="0"/>
              <a:t>&gt; select * from student;</a:t>
            </a:r>
          </a:p>
          <a:p>
            <a:r>
              <a:rPr lang="en-US" altLang="zh-CN" dirty="0"/>
              <a:t>+----+------+------+</a:t>
            </a:r>
          </a:p>
          <a:p>
            <a:r>
              <a:rPr lang="en-US" altLang="zh-CN" dirty="0"/>
              <a:t>| id | name | sex  |</a:t>
            </a:r>
          </a:p>
          <a:p>
            <a:r>
              <a:rPr lang="en-US" altLang="zh-CN" dirty="0"/>
              <a:t>+----+------+------+</a:t>
            </a:r>
          </a:p>
          <a:p>
            <a:r>
              <a:rPr lang="en-US" altLang="zh-CN" dirty="0"/>
              <a:t>|  8 | </a:t>
            </a:r>
            <a:r>
              <a:rPr lang="en-US" altLang="zh-CN" dirty="0" err="1"/>
              <a:t>ysb</a:t>
            </a:r>
            <a:r>
              <a:rPr lang="en-US" altLang="zh-CN" dirty="0"/>
              <a:t>  | male |</a:t>
            </a:r>
          </a:p>
          <a:p>
            <a:r>
              <a:rPr lang="en-US" altLang="zh-CN" dirty="0"/>
              <a:t>+----+------+------+</a:t>
            </a:r>
            <a:endParaRPr lang="zh-CN" altLang="en-US" dirty="0"/>
          </a:p>
        </p:txBody>
      </p:sp>
    </p:spTree>
    <p:extLst>
      <p:ext uri="{BB962C8B-B14F-4D97-AF65-F5344CB8AC3E}">
        <p14:creationId xmlns:p14="http://schemas.microsoft.com/office/powerpoint/2010/main" val="4077932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11620"/>
          </a:xfrm>
        </p:spPr>
        <p:txBody>
          <a:bodyPr>
            <a:normAutofit fontScale="90000"/>
          </a:bodyPr>
          <a:lstStyle/>
          <a:p>
            <a:r>
              <a:rPr lang="en-US" altLang="zh-CN" dirty="0" smtClean="0"/>
              <a:t>Foreign key</a:t>
            </a:r>
            <a:endParaRPr lang="zh-CN" altLang="en-US" dirty="0"/>
          </a:p>
        </p:txBody>
      </p:sp>
      <p:sp>
        <p:nvSpPr>
          <p:cNvPr id="3" name="内容占位符 2"/>
          <p:cNvSpPr>
            <a:spLocks noGrp="1"/>
          </p:cNvSpPr>
          <p:nvPr>
            <p:ph idx="1"/>
          </p:nvPr>
        </p:nvSpPr>
        <p:spPr>
          <a:xfrm>
            <a:off x="838200" y="1046018"/>
            <a:ext cx="10515600" cy="5130945"/>
          </a:xfrm>
        </p:spPr>
        <p:txBody>
          <a:bodyPr/>
          <a:lstStyle/>
          <a:p>
            <a:r>
              <a:rPr lang="zh-CN" altLang="en-US" dirty="0"/>
              <a:t>员工信息表有三个字段：工号  姓名  部门</a:t>
            </a:r>
          </a:p>
          <a:p>
            <a:r>
              <a:rPr lang="zh-CN" altLang="en-US" dirty="0"/>
              <a:t>公司有</a:t>
            </a:r>
            <a:r>
              <a:rPr lang="en-US" altLang="zh-CN" dirty="0"/>
              <a:t>3</a:t>
            </a:r>
            <a:r>
              <a:rPr lang="zh-CN" altLang="en-US" dirty="0"/>
              <a:t>个部门，但是有</a:t>
            </a:r>
            <a:r>
              <a:rPr lang="en-US" altLang="zh-CN" dirty="0"/>
              <a:t>1</a:t>
            </a:r>
            <a:r>
              <a:rPr lang="zh-CN" altLang="en-US" dirty="0"/>
              <a:t>个亿的员工，那意味着部门这个字段需要重复存储，部门名字越长，越浪费</a:t>
            </a:r>
          </a:p>
          <a:p>
            <a:r>
              <a:rPr lang="zh-CN" altLang="en-US" dirty="0"/>
              <a:t>解决方法：</a:t>
            </a:r>
          </a:p>
          <a:p>
            <a:r>
              <a:rPr lang="zh-CN" altLang="en-US" dirty="0"/>
              <a:t>我们完全可以定义一个部门表</a:t>
            </a:r>
          </a:p>
          <a:p>
            <a:r>
              <a:rPr lang="zh-CN" altLang="en-US" dirty="0"/>
              <a:t>然后让员工信息表关联该表，如何关联，即</a:t>
            </a:r>
            <a:r>
              <a:rPr lang="en-US" altLang="zh-CN" dirty="0"/>
              <a:t>foreign key</a:t>
            </a:r>
          </a:p>
          <a:p>
            <a:pPr marL="0" indent="0">
              <a:buNone/>
            </a:pPr>
            <a:endParaRPr lang="zh-CN" altLang="en-US" dirty="0"/>
          </a:p>
        </p:txBody>
      </p:sp>
    </p:spTree>
    <p:extLst>
      <p:ext uri="{BB962C8B-B14F-4D97-AF65-F5344CB8AC3E}">
        <p14:creationId xmlns:p14="http://schemas.microsoft.com/office/powerpoint/2010/main" val="2129683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1782"/>
            <a:ext cx="10515600" cy="5775181"/>
          </a:xfrm>
        </p:spPr>
        <p:txBody>
          <a:bodyPr>
            <a:normAutofit fontScale="70000" lnSpcReduction="20000"/>
          </a:bodyPr>
          <a:lstStyle/>
          <a:p>
            <a:pPr marL="0" indent="0">
              <a:buNone/>
            </a:pPr>
            <a:r>
              <a:rPr lang="en-US" altLang="zh-CN" dirty="0">
                <a:solidFill>
                  <a:srgbClr val="FF0000"/>
                </a:solidFill>
              </a:rPr>
              <a:t>#</a:t>
            </a:r>
            <a:r>
              <a:rPr lang="zh-CN" altLang="en-US" dirty="0">
                <a:solidFill>
                  <a:srgbClr val="FF0000"/>
                </a:solidFill>
              </a:rPr>
              <a:t>表类型必须是</a:t>
            </a:r>
            <a:r>
              <a:rPr lang="en-US" altLang="zh-CN" dirty="0" err="1">
                <a:solidFill>
                  <a:srgbClr val="FF0000"/>
                </a:solidFill>
              </a:rPr>
              <a:t>innodb</a:t>
            </a:r>
            <a:r>
              <a:rPr lang="zh-CN" altLang="en-US" dirty="0">
                <a:solidFill>
                  <a:srgbClr val="FF0000"/>
                </a:solidFill>
              </a:rPr>
              <a:t>存储引擎，且被关联的字段，即</a:t>
            </a:r>
            <a:r>
              <a:rPr lang="en-US" altLang="zh-CN" dirty="0">
                <a:solidFill>
                  <a:srgbClr val="FF0000"/>
                </a:solidFill>
              </a:rPr>
              <a:t>references</a:t>
            </a:r>
            <a:r>
              <a:rPr lang="zh-CN" altLang="en-US" dirty="0">
                <a:solidFill>
                  <a:srgbClr val="FF0000"/>
                </a:solidFill>
              </a:rPr>
              <a:t>指定的另外一个表的字段，必须是主键</a:t>
            </a:r>
          </a:p>
          <a:p>
            <a:pPr marL="0" indent="0">
              <a:buNone/>
            </a:pPr>
            <a:r>
              <a:rPr lang="en-US" altLang="zh-CN" dirty="0"/>
              <a:t>create table department(</a:t>
            </a:r>
          </a:p>
          <a:p>
            <a:pPr marL="0" indent="0">
              <a:buNone/>
            </a:pPr>
            <a:r>
              <a:rPr lang="en-US" altLang="zh-CN" dirty="0"/>
              <a:t>id </a:t>
            </a:r>
            <a:r>
              <a:rPr lang="en-US" altLang="zh-CN" dirty="0" err="1"/>
              <a:t>int</a:t>
            </a:r>
            <a:r>
              <a:rPr lang="en-US" altLang="zh-CN" dirty="0"/>
              <a:t> primary key,</a:t>
            </a:r>
          </a:p>
          <a:p>
            <a:pPr marL="0" indent="0">
              <a:buNone/>
            </a:pPr>
            <a:r>
              <a:rPr lang="en-US" altLang="zh-CN" dirty="0"/>
              <a:t>name varchar(20) not null</a:t>
            </a:r>
          </a:p>
          <a:p>
            <a:pPr marL="0" indent="0">
              <a:buNone/>
            </a:pPr>
            <a:r>
              <a:rPr lang="en-US" altLang="zh-CN" dirty="0"/>
              <a:t>)engine=</a:t>
            </a:r>
            <a:r>
              <a:rPr lang="en-US" altLang="zh-CN" dirty="0" err="1"/>
              <a:t>innodb</a:t>
            </a:r>
            <a:r>
              <a:rPr lang="en-US" altLang="zh-CN" dirty="0"/>
              <a:t>;</a:t>
            </a:r>
          </a:p>
          <a:p>
            <a:pPr marL="0" indent="0">
              <a:buNone/>
            </a:pPr>
            <a:endParaRPr lang="en-US" altLang="zh-CN" dirty="0"/>
          </a:p>
          <a:p>
            <a:pPr marL="0" indent="0">
              <a:buNone/>
            </a:pPr>
            <a:r>
              <a:rPr lang="en-US" altLang="zh-CN" dirty="0">
                <a:solidFill>
                  <a:srgbClr val="FF0000"/>
                </a:solidFill>
              </a:rPr>
              <a:t>#</a:t>
            </a:r>
            <a:r>
              <a:rPr lang="en-US" altLang="zh-CN" dirty="0" err="1">
                <a:solidFill>
                  <a:srgbClr val="FF0000"/>
                </a:solidFill>
              </a:rPr>
              <a:t>dpt_id</a:t>
            </a:r>
            <a:r>
              <a:rPr lang="zh-CN" altLang="en-US" dirty="0">
                <a:solidFill>
                  <a:srgbClr val="FF0000"/>
                </a:solidFill>
              </a:rPr>
              <a:t>外键，关联父表（</a:t>
            </a:r>
            <a:r>
              <a:rPr lang="en-US" altLang="zh-CN" dirty="0">
                <a:solidFill>
                  <a:srgbClr val="FF0000"/>
                </a:solidFill>
              </a:rPr>
              <a:t>department</a:t>
            </a:r>
            <a:r>
              <a:rPr lang="zh-CN" altLang="en-US" dirty="0">
                <a:solidFill>
                  <a:srgbClr val="FF0000"/>
                </a:solidFill>
              </a:rPr>
              <a:t>主键</a:t>
            </a:r>
            <a:r>
              <a:rPr lang="en-US" altLang="zh-CN" dirty="0">
                <a:solidFill>
                  <a:srgbClr val="FF0000"/>
                </a:solidFill>
              </a:rPr>
              <a:t>id</a:t>
            </a:r>
            <a:r>
              <a:rPr lang="zh-CN" altLang="en-US" dirty="0">
                <a:solidFill>
                  <a:srgbClr val="FF0000"/>
                </a:solidFill>
              </a:rPr>
              <a:t>），同步更新，同步删除</a:t>
            </a:r>
          </a:p>
          <a:p>
            <a:pPr marL="0" indent="0">
              <a:buNone/>
            </a:pPr>
            <a:r>
              <a:rPr lang="en-US" altLang="zh-CN" dirty="0"/>
              <a:t>create table employee(</a:t>
            </a:r>
          </a:p>
          <a:p>
            <a:pPr marL="0" indent="0">
              <a:buNone/>
            </a:pPr>
            <a:r>
              <a:rPr lang="en-US" altLang="zh-CN" dirty="0"/>
              <a:t>id </a:t>
            </a:r>
            <a:r>
              <a:rPr lang="en-US" altLang="zh-CN" dirty="0" err="1"/>
              <a:t>int</a:t>
            </a:r>
            <a:r>
              <a:rPr lang="en-US" altLang="zh-CN" dirty="0"/>
              <a:t> primary key,</a:t>
            </a:r>
          </a:p>
          <a:p>
            <a:pPr marL="0" indent="0">
              <a:buNone/>
            </a:pPr>
            <a:r>
              <a:rPr lang="en-US" altLang="zh-CN" dirty="0"/>
              <a:t>name varchar(20) not null,</a:t>
            </a:r>
          </a:p>
          <a:p>
            <a:pPr marL="0" indent="0">
              <a:buNone/>
            </a:pPr>
            <a:r>
              <a:rPr lang="en-US" altLang="zh-CN" dirty="0" err="1"/>
              <a:t>dpt_id</a:t>
            </a:r>
            <a:r>
              <a:rPr lang="en-US" altLang="zh-CN" dirty="0"/>
              <a:t> </a:t>
            </a:r>
            <a:r>
              <a:rPr lang="en-US" altLang="zh-CN" dirty="0" err="1"/>
              <a:t>int</a:t>
            </a:r>
            <a:r>
              <a:rPr lang="en-US" altLang="zh-CN" dirty="0"/>
              <a:t>,</a:t>
            </a:r>
          </a:p>
          <a:p>
            <a:pPr marL="0" indent="0">
              <a:buNone/>
            </a:pPr>
            <a:r>
              <a:rPr lang="en-US" altLang="zh-CN" dirty="0"/>
              <a:t>constraint </a:t>
            </a:r>
            <a:r>
              <a:rPr lang="en-US" altLang="zh-CN" dirty="0" err="1"/>
              <a:t>fk_name</a:t>
            </a:r>
            <a:r>
              <a:rPr lang="en-US" altLang="zh-CN" dirty="0"/>
              <a:t> foreign key(</a:t>
            </a:r>
            <a:r>
              <a:rPr lang="en-US" altLang="zh-CN" dirty="0" err="1"/>
              <a:t>dpt_id</a:t>
            </a:r>
            <a:r>
              <a:rPr lang="en-US" altLang="zh-CN" dirty="0"/>
              <a:t>)</a:t>
            </a:r>
          </a:p>
          <a:p>
            <a:pPr marL="0" indent="0">
              <a:buNone/>
            </a:pPr>
            <a:r>
              <a:rPr lang="en-US" altLang="zh-CN" dirty="0"/>
              <a:t>references department(id)</a:t>
            </a:r>
          </a:p>
          <a:p>
            <a:pPr marL="0" indent="0">
              <a:buNone/>
            </a:pPr>
            <a:r>
              <a:rPr lang="en-US" altLang="zh-CN" dirty="0"/>
              <a:t>on delete cascade</a:t>
            </a:r>
          </a:p>
          <a:p>
            <a:pPr marL="0" indent="0">
              <a:buNone/>
            </a:pPr>
            <a:r>
              <a:rPr lang="en-US" altLang="zh-CN" dirty="0"/>
              <a:t>on update cascade </a:t>
            </a:r>
          </a:p>
          <a:p>
            <a:pPr marL="0" indent="0">
              <a:buNone/>
            </a:pPr>
            <a:r>
              <a:rPr lang="en-US" altLang="zh-CN" dirty="0"/>
              <a:t>)engine=</a:t>
            </a:r>
            <a:r>
              <a:rPr lang="en-US" altLang="zh-CN" dirty="0" err="1"/>
              <a:t>innodb</a:t>
            </a:r>
            <a:r>
              <a:rPr lang="en-US" altLang="zh-CN" dirty="0"/>
              <a:t>;</a:t>
            </a:r>
            <a:endParaRPr lang="zh-CN" altLang="en-US" dirty="0"/>
          </a:p>
        </p:txBody>
      </p:sp>
    </p:spTree>
    <p:extLst>
      <p:ext uri="{BB962C8B-B14F-4D97-AF65-F5344CB8AC3E}">
        <p14:creationId xmlns:p14="http://schemas.microsoft.com/office/powerpoint/2010/main" val="2770260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1481</Words>
  <Application>Microsoft Office PowerPoint</Application>
  <PresentationFormat>宽屏</PresentationFormat>
  <Paragraphs>208</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Liberation Mono</vt:lpstr>
      <vt:lpstr>宋体</vt:lpstr>
      <vt:lpstr>Arial</vt:lpstr>
      <vt:lpstr>Calibri</vt:lpstr>
      <vt:lpstr>Calibri Light</vt:lpstr>
      <vt:lpstr>Office 主题</vt:lpstr>
      <vt:lpstr>Constraints</vt:lpstr>
      <vt:lpstr>PowerPoint 演示文稿</vt:lpstr>
      <vt:lpstr>PowerPoint 演示文稿</vt:lpstr>
      <vt:lpstr>PowerPoint 演示文稿</vt:lpstr>
      <vt:lpstr>not null 与default</vt:lpstr>
      <vt:lpstr>PowerPoint 演示文稿</vt:lpstr>
      <vt:lpstr>PowerPoint 演示文稿</vt:lpstr>
      <vt:lpstr>Foreign key</vt:lpstr>
      <vt:lpstr>PowerPoint 演示文稿</vt:lpstr>
      <vt:lpstr>PowerPoint 演示文稿</vt:lpstr>
      <vt:lpstr>PowerPoint 演示文稿</vt:lpstr>
      <vt:lpstr>PowerPoint 演示文稿</vt:lpstr>
      <vt:lpstr>Check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完整性约束</dc:title>
  <dc:creator>CCC</dc:creator>
  <cp:lastModifiedBy>SWU_LY</cp:lastModifiedBy>
  <cp:revision>34</cp:revision>
  <dcterms:created xsi:type="dcterms:W3CDTF">2018-05-23T02:37:21Z</dcterms:created>
  <dcterms:modified xsi:type="dcterms:W3CDTF">2019-05-19T14:49:25Z</dcterms:modified>
</cp:coreProperties>
</file>