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298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9" r:id="rId12"/>
    <p:sldId id="295" r:id="rId13"/>
    <p:sldId id="297" r:id="rId14"/>
    <p:sldId id="296" r:id="rId15"/>
    <p:sldId id="257" r:id="rId16"/>
    <p:sldId id="303" r:id="rId17"/>
    <p:sldId id="258" r:id="rId18"/>
    <p:sldId id="260" r:id="rId19"/>
    <p:sldId id="259" r:id="rId20"/>
    <p:sldId id="300" r:id="rId21"/>
    <p:sldId id="302" r:id="rId22"/>
    <p:sldId id="304" r:id="rId23"/>
    <p:sldId id="307" r:id="rId24"/>
    <p:sldId id="310" r:id="rId25"/>
    <p:sldId id="311" r:id="rId26"/>
    <p:sldId id="312" r:id="rId27"/>
    <p:sldId id="309" r:id="rId28"/>
    <p:sldId id="313" r:id="rId29"/>
    <p:sldId id="314" r:id="rId30"/>
    <p:sldId id="266" r:id="rId31"/>
    <p:sldId id="267" r:id="rId32"/>
    <p:sldId id="271" r:id="rId33"/>
    <p:sldId id="273" r:id="rId34"/>
    <p:sldId id="340" r:id="rId35"/>
    <p:sldId id="341" r:id="rId36"/>
    <p:sldId id="355" r:id="rId37"/>
    <p:sldId id="333" r:id="rId38"/>
    <p:sldId id="272" r:id="rId39"/>
    <p:sldId id="286" r:id="rId40"/>
    <p:sldId id="275" r:id="rId41"/>
    <p:sldId id="270" r:id="rId42"/>
    <p:sldId id="276" r:id="rId43"/>
    <p:sldId id="277" r:id="rId44"/>
    <p:sldId id="268" r:id="rId45"/>
    <p:sldId id="269" r:id="rId46"/>
    <p:sldId id="328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280" r:id="rId55"/>
    <p:sldId id="324" r:id="rId56"/>
    <p:sldId id="325" r:id="rId57"/>
    <p:sldId id="279" r:id="rId58"/>
    <p:sldId id="334" r:id="rId59"/>
    <p:sldId id="335" r:id="rId60"/>
    <p:sldId id="336" r:id="rId61"/>
    <p:sldId id="338" r:id="rId62"/>
    <p:sldId id="339" r:id="rId63"/>
    <p:sldId id="326" r:id="rId64"/>
    <p:sldId id="278" r:id="rId65"/>
    <p:sldId id="282" r:id="rId66"/>
    <p:sldId id="283" r:id="rId67"/>
    <p:sldId id="284" r:id="rId68"/>
    <p:sldId id="285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27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72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4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E9A08129-2C8A-4CAC-93C4-DF1E590541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30104A5-FFDF-4389-A428-CF57DDB9D4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0019D-527C-41A1-B4FC-234C5EA09319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43205D8-F57A-4D11-934E-8EF1452541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ADA39C6-62E4-4FE0-BE80-B4DFF85717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1C9B-0BED-47B4-A2C5-05D2EB3293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8091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590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590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590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590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232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B653E21A-F68B-4E36-9A75-916FA5116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E9516659-B667-4994-83F5-D395160AAE26}"/>
              </a:ext>
            </a:extLst>
          </p:cNvPr>
          <p:cNvSpPr txBox="1"/>
          <p:nvPr userDrawn="1"/>
        </p:nvSpPr>
        <p:spPr>
          <a:xfrm>
            <a:off x="685800" y="682560"/>
            <a:ext cx="4822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Probability </a:t>
            </a:r>
            <a:r>
              <a:rPr lang="en-US" altLang="zh-CN" sz="2400" baseline="0" dirty="0"/>
              <a:t>Theories</a:t>
            </a:r>
            <a:r>
              <a:rPr lang="en-US" sz="2400" baseline="0" dirty="0"/>
              <a:t> and Applications</a:t>
            </a:r>
            <a:endParaRPr lang="en-US" sz="2400" dirty="0"/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9D46CB03-861F-4374-81E3-B50EEB8200F8}"/>
              </a:ext>
            </a:extLst>
          </p:cNvPr>
          <p:cNvSpPr txBox="1"/>
          <p:nvPr userDrawn="1"/>
        </p:nvSpPr>
        <p:spPr>
          <a:xfrm>
            <a:off x="5987123" y="5793317"/>
            <a:ext cx="284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HUANG </a:t>
            </a:r>
            <a:r>
              <a:rPr lang="en-US" altLang="zh-CN" sz="2400" dirty="0" err="1"/>
              <a:t>Renjie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huangrj@swu.edu.cn</a:t>
            </a:r>
            <a:endParaRPr lang="en-US" sz="2400" dirty="0"/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193C0E8F-79C9-494D-9516-DA93AE6F25C7}"/>
              </a:ext>
            </a:extLst>
          </p:cNvPr>
          <p:cNvSpPr txBox="1"/>
          <p:nvPr userDrawn="1"/>
        </p:nvSpPr>
        <p:spPr>
          <a:xfrm>
            <a:off x="685800" y="1094160"/>
            <a:ext cx="448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0" dirty="0"/>
              <a:t>CS  2020 Class 1~4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2505" y="98615"/>
            <a:ext cx="1001845" cy="99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2717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D073C858-43A8-443C-8EB4-30485C943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62075"/>
            <a:ext cx="8229599" cy="2983682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lang="zh-CN" altLang="en-US" sz="32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>
              <a:defRPr lang="zh-CN" altLang="en-US" sz="3200" kern="1200" dirty="0" smtClean="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0910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321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2. Axioms of Probability</a:t>
            </a:r>
            <a:br>
              <a:rPr lang="en-US" dirty="0"/>
            </a:br>
            <a:endParaRPr lang="en-US" sz="3600" i="1" dirty="0"/>
          </a:p>
        </p:txBody>
      </p:sp>
    </p:spTree>
    <p:extLst>
      <p:ext uri="{BB962C8B-B14F-4D97-AF65-F5344CB8AC3E}">
        <p14:creationId xmlns="" xmlns:p14="http://schemas.microsoft.com/office/powerpoint/2010/main" val="42939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19438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1.	What problems need to use probability?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" y="440025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4. How to evaluate the probability?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="" xmlns:a16="http://schemas.microsoft.com/office/drawing/2014/main" id="{207629EB-A521-46EA-90FA-A4F270CBA9DA}"/>
              </a:ext>
            </a:extLst>
          </p:cNvPr>
          <p:cNvSpPr txBox="1"/>
          <p:nvPr/>
        </p:nvSpPr>
        <p:spPr>
          <a:xfrm>
            <a:off x="457199" y="327049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3. What characteristics has probability ?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="" xmlns:a16="http://schemas.microsoft.com/office/drawing/2014/main" id="{364B1F7C-988D-4C3F-B196-1BC34E41159A}"/>
              </a:ext>
            </a:extLst>
          </p:cNvPr>
          <p:cNvSpPr txBox="1"/>
          <p:nvPr/>
        </p:nvSpPr>
        <p:spPr>
          <a:xfrm>
            <a:off x="457199" y="224786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2. How to define probability?</a:t>
            </a:r>
          </a:p>
        </p:txBody>
      </p:sp>
    </p:spTree>
    <p:extLst>
      <p:ext uri="{BB962C8B-B14F-4D97-AF65-F5344CB8AC3E}">
        <p14:creationId xmlns="" xmlns:p14="http://schemas.microsoft.com/office/powerpoint/2010/main" val="31764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Sample Space and Events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2385052-83CB-49E4-B513-73386C6A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62075"/>
            <a:ext cx="8229599" cy="52842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Random experiments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Sample space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Sample points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Event, basic events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Probability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369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74633"/>
            <a:ext cx="834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>
                <a:latin typeface="Franklin Gothic Medium"/>
                <a:cs typeface="Franklin Gothic Medium"/>
              </a:rPr>
              <a:t>All outcomes are known for the experiment.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2004"/>
            <a:ext cx="21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Examples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12787" y="948711"/>
            <a:ext cx="2549074" cy="686586"/>
            <a:chOff x="1324279" y="3442716"/>
            <a:chExt cx="3667875" cy="925778"/>
          </a:xfrm>
        </p:grpSpPr>
        <p:pic>
          <p:nvPicPr>
            <p:cNvPr id="19" name="Picture 18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79" y="3442716"/>
              <a:ext cx="923210" cy="9257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294527" y="365125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/>
                  <a:cs typeface="Courier New"/>
                </a:rPr>
                <a:t>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13665" y="1876679"/>
            <a:ext cx="3268134" cy="686586"/>
            <a:chOff x="1091789" y="4762500"/>
            <a:chExt cx="5409750" cy="1231900"/>
          </a:xfrm>
        </p:grpSpPr>
        <p:pic>
          <p:nvPicPr>
            <p:cNvPr id="23" name="Picture 22" descr="Die_Spire_01_483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89" y="4762500"/>
              <a:ext cx="1231900" cy="12319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489450" y="5270500"/>
              <a:ext cx="2012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/>
                  <a:cs typeface="Courier New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="" xmlns:a16="http://schemas.microsoft.com/office/drawing/2014/main" id="{33B0BC0C-5864-42A6-938E-E64A9DC16B3E}"/>
              </a:ext>
            </a:extLst>
          </p:cNvPr>
          <p:cNvSpPr txBox="1"/>
          <p:nvPr/>
        </p:nvSpPr>
        <p:spPr>
          <a:xfrm>
            <a:off x="457200" y="3685405"/>
            <a:ext cx="8341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(2) For an outcome, its result is random in a certain range  (one in all outcomes).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="" xmlns:a16="http://schemas.microsoft.com/office/drawing/2014/main" id="{A7AEC534-6489-4F1D-93DB-170CA4E14703}"/>
              </a:ext>
            </a:extLst>
          </p:cNvPr>
          <p:cNvSpPr txBox="1"/>
          <p:nvPr/>
        </p:nvSpPr>
        <p:spPr>
          <a:xfrm>
            <a:off x="457200" y="4954773"/>
            <a:ext cx="834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(3) Having statistics characteristics.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="" xmlns:a16="http://schemas.microsoft.com/office/drawing/2014/main" id="{3138FE0C-7B12-4309-8326-E046CF9343E1}"/>
              </a:ext>
            </a:extLst>
          </p:cNvPr>
          <p:cNvSpPr txBox="1"/>
          <p:nvPr/>
        </p:nvSpPr>
        <p:spPr>
          <a:xfrm>
            <a:off x="457200" y="5793254"/>
            <a:ext cx="834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Types: </a:t>
            </a:r>
            <a:r>
              <a:rPr lang="en-US" altLang="zh-CN" sz="2800" dirty="0">
                <a:solidFill>
                  <a:srgbClr val="FF0000"/>
                </a:solidFill>
              </a:rPr>
              <a:t>finite, countably infinite, uncountably infinite</a:t>
            </a:r>
            <a:endParaRPr lang="en-US" sz="2800" dirty="0">
              <a:solidFill>
                <a:srgbClr val="FF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56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spaces and sample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33650"/>
            <a:ext cx="8229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sample space is a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set</a:t>
            </a:r>
            <a:r>
              <a:rPr lang="en-US" sz="2800" dirty="0">
                <a:latin typeface="Franklin Gothic Medium"/>
                <a:cs typeface="Franklin Gothic Medium"/>
              </a:rPr>
              <a:t> of possible outcomes.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Denoted as: 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or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i="1" dirty="0">
              <a:latin typeface="Franklin Gothic Medium"/>
              <a:cs typeface="Franklin Gothic Medium"/>
            </a:endParaRPr>
          </a:p>
          <a:p>
            <a:endParaRPr lang="en-US" sz="28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A sample point is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 possible outcome </a:t>
            </a:r>
            <a:r>
              <a:rPr lang="en-US" sz="2800" dirty="0">
                <a:latin typeface="Franklin Gothic Medium"/>
                <a:cs typeface="Franklin Gothic Medium"/>
              </a:rPr>
              <a:t>in the set.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Denoted as: 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or  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437199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24279" y="4179320"/>
            <a:ext cx="4669109" cy="925778"/>
            <a:chOff x="1324279" y="3442716"/>
            <a:chExt cx="4669109" cy="925778"/>
          </a:xfrm>
        </p:grpSpPr>
        <p:pic>
          <p:nvPicPr>
            <p:cNvPr id="19" name="Picture 18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79" y="3442716"/>
              <a:ext cx="923210" cy="9257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489450" y="3651250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 = </a:t>
              </a:r>
              <a:r>
                <a:rPr lang="en-US" sz="2400" dirty="0">
                  <a:latin typeface="Garamond"/>
                  <a:cs typeface="Garamond"/>
                </a:rPr>
                <a:t>{</a:t>
              </a:r>
              <a:r>
                <a:rPr lang="en-US" sz="2400" dirty="0">
                  <a:latin typeface="Courier New"/>
                  <a:cs typeface="Courier New"/>
                </a:rPr>
                <a:t>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1789" y="5329769"/>
            <a:ext cx="6216061" cy="1231900"/>
            <a:chOff x="1091789" y="4762500"/>
            <a:chExt cx="6216061" cy="1231900"/>
          </a:xfrm>
        </p:grpSpPr>
        <p:pic>
          <p:nvPicPr>
            <p:cNvPr id="23" name="Picture 22" descr="Die_Spire_01_483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89" y="4762500"/>
              <a:ext cx="1231900" cy="12319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489450" y="5270500"/>
              <a:ext cx="28184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 = </a:t>
              </a:r>
              <a:r>
                <a:rPr lang="en-US" sz="2400" dirty="0">
                  <a:latin typeface="Garamond"/>
                  <a:cs typeface="Garamond"/>
                </a:rPr>
                <a:t>{</a:t>
              </a:r>
              <a:r>
                <a:rPr lang="en-US" sz="2400" dirty="0">
                  <a:latin typeface="Courier New"/>
                  <a:cs typeface="Courier New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20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spaces and sample 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032071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6196" y="1941920"/>
            <a:ext cx="6659967" cy="1215959"/>
            <a:chOff x="866196" y="2166367"/>
            <a:chExt cx="6659967" cy="1148634"/>
          </a:xfrm>
        </p:grpSpPr>
        <p:pic>
          <p:nvPicPr>
            <p:cNvPr id="4" name="Picture 3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79" y="2166367"/>
              <a:ext cx="604959" cy="606642"/>
            </a:xfrm>
            <a:prstGeom prst="rect">
              <a:avLst/>
            </a:prstGeom>
          </p:spPr>
        </p:pic>
        <p:pic>
          <p:nvPicPr>
            <p:cNvPr id="6" name="Picture 5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029" y="2166367"/>
              <a:ext cx="604959" cy="60664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66196" y="2853336"/>
              <a:ext cx="2039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 pair of coins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3450" y="2387600"/>
              <a:ext cx="4052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		S =  </a:t>
              </a:r>
              <a:r>
                <a:rPr lang="en-US" sz="2400" dirty="0">
                  <a:latin typeface="Garamond"/>
                  <a:cs typeface="Garamond"/>
                </a:rPr>
                <a:t>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2479" y="3439979"/>
            <a:ext cx="6783477" cy="1077499"/>
            <a:chOff x="892479" y="4102100"/>
            <a:chExt cx="6783477" cy="1484502"/>
          </a:xfrm>
        </p:grpSpPr>
        <p:sp>
          <p:nvSpPr>
            <p:cNvPr id="9" name="TextBox 8"/>
            <p:cNvSpPr txBox="1"/>
            <p:nvPr/>
          </p:nvSpPr>
          <p:spPr>
            <a:xfrm>
              <a:off x="892479" y="5124937"/>
              <a:ext cx="189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 pair of dice</a:t>
              </a:r>
              <a:endParaRPr lang="en-US" sz="2400" dirty="0">
                <a:latin typeface="Garamond"/>
                <a:cs typeface="Garamond"/>
              </a:endParaRPr>
            </a:p>
          </p:txBody>
        </p:sp>
        <p:pic>
          <p:nvPicPr>
            <p:cNvPr id="10" name="Picture 9" descr="Die_Spire_01_483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969" y="4187348"/>
              <a:ext cx="599789" cy="855457"/>
            </a:xfrm>
            <a:prstGeom prst="rect">
              <a:avLst/>
            </a:prstGeom>
          </p:spPr>
        </p:pic>
        <p:pic>
          <p:nvPicPr>
            <p:cNvPr id="11" name="Picture 10" descr="Die_Spire_01_483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3288">
              <a:off x="1884715" y="4357336"/>
              <a:ext cx="766343" cy="53730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93401" y="4102100"/>
              <a:ext cx="4182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		S =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{(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i,j</a:t>
              </a:r>
              <a:r>
                <a:rPr lang="en-US" sz="2400" dirty="0">
                  <a:latin typeface="Garamond"/>
                  <a:cs typeface="Garamond"/>
                </a:rPr>
                <a:t>=1,2,3,4,5,6}</a:t>
              </a: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="" xmlns:a16="http://schemas.microsoft.com/office/drawing/2014/main" id="{3E77B314-B7DD-4516-A994-307C6227B706}"/>
              </a:ext>
            </a:extLst>
          </p:cNvPr>
          <p:cNvGrpSpPr/>
          <p:nvPr/>
        </p:nvGrpSpPr>
        <p:grpSpPr>
          <a:xfrm>
            <a:off x="955979" y="4895712"/>
            <a:ext cx="5778395" cy="1648954"/>
            <a:chOff x="892479" y="4102100"/>
            <a:chExt cx="5778395" cy="2239889"/>
          </a:xfrm>
        </p:grpSpPr>
        <p:sp>
          <p:nvSpPr>
            <p:cNvPr id="16" name="TextBox 8">
              <a:extLst>
                <a:ext uri="{FF2B5EF4-FFF2-40B4-BE49-F238E27FC236}">
                  <a16:creationId xmlns="" xmlns:a16="http://schemas.microsoft.com/office/drawing/2014/main" id="{10E0DE9A-75D2-43DA-9F1F-7D9670E4F0DE}"/>
                </a:ext>
              </a:extLst>
            </p:cNvPr>
            <p:cNvSpPr txBox="1"/>
            <p:nvPr/>
          </p:nvSpPr>
          <p:spPr>
            <a:xfrm>
              <a:off x="892479" y="5197100"/>
              <a:ext cx="2530432" cy="114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Garamond"/>
                </a:rPr>
                <a:t>The lifetime of a transistor</a:t>
              </a:r>
              <a:endParaRPr lang="en-US" sz="2400" dirty="0">
                <a:latin typeface="Garamond"/>
                <a:cs typeface="Garamond"/>
              </a:endParaRPr>
            </a:p>
          </p:txBody>
        </p:sp>
        <p:pic>
          <p:nvPicPr>
            <p:cNvPr id="17" name="Picture 9">
              <a:extLst>
                <a:ext uri="{FF2B5EF4-FFF2-40B4-BE49-F238E27FC236}">
                  <a16:creationId xmlns="" xmlns:a16="http://schemas.microsoft.com/office/drawing/2014/main" id="{D81BF368-214E-4795-976B-6ED47651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62969" y="4102100"/>
              <a:ext cx="1217198" cy="12557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9" name="TextBox 11">
                  <a:extLst>
                    <a:ext uri="{FF2B5EF4-FFF2-40B4-BE49-F238E27FC236}">
                      <a16:creationId xmlns:a16="http://schemas.microsoft.com/office/drawing/2014/main" id="{3287D708-4585-4EE3-9082-10375875D9C5}"/>
                    </a:ext>
                  </a:extLst>
                </p:cNvPr>
                <p:cNvSpPr txBox="1"/>
                <p:nvPr/>
              </p:nvSpPr>
              <p:spPr>
                <a:xfrm>
                  <a:off x="3493401" y="4102100"/>
                  <a:ext cx="3177473" cy="627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     S = 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</a:t>
                  </a:r>
                  <a:r>
                    <a:rPr 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0≤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x 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≤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</m:t>
                      </m:r>
                    </m:oMath>
                  </a14:m>
                  <a:r>
                    <a:rPr lang="en-US" sz="2400" dirty="0">
                      <a:latin typeface="Garamond"/>
                      <a:cs typeface="Garamond"/>
                    </a:rPr>
                    <a:t>}</a:t>
                  </a:r>
                </a:p>
              </p:txBody>
            </p:sp>
          </mc:Choice>
          <mc:Fallback>
            <p:sp>
              <p:nvSpPr>
                <p:cNvPr id="19" name="TextBox 11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3287D708-4585-4EE3-9082-10375875D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401" y="4102100"/>
                  <a:ext cx="3177473" cy="627112"/>
                </a:xfrm>
                <a:prstGeom prst="rect">
                  <a:avLst/>
                </a:prstGeom>
                <a:blipFill>
                  <a:blip r:embed="rId5"/>
                  <a:stretch>
                    <a:fillRect t="-11842" r="-172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="" xmlns:p14="http://schemas.microsoft.com/office/powerpoint/2010/main" val="295494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733" y="910563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Event is a subset of a sample space.    An event is</a:t>
            </a:r>
          </a:p>
          <a:p>
            <a:r>
              <a:rPr lang="en-US" altLang="zh-CN" sz="2800" dirty="0">
                <a:latin typeface="Franklin Gothic Medium"/>
                <a:cs typeface="Franklin Gothic Medium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set</a:t>
            </a:r>
            <a:r>
              <a:rPr lang="en-US" altLang="zh-CN" sz="2800" dirty="0">
                <a:latin typeface="Franklin Gothic Medium"/>
                <a:cs typeface="Franklin Gothic Medium"/>
              </a:rPr>
              <a:t> consisting of possible outcomes of the experiment.</a:t>
            </a:r>
          </a:p>
          <a:p>
            <a:r>
              <a:rPr lang="en-US" altLang="zh-CN" sz="2800" dirty="0">
                <a:latin typeface="Franklin Gothic Medium"/>
                <a:cs typeface="Franklin Gothic Medium"/>
              </a:rPr>
              <a:t>Denoted as: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B  E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156871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14239" y="4057357"/>
            <a:ext cx="5289066" cy="925778"/>
            <a:chOff x="955979" y="2166366"/>
            <a:chExt cx="5289066" cy="925778"/>
          </a:xfrm>
        </p:grpSpPr>
        <p:pic>
          <p:nvPicPr>
            <p:cNvPr id="7" name="Picture 6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79" y="2166366"/>
              <a:ext cx="923210" cy="925778"/>
            </a:xfrm>
            <a:prstGeom prst="rect">
              <a:avLst/>
            </a:prstGeom>
          </p:spPr>
        </p:pic>
        <p:pic>
          <p:nvPicPr>
            <p:cNvPr id="8" name="Picture 7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029" y="2166366"/>
              <a:ext cx="923210" cy="92577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91054" y="2387600"/>
              <a:ext cx="305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S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5551" y="5662092"/>
            <a:ext cx="6632555" cy="461665"/>
            <a:chOff x="665551" y="4629150"/>
            <a:chExt cx="6632555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665551" y="4629150"/>
              <a:ext cx="3659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first coin comes out heads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7714" y="4629150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5551" y="6282507"/>
            <a:ext cx="6632555" cy="461665"/>
            <a:chOff x="665551" y="5249565"/>
            <a:chExt cx="6632555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665551" y="5249565"/>
              <a:ext cx="367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same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47714" y="524956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5551" y="5039792"/>
            <a:ext cx="6078963" cy="461665"/>
            <a:chOff x="665551" y="4006850"/>
            <a:chExt cx="6078963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665551" y="4006850"/>
              <a:ext cx="373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heads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7714" y="4006850"/>
              <a:ext cx="1696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3">
                <a:extLst>
                  <a:ext uri="{FF2B5EF4-FFF2-40B4-BE49-F238E27FC236}">
                    <a16:creationId xmlns:a16="http://schemas.microsoft.com/office/drawing/2014/main" id="{CC301D1F-3893-4A79-8EAD-BE462448F5EB}"/>
                  </a:ext>
                </a:extLst>
              </p:cNvPr>
              <p:cNvSpPr txBox="1"/>
              <p:nvPr/>
            </p:nvSpPr>
            <p:spPr>
              <a:xfrm>
                <a:off x="448733" y="2791276"/>
                <a:ext cx="8229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Occurrence of an event: the outcome of experiment</a:t>
                </a:r>
              </a:p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is in the set of event.  Namely,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cs typeface="Franklin Gothic Medium"/>
                      </a:rPr>
                      <m:t>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endParaRPr lang="en-US" altLang="zh-CN" sz="28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18" name="TextBox 3">
                <a:extLst>
                  <a:ext uri="{FF2B5EF4-FFF2-40B4-BE49-F238E27FC236}">
                    <a16:creationId xmlns="" xmlns:a16="http://schemas.microsoft.com/office/drawing/2014/main" id="{CC301D1F-3893-4A79-8EAD-BE462448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33" y="2791276"/>
                <a:ext cx="8229600" cy="954107"/>
              </a:xfrm>
              <a:prstGeom prst="rect">
                <a:avLst/>
              </a:prstGeom>
              <a:blipFill>
                <a:blip r:embed="rId3"/>
                <a:stretch>
                  <a:fillRect l="-1556" t="-6410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451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733" y="952898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Several special events:</a:t>
            </a:r>
          </a:p>
          <a:p>
            <a:pPr marL="514350" indent="-514350">
              <a:buAutoNum type="arabicParenBoth"/>
            </a:pPr>
            <a:r>
              <a:rPr lang="en-US" altLang="zh-CN" sz="2800" dirty="0">
                <a:latin typeface="Franklin Gothic Medium"/>
                <a:cs typeface="Franklin Gothic Medium"/>
              </a:rPr>
              <a:t>Sample space S,  a event certainly happens;</a:t>
            </a:r>
          </a:p>
          <a:p>
            <a:pPr marL="514350" indent="-514350">
              <a:buAutoNum type="arabicParenBoth"/>
            </a:pPr>
            <a:r>
              <a:rPr lang="en-US" altLang="zh-CN" sz="2800" dirty="0">
                <a:latin typeface="Franklin Gothic Medium"/>
                <a:cs typeface="Franklin Gothic Medium"/>
              </a:rPr>
              <a:t>Null set 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Ф, </a:t>
            </a:r>
            <a:r>
              <a:rPr lang="en-US" altLang="zh-CN" sz="2800" dirty="0">
                <a:latin typeface="Franklin Gothic Medium"/>
                <a:cs typeface="Franklin Gothic Medium"/>
              </a:rPr>
              <a:t>an impossible event;</a:t>
            </a:r>
          </a:p>
          <a:p>
            <a:pPr marL="514350" indent="-514350">
              <a:buAutoNum type="arabicParenBoth"/>
            </a:pPr>
            <a:r>
              <a:rPr lang="en-US" altLang="zh-CN" sz="2800" dirty="0">
                <a:latin typeface="Franklin Gothic Medium"/>
                <a:cs typeface="Franklin Gothic Medium"/>
              </a:rPr>
              <a:t>Basic event, a event only includes one outcome;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01725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14239" y="3202211"/>
            <a:ext cx="5289066" cy="925778"/>
            <a:chOff x="955979" y="2166366"/>
            <a:chExt cx="5289066" cy="925778"/>
          </a:xfrm>
        </p:grpSpPr>
        <p:pic>
          <p:nvPicPr>
            <p:cNvPr id="7" name="Picture 6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79" y="2166366"/>
              <a:ext cx="923210" cy="925778"/>
            </a:xfrm>
            <a:prstGeom prst="rect">
              <a:avLst/>
            </a:prstGeom>
          </p:spPr>
        </p:pic>
        <p:pic>
          <p:nvPicPr>
            <p:cNvPr id="8" name="Picture 7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029" y="2166366"/>
              <a:ext cx="923210" cy="92577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91054" y="2387600"/>
              <a:ext cx="305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S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5551" y="5314952"/>
            <a:ext cx="5450084" cy="461665"/>
            <a:chOff x="665551" y="4629150"/>
            <a:chExt cx="5450084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665551" y="4629150"/>
              <a:ext cx="2839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An impossible event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7714" y="4629150"/>
              <a:ext cx="1067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Franklin Gothic Medium"/>
                  <a:cs typeface="Franklin Gothic Medium"/>
                </a:rPr>
                <a:t>Ф</a:t>
              </a:r>
              <a:r>
                <a:rPr lang="en-US" sz="2400" dirty="0">
                  <a:latin typeface="Garamond"/>
                  <a:cs typeface="Garamond"/>
                </a:rPr>
                <a:t> = {}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5551" y="4497917"/>
            <a:ext cx="5977472" cy="461665"/>
            <a:chOff x="665551" y="4006850"/>
            <a:chExt cx="5977472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665551" y="4006850"/>
              <a:ext cx="1933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 basic event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7714" y="4006850"/>
              <a:ext cx="1595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A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226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description - set 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2683"/>
            <a:ext cx="793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complement</a:t>
            </a:r>
            <a:r>
              <a:rPr lang="en-US" sz="2800" dirty="0">
                <a:latin typeface="Franklin Gothic Medium"/>
                <a:cs typeface="Franklin Gothic Medium"/>
              </a:rPr>
              <a:t> of an event is the opposite event.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551" y="1835150"/>
            <a:ext cx="6306123" cy="461665"/>
            <a:chOff x="665551" y="1835150"/>
            <a:chExt cx="6306123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665551" y="1835150"/>
              <a:ext cx="373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heads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74874" y="1835150"/>
              <a:ext cx="1696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0400" y="2393950"/>
            <a:ext cx="7397750" cy="512465"/>
            <a:chOff x="660400" y="2393950"/>
            <a:chExt cx="7397750" cy="51246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2000" y="23939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0400" y="2444750"/>
              <a:ext cx="464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</a:t>
              </a:r>
              <a:r>
                <a:rPr lang="en-US" sz="24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do not</a:t>
              </a:r>
              <a:r>
                <a:rPr lang="en-US" sz="2400" dirty="0">
                  <a:latin typeface="Franklin Gothic Medium"/>
                  <a:cs typeface="Franklin Gothic Medium"/>
                </a:rPr>
                <a:t> come out heads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4874" y="2425700"/>
              <a:ext cx="277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i="1" baseline="30000" dirty="0">
                  <a:latin typeface="Garamond"/>
                  <a:cs typeface="Garamond"/>
                </a:rPr>
                <a:t>c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590800" y="3257440"/>
            <a:ext cx="34417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22" name="Oval 21"/>
          <p:cNvSpPr/>
          <p:nvPr/>
        </p:nvSpPr>
        <p:spPr>
          <a:xfrm>
            <a:off x="3684721" y="3572824"/>
            <a:ext cx="1257300" cy="12573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82786" y="3610924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45266" y="3367391"/>
            <a:ext cx="49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aramond"/>
                <a:cs typeface="Garamond"/>
              </a:rPr>
              <a:t>E</a:t>
            </a:r>
            <a:r>
              <a:rPr lang="en-US" sz="2400" i="1" baseline="30000" dirty="0" err="1">
                <a:latin typeface="Garamond"/>
                <a:cs typeface="Garamond"/>
              </a:rPr>
              <a:t>c</a:t>
            </a:r>
            <a:endParaRPr lang="en-US" sz="2400" i="1" baseline="30000" dirty="0">
              <a:latin typeface="Garamond"/>
              <a:cs typeface="Garamond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B3B632-A370-4450-90CA-5DB550B2E93B}"/>
                  </a:ext>
                </a:extLst>
              </p:cNvPr>
              <p:cNvSpPr txBox="1"/>
              <p:nvPr/>
            </p:nvSpPr>
            <p:spPr>
              <a:xfrm>
                <a:off x="3581124" y="5475366"/>
                <a:ext cx="160332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∩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∪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2400" b="0" dirty="0">
                  <a:latin typeface="Franklin Gothic Medium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21B3B632-A370-4450-90CA-5DB550B2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124" y="5475366"/>
                <a:ext cx="1603324" cy="1107996"/>
              </a:xfrm>
              <a:prstGeom prst="rect">
                <a:avLst/>
              </a:prstGeom>
              <a:blipFill>
                <a:blip r:embed="rId2"/>
                <a:stretch>
                  <a:fillRect l="-3802" r="-3422" b="-1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2373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059371" y="4671590"/>
            <a:ext cx="476250" cy="978150"/>
          </a:xfrm>
          <a:custGeom>
            <a:avLst/>
            <a:gdLst/>
            <a:ahLst/>
            <a:cxnLst/>
            <a:rect l="l" t="t" r="r" b="b"/>
            <a:pathLst>
              <a:path w="476250" h="978150">
                <a:moveTo>
                  <a:pt x="238125" y="0"/>
                </a:moveTo>
                <a:lnTo>
                  <a:pt x="292123" y="44552"/>
                </a:lnTo>
                <a:cubicBezTo>
                  <a:pt x="405886" y="158316"/>
                  <a:pt x="476250" y="315478"/>
                  <a:pt x="476250" y="489075"/>
                </a:cubicBezTo>
                <a:cubicBezTo>
                  <a:pt x="476250" y="662672"/>
                  <a:pt x="405886" y="819835"/>
                  <a:pt x="292123" y="933598"/>
                </a:cubicBezTo>
                <a:lnTo>
                  <a:pt x="238125" y="978150"/>
                </a:lnTo>
                <a:lnTo>
                  <a:pt x="184127" y="933598"/>
                </a:lnTo>
                <a:cubicBezTo>
                  <a:pt x="70364" y="819835"/>
                  <a:pt x="0" y="662672"/>
                  <a:pt x="0" y="489075"/>
                </a:cubicBezTo>
                <a:cubicBezTo>
                  <a:pt x="0" y="315478"/>
                  <a:pt x="70364" y="158316"/>
                  <a:pt x="184127" y="445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altLang="zh-CN" dirty="0"/>
              <a:t>description - set operation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1268083"/>
            <a:ext cx="8006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intersection </a:t>
            </a:r>
            <a:r>
              <a:rPr lang="en-US" sz="2800" dirty="0">
                <a:latin typeface="Franklin Gothic Medium"/>
                <a:cs typeface="Franklin Gothic Medium"/>
              </a:rPr>
              <a:t>of events happens when all events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happen.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551" y="2292350"/>
            <a:ext cx="6924655" cy="885230"/>
            <a:chOff x="665551" y="2292350"/>
            <a:chExt cx="6924655" cy="885230"/>
          </a:xfrm>
        </p:grpSpPr>
        <p:sp>
          <p:nvSpPr>
            <p:cNvPr id="5" name="TextBox 4"/>
            <p:cNvSpPr txBox="1"/>
            <p:nvPr/>
          </p:nvSpPr>
          <p:spPr>
            <a:xfrm>
              <a:off x="665551" y="2292350"/>
              <a:ext cx="408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(a) first coin comes out heads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9814" y="2292350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5551" y="2715915"/>
              <a:ext cx="4095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(b) both coins come out same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9814" y="268416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4050" y="3295650"/>
            <a:ext cx="7404100" cy="493415"/>
            <a:chOff x="654050" y="3295650"/>
            <a:chExt cx="7404100" cy="49341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2000" y="32956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4050" y="3327400"/>
              <a:ext cx="327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(a) and (b) happen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1514" y="3321050"/>
              <a:ext cx="2081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90800" y="4248150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13" name="Oval 12"/>
          <p:cNvSpPr/>
          <p:nvPr/>
        </p:nvSpPr>
        <p:spPr>
          <a:xfrm>
            <a:off x="3278321" y="4527550"/>
            <a:ext cx="1257300" cy="12573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47111" y="4546600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4059371" y="4527550"/>
            <a:ext cx="1257300" cy="12573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36065" y="4527550"/>
            <a:ext cx="43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F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3">
                <a:extLst>
                  <a:ext uri="{FF2B5EF4-FFF2-40B4-BE49-F238E27FC236}">
                    <a16:creationId xmlns:a16="http://schemas.microsoft.com/office/drawing/2014/main" id="{DA31A7C4-2B0A-4BD1-B19A-E7A2CFFEBF6B}"/>
                  </a:ext>
                </a:extLst>
              </p:cNvPr>
              <p:cNvSpPr txBox="1"/>
              <p:nvPr/>
            </p:nvSpPr>
            <p:spPr>
              <a:xfrm>
                <a:off x="3735979" y="6280775"/>
                <a:ext cx="11513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𝐹</m:t>
                      </m:r>
                    </m:oMath>
                  </m:oMathPara>
                </a14:m>
                <a:endParaRPr lang="en-US" sz="28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20" name="TextBox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A31A7C4-2B0A-4BD1-B19A-E7A2CFFE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979" y="6280775"/>
                <a:ext cx="115134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9992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3276064" y="4527550"/>
            <a:ext cx="2038350" cy="1257300"/>
          </a:xfrm>
          <a:custGeom>
            <a:avLst/>
            <a:gdLst/>
            <a:ahLst/>
            <a:cxnLst/>
            <a:rect l="l" t="t" r="r" b="b"/>
            <a:pathLst>
              <a:path w="2038350" h="1257300">
                <a:moveTo>
                  <a:pt x="628650" y="0"/>
                </a:moveTo>
                <a:cubicBezTo>
                  <a:pt x="758848" y="0"/>
                  <a:pt x="879801" y="39580"/>
                  <a:pt x="980135" y="107364"/>
                </a:cubicBezTo>
                <a:lnTo>
                  <a:pt x="1019175" y="139575"/>
                </a:lnTo>
                <a:lnTo>
                  <a:pt x="1058216" y="107364"/>
                </a:lnTo>
                <a:cubicBezTo>
                  <a:pt x="1158549" y="39580"/>
                  <a:pt x="1279502" y="0"/>
                  <a:pt x="1409700" y="0"/>
                </a:cubicBezTo>
                <a:cubicBezTo>
                  <a:pt x="1756894" y="0"/>
                  <a:pt x="2038350" y="281456"/>
                  <a:pt x="2038350" y="628650"/>
                </a:cubicBezTo>
                <a:cubicBezTo>
                  <a:pt x="2038350" y="975844"/>
                  <a:pt x="1756894" y="1257300"/>
                  <a:pt x="1409700" y="1257300"/>
                </a:cubicBezTo>
                <a:cubicBezTo>
                  <a:pt x="1279502" y="1257300"/>
                  <a:pt x="1158549" y="1217720"/>
                  <a:pt x="1058216" y="1149937"/>
                </a:cubicBezTo>
                <a:lnTo>
                  <a:pt x="1019175" y="1117725"/>
                </a:lnTo>
                <a:lnTo>
                  <a:pt x="980135" y="1149937"/>
                </a:lnTo>
                <a:cubicBezTo>
                  <a:pt x="879801" y="1217720"/>
                  <a:pt x="758848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altLang="zh-CN" dirty="0"/>
              <a:t>description - set operation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217283"/>
            <a:ext cx="7802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union </a:t>
            </a:r>
            <a:r>
              <a:rPr lang="en-US" sz="2800" dirty="0">
                <a:latin typeface="Franklin Gothic Medium"/>
                <a:cs typeface="Franklin Gothic Medium"/>
              </a:rPr>
              <a:t>of events happens when at least one of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the events happens.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201" y="2241550"/>
            <a:ext cx="6924655" cy="885230"/>
            <a:chOff x="659201" y="2241550"/>
            <a:chExt cx="6924655" cy="885230"/>
          </a:xfrm>
        </p:grpSpPr>
        <p:sp>
          <p:nvSpPr>
            <p:cNvPr id="13" name="TextBox 12"/>
            <p:cNvSpPr txBox="1"/>
            <p:nvPr/>
          </p:nvSpPr>
          <p:spPr>
            <a:xfrm>
              <a:off x="659201" y="2241550"/>
              <a:ext cx="408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(a) first coin comes out heads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3464" y="2241550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9201" y="2665115"/>
              <a:ext cx="4095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(b) both coins come out same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3464" y="263336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7700" y="3244850"/>
            <a:ext cx="7479988" cy="493415"/>
            <a:chOff x="647700" y="3244850"/>
            <a:chExt cx="7479988" cy="49341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55650" y="32448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7700" y="3276600"/>
              <a:ext cx="2946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at least one happens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9770" y="3257550"/>
              <a:ext cx="3467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 </a:t>
              </a:r>
              <a:r>
                <a:rPr lang="en-US" sz="2000" dirty="0">
                  <a:latin typeface="Garamond"/>
                  <a:cs typeface="Garamond"/>
                </a:rPr>
                <a:t>∪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0" y="4248150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22" name="Oval 21"/>
          <p:cNvSpPr/>
          <p:nvPr/>
        </p:nvSpPr>
        <p:spPr>
          <a:xfrm>
            <a:off x="3278321" y="4527550"/>
            <a:ext cx="1257300" cy="12573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47111" y="4546600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24" name="Oval 23"/>
          <p:cNvSpPr/>
          <p:nvPr/>
        </p:nvSpPr>
        <p:spPr>
          <a:xfrm>
            <a:off x="4059371" y="4527550"/>
            <a:ext cx="1257300" cy="12573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36065" y="4527550"/>
            <a:ext cx="43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F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3">
                <a:extLst>
                  <a:ext uri="{FF2B5EF4-FFF2-40B4-BE49-F238E27FC236}">
                    <a16:creationId xmlns:a16="http://schemas.microsoft.com/office/drawing/2014/main" id="{346C29F4-3FF7-419F-BFE3-73CB6ABE6764}"/>
                  </a:ext>
                </a:extLst>
              </p:cNvPr>
              <p:cNvSpPr txBox="1"/>
              <p:nvPr/>
            </p:nvSpPr>
            <p:spPr>
              <a:xfrm>
                <a:off x="3735979" y="6280775"/>
                <a:ext cx="11513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𝐹</m:t>
                      </m:r>
                    </m:oMath>
                  </m:oMathPara>
                </a14:m>
                <a:endParaRPr lang="en-US" sz="28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20" name="TextBox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46C29F4-3FF7-419F-BFE3-73CB6ABE6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979" y="6280775"/>
                <a:ext cx="115134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385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2385052-83CB-49E4-B513-73386C6A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62075"/>
            <a:ext cx="8229599" cy="5284258"/>
          </a:xfrm>
        </p:spPr>
        <p:txBody>
          <a:bodyPr/>
          <a:lstStyle/>
          <a:p>
            <a:r>
              <a:rPr lang="en-US" altLang="zh-CN" dirty="0"/>
              <a:t>An example of probability</a:t>
            </a:r>
          </a:p>
          <a:p>
            <a:r>
              <a:rPr lang="en-US" altLang="zh-CN" dirty="0"/>
              <a:t>Sample Space and Events</a:t>
            </a:r>
          </a:p>
          <a:p>
            <a:r>
              <a:rPr lang="en-US" altLang="zh-CN" dirty="0"/>
              <a:t>Axioms and Simple Propositions  of Probability</a:t>
            </a:r>
          </a:p>
          <a:p>
            <a:r>
              <a:rPr lang="en-US" altLang="zh-CN" dirty="0"/>
              <a:t>Sample Spaces Having Equally Likely Outcomes (Classical probability)</a:t>
            </a:r>
          </a:p>
          <a:p>
            <a:r>
              <a:rPr lang="en-US" altLang="zh-CN" dirty="0"/>
              <a:t>Counting, Permutations, Combinations</a:t>
            </a:r>
          </a:p>
          <a:p>
            <a:r>
              <a:rPr lang="en-US" altLang="zh-CN" dirty="0"/>
              <a:t>Geometric probability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20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altLang="zh-CN" dirty="0"/>
              <a:t>description - set operation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1268083"/>
            <a:ext cx="8060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inclusion (implication) </a:t>
            </a:r>
            <a:r>
              <a:rPr lang="en-US" sz="2800" dirty="0">
                <a:latin typeface="Franklin Gothic Medium"/>
                <a:cs typeface="Franklin Gothic Medium"/>
              </a:rPr>
              <a:t>of events happens if one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happens, then the other must happen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551" y="2292350"/>
            <a:ext cx="6924655" cy="885230"/>
            <a:chOff x="665551" y="2292350"/>
            <a:chExt cx="6924655" cy="885230"/>
          </a:xfrm>
        </p:grpSpPr>
        <p:sp>
          <p:nvSpPr>
            <p:cNvPr id="5" name="TextBox 4"/>
            <p:cNvSpPr txBox="1"/>
            <p:nvPr/>
          </p:nvSpPr>
          <p:spPr>
            <a:xfrm>
              <a:off x="665551" y="2292350"/>
              <a:ext cx="4301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(a) both coins comes out heads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9814" y="2292350"/>
              <a:ext cx="1669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5551" y="2715915"/>
              <a:ext cx="4095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(b) both coins come out same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9814" y="268416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4050" y="3295650"/>
            <a:ext cx="7404100" cy="493415"/>
            <a:chOff x="654050" y="3295650"/>
            <a:chExt cx="7404100" cy="49341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2000" y="32956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4050" y="3327400"/>
              <a:ext cx="422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 (a) happens, then (b) happen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90800" y="3892549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16" name="Oval 15"/>
          <p:cNvSpPr/>
          <p:nvPr/>
        </p:nvSpPr>
        <p:spPr>
          <a:xfrm>
            <a:off x="4073525" y="4140856"/>
            <a:ext cx="1257300" cy="1257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05760" y="4487162"/>
            <a:ext cx="781050" cy="78951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93916" y="4631034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6065" y="4171949"/>
            <a:ext cx="43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F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3">
                <a:extLst>
                  <a:ext uri="{FF2B5EF4-FFF2-40B4-BE49-F238E27FC236}">
                    <a16:creationId xmlns:a16="http://schemas.microsoft.com/office/drawing/2014/main" id="{734440EA-45BD-4139-9E38-033D0EC57D95}"/>
                  </a:ext>
                </a:extLst>
              </p:cNvPr>
              <p:cNvSpPr txBox="1"/>
              <p:nvPr/>
            </p:nvSpPr>
            <p:spPr>
              <a:xfrm>
                <a:off x="3735979" y="6280775"/>
                <a:ext cx="1213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𝐹</m:t>
                      </m:r>
                    </m:oMath>
                  </m:oMathPara>
                </a14:m>
                <a:endParaRPr lang="en-US" sz="28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20" name="TextBox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34440EA-45BD-4139-9E38-033D0EC57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979" y="6280775"/>
                <a:ext cx="12137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74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altLang="zh-CN" dirty="0"/>
              <a:t>description - set operation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49" y="1268083"/>
            <a:ext cx="6750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altLang="zh-CN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exclusion </a:t>
            </a:r>
            <a:r>
              <a:rPr lang="en-US" sz="2800" dirty="0">
                <a:latin typeface="Franklin Gothic Medium"/>
                <a:cs typeface="Franklin Gothic Medium"/>
              </a:rPr>
              <a:t>of events happens if one happens, then the other must happen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551" y="2292350"/>
            <a:ext cx="6343310" cy="885230"/>
            <a:chOff x="665551" y="2292350"/>
            <a:chExt cx="6343310" cy="885230"/>
          </a:xfrm>
        </p:grpSpPr>
        <p:sp>
          <p:nvSpPr>
            <p:cNvPr id="5" name="TextBox 4"/>
            <p:cNvSpPr txBox="1"/>
            <p:nvPr/>
          </p:nvSpPr>
          <p:spPr>
            <a:xfrm>
              <a:off x="665551" y="2292350"/>
              <a:ext cx="4301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(a) both coins comes out heads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9814" y="2292350"/>
              <a:ext cx="1669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5551" y="2715915"/>
              <a:ext cx="391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(b) both coins come out tails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9814" y="2684165"/>
              <a:ext cx="1669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4050" y="3295650"/>
            <a:ext cx="7404100" cy="493415"/>
            <a:chOff x="654050" y="3295650"/>
            <a:chExt cx="7404100" cy="49341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2000" y="32956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4050" y="3327400"/>
              <a:ext cx="6960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 (a) happens, then (b) can not happen;  vise versa; 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90800" y="3934884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16" name="Oval 15"/>
          <p:cNvSpPr/>
          <p:nvPr/>
        </p:nvSpPr>
        <p:spPr>
          <a:xfrm>
            <a:off x="3171688" y="4410933"/>
            <a:ext cx="781050" cy="7895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6027" y="4453296"/>
            <a:ext cx="781050" cy="78951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4183" y="4597168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4814" y="4453296"/>
            <a:ext cx="43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F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0527AB68-8B61-4FAF-9834-1F8515E47BFD}"/>
                  </a:ext>
                </a:extLst>
              </p:cNvPr>
              <p:cNvSpPr txBox="1"/>
              <p:nvPr/>
            </p:nvSpPr>
            <p:spPr>
              <a:xfrm>
                <a:off x="1946231" y="5881356"/>
                <a:ext cx="50953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Franklin Gothic Medium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Franklin Gothic Medium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Franklin Gothic Medium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𝐹</m:t>
                    </m:r>
                  </m:oMath>
                </a14:m>
                <a:r>
                  <a:rPr lang="en-US" sz="2800" dirty="0">
                    <a:latin typeface="Franklin Gothic Medium"/>
                    <a:cs typeface="Franklin Gothic Medium"/>
                  </a:rPr>
                  <a:t> are manually exclusive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 ∩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= ∅</m:t>
                      </m:r>
                    </m:oMath>
                  </m:oMathPara>
                </a14:m>
                <a:endParaRPr lang="en-US" sz="28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17" name="TextBox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527AB68-8B61-4FAF-9834-1F8515E4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231" y="5881356"/>
                <a:ext cx="5095369" cy="954107"/>
              </a:xfrm>
              <a:prstGeom prst="rect">
                <a:avLst/>
              </a:prstGeom>
              <a:blipFill>
                <a:blip r:embed="rId2"/>
                <a:stretch>
                  <a:fillRect t="-6410" r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111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altLang="zh-CN" dirty="0"/>
              <a:t>description - set operation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016" y="890112"/>
            <a:ext cx="8214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difference (subtraction)</a:t>
            </a:r>
            <a:r>
              <a:rPr lang="en-US" altLang="zh-CN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of events happens if one happens, and the other does not happen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4050" y="3295650"/>
            <a:ext cx="7404100" cy="493415"/>
            <a:chOff x="654050" y="3295650"/>
            <a:chExt cx="7404100" cy="49341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2000" y="32956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4050" y="3327400"/>
              <a:ext cx="5283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 (a) happens, then (b) can not happen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90800" y="3934884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16" name="Oval 15"/>
          <p:cNvSpPr/>
          <p:nvPr/>
        </p:nvSpPr>
        <p:spPr>
          <a:xfrm>
            <a:off x="3171688" y="4410933"/>
            <a:ext cx="781050" cy="7895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29024" y="4398664"/>
            <a:ext cx="1155837" cy="1138536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71688" y="4562589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8020" y="4803629"/>
            <a:ext cx="43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F</a:t>
            </a:r>
          </a:p>
        </p:txBody>
      </p:sp>
      <p:grpSp>
        <p:nvGrpSpPr>
          <p:cNvPr id="18" name="Group 2">
            <a:extLst>
              <a:ext uri="{FF2B5EF4-FFF2-40B4-BE49-F238E27FC236}">
                <a16:creationId xmlns="" xmlns:a16="http://schemas.microsoft.com/office/drawing/2014/main" id="{51D9480C-1552-4824-A3F5-B2CB41BF5A63}"/>
              </a:ext>
            </a:extLst>
          </p:cNvPr>
          <p:cNvGrpSpPr/>
          <p:nvPr/>
        </p:nvGrpSpPr>
        <p:grpSpPr>
          <a:xfrm>
            <a:off x="689570" y="1826497"/>
            <a:ext cx="6924655" cy="853477"/>
            <a:chOff x="659201" y="2241550"/>
            <a:chExt cx="6924655" cy="885230"/>
          </a:xfrm>
        </p:grpSpPr>
        <p:sp>
          <p:nvSpPr>
            <p:cNvPr id="20" name="TextBox 12">
              <a:extLst>
                <a:ext uri="{FF2B5EF4-FFF2-40B4-BE49-F238E27FC236}">
                  <a16:creationId xmlns="" xmlns:a16="http://schemas.microsoft.com/office/drawing/2014/main" id="{21190B16-9C92-4555-A766-D422B05EC934}"/>
                </a:ext>
              </a:extLst>
            </p:cNvPr>
            <p:cNvSpPr txBox="1"/>
            <p:nvPr/>
          </p:nvSpPr>
          <p:spPr>
            <a:xfrm>
              <a:off x="659201" y="2241550"/>
              <a:ext cx="408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(a) first coin comes out heads</a:t>
              </a:r>
            </a:p>
          </p:txBody>
        </p:sp>
        <p:sp>
          <p:nvSpPr>
            <p:cNvPr id="21" name="TextBox 13">
              <a:extLst>
                <a:ext uri="{FF2B5EF4-FFF2-40B4-BE49-F238E27FC236}">
                  <a16:creationId xmlns="" xmlns:a16="http://schemas.microsoft.com/office/drawing/2014/main" id="{5B8469A1-6802-4FE4-8561-2DCF1CA48088}"/>
                </a:ext>
              </a:extLst>
            </p:cNvPr>
            <p:cNvSpPr txBox="1"/>
            <p:nvPr/>
          </p:nvSpPr>
          <p:spPr>
            <a:xfrm>
              <a:off x="5333464" y="2241550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22" name="TextBox 14">
              <a:extLst>
                <a:ext uri="{FF2B5EF4-FFF2-40B4-BE49-F238E27FC236}">
                  <a16:creationId xmlns="" xmlns:a16="http://schemas.microsoft.com/office/drawing/2014/main" id="{B3450F71-3900-4B73-8E36-E5F81C5F1A0F}"/>
                </a:ext>
              </a:extLst>
            </p:cNvPr>
            <p:cNvSpPr txBox="1"/>
            <p:nvPr/>
          </p:nvSpPr>
          <p:spPr>
            <a:xfrm>
              <a:off x="659201" y="2665115"/>
              <a:ext cx="4095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(b) both coins come out same</a:t>
              </a:r>
            </a:p>
          </p:txBody>
        </p:sp>
        <p:sp>
          <p:nvSpPr>
            <p:cNvPr id="23" name="TextBox 15">
              <a:extLst>
                <a:ext uri="{FF2B5EF4-FFF2-40B4-BE49-F238E27FC236}">
                  <a16:creationId xmlns="" xmlns:a16="http://schemas.microsoft.com/office/drawing/2014/main" id="{80C9E23D-DF51-4F44-A8CD-A3A85C6B595E}"/>
                </a:ext>
              </a:extLst>
            </p:cNvPr>
            <p:cNvSpPr txBox="1"/>
            <p:nvPr/>
          </p:nvSpPr>
          <p:spPr>
            <a:xfrm>
              <a:off x="5333464" y="263336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19AADA-346F-49B2-8965-02C4BC2B59CD}"/>
                  </a:ext>
                </a:extLst>
              </p:cNvPr>
              <p:cNvSpPr txBox="1"/>
              <p:nvPr/>
            </p:nvSpPr>
            <p:spPr>
              <a:xfrm>
                <a:off x="2810726" y="5967888"/>
                <a:ext cx="28425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Franklin Gothic Medium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9D19AADA-346F-49B2-8965-02C4BC2B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26" y="5967888"/>
                <a:ext cx="2842573" cy="738664"/>
              </a:xfrm>
              <a:prstGeom prst="rect">
                <a:avLst/>
              </a:prstGeom>
              <a:blipFill>
                <a:blip r:embed="rId2"/>
                <a:stretch>
                  <a:fillRect l="-3648" t="-14050" r="-1073" b="-4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">
            <a:extLst>
              <a:ext uri="{FF2B5EF4-FFF2-40B4-BE49-F238E27FC236}">
                <a16:creationId xmlns="" xmlns:a16="http://schemas.microsoft.com/office/drawing/2014/main" id="{3ED19392-EF22-462F-8233-2A19DC6F4466}"/>
              </a:ext>
            </a:extLst>
          </p:cNvPr>
          <p:cNvGrpSpPr/>
          <p:nvPr/>
        </p:nvGrpSpPr>
        <p:grpSpPr>
          <a:xfrm>
            <a:off x="698037" y="2722337"/>
            <a:ext cx="7360113" cy="478225"/>
            <a:chOff x="659201" y="2241550"/>
            <a:chExt cx="7388468" cy="496017"/>
          </a:xfrm>
        </p:grpSpPr>
        <p:sp>
          <p:nvSpPr>
            <p:cNvPr id="26" name="TextBox 12">
              <a:extLst>
                <a:ext uri="{FF2B5EF4-FFF2-40B4-BE49-F238E27FC236}">
                  <a16:creationId xmlns="" xmlns:a16="http://schemas.microsoft.com/office/drawing/2014/main" id="{60C10CE1-EECE-4C89-A834-2CEC88F32BF3}"/>
                </a:ext>
              </a:extLst>
            </p:cNvPr>
            <p:cNvSpPr txBox="1"/>
            <p:nvPr/>
          </p:nvSpPr>
          <p:spPr>
            <a:xfrm>
              <a:off x="659201" y="2241550"/>
              <a:ext cx="1633011" cy="478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Difference: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="" xmlns:a16="http://schemas.microsoft.com/office/drawing/2014/main" id="{DFEF97D0-C097-4DC7-A24A-8F41CC821A82}"/>
                </a:ext>
              </a:extLst>
            </p:cNvPr>
            <p:cNvSpPr txBox="1"/>
            <p:nvPr/>
          </p:nvSpPr>
          <p:spPr>
            <a:xfrm>
              <a:off x="2292212" y="2258726"/>
              <a:ext cx="5755457" cy="47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-</a:t>
              </a:r>
              <a:r>
                <a:rPr lang="en-US" altLang="zh-CN" sz="2400" i="1" dirty="0">
                  <a:latin typeface="Garamond"/>
                  <a:cs typeface="Garamond"/>
                </a:rPr>
                <a:t> E</a:t>
              </a:r>
              <a:r>
                <a:rPr lang="en-US" altLang="zh-CN" sz="2400" baseline="-25000" dirty="0">
                  <a:latin typeface="Garamond"/>
                  <a:cs typeface="Garamond"/>
                </a:rPr>
                <a:t>3 </a:t>
              </a:r>
              <a:r>
                <a:rPr lang="en-US" sz="2400" dirty="0">
                  <a:latin typeface="Garamond"/>
                  <a:cs typeface="Garamond"/>
                </a:rPr>
                <a:t>= {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5753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E425F-FB9B-431C-AA29-4778763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  </a:t>
            </a:r>
            <a:r>
              <a:rPr lang="en-US" altLang="zh-CN" sz="3200" dirty="0"/>
              <a:t>Pick a card, any card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27587B-E787-435E-9F83-4FFF98F2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2950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Pick a card from a standard deck of 52cards. The sample space </a:t>
            </a:r>
            <a:r>
              <a:rPr lang="en-US" altLang="zh-CN" sz="2400" i="1" dirty="0"/>
              <a:t>S </a:t>
            </a:r>
            <a:r>
              <a:rPr lang="en-US" altLang="zh-CN" sz="2400" dirty="0"/>
              <a:t>is the set of all 52 cards (so there are 52 pebbles, one for each card). Consider the following four events: 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i="1" dirty="0"/>
              <a:t>A</a:t>
            </a:r>
            <a:r>
              <a:rPr lang="en-US" altLang="zh-CN" sz="2400" dirty="0"/>
              <a:t>: card is an ace</a:t>
            </a:r>
          </a:p>
          <a:p>
            <a:r>
              <a:rPr lang="en-US" altLang="zh-CN" sz="2400" i="1" dirty="0"/>
              <a:t>B</a:t>
            </a:r>
            <a:r>
              <a:rPr lang="en-US" altLang="zh-CN" sz="2400" dirty="0"/>
              <a:t>: card has a black suit  </a:t>
            </a:r>
          </a:p>
          <a:p>
            <a:r>
              <a:rPr lang="en-US" altLang="zh-CN" sz="2400" i="1" dirty="0"/>
              <a:t>C</a:t>
            </a:r>
            <a:r>
              <a:rPr lang="en-US" altLang="zh-CN" sz="2400" dirty="0"/>
              <a:t>: card is a diamond </a:t>
            </a:r>
          </a:p>
          <a:p>
            <a:r>
              <a:rPr lang="en-US" altLang="zh-CN" sz="2400" i="1" dirty="0"/>
              <a:t>D</a:t>
            </a:r>
            <a:r>
              <a:rPr lang="en-US" altLang="zh-CN" sz="2400" dirty="0"/>
              <a:t>:</a:t>
            </a:r>
            <a:r>
              <a:rPr lang="en-US" altLang="zh-CN" sz="2400" i="1" dirty="0"/>
              <a:t> </a:t>
            </a:r>
            <a:r>
              <a:rPr lang="en-US" altLang="zh-CN" sz="2400" dirty="0"/>
              <a:t>card is a heart 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Consider the following evens:</a:t>
            </a:r>
          </a:p>
          <a:p>
            <a:r>
              <a:rPr lang="en-US" altLang="zh-CN" sz="2400" dirty="0"/>
              <a:t>A ∩B,	 A  ∪ C ∪ D,  	 	(A ∪ B)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         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439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E425F-FB9B-431C-AA29-4778763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2.2  </a:t>
            </a:r>
            <a:r>
              <a:rPr lang="en-US" altLang="zh-CN" sz="3200" dirty="0"/>
              <a:t>Coin flips</a:t>
            </a: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27587B-E787-435E-9F83-4FFF98F2A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92950"/>
                <a:ext cx="8314267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A coin is flipped 10 times. Writing Heads as H and Tails as T , a possible outcome (pebble) is </a:t>
                </a:r>
                <a:r>
                  <a:rPr lang="en-US" altLang="zh-CN" sz="2400" i="1" dirty="0"/>
                  <a:t>HHHTHHTTHT</a:t>
                </a:r>
                <a:r>
                  <a:rPr lang="en-US" altLang="zh-CN" sz="2400" dirty="0"/>
                  <a:t> , and the sample space is the set of all possible strings of length 10 of </a:t>
                </a:r>
                <a:r>
                  <a:rPr lang="en-US" altLang="zh-CN" sz="2400" i="1" dirty="0"/>
                  <a:t>H</a:t>
                </a:r>
                <a:r>
                  <a:rPr lang="en-US" altLang="zh-CN" sz="2400" dirty="0"/>
                  <a:t>’s and </a:t>
                </a:r>
                <a:r>
                  <a:rPr lang="en-US" altLang="zh-CN" sz="2400" i="1" dirty="0"/>
                  <a:t>T</a:t>
                </a:r>
                <a:r>
                  <a:rPr lang="en-US" altLang="zh-CN" sz="2400" dirty="0"/>
                  <a:t>’s. We can (and will) encode </a:t>
                </a:r>
                <a:r>
                  <a:rPr lang="en-US" altLang="zh-CN" sz="2400" i="1" dirty="0"/>
                  <a:t>H </a:t>
                </a:r>
                <a:r>
                  <a:rPr lang="en-US" altLang="zh-CN" sz="2400" dirty="0"/>
                  <a:t>as 1 and </a:t>
                </a:r>
                <a:r>
                  <a:rPr lang="en-US" altLang="zh-CN" sz="2400" i="1" dirty="0"/>
                  <a:t>T </a:t>
                </a:r>
                <a:r>
                  <a:rPr lang="en-US" altLang="zh-CN" sz="2400" dirty="0"/>
                  <a:t>as 0, so that an outcome is a sequence (</a:t>
                </a:r>
                <a:r>
                  <a:rPr lang="en-US" altLang="zh-CN" sz="2400" i="1" dirty="0"/>
                  <a:t>s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 . . . , </a:t>
                </a:r>
                <a:r>
                  <a:rPr lang="en-US" altLang="zh-CN" sz="2400" i="1" dirty="0"/>
                  <a:t>s</a:t>
                </a:r>
                <a:r>
                  <a:rPr lang="en-US" altLang="zh-CN" sz="2400" baseline="-25000" dirty="0"/>
                  <a:t>10</a:t>
                </a:r>
                <a:r>
                  <a:rPr lang="en-US" altLang="zh-CN" sz="2400" dirty="0"/>
                  <a:t>) with </a:t>
                </a:r>
                <a:r>
                  <a:rPr lang="en-US" altLang="zh-CN" sz="2400" i="1" dirty="0"/>
                  <a:t>s</a:t>
                </a:r>
                <a:r>
                  <a:rPr lang="en-US" altLang="zh-CN" sz="2400" baseline="-25000" dirty="0"/>
                  <a:t>j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/>
                  <a:t> {0, 1},</a:t>
                </a:r>
                <a:br>
                  <a:rPr lang="en-US" altLang="zh-CN" sz="2400" dirty="0"/>
                </a:br>
                <a:r>
                  <a:rPr lang="en-US" altLang="zh-CN" sz="2400" dirty="0"/>
                  <a:t>and the sample space is the set of all such sequences. How to represent these event?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: the first flip is Heads </a:t>
                </a:r>
              </a:p>
              <a:p>
                <a:r>
                  <a:rPr lang="en-US" altLang="zh-CN" sz="2400" i="1" dirty="0"/>
                  <a:t>B</a:t>
                </a:r>
                <a:r>
                  <a:rPr lang="en-US" altLang="zh-CN" sz="2400" dirty="0"/>
                  <a:t>: at least one flip was Heads </a:t>
                </a:r>
              </a:p>
              <a:p>
                <a:r>
                  <a:rPr lang="en-US" altLang="zh-CN" sz="2400" i="1" dirty="0"/>
                  <a:t>C</a:t>
                </a:r>
                <a:r>
                  <a:rPr lang="en-US" altLang="zh-CN" sz="2400" dirty="0"/>
                  <a:t>: all the flips were Heads </a:t>
                </a:r>
              </a:p>
              <a:p>
                <a:r>
                  <a:rPr lang="en-US" altLang="zh-CN" sz="2400" i="1" dirty="0"/>
                  <a:t>D</a:t>
                </a:r>
                <a:r>
                  <a:rPr lang="en-US" altLang="zh-CN" sz="2400" dirty="0"/>
                  <a:t>: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at least two consecutive Heads     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2F27587B-E787-435E-9F83-4FFF98F2A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92950"/>
                <a:ext cx="8314267" cy="5140800"/>
              </a:xfrm>
              <a:blipFill>
                <a:blip r:embed="rId2"/>
                <a:stretch>
                  <a:fillRect l="-1100" t="-829" r="-1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314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E425F-FB9B-431C-AA29-4778763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2.3  </a:t>
            </a:r>
            <a:r>
              <a:rPr lang="en-US" altLang="zh-CN" sz="3200" dirty="0"/>
              <a:t>Event representations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27587B-E787-435E-9F83-4FFF98F2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92950"/>
            <a:ext cx="8229599" cy="514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A company built 3 buildings. Denote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 indicates the </a:t>
            </a:r>
            <a:r>
              <a:rPr lang="en-US" altLang="zh-CN" sz="2400" dirty="0" err="1" smtClean="0"/>
              <a:t>i-th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building is qualified,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=1, 2, 3,  How to represent these event using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i  </a:t>
            </a:r>
            <a:r>
              <a:rPr lang="en-US" altLang="zh-CN" sz="2400" dirty="0"/>
              <a:t>?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i="1" dirty="0"/>
              <a:t>A</a:t>
            </a:r>
            <a:r>
              <a:rPr lang="en-US" altLang="zh-CN" sz="2400" dirty="0"/>
              <a:t>: only the 1-th building is qualified;</a:t>
            </a:r>
          </a:p>
          <a:p>
            <a:r>
              <a:rPr lang="en-US" altLang="zh-CN" sz="2400" i="1" dirty="0"/>
              <a:t>B</a:t>
            </a:r>
            <a:r>
              <a:rPr lang="en-US" altLang="zh-CN" sz="2400" dirty="0"/>
              <a:t>: just one building is qualified;</a:t>
            </a:r>
          </a:p>
          <a:p>
            <a:r>
              <a:rPr lang="en-US" altLang="zh-CN" sz="2400" i="1" dirty="0"/>
              <a:t>C</a:t>
            </a:r>
            <a:r>
              <a:rPr lang="en-US" altLang="zh-CN" sz="2400" dirty="0"/>
              <a:t>: at least one is qualified;</a:t>
            </a:r>
          </a:p>
          <a:p>
            <a:r>
              <a:rPr lang="en-US" altLang="zh-CN" sz="2400" i="1" dirty="0"/>
              <a:t>D</a:t>
            </a:r>
            <a:r>
              <a:rPr lang="en-US" altLang="zh-CN" sz="2400" dirty="0"/>
              <a:t>:</a:t>
            </a:r>
            <a:r>
              <a:rPr lang="en-US" altLang="zh-CN" sz="2400" i="1" dirty="0"/>
              <a:t> </a:t>
            </a:r>
            <a:r>
              <a:rPr lang="en-US" altLang="zh-CN" sz="2400" dirty="0"/>
              <a:t>no more than one is qualified;     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003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Axioms and Simple Propositions  of Probability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2385052-83CB-49E4-B513-73386C6A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62075"/>
            <a:ext cx="8229599" cy="52842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Understanding probability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Axioms of probability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Simple Propositions of probability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89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DB0D3F-7A51-457C-99E6-55F48E1A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Intuitive understanding of probability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占位符 2">
                <a:extLst>
                  <a:ext uri="{FF2B5EF4-FFF2-40B4-BE49-F238E27FC236}">
                    <a16:creationId xmlns:a16="http://schemas.microsoft.com/office/drawing/2014/main" id="{231331A8-0C34-4BBF-A642-FFDD309C60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08075"/>
                <a:ext cx="8229599" cy="53519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800" dirty="0"/>
                  <a:t>Probability is used to describe a random event. For an event, the chance of event occurrence is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determined, measured and unchanged</a:t>
                </a:r>
                <a:r>
                  <a:rPr lang="en-US" altLang="zh-CN" sz="2800" dirty="0"/>
                  <a:t>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800" dirty="0"/>
                  <a:t>Examples 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Hitting probability,   defective rate 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800" dirty="0"/>
                  <a:t>Measure of probability</a:t>
                </a:r>
              </a:p>
              <a:p>
                <a:pPr marL="0" indent="0">
                  <a:buFont typeface="Arial"/>
                  <a:buNone/>
                </a:pPr>
                <a:r>
                  <a:rPr lang="en-US" altLang="zh-CN" sz="2800" dirty="0"/>
                  <a:t>	a value in [0, 1] is used to depict the probability of 	event occurrence.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Denoted as: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For events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indicates their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probabilities.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文本占位符 2">
                <a:extLst>
                  <a:ext uri="{FF2B5EF4-FFF2-40B4-BE49-F238E27FC236}">
                    <a16:creationId xmlns="" xmlns:a16="http://schemas.microsoft.com/office/drawing/2014/main" id="{231331A8-0C34-4BBF-A642-FFDD309C6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08075"/>
                <a:ext cx="8229599" cy="5351992"/>
              </a:xfrm>
              <a:prstGeom prst="rect">
                <a:avLst/>
              </a:prstGeom>
              <a:blipFill>
                <a:blip r:embed="rId2"/>
                <a:stretch>
                  <a:fillRect l="-1259" t="-1139" b="-3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0089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DB0D3F-7A51-457C-99E6-55F48E1A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Understanding probability from frequency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占位符 2">
                <a:extLst>
                  <a:ext uri="{FF2B5EF4-FFF2-40B4-BE49-F238E27FC236}">
                    <a16:creationId xmlns:a16="http://schemas.microsoft.com/office/drawing/2014/main" id="{231331A8-0C34-4BBF-A642-FFDD309C60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08075"/>
                <a:ext cx="8229599" cy="53519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800" dirty="0"/>
                  <a:t>Frequency 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In a same condition, conduct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times of experiments 	repeatedly,  times of event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occurrence is denoted 	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800" dirty="0"/>
                  <a:t>, the ratio is defined as the frequency of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	occurrence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		               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sz="2800" dirty="0"/>
                  <a:t>Examples </a:t>
                </a:r>
              </a:p>
              <a:p>
                <a:pPr marL="0" indent="0">
                  <a:buFont typeface="Arial"/>
                  <a:buNone/>
                </a:pPr>
                <a:r>
                  <a:rPr lang="en-US" altLang="zh-CN" sz="2800" dirty="0"/>
                  <a:t>	 Tossing a coin,  5 times, 50 times, 500 times; </a:t>
                </a:r>
              </a:p>
              <a:p>
                <a:pPr marL="0" indent="0">
                  <a:buFont typeface="Arial"/>
                  <a:buNone/>
                </a:pPr>
                <a:r>
                  <a:rPr lang="en-US" altLang="zh-CN" sz="2800" dirty="0"/>
                  <a:t>	 each kind is repeated 10 times . 	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文本占位符 2">
                <a:extLst>
                  <a:ext uri="{FF2B5EF4-FFF2-40B4-BE49-F238E27FC236}">
                    <a16:creationId xmlns="" xmlns:a16="http://schemas.microsoft.com/office/drawing/2014/main" id="{231331A8-0C34-4BBF-A642-FFDD309C6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08075"/>
                <a:ext cx="8229599" cy="5351992"/>
              </a:xfrm>
              <a:prstGeom prst="rect">
                <a:avLst/>
              </a:prstGeom>
              <a:blipFill>
                <a:blip r:embed="rId2"/>
                <a:stretch>
                  <a:fillRect l="-1259" t="-1139" r="-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29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DB0D3F-7A51-457C-99E6-55F48E1A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Understanding probability from frequency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="" xmlns:a16="http://schemas.microsoft.com/office/drawing/2014/main" id="{231331A8-0C34-4BBF-A642-FFDD309C602E}"/>
              </a:ext>
            </a:extLst>
          </p:cNvPr>
          <p:cNvSpPr txBox="1">
            <a:spLocks/>
          </p:cNvSpPr>
          <p:nvPr/>
        </p:nvSpPr>
        <p:spPr>
          <a:xfrm>
            <a:off x="397931" y="5578476"/>
            <a:ext cx="5234520" cy="11863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Frequency has random fluctuations	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Probability is the limits of frequency</a:t>
            </a:r>
          </a:p>
          <a:p>
            <a:pPr marL="0" indent="0">
              <a:buFont typeface="Arial"/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15D643BF-5C8D-4D5F-90E2-E8ED257884EC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1047223"/>
            <a:ext cx="7459663" cy="4359275"/>
            <a:chOff x="648" y="1117"/>
            <a:chExt cx="4699" cy="2746"/>
          </a:xfrm>
        </p:grpSpPr>
        <p:sp>
          <p:nvSpPr>
            <p:cNvPr id="6" name="Line 5">
              <a:extLst>
                <a:ext uri="{FF2B5EF4-FFF2-40B4-BE49-F238E27FC236}">
                  <a16:creationId xmlns="" xmlns:a16="http://schemas.microsoft.com/office/drawing/2014/main" id="{38831B9F-4223-4E19-A2E0-84B8E728A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1127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="" xmlns:a16="http://schemas.microsoft.com/office/drawing/2014/main" id="{7544717E-68B0-474F-9BD2-1256D1CC0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127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="" xmlns:a16="http://schemas.microsoft.com/office/drawing/2014/main" id="{360D807E-175C-4398-958F-088603E17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443"/>
              <a:ext cx="410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="" xmlns:a16="http://schemas.microsoft.com/office/drawing/2014/main" id="{81F1610C-C683-4A57-973F-057BA3F3E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127"/>
              <a:ext cx="0" cy="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="" xmlns:a16="http://schemas.microsoft.com/office/drawing/2014/main" id="{681C227E-A8ED-4B0B-A962-80D28339E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27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="" xmlns:a16="http://schemas.microsoft.com/office/drawing/2014/main" id="{248EFB63-C43B-4195-BFBF-50BF2C0D5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="" xmlns:a16="http://schemas.microsoft.com/office/drawing/2014/main" id="{A09D5B43-AD69-4EFB-933D-C218840B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="" xmlns:a16="http://schemas.microsoft.com/office/drawing/2014/main" id="{3FFA0F05-2E2F-4D1C-A65E-FBCDC386F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1127"/>
              <a:ext cx="56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EXP</a:t>
              </a:r>
            </a:p>
            <a:p>
              <a:pPr eaLnBrk="1" hangingPunct="1"/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No.</a:t>
              </a:r>
              <a:endPara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="" xmlns:a16="http://schemas.microsoft.com/office/drawing/2014/main" id="{F6EFA4B3-BA79-4C25-8838-0FAD70961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799"/>
              <a:ext cx="346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1 2 3  4  5  6  7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="" xmlns:a16="http://schemas.microsoft.com/office/drawing/2014/main" id="{EA161151-61E3-4A64-9F1F-AE3A62A59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" y="1766"/>
              <a:ext cx="34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="" xmlns:a16="http://schemas.microsoft.com/office/drawing/2014/main" id="{ADEF5988-E4E0-436A-A82D-C728E662C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20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="" xmlns:a16="http://schemas.microsoft.com/office/drawing/2014/main" id="{AF9C1EE4-B48D-41F5-B236-4AA3913D6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2342"/>
              <a:ext cx="346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1  5  1  2  4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="" xmlns:a16="http://schemas.microsoft.com/office/drawing/2014/main" id="{8B2652BA-FD2C-4623-9614-370476E4F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51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="" xmlns:a16="http://schemas.microsoft.com/office/drawing/2014/main" id="{6381CD1D-441A-468F-9A28-3B79D91BF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23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="" xmlns:a16="http://schemas.microsoft.com/office/drawing/2014/main" id="{76701697-8B29-4391-AE81-04204F1D8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35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="" xmlns:a16="http://schemas.microsoft.com/office/drawing/2014/main" id="{AA5CEF56-685A-4D37-BDF3-62FABCFA3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66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="" xmlns:a16="http://schemas.microsoft.com/office/drawing/2014/main" id="{1329B76D-EEBC-4650-8F5F-55F255095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297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="" xmlns:a16="http://schemas.microsoft.com/office/drawing/2014/main" id="{256E9A68-F038-46BB-B661-BF1E38BA2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3271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="" xmlns:a16="http://schemas.microsoft.com/office/drawing/2014/main" id="{3D9CCE06-69B9-48D6-8665-95DC68FF3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357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34" name="Text Box 33">
              <a:extLst>
                <a:ext uri="{FF2B5EF4-FFF2-40B4-BE49-F238E27FC236}">
                  <a16:creationId xmlns="" xmlns:a16="http://schemas.microsoft.com/office/drawing/2014/main" id="{7DBB349F-541E-4146-A0D2-57AC1DFC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17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251</a:t>
              </a:r>
            </a:p>
          </p:txBody>
        </p:sp>
        <p:sp>
          <p:nvSpPr>
            <p:cNvPr id="35" name="Text Box 34">
              <a:extLst>
                <a:ext uri="{FF2B5EF4-FFF2-40B4-BE49-F238E27FC236}">
                  <a16:creationId xmlns="" xmlns:a16="http://schemas.microsoft.com/office/drawing/2014/main" id="{BC518C7B-D68F-4D9D-8224-012DD1E74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023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249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="" xmlns:a16="http://schemas.microsoft.com/office/drawing/2014/main" id="{55BBA8B2-42FC-41DF-98C6-8A0BD2EC7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359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="" xmlns:a16="http://schemas.microsoft.com/office/drawing/2014/main" id="{8F81E952-D830-4691-808C-F868C1E0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66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247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="" xmlns:a16="http://schemas.microsoft.com/office/drawing/2014/main" id="{AFE61726-0F41-46DA-8446-6EC6F130A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989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251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="" xmlns:a16="http://schemas.microsoft.com/office/drawing/2014/main" id="{201758E2-2BA4-4E4E-B265-91887F84D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3271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262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="" xmlns:a16="http://schemas.microsoft.com/office/drawing/2014/main" id="{1ED33D3C-033E-41FF-8798-A2ECDE164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3559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258</a:t>
              </a:r>
            </a:p>
          </p:txBody>
        </p:sp>
        <p:sp>
          <p:nvSpPr>
            <p:cNvPr id="41" name="Line 40">
              <a:extLst>
                <a:ext uri="{FF2B5EF4-FFF2-40B4-BE49-F238E27FC236}">
                  <a16:creationId xmlns="" xmlns:a16="http://schemas.microsoft.com/office/drawing/2014/main" id="{5C5A493F-41B5-4A46-83DE-E827B05CD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125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="" xmlns:a16="http://schemas.microsoft.com/office/drawing/2014/main" id="{1030D745-C5DB-4A8B-A48D-F9C17F73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2" y="1117"/>
              <a:ext cx="0" cy="27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42">
              <a:extLst>
                <a:ext uri="{FF2B5EF4-FFF2-40B4-BE49-F238E27FC236}">
                  <a16:creationId xmlns="" xmlns:a16="http://schemas.microsoft.com/office/drawing/2014/main" id="{F4F15D74-5ADF-4047-9550-A2CFC74B8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751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44" name="Text Box 43">
              <a:extLst>
                <a:ext uri="{FF2B5EF4-FFF2-40B4-BE49-F238E27FC236}">
                  <a16:creationId xmlns="" xmlns:a16="http://schemas.microsoft.com/office/drawing/2014/main" id="{0F65CFDA-2E95-4FA4-BFAB-5EEB29715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023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5" name="Text Box 44">
              <a:extLst>
                <a:ext uri="{FF2B5EF4-FFF2-40B4-BE49-F238E27FC236}">
                  <a16:creationId xmlns="" xmlns:a16="http://schemas.microsoft.com/office/drawing/2014/main" id="{FB99DA3E-62CD-4C8B-B4F8-0B6C53224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327"/>
              <a:ext cx="5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="" xmlns:a16="http://schemas.microsoft.com/office/drawing/2014/main" id="{4418C29F-EE52-4B16-8DF9-E54D17FE4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647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1.0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E772D605-11D1-4FBD-8DC8-F9DC377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2983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EB53A86F-E3C0-467E-B62C-F84B5E2D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287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49" name="Text Box 48">
              <a:extLst>
                <a:ext uri="{FF2B5EF4-FFF2-40B4-BE49-F238E27FC236}">
                  <a16:creationId xmlns="" xmlns:a16="http://schemas.microsoft.com/office/drawing/2014/main" id="{34B37CF6-89D7-4696-89F4-E59A2AA9C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559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="" xmlns:a16="http://schemas.microsoft.com/office/drawing/2014/main" id="{39211D1C-B9C2-4999-A977-ED16BAB2E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1735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0.44</a:t>
              </a:r>
            </a:p>
          </p:txBody>
        </p:sp>
        <p:sp>
          <p:nvSpPr>
            <p:cNvPr id="51" name="Text Box 50">
              <a:extLst>
                <a:ext uri="{FF2B5EF4-FFF2-40B4-BE49-F238E27FC236}">
                  <a16:creationId xmlns="" xmlns:a16="http://schemas.microsoft.com/office/drawing/2014/main" id="{7CDF8F12-5DB7-460B-BB6F-A689A875E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23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0.50</a:t>
              </a:r>
            </a:p>
          </p:txBody>
        </p:sp>
        <p:sp>
          <p:nvSpPr>
            <p:cNvPr id="52" name="Text Box 51">
              <a:extLst>
                <a:ext uri="{FF2B5EF4-FFF2-40B4-BE49-F238E27FC236}">
                  <a16:creationId xmlns="" xmlns:a16="http://schemas.microsoft.com/office/drawing/2014/main" id="{10F7213A-7B8A-4173-9BB6-5716AD676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359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0.42</a:t>
              </a:r>
            </a:p>
          </p:txBody>
        </p:sp>
        <p:sp>
          <p:nvSpPr>
            <p:cNvPr id="53" name="Text Box 52">
              <a:extLst>
                <a:ext uri="{FF2B5EF4-FFF2-40B4-BE49-F238E27FC236}">
                  <a16:creationId xmlns="" xmlns:a16="http://schemas.microsoft.com/office/drawing/2014/main" id="{A96C348B-A635-41F3-BA5D-E8A57E285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" y="2977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0.48</a:t>
              </a:r>
            </a:p>
          </p:txBody>
        </p:sp>
        <p:sp>
          <p:nvSpPr>
            <p:cNvPr id="54" name="Text Box 53">
              <a:extLst>
                <a:ext uri="{FF2B5EF4-FFF2-40B4-BE49-F238E27FC236}">
                  <a16:creationId xmlns="" xmlns:a16="http://schemas.microsoft.com/office/drawing/2014/main" id="{19496DC1-106A-47E8-BE29-FF6B3D1AA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271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0.36</a:t>
              </a:r>
            </a:p>
          </p:txBody>
        </p:sp>
        <p:sp>
          <p:nvSpPr>
            <p:cNvPr id="55" name="Text Box 54">
              <a:extLst>
                <a:ext uri="{FF2B5EF4-FFF2-40B4-BE49-F238E27FC236}">
                  <a16:creationId xmlns="" xmlns:a16="http://schemas.microsoft.com/office/drawing/2014/main" id="{647A6B16-4741-45F9-9838-B51103544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559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0.54</a:t>
              </a:r>
            </a:p>
          </p:txBody>
        </p:sp>
        <p:sp>
          <p:nvSpPr>
            <p:cNvPr id="57" name="Text Box 56">
              <a:extLst>
                <a:ext uri="{FF2B5EF4-FFF2-40B4-BE49-F238E27FC236}">
                  <a16:creationId xmlns="" xmlns:a16="http://schemas.microsoft.com/office/drawing/2014/main" id="{3542A93A-4F2D-4C32-B2DA-658495248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1751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0.502</a:t>
              </a:r>
            </a:p>
          </p:txBody>
        </p:sp>
        <p:sp>
          <p:nvSpPr>
            <p:cNvPr id="58" name="Text Box 57">
              <a:extLst>
                <a:ext uri="{FF2B5EF4-FFF2-40B4-BE49-F238E27FC236}">
                  <a16:creationId xmlns="" xmlns:a16="http://schemas.microsoft.com/office/drawing/2014/main" id="{E179445D-8B9F-4473-9D01-50353C0C8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2039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0.498</a:t>
              </a:r>
            </a:p>
          </p:txBody>
        </p:sp>
        <p:sp>
          <p:nvSpPr>
            <p:cNvPr id="59" name="Text Box 58">
              <a:extLst>
                <a:ext uri="{FF2B5EF4-FFF2-40B4-BE49-F238E27FC236}">
                  <a16:creationId xmlns="" xmlns:a16="http://schemas.microsoft.com/office/drawing/2014/main" id="{654D200F-8512-4A04-BA23-06038012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2359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0.512</a:t>
              </a:r>
            </a:p>
          </p:txBody>
        </p:sp>
        <p:sp>
          <p:nvSpPr>
            <p:cNvPr id="60" name="Text Box 59">
              <a:extLst>
                <a:ext uri="{FF2B5EF4-FFF2-40B4-BE49-F238E27FC236}">
                  <a16:creationId xmlns="" xmlns:a16="http://schemas.microsoft.com/office/drawing/2014/main" id="{34C941B4-9045-4492-9B4D-441F0F2AF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2647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0.494</a:t>
              </a:r>
            </a:p>
          </p:txBody>
        </p:sp>
        <p:sp>
          <p:nvSpPr>
            <p:cNvPr id="61" name="Text Box 60">
              <a:extLst>
                <a:ext uri="{FF2B5EF4-FFF2-40B4-BE49-F238E27FC236}">
                  <a16:creationId xmlns="" xmlns:a16="http://schemas.microsoft.com/office/drawing/2014/main" id="{330EAD7C-5770-4046-9BAC-F6F971FE8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3271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0.524</a:t>
              </a:r>
            </a:p>
          </p:txBody>
        </p:sp>
        <p:sp>
          <p:nvSpPr>
            <p:cNvPr id="62" name="Text Box 61">
              <a:extLst>
                <a:ext uri="{FF2B5EF4-FFF2-40B4-BE49-F238E27FC236}">
                  <a16:creationId xmlns="" xmlns:a16="http://schemas.microsoft.com/office/drawing/2014/main" id="{6DF3D546-357C-482F-9E22-6947DD782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3566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0.516</a:t>
              </a:r>
            </a:p>
          </p:txBody>
        </p:sp>
        <p:sp>
          <p:nvSpPr>
            <p:cNvPr id="63" name="Text Box 62">
              <a:extLst>
                <a:ext uri="{FF2B5EF4-FFF2-40B4-BE49-F238E27FC236}">
                  <a16:creationId xmlns="" xmlns:a16="http://schemas.microsoft.com/office/drawing/2014/main" id="{8999E95B-F5FE-4153-A3B6-1EBE8DB82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663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0.50</a:t>
              </a:r>
            </a:p>
          </p:txBody>
        </p:sp>
        <p:sp>
          <p:nvSpPr>
            <p:cNvPr id="64" name="Text Box 63">
              <a:extLst>
                <a:ext uri="{FF2B5EF4-FFF2-40B4-BE49-F238E27FC236}">
                  <a16:creationId xmlns="" xmlns:a16="http://schemas.microsoft.com/office/drawing/2014/main" id="{20D08457-11CA-4346-B851-63F8F61BD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2" y="2951"/>
              <a:ext cx="5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502</a:t>
              </a:r>
            </a:p>
          </p:txBody>
        </p:sp>
        <p:sp>
          <p:nvSpPr>
            <p:cNvPr id="65" name="Line 64">
              <a:extLst>
                <a:ext uri="{FF2B5EF4-FFF2-40B4-BE49-F238E27FC236}">
                  <a16:creationId xmlns="" xmlns:a16="http://schemas.microsoft.com/office/drawing/2014/main" id="{33FC4787-BD80-4FF1-BF10-231A9F140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="" xmlns:a16="http://schemas.microsoft.com/office/drawing/2014/main" id="{193763D8-C7A1-4E9E-A082-8CF123E2F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1764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6">
              <a:extLst>
                <a:ext uri="{FF2B5EF4-FFF2-40B4-BE49-F238E27FC236}">
                  <a16:creationId xmlns="" xmlns:a16="http://schemas.microsoft.com/office/drawing/2014/main" id="{4A2039DB-86AB-487B-8390-2A67DA2BF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3820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CCD411F1-3168-4DC8-9A93-D9C80D2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121960"/>
            <a:ext cx="609600" cy="3200400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C2248283-6C10-4C35-951B-B55876A0F8A0}"/>
              </a:ext>
            </a:extLst>
          </p:cNvPr>
          <p:cNvGrpSpPr>
            <a:grpSpLocks/>
          </p:cNvGrpSpPr>
          <p:nvPr/>
        </p:nvGrpSpPr>
        <p:grpSpPr bwMode="auto">
          <a:xfrm>
            <a:off x="3530599" y="2337860"/>
            <a:ext cx="4156477" cy="681037"/>
            <a:chOff x="2640" y="-19"/>
            <a:chExt cx="2008" cy="451"/>
          </a:xfrm>
        </p:grpSpPr>
        <p:pic>
          <p:nvPicPr>
            <p:cNvPr id="70" name="Picture 69" descr="BD14686_">
              <a:extLst>
                <a:ext uri="{FF2B5EF4-FFF2-40B4-BE49-F238E27FC236}">
                  <a16:creationId xmlns="" xmlns:a16="http://schemas.microsoft.com/office/drawing/2014/main" id="{A2C08022-818E-4B37-A938-7A4C716CF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-19"/>
              <a:ext cx="186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1" name="Object 70">
                  <a:extLst>
                    <a:ext uri="{FF2B5EF4-FFF2-40B4-BE49-F238E27FC236}">
                      <a16:creationId xmlns:a16="http://schemas.microsoft.com/office/drawing/2014/main" id="{53C2BE3B-FD16-490D-9971-2F9E6F71C3A1}"/>
                    </a:ext>
                  </a:extLst>
                </p:cNvPr>
                <p:cNvSpPr txBox="1"/>
                <p:nvPr/>
              </p:nvSpPr>
              <p:spPr bwMode="auto">
                <a:xfrm>
                  <a:off x="3024" y="0"/>
                  <a:ext cx="1624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𝒂𝒕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𝒍𝒂𝒓𝒈𝒆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𝒇𝒍𝒖𝒄𝒕𝒖𝒂𝒕𝒊𝒐𝒏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71" name="Object 70">
                  <a:extLst>
                    <a:ext uri="{FF2B5EF4-FFF2-40B4-BE49-F238E27FC236}">
                      <a16:creationId xmlns="" xmlns:a16="http://schemas.microsoft.com/office/drawing/2014/main" id="{53C2BE3B-FD16-490D-9971-2F9E6F71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24" y="0"/>
                  <a:ext cx="1624" cy="4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12521AE3-31D7-4629-80A1-C5196709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2121960"/>
            <a:ext cx="838200" cy="3214688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4BF2D7D5-517C-4EA5-BA87-B5BCC3BD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2121960"/>
            <a:ext cx="914400" cy="3205163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F88150A8-0617-4627-9603-B1AD360D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4353985"/>
            <a:ext cx="1814513" cy="519113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Smallest</a:t>
            </a: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98EE01B5-085A-4A2A-A807-64D1F15A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032922"/>
            <a:ext cx="5936240" cy="52322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 increasing, fluctuation become small</a:t>
            </a:r>
            <a:endParaRPr kumimoji="1" lang="zh-CN" altLang="en-US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FF12B321-BC06-4B3A-86A3-1C40DF306032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3638023"/>
            <a:ext cx="2811462" cy="715962"/>
            <a:chOff x="1800" y="2729"/>
            <a:chExt cx="1771" cy="451"/>
          </a:xfrm>
        </p:grpSpPr>
        <p:pic>
          <p:nvPicPr>
            <p:cNvPr id="77" name="Picture 76" descr="BD14686_">
              <a:extLst>
                <a:ext uri="{FF2B5EF4-FFF2-40B4-BE49-F238E27FC236}">
                  <a16:creationId xmlns="" xmlns:a16="http://schemas.microsoft.com/office/drawing/2014/main" id="{8F682097-B9D8-4E45-87D5-6B7B06099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0" y="2729"/>
              <a:ext cx="177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8" name="Object 77">
                  <a:extLst>
                    <a:ext uri="{FF2B5EF4-FFF2-40B4-BE49-F238E27FC236}">
                      <a16:creationId xmlns:a16="http://schemas.microsoft.com/office/drawing/2014/main" id="{F46B5E45-3BB6-4A5D-8E57-BC1627C19C12}"/>
                    </a:ext>
                  </a:extLst>
                </p:cNvPr>
                <p:cNvSpPr txBox="1"/>
                <p:nvPr/>
              </p:nvSpPr>
              <p:spPr bwMode="auto">
                <a:xfrm>
                  <a:off x="1882" y="2744"/>
                  <a:ext cx="1528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𝒂𝒕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𝒔𝒎𝒂𝒍𝒍𝒆𝒓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78" name="Object 77">
                  <a:extLst>
                    <a:ext uri="{FF2B5EF4-FFF2-40B4-BE49-F238E27FC236}">
                      <a16:creationId xmlns="" xmlns:a16="http://schemas.microsoft.com/office/drawing/2014/main" id="{F46B5E45-3BB6-4A5D-8E57-BC1627C19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2" y="2744"/>
                  <a:ext cx="1528" cy="4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CC3A3F66-5AEA-4735-AFB6-FCA65FDB6729}"/>
                  </a:ext>
                </a:extLst>
              </p:cNvPr>
              <p:cNvSpPr txBox="1"/>
              <p:nvPr/>
            </p:nvSpPr>
            <p:spPr>
              <a:xfrm>
                <a:off x="5286376" y="5654414"/>
                <a:ext cx="3511547" cy="830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="" xmlns:a16="http://schemas.microsoft.com/office/drawing/2014/main" id="{CC3A3F66-5AEA-4735-AFB6-FCA65FDB6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6" y="5654414"/>
                <a:ext cx="3511547" cy="8302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174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 animBg="1"/>
      <p:bldP spid="72" grpId="0" animBg="1"/>
      <p:bldP spid="73" grpId="0" animBg="1"/>
      <p:bldP spid="74" grpId="0" animBg="1" autoUpdateAnimBg="0"/>
      <p:bldP spid="75" grpId="0" animBg="1" autoUpdateAnimBg="0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1625" y="2857642"/>
            <a:ext cx="115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Alice</a:t>
            </a:r>
          </a:p>
        </p:txBody>
      </p:sp>
      <p:pic>
        <p:nvPicPr>
          <p:cNvPr id="16" name="Picture 15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8" y="3012414"/>
            <a:ext cx="2257678" cy="1812182"/>
          </a:xfrm>
          <a:prstGeom prst="rect">
            <a:avLst/>
          </a:prstGeom>
        </p:spPr>
      </p:pic>
      <p:pic>
        <p:nvPicPr>
          <p:cNvPr id="17" name="Picture 16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24" y="2772392"/>
            <a:ext cx="2257678" cy="1812182"/>
          </a:xfrm>
          <a:prstGeom prst="rect">
            <a:avLst/>
          </a:prstGeom>
        </p:spPr>
      </p:pic>
      <p:pic>
        <p:nvPicPr>
          <p:cNvPr id="18" name="Picture 17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63" y="3029292"/>
            <a:ext cx="2257678" cy="1812182"/>
          </a:xfrm>
          <a:prstGeom prst="rect">
            <a:avLst/>
          </a:prstGeom>
        </p:spPr>
      </p:pic>
      <p:pic>
        <p:nvPicPr>
          <p:cNvPr id="19" name="Picture 18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6" y="2772392"/>
            <a:ext cx="2257678" cy="1812182"/>
          </a:xfrm>
          <a:prstGeom prst="rect">
            <a:avLst/>
          </a:prstGeom>
        </p:spPr>
      </p:pic>
      <p:pic>
        <p:nvPicPr>
          <p:cNvPr id="25" name="Picture 24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8" y="2414266"/>
            <a:ext cx="580009" cy="529514"/>
          </a:xfrm>
          <a:prstGeom prst="rect">
            <a:avLst/>
          </a:prstGeom>
        </p:spPr>
      </p:pic>
      <p:pic>
        <p:nvPicPr>
          <p:cNvPr id="29" name="Picture 28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9496" y="2543403"/>
            <a:ext cx="412739" cy="1005349"/>
          </a:xfrm>
          <a:prstGeom prst="rect">
            <a:avLst/>
          </a:prstGeom>
        </p:spPr>
      </p:pic>
      <p:pic>
        <p:nvPicPr>
          <p:cNvPr id="30" name="Picture 29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7793" y="2269717"/>
            <a:ext cx="412739" cy="10053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24727" y="2904170"/>
            <a:ext cx="95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Bob</a:t>
            </a:r>
          </a:p>
        </p:txBody>
      </p:sp>
      <p:pic>
        <p:nvPicPr>
          <p:cNvPr id="32" name="Picture 31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17" y="2460794"/>
            <a:ext cx="580009" cy="529514"/>
          </a:xfrm>
          <a:prstGeom prst="rect">
            <a:avLst/>
          </a:prstGeom>
        </p:spPr>
      </p:pic>
      <p:pic>
        <p:nvPicPr>
          <p:cNvPr id="33" name="Picture 32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276" y="2561350"/>
            <a:ext cx="412739" cy="1005349"/>
          </a:xfrm>
          <a:prstGeom prst="rect">
            <a:avLst/>
          </a:prstGeom>
        </p:spPr>
      </p:pic>
      <p:pic>
        <p:nvPicPr>
          <p:cNvPr id="34" name="Picture 33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964" y="2287664"/>
            <a:ext cx="412739" cy="100534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083642" y="996922"/>
            <a:ext cx="5853402" cy="5764156"/>
            <a:chOff x="1083642" y="-467812"/>
            <a:chExt cx="5853402" cy="5764156"/>
          </a:xfrm>
        </p:grpSpPr>
        <p:sp>
          <p:nvSpPr>
            <p:cNvPr id="40" name="Oval 39"/>
            <p:cNvSpPr/>
            <p:nvPr/>
          </p:nvSpPr>
          <p:spPr>
            <a:xfrm>
              <a:off x="1083642" y="-467812"/>
              <a:ext cx="5853402" cy="5764156"/>
            </a:xfrm>
            <a:prstGeom prst="ellipse">
              <a:avLst/>
            </a:prstGeom>
            <a:solidFill>
              <a:schemeClr val="accent2">
                <a:alpha val="18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960541" y="386318"/>
              <a:ext cx="4055895" cy="405589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55405" y="1025508"/>
              <a:ext cx="2777515" cy="2777515"/>
            </a:xfrm>
            <a:prstGeom prst="ellipse">
              <a:avLst/>
            </a:prstGeom>
            <a:solidFill>
              <a:srgbClr val="FF9933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321112" y="1691215"/>
              <a:ext cx="1446102" cy="144610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95492" y="5659403"/>
            <a:ext cx="257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Range of signal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An example of probability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42592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probability from frequency</a:t>
            </a:r>
            <a:endParaRPr lang="en-US" dirty="0"/>
          </a:p>
        </p:txBody>
      </p:sp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80" y="1238418"/>
            <a:ext cx="1006171" cy="100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0150" y="1399770"/>
            <a:ext cx="3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   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>
                <a:latin typeface="Garamond"/>
                <a:cs typeface="Garamond"/>
              </a:rPr>
              <a:t>{ </a:t>
            </a:r>
            <a:r>
              <a:rPr lang="en-US" sz="2800">
                <a:latin typeface="Courier New"/>
                <a:cs typeface="Courier New"/>
              </a:rPr>
              <a:t>1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2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3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4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5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6</a:t>
            </a:r>
            <a:r>
              <a:rPr lang="en-US" sz="280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571750"/>
            <a:ext cx="197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toss 50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750" y="2986385"/>
            <a:ext cx="781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44446163164351534251412664636216266362223241324453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3716695"/>
            <a:ext cx="7797800" cy="523220"/>
            <a:chOff x="685800" y="3716695"/>
            <a:chExt cx="7797800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3733800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outcome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4865" y="3716695"/>
              <a:ext cx="5558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/>
                  <a:cs typeface="Courier New"/>
                </a:rPr>
                <a:t>1		2		3		4		5		6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5800" y="4170065"/>
            <a:ext cx="7924800" cy="523220"/>
            <a:chOff x="685800" y="4170065"/>
            <a:chExt cx="7924800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685800" y="4189115"/>
              <a:ext cx="177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occurrences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50265" y="4170065"/>
              <a:ext cx="56603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7		9		8		11		8		11</a:t>
              </a:r>
              <a:endParaRPr lang="en-US" dirty="0">
                <a:latin typeface="Garamond"/>
                <a:cs typeface="Garamon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2150" y="4659015"/>
            <a:ext cx="7994650" cy="461665"/>
            <a:chOff x="692150" y="4659015"/>
            <a:chExt cx="799465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692150" y="4659015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probability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3115" y="4659015"/>
              <a:ext cx="57936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.14		.18		.16		.22		.16		.22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4635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probability from frequency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7700" y="2432050"/>
            <a:ext cx="7835900" cy="1276409"/>
            <a:chOff x="647700" y="2432050"/>
            <a:chExt cx="7835900" cy="1276409"/>
          </a:xfrm>
        </p:grpSpPr>
        <p:sp>
          <p:nvSpPr>
            <p:cNvPr id="4" name="TextBox 3"/>
            <p:cNvSpPr txBox="1"/>
            <p:nvPr/>
          </p:nvSpPr>
          <p:spPr>
            <a:xfrm>
              <a:off x="666750" y="2432050"/>
              <a:ext cx="2159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toss 500 times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700" y="2846685"/>
              <a:ext cx="78359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urier New"/>
                  <a:cs typeface="Courier New"/>
                </a:rPr>
                <a:t>13565325111323652264346346233456634535436335145464236235511614456134412624621345412556566164361454655564544432666511115423226153655664335622316516625253424311263112466133443122113456244222324152625654243514256551265324555455443524415323453511223245165655555143143534222531145336665241662155566364515514665654234511546115561566231521422243262656542635222341452143134531552215615231352622556331446134111115146113656156264255326331563211622355663545116144655216122656515362263456355232115565533521245536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200" y="12172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more times we repeat the experiment, the more accurate our model will be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6750" y="3835400"/>
            <a:ext cx="8020050" cy="1513880"/>
            <a:chOff x="666750" y="3835400"/>
            <a:chExt cx="8020050" cy="1513880"/>
          </a:xfrm>
        </p:grpSpPr>
        <p:sp>
          <p:nvSpPr>
            <p:cNvPr id="7" name="TextBox 6"/>
            <p:cNvSpPr txBox="1"/>
            <p:nvPr/>
          </p:nvSpPr>
          <p:spPr>
            <a:xfrm>
              <a:off x="673100" y="3873500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outcome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6750" y="4373265"/>
              <a:ext cx="177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occurrences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98800" y="3835400"/>
              <a:ext cx="53847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/>
                  <a:cs typeface="Courier New"/>
                </a:rPr>
                <a:t>1		2		3		4		5		6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5150" y="4358620"/>
              <a:ext cx="55816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81		79		73		72		110	85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450" y="4887615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probability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05150" y="4881840"/>
              <a:ext cx="54991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.162	.158	.147	.144	.220	.170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789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for 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86" y="1097634"/>
            <a:ext cx="392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finite sample space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i="1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886" y="1630930"/>
            <a:ext cx="6821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Every event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Franklin Gothic Medium"/>
                <a:cs typeface="Franklin Gothic Medium"/>
              </a:rPr>
              <a:t> over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i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is given a number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called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</a:t>
            </a:r>
            <a:r>
              <a:rPr lang="en-US" sz="2800" dirty="0">
                <a:latin typeface="Franklin Gothic Medium"/>
                <a:cs typeface="Franklin Gothic Medium"/>
              </a:rPr>
              <a:t> of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Franklin Gothic Medium"/>
                <a:cs typeface="Franklin Gothic Medium"/>
              </a:rPr>
              <a:t> such that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5500" y="3112892"/>
            <a:ext cx="7412082" cy="750020"/>
            <a:chOff x="825500" y="3587030"/>
            <a:chExt cx="7412082" cy="750020"/>
          </a:xfrm>
        </p:grpSpPr>
        <p:sp>
          <p:nvSpPr>
            <p:cNvPr id="7" name="Rounded Rectangle 6"/>
            <p:cNvSpPr/>
            <p:nvPr/>
          </p:nvSpPr>
          <p:spPr>
            <a:xfrm>
              <a:off x="6191250" y="35870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911400" y="36679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31148" y="3729935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5500" y="3669040"/>
              <a:ext cx="427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1. for every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dirty="0">
                  <a:latin typeface="Garamond"/>
                  <a:cs typeface="Garamond"/>
                </a:rPr>
                <a:t>0 ≤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550" y="4090792"/>
            <a:ext cx="7393032" cy="750020"/>
            <a:chOff x="844550" y="4564930"/>
            <a:chExt cx="7393032" cy="750020"/>
          </a:xfrm>
        </p:grpSpPr>
        <p:sp>
          <p:nvSpPr>
            <p:cNvPr id="17" name="Rounded Rectangle 16"/>
            <p:cNvSpPr/>
            <p:nvPr/>
          </p:nvSpPr>
          <p:spPr>
            <a:xfrm>
              <a:off x="6191250" y="4564930"/>
              <a:ext cx="2046332" cy="7500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550" y="4599945"/>
              <a:ext cx="18055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2.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S</a:t>
              </a:r>
              <a:r>
                <a:rPr lang="en-US" sz="2800" dirty="0">
                  <a:latin typeface="Garamond"/>
                  <a:cs typeface="Garamond"/>
                </a:rPr>
                <a:t>) =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4550" y="4815437"/>
            <a:ext cx="7393032" cy="1071840"/>
            <a:chOff x="844550" y="5289575"/>
            <a:chExt cx="7393032" cy="1071840"/>
          </a:xfrm>
        </p:grpSpPr>
        <p:sp>
          <p:nvSpPr>
            <p:cNvPr id="20" name="Rounded Rectangle 19"/>
            <p:cNvSpPr/>
            <p:nvPr/>
          </p:nvSpPr>
          <p:spPr>
            <a:xfrm>
              <a:off x="6191250" y="55682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384350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4098" y="5711135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186139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5887" y="5711135"/>
              <a:ext cx="391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550" y="5289575"/>
              <a:ext cx="2790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3. If </a:t>
              </a:r>
              <a:r>
                <a:rPr lang="en-US" sz="2800" i="1" dirty="0">
                  <a:latin typeface="Garamond"/>
                  <a:cs typeface="Garamond"/>
                </a:rPr>
                <a:t>EF</a:t>
              </a:r>
              <a:r>
                <a:rPr lang="en-US" sz="2800" dirty="0">
                  <a:latin typeface="Garamond"/>
                  <a:cs typeface="Garamond"/>
                </a:rPr>
                <a:t> = ∅ </a:t>
              </a:r>
              <a:r>
                <a:rPr lang="en-US" sz="2800" dirty="0">
                  <a:latin typeface="Franklin Gothic Medium"/>
                  <a:cs typeface="Franklin Gothic Medium"/>
                </a:rPr>
                <a:t>then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0417" y="5838195"/>
              <a:ext cx="35058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r>
                <a:rPr lang="en-US" sz="2800" i="1" dirty="0">
                  <a:latin typeface="Garamond"/>
                  <a:cs typeface="Garamond"/>
                </a:rPr>
                <a:t> + 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endParaRPr lang="en-US" sz="2800" dirty="0"/>
            </a:p>
          </p:txBody>
        </p:sp>
      </p:grpSp>
      <p:pic>
        <p:nvPicPr>
          <p:cNvPr id="29" name="Picture 4" descr="18">
            <a:extLst>
              <a:ext uri="{FF2B5EF4-FFF2-40B4-BE49-F238E27FC236}">
                <a16:creationId xmlns="" xmlns:a16="http://schemas.microsoft.com/office/drawing/2014/main" id="{F7914850-2030-42FB-9DDE-10F40656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38" y="6027965"/>
            <a:ext cx="51816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776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calculating probability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1242683"/>
            <a:ext cx="7772360" cy="954107"/>
            <a:chOff x="457200" y="1242683"/>
            <a:chExt cx="7772360" cy="954107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242683"/>
              <a:ext cx="29595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Complement rule: </a:t>
              </a:r>
            </a:p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E</a:t>
              </a:r>
              <a:r>
                <a:rPr lang="en-US" sz="2800" i="1" baseline="30000" dirty="0" err="1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Garamond"/>
                  <a:cs typeface="Garamond"/>
                </a:rPr>
                <a:t>) = 1 –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83228" y="1308100"/>
              <a:ext cx="2046332" cy="8886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903378" y="1454064"/>
              <a:ext cx="595416" cy="5954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3126" y="1516020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423" y="1303265"/>
              <a:ext cx="444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Garamond"/>
                  <a:cs typeface="Garamond"/>
                </a:rPr>
                <a:t>E</a:t>
              </a:r>
              <a:r>
                <a:rPr lang="en-US" sz="2000" i="1" baseline="30000" dirty="0" err="1">
                  <a:latin typeface="Garamond"/>
                  <a:cs typeface="Garamond"/>
                </a:rPr>
                <a:t>c</a:t>
              </a:r>
              <a:endParaRPr lang="en-US" sz="2000" i="1" baseline="30000" dirty="0">
                <a:latin typeface="Garamond"/>
                <a:cs typeface="Garamond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2550783"/>
            <a:ext cx="7772360" cy="2246769"/>
            <a:chOff x="457200" y="2550783"/>
            <a:chExt cx="7772360" cy="2246769"/>
          </a:xfrm>
        </p:grpSpPr>
        <p:sp>
          <p:nvSpPr>
            <p:cNvPr id="25" name="Oval 24"/>
            <p:cNvSpPr/>
            <p:nvPr/>
          </p:nvSpPr>
          <p:spPr>
            <a:xfrm>
              <a:off x="6389770" y="2814565"/>
              <a:ext cx="1293730" cy="7500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2550783"/>
              <a:ext cx="431079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Difference rule: </a:t>
              </a:r>
              <a:r>
                <a:rPr lang="en-US" sz="2800" dirty="0">
                  <a:latin typeface="Franklin Gothic Medium"/>
                  <a:cs typeface="Franklin Gothic Medium"/>
                </a:rPr>
                <a:t>If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400" dirty="0">
                  <a:latin typeface="Garamond"/>
                  <a:cs typeface="Garamond"/>
                </a:rPr>
                <a:t> ⊆ 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</a:p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 and not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–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</a:p>
            <a:p>
              <a:r>
                <a:rPr lang="en-US" sz="2800" dirty="0">
                  <a:latin typeface="Franklin Gothic Medium"/>
                  <a:cs typeface="Franklin Gothic Medium"/>
                </a:rPr>
                <a:t>in particular,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);</a:t>
              </a:r>
            </a:p>
            <a:p>
              <a:r>
                <a:rPr lang="en-US" sz="2800" dirty="0">
                  <a:solidFill>
                    <a:srgbClr val="FF0000"/>
                  </a:solidFill>
                  <a:latin typeface="Garamond"/>
                  <a:cs typeface="Garamond"/>
                </a:rPr>
                <a:t>For any two event </a:t>
              </a:r>
              <a:r>
                <a:rPr lang="en-US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srgbClr val="FF0000"/>
                  </a:solidFill>
                  <a:latin typeface="Garamond"/>
                  <a:cs typeface="Garamond"/>
                </a:rPr>
                <a:t> and </a:t>
              </a:r>
              <a:r>
                <a:rPr lang="en-US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F</a:t>
              </a:r>
            </a:p>
            <a:p>
              <a:r>
                <a:rPr lang="en-US" altLang="zh-CN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P</a:t>
              </a:r>
              <a:r>
                <a:rPr lang="en-US" altLang="zh-CN" sz="2800" dirty="0">
                  <a:solidFill>
                    <a:srgbClr val="FF0000"/>
                  </a:solidFill>
                  <a:latin typeface="Garamond"/>
                  <a:cs typeface="Garamond"/>
                </a:rPr>
                <a:t>( </a:t>
              </a:r>
              <a:r>
                <a:rPr lang="en-US" altLang="zh-CN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F-E </a:t>
              </a:r>
              <a:r>
                <a:rPr lang="en-US" altLang="zh-CN" sz="2800" dirty="0">
                  <a:solidFill>
                    <a:srgbClr val="FF0000"/>
                  </a:solidFill>
                  <a:latin typeface="Garamond"/>
                  <a:cs typeface="Garamond"/>
                </a:rPr>
                <a:t>) </a:t>
              </a:r>
              <a:r>
                <a:rPr lang="en-US" altLang="zh-CN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=P</a:t>
              </a:r>
              <a:r>
                <a:rPr lang="en-US" altLang="zh-CN" sz="2800" dirty="0">
                  <a:solidFill>
                    <a:srgbClr val="FF0000"/>
                  </a:solidFill>
                  <a:latin typeface="Garamond"/>
                  <a:cs typeface="Garamond"/>
                </a:rPr>
                <a:t>( </a:t>
              </a:r>
              <a:r>
                <a:rPr lang="en-US" altLang="zh-CN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F </a:t>
              </a:r>
              <a:r>
                <a:rPr lang="en-US" altLang="zh-CN" sz="2800" dirty="0">
                  <a:solidFill>
                    <a:srgbClr val="FF0000"/>
                  </a:solidFill>
                  <a:latin typeface="Garamond"/>
                  <a:cs typeface="Garamond"/>
                </a:rPr>
                <a:t>) – </a:t>
              </a:r>
              <a:r>
                <a:rPr lang="en-US" altLang="zh-CN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P</a:t>
              </a:r>
              <a:r>
                <a:rPr lang="en-US" altLang="zh-CN" sz="2800" dirty="0">
                  <a:solidFill>
                    <a:srgbClr val="FF0000"/>
                  </a:solidFill>
                  <a:latin typeface="Garamond"/>
                  <a:cs typeface="Garamond"/>
                </a:rPr>
                <a:t>( </a:t>
              </a:r>
              <a:r>
                <a:rPr lang="en-US" altLang="zh-CN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EF </a:t>
              </a:r>
              <a:r>
                <a:rPr lang="en-US" altLang="zh-CN" sz="2800" dirty="0">
                  <a:solidFill>
                    <a:srgbClr val="FF0000"/>
                  </a:solidFill>
                  <a:latin typeface="Garamond"/>
                  <a:cs typeface="Garamond"/>
                </a:rPr>
                <a:t>)</a:t>
              </a:r>
              <a:endParaRPr lang="en-US" sz="2800" i="1" dirty="0">
                <a:solidFill>
                  <a:srgbClr val="FF0000"/>
                </a:solidFill>
                <a:latin typeface="Garamond"/>
                <a:cs typeface="Garamond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83228" y="2724150"/>
              <a:ext cx="2046332" cy="958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535078" y="2895514"/>
              <a:ext cx="595416" cy="5954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4826" y="2957470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4662" y="2947915"/>
              <a:ext cx="391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" y="5111949"/>
            <a:ext cx="7772360" cy="1011256"/>
            <a:chOff x="457200" y="4112883"/>
            <a:chExt cx="7772360" cy="1011256"/>
          </a:xfrm>
        </p:grpSpPr>
        <p:sp>
          <p:nvSpPr>
            <p:cNvPr id="33" name="Oval 32"/>
            <p:cNvSpPr/>
            <p:nvPr/>
          </p:nvSpPr>
          <p:spPr>
            <a:xfrm>
              <a:off x="7037914" y="4472012"/>
              <a:ext cx="168780" cy="414220"/>
            </a:xfrm>
            <a:custGeom>
              <a:avLst/>
              <a:gdLst/>
              <a:ahLst/>
              <a:cxnLst/>
              <a:rect l="l" t="t" r="r" b="b"/>
              <a:pathLst>
                <a:path w="168780" h="414220">
                  <a:moveTo>
                    <a:pt x="84390" y="0"/>
                  </a:moveTo>
                  <a:lnTo>
                    <a:pt x="117937" y="40659"/>
                  </a:lnTo>
                  <a:cubicBezTo>
                    <a:pt x="150037" y="88173"/>
                    <a:pt x="168780" y="145453"/>
                    <a:pt x="168780" y="207110"/>
                  </a:cubicBezTo>
                  <a:cubicBezTo>
                    <a:pt x="168780" y="268768"/>
                    <a:pt x="150037" y="326047"/>
                    <a:pt x="117937" y="373562"/>
                  </a:cubicBezTo>
                  <a:lnTo>
                    <a:pt x="84390" y="414220"/>
                  </a:lnTo>
                  <a:lnTo>
                    <a:pt x="50844" y="373562"/>
                  </a:lnTo>
                  <a:cubicBezTo>
                    <a:pt x="18744" y="326047"/>
                    <a:pt x="0" y="268768"/>
                    <a:pt x="0" y="207110"/>
                  </a:cubicBezTo>
                  <a:cubicBezTo>
                    <a:pt x="0" y="145453"/>
                    <a:pt x="18744" y="88173"/>
                    <a:pt x="50844" y="4065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611278" y="4381414"/>
              <a:ext cx="1022052" cy="595416"/>
            </a:xfrm>
            <a:custGeom>
              <a:avLst/>
              <a:gdLst/>
              <a:ahLst/>
              <a:cxnLst/>
              <a:rect l="l" t="t" r="r" b="b"/>
              <a:pathLst>
                <a:path w="1022052" h="595416">
                  <a:moveTo>
                    <a:pt x="724344" y="0"/>
                  </a:moveTo>
                  <a:cubicBezTo>
                    <a:pt x="888764" y="0"/>
                    <a:pt x="1022052" y="133288"/>
                    <a:pt x="1022052" y="297708"/>
                  </a:cubicBezTo>
                  <a:cubicBezTo>
                    <a:pt x="1022052" y="462128"/>
                    <a:pt x="888764" y="595416"/>
                    <a:pt x="724344" y="595416"/>
                  </a:cubicBezTo>
                  <a:cubicBezTo>
                    <a:pt x="642134" y="595416"/>
                    <a:pt x="567707" y="562094"/>
                    <a:pt x="513833" y="508220"/>
                  </a:cubicBezTo>
                  <a:lnTo>
                    <a:pt x="511026" y="504818"/>
                  </a:lnTo>
                  <a:lnTo>
                    <a:pt x="544573" y="464160"/>
                  </a:lnTo>
                  <a:cubicBezTo>
                    <a:pt x="576673" y="416645"/>
                    <a:pt x="595416" y="359366"/>
                    <a:pt x="595416" y="297708"/>
                  </a:cubicBezTo>
                  <a:cubicBezTo>
                    <a:pt x="595416" y="236051"/>
                    <a:pt x="576673" y="178771"/>
                    <a:pt x="544573" y="131257"/>
                  </a:cubicBezTo>
                  <a:lnTo>
                    <a:pt x="511026" y="90598"/>
                  </a:lnTo>
                  <a:lnTo>
                    <a:pt x="513833" y="87197"/>
                  </a:lnTo>
                  <a:cubicBezTo>
                    <a:pt x="567707" y="33322"/>
                    <a:pt x="642134" y="0"/>
                    <a:pt x="724344" y="0"/>
                  </a:cubicBezTo>
                  <a:close/>
                  <a:moveTo>
                    <a:pt x="297708" y="0"/>
                  </a:moveTo>
                  <a:cubicBezTo>
                    <a:pt x="379918" y="0"/>
                    <a:pt x="454345" y="33322"/>
                    <a:pt x="508220" y="87197"/>
                  </a:cubicBezTo>
                  <a:lnTo>
                    <a:pt x="511026" y="90598"/>
                  </a:lnTo>
                  <a:lnTo>
                    <a:pt x="477480" y="131257"/>
                  </a:lnTo>
                  <a:cubicBezTo>
                    <a:pt x="445380" y="178771"/>
                    <a:pt x="426636" y="236051"/>
                    <a:pt x="426636" y="297708"/>
                  </a:cubicBezTo>
                  <a:cubicBezTo>
                    <a:pt x="426636" y="359366"/>
                    <a:pt x="445380" y="416645"/>
                    <a:pt x="477480" y="464160"/>
                  </a:cubicBezTo>
                  <a:lnTo>
                    <a:pt x="511026" y="504818"/>
                  </a:lnTo>
                  <a:lnTo>
                    <a:pt x="508220" y="508220"/>
                  </a:lnTo>
                  <a:cubicBezTo>
                    <a:pt x="454345" y="562094"/>
                    <a:pt x="379918" y="595416"/>
                    <a:pt x="297708" y="595416"/>
                  </a:cubicBezTo>
                  <a:cubicBezTo>
                    <a:pt x="133288" y="595416"/>
                    <a:pt x="0" y="462128"/>
                    <a:pt x="0" y="297708"/>
                  </a:cubicBezTo>
                  <a:cubicBezTo>
                    <a:pt x="0" y="133288"/>
                    <a:pt x="133288" y="0"/>
                    <a:pt x="29770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4112883"/>
              <a:ext cx="471753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Inclusion-exclusion:</a:t>
              </a:r>
              <a:endParaRPr lang="en-US" sz="2800" dirty="0">
                <a:solidFill>
                  <a:srgbClr val="FF9933"/>
                </a:solidFill>
                <a:latin typeface="Garamond"/>
                <a:cs typeface="Garamond"/>
              </a:endParaRPr>
            </a:p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+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–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EF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83228" y="4235450"/>
              <a:ext cx="2046332" cy="888689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0376" y="4443370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71962" y="4437020"/>
              <a:ext cx="391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628110" y="6419848"/>
            <a:ext cx="600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can prove them using the axioms.</a:t>
            </a:r>
          </a:p>
        </p:txBody>
      </p:sp>
    </p:spTree>
    <p:extLst>
      <p:ext uri="{BB962C8B-B14F-4D97-AF65-F5344CB8AC3E}">
        <p14:creationId xmlns="" xmlns:p14="http://schemas.microsoft.com/office/powerpoint/2010/main" val="12415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23963"/>
          <a:stretch/>
        </p:blipFill>
        <p:spPr>
          <a:xfrm>
            <a:off x="457200" y="2108201"/>
            <a:ext cx="8229600" cy="2118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inclusion exclusion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6476"/>
            <a:ext cx="4953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Garamond"/>
                <a:cs typeface="Garamond"/>
              </a:rPr>
              <a:t>) +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Garamond"/>
                <a:cs typeface="Garamond"/>
              </a:rPr>
              <a:t>) – P(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436076"/>
            <a:ext cx="258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2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3</a:t>
            </a:r>
            <a:r>
              <a:rPr lang="en-US" sz="24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0790" y="2872322"/>
            <a:ext cx="4271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 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∪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 =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 +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 – P(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440" y="3356813"/>
            <a:ext cx="394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 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 ∪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)) =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 ∪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521" y="3699880"/>
            <a:ext cx="3748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=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 + P(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 – P(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952" y="2391900"/>
            <a:ext cx="6502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 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∪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 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∪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 =  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 +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 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∪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 –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P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1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 (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2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 ∪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mic Sans MS"/>
                <a:cs typeface="Comic Sans MS"/>
              </a:rPr>
              <a:t>E</a:t>
            </a:r>
            <a:r>
              <a:rPr lang="en-US" sz="2000" baseline="-25000" dirty="0">
                <a:solidFill>
                  <a:schemeClr val="accent6"/>
                </a:solidFill>
                <a:latin typeface="Comic Sans MS"/>
                <a:cs typeface="Comic Sans MS"/>
              </a:rPr>
              <a:t>3</a:t>
            </a:r>
            <a:r>
              <a:rPr lang="en-US" sz="2000" dirty="0">
                <a:solidFill>
                  <a:schemeClr val="accent6"/>
                </a:solidFill>
                <a:latin typeface="Comic Sans MS"/>
                <a:cs typeface="Comic Sans MS"/>
              </a:rPr>
              <a:t>))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74926" y="4427102"/>
            <a:ext cx="3947554" cy="1344195"/>
            <a:chOff x="2774926" y="4427102"/>
            <a:chExt cx="3947554" cy="1344195"/>
          </a:xfrm>
        </p:grpSpPr>
        <p:sp>
          <p:nvSpPr>
            <p:cNvPr id="10" name="Rectangle 9"/>
            <p:cNvSpPr/>
            <p:nvPr/>
          </p:nvSpPr>
          <p:spPr>
            <a:xfrm>
              <a:off x="2815942" y="4864614"/>
              <a:ext cx="3906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74926" y="5309632"/>
              <a:ext cx="17330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42520" y="4427102"/>
              <a:ext cx="28820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07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inclusion exclusion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750" y="1756376"/>
            <a:ext cx="577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 </a:t>
            </a:r>
            <a:r>
              <a:rPr lang="en-US" sz="2800" dirty="0">
                <a:latin typeface="Garamond"/>
                <a:cs typeface="Garamond"/>
              </a:rPr>
              <a:t>∪</a:t>
            </a:r>
            <a:r>
              <a:rPr lang="en-US" sz="2800" baseline="-250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 </a:t>
            </a:r>
            <a:r>
              <a:rPr lang="en-US" sz="2800" dirty="0">
                <a:latin typeface="Garamond"/>
                <a:cs typeface="Garamond"/>
              </a:rPr>
              <a:t>∪…∪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=   ∑</a:t>
            </a:r>
            <a:r>
              <a:rPr lang="en-US" sz="2800" baseline="-25000" dirty="0">
                <a:latin typeface="Garamond"/>
                <a:cs typeface="Garamond"/>
              </a:rPr>
              <a:t>1 ≤ 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4813" y="2298184"/>
            <a:ext cx="2955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– </a:t>
            </a:r>
            <a:r>
              <a:rPr lang="en-US" sz="2800" dirty="0">
                <a:latin typeface="Garamond"/>
                <a:cs typeface="Garamond"/>
              </a:rPr>
              <a:t>∑</a:t>
            </a:r>
            <a:r>
              <a:rPr lang="en-US" sz="2800" baseline="-25000" dirty="0">
                <a:latin typeface="Garamond"/>
                <a:cs typeface="Garamond"/>
              </a:rPr>
              <a:t>1 ≤ 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j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j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4013" y="2844284"/>
            <a:ext cx="3790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latin typeface="Garamond"/>
                <a:cs typeface="Garamond"/>
              </a:rPr>
              <a:t>∑</a:t>
            </a:r>
            <a:r>
              <a:rPr lang="en-US" sz="2800" baseline="-25000" dirty="0">
                <a:latin typeface="Garamond"/>
                <a:cs typeface="Garamond"/>
              </a:rPr>
              <a:t>1 ≤ 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j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k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j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507003" y="344931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…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260363" y="3847584"/>
            <a:ext cx="327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or –  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</a:p>
        </p:txBody>
      </p:sp>
      <p:sp>
        <p:nvSpPr>
          <p:cNvPr id="9" name="Right Arrow Callout 8"/>
          <p:cNvSpPr/>
          <p:nvPr/>
        </p:nvSpPr>
        <p:spPr>
          <a:xfrm>
            <a:off x="2171700" y="3746499"/>
            <a:ext cx="2031513" cy="812801"/>
          </a:xfrm>
          <a:prstGeom prst="rightArrowCallout">
            <a:avLst>
              <a:gd name="adj1" fmla="val 19000"/>
              <a:gd name="adj2" fmla="val 22000"/>
              <a:gd name="adj3" fmla="val 25000"/>
              <a:gd name="adj4" fmla="val 82679"/>
            </a:avLst>
          </a:prstGeom>
          <a:solidFill>
            <a:schemeClr val="tx2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Garamond"/>
                <a:cs typeface="Garamond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if </a:t>
            </a:r>
            <a:r>
              <a:rPr lang="en-US" sz="2000" i="1" dirty="0">
                <a:solidFill>
                  <a:schemeClr val="bg1"/>
                </a:solidFill>
                <a:latin typeface="Garamond"/>
                <a:cs typeface="Garamond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is odd,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/>
                <a:cs typeface="Garamond"/>
              </a:rPr>
              <a:t>–</a:t>
            </a:r>
            <a:r>
              <a:rPr lang="en-US" sz="20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if </a:t>
            </a:r>
            <a:r>
              <a:rPr lang="en-US" sz="2000" i="1" dirty="0">
                <a:solidFill>
                  <a:schemeClr val="bg1"/>
                </a:solidFill>
                <a:latin typeface="Garamond"/>
                <a:cs typeface="Garamond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is even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1050" y="3862228"/>
            <a:ext cx="9251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(-1)</a:t>
            </a:r>
            <a:r>
              <a:rPr lang="en-US" sz="2400" i="1" baseline="30000" dirty="0">
                <a:latin typeface="Garamond"/>
                <a:cs typeface="Garamond"/>
              </a:rPr>
              <a:t>n</a:t>
            </a:r>
            <a:r>
              <a:rPr lang="en-US" sz="2400" baseline="30000" dirty="0">
                <a:latin typeface="Garamond"/>
                <a:cs typeface="Garamond"/>
              </a:rPr>
              <a:t>+1</a:t>
            </a:r>
          </a:p>
        </p:txBody>
      </p:sp>
    </p:spTree>
    <p:extLst>
      <p:ext uri="{BB962C8B-B14F-4D97-AF65-F5344CB8AC3E}">
        <p14:creationId xmlns="" xmlns:p14="http://schemas.microsoft.com/office/powerpoint/2010/main" val="213552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4DFE58-461D-4BD0-A2D0-AEBA12DB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Mathematician--- Kolmogorov</a:t>
            </a:r>
            <a:endParaRPr lang="zh-CN" altLang="en-US" dirty="0"/>
          </a:p>
        </p:txBody>
      </p:sp>
      <p:pic>
        <p:nvPicPr>
          <p:cNvPr id="3" name="Picture 4" descr="Kolmogorov_2">
            <a:extLst>
              <a:ext uri="{FF2B5EF4-FFF2-40B4-BE49-F238E27FC236}">
                <a16:creationId xmlns="" xmlns:a16="http://schemas.microsoft.com/office/drawing/2014/main" id="{D81D319F-5C74-4E77-865A-1B21BAA5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" y="1811337"/>
            <a:ext cx="282892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373AAA5C-43F8-4D66-A3A9-EDA52A74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2628900"/>
            <a:ext cx="38163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Born:</a:t>
            </a:r>
            <a:r>
              <a:rPr kumimoji="1"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25 Apr. 1903 in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     Tambov, Tambov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　   </a:t>
            </a:r>
            <a:r>
              <a:rPr kumimoji="1"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province,Russia</a:t>
            </a:r>
            <a:r>
              <a:rPr kumimoji="1"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/>
            </a:r>
            <a:br>
              <a:rPr kumimoji="1"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</a:b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Died:</a:t>
            </a:r>
            <a:r>
              <a:rPr kumimoji="1" lang="en-US" altLang="zh-CN" sz="28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20 Oct. 1987 in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Moscow, Russia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24466258-958D-4C5A-88B5-28C7B313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682750"/>
            <a:ext cx="3216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Andrey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Nikolaevich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Kolmogorov</a:t>
            </a:r>
          </a:p>
        </p:txBody>
      </p:sp>
    </p:spTree>
    <p:extLst>
      <p:ext uri="{BB962C8B-B14F-4D97-AF65-F5344CB8AC3E}">
        <p14:creationId xmlns="" xmlns:p14="http://schemas.microsoft.com/office/powerpoint/2010/main" val="1044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E425F-FB9B-431C-AA29-4778763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2.4 </a:t>
            </a:r>
            <a:r>
              <a:rPr lang="en-US" altLang="zh-CN" sz="3200" dirty="0"/>
              <a:t>Application of propositions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27587B-E787-435E-9F83-4FFF98F2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92950"/>
            <a:ext cx="8229599" cy="514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)=0.3,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)=0.6, in the following conditions: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arenBoth"/>
            </a:pPr>
            <a:r>
              <a:rPr lang="en-US" altLang="zh-CN" sz="2400" i="1" dirty="0"/>
              <a:t>A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are mutually exclusive;</a:t>
            </a:r>
          </a:p>
          <a:p>
            <a:pPr marL="457200" indent="-457200">
              <a:buAutoNum type="arabicParenBoth"/>
            </a:pPr>
            <a:r>
              <a:rPr lang="en-US" altLang="zh-CN" sz="2400" i="1" dirty="0"/>
              <a:t>A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have inclusion relation;</a:t>
            </a:r>
          </a:p>
          <a:p>
            <a:pPr marL="457200" indent="-457200">
              <a:buAutoNum type="arabicParenBoth"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To compute 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A-B</a:t>
            </a:r>
            <a:r>
              <a:rPr lang="en-US" altLang="zh-CN" sz="2400" dirty="0"/>
              <a:t>)   and P(</a:t>
            </a:r>
            <a:r>
              <a:rPr lang="en-US" altLang="zh-CN" sz="2400" i="1" dirty="0"/>
              <a:t>B</a:t>
            </a:r>
            <a:r>
              <a:rPr lang="en-US" altLang="zh-CN" sz="2400" dirty="0"/>
              <a:t>-</a:t>
            </a:r>
            <a:r>
              <a:rPr lang="en-US" altLang="zh-CN" sz="2400" i="1" dirty="0"/>
              <a:t>A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928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728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some town 10% of the people are rich, 5% are famous, and 3% are rich and famous. For a random resident of the town what is the chance that: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0" y="2842883"/>
            <a:ext cx="414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The person is not rich?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600" y="3858883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The person is rich but not famous?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250" y="4848223"/>
            <a:ext cx="7207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The person is either rich or famous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	(but not both)?</a:t>
            </a:r>
          </a:p>
        </p:txBody>
      </p:sp>
    </p:spTree>
    <p:extLst>
      <p:ext uri="{BB962C8B-B14F-4D97-AF65-F5344CB8AC3E}">
        <p14:creationId xmlns="" xmlns:p14="http://schemas.microsoft.com/office/powerpoint/2010/main" val="37259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728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some town 10% of the people are rich, 5% are famous, and 3% are rich and famous. For a random resident of the town what is the chance that: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0" y="2842883"/>
            <a:ext cx="414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The person is not rich?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600" y="3858883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The person is rich but not famous?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250" y="4848223"/>
            <a:ext cx="7207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The person is either rich or famous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	(but not both)?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3296253"/>
            <a:ext cx="3514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90%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4293203"/>
            <a:ext cx="4213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RF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7%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5690203"/>
            <a:ext cx="6572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RF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 err="1">
                <a:latin typeface="Garamond"/>
                <a:cs typeface="Garamond"/>
              </a:rPr>
              <a:t>∪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RF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)) = 9%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70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1625" y="2857642"/>
            <a:ext cx="115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Alice</a:t>
            </a:r>
          </a:p>
        </p:txBody>
      </p:sp>
      <p:pic>
        <p:nvPicPr>
          <p:cNvPr id="16" name="Picture 15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8" y="3012414"/>
            <a:ext cx="2257678" cy="1812182"/>
          </a:xfrm>
          <a:prstGeom prst="rect">
            <a:avLst/>
          </a:prstGeom>
        </p:spPr>
      </p:pic>
      <p:pic>
        <p:nvPicPr>
          <p:cNvPr id="17" name="Picture 16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24" y="2772392"/>
            <a:ext cx="2257678" cy="1812182"/>
          </a:xfrm>
          <a:prstGeom prst="rect">
            <a:avLst/>
          </a:prstGeom>
        </p:spPr>
      </p:pic>
      <p:pic>
        <p:nvPicPr>
          <p:cNvPr id="18" name="Picture 17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63" y="3029292"/>
            <a:ext cx="2257678" cy="1812182"/>
          </a:xfrm>
          <a:prstGeom prst="rect">
            <a:avLst/>
          </a:prstGeom>
        </p:spPr>
      </p:pic>
      <p:pic>
        <p:nvPicPr>
          <p:cNvPr id="19" name="Picture 18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6" y="2772392"/>
            <a:ext cx="2257678" cy="1812182"/>
          </a:xfrm>
          <a:prstGeom prst="rect">
            <a:avLst/>
          </a:prstGeom>
        </p:spPr>
      </p:pic>
      <p:pic>
        <p:nvPicPr>
          <p:cNvPr id="25" name="Picture 24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8" y="2414266"/>
            <a:ext cx="580009" cy="529514"/>
          </a:xfrm>
          <a:prstGeom prst="rect">
            <a:avLst/>
          </a:prstGeom>
        </p:spPr>
      </p:pic>
      <p:pic>
        <p:nvPicPr>
          <p:cNvPr id="29" name="Picture 28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9496" y="2543403"/>
            <a:ext cx="412739" cy="1005349"/>
          </a:xfrm>
          <a:prstGeom prst="rect">
            <a:avLst/>
          </a:prstGeom>
        </p:spPr>
      </p:pic>
      <p:pic>
        <p:nvPicPr>
          <p:cNvPr id="30" name="Picture 29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7793" y="2269717"/>
            <a:ext cx="412739" cy="10053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24727" y="2904170"/>
            <a:ext cx="95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Bob</a:t>
            </a:r>
          </a:p>
        </p:txBody>
      </p:sp>
      <p:pic>
        <p:nvPicPr>
          <p:cNvPr id="32" name="Picture 31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17" y="2460794"/>
            <a:ext cx="580009" cy="529514"/>
          </a:xfrm>
          <a:prstGeom prst="rect">
            <a:avLst/>
          </a:prstGeom>
        </p:spPr>
      </p:pic>
      <p:pic>
        <p:nvPicPr>
          <p:cNvPr id="33" name="Picture 32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276" y="2561350"/>
            <a:ext cx="412739" cy="1005349"/>
          </a:xfrm>
          <a:prstGeom prst="rect">
            <a:avLst/>
          </a:prstGeom>
        </p:spPr>
      </p:pic>
      <p:pic>
        <p:nvPicPr>
          <p:cNvPr id="34" name="Picture 33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964" y="2287664"/>
            <a:ext cx="412739" cy="100534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83726" y="5655547"/>
            <a:ext cx="6141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Some relay antennas may be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defective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probability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1346" y="2690624"/>
            <a:ext cx="830559" cy="733778"/>
            <a:chOff x="5246626" y="997185"/>
            <a:chExt cx="830559" cy="73377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221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74638"/>
            <a:ext cx="8890000" cy="606642"/>
          </a:xfrm>
        </p:spPr>
        <p:txBody>
          <a:bodyPr>
            <a:normAutofit fontScale="90000"/>
          </a:bodyPr>
          <a:lstStyle/>
          <a:p>
            <a:r>
              <a:rPr lang="en-US" dirty="0"/>
              <a:t>2.4 Classical probability model-Equally likely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2683"/>
            <a:ext cx="779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probability space has equally likely outcomes if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6116" y="2040895"/>
            <a:ext cx="488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{x}</a:t>
            </a:r>
            <a:r>
              <a:rPr lang="en-US" sz="2800" dirty="0">
                <a:latin typeface="Garamond"/>
                <a:cs typeface="Garamond"/>
              </a:rPr>
              <a:t>) = 1/|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|   </a:t>
            </a:r>
            <a:r>
              <a:rPr lang="en-US" sz="2800" dirty="0">
                <a:latin typeface="Franklin Gothic Medium"/>
                <a:cs typeface="Franklin Gothic Medium"/>
              </a:rPr>
              <a:t>for every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in</a:t>
            </a:r>
            <a:r>
              <a:rPr lang="en-US" sz="2800" dirty="0">
                <a:latin typeface="Garamond"/>
                <a:cs typeface="Garamond"/>
              </a:rPr>
              <a:t> 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2933696"/>
            <a:ext cx="7172376" cy="1573663"/>
            <a:chOff x="457200" y="2933696"/>
            <a:chExt cx="7172376" cy="15736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2933696"/>
              <a:ext cx="36735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Then for every event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2466" y="3761745"/>
              <a:ext cx="1179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0931" y="3567440"/>
              <a:ext cx="35986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number of outcomes in 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0931" y="4011627"/>
              <a:ext cx="35986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number of outcomes in </a:t>
              </a:r>
              <a:r>
                <a:rPr lang="en-US" sz="2400" i="1" dirty="0">
                  <a:latin typeface="Garamond"/>
                  <a:cs typeface="Garamond"/>
                </a:rPr>
                <a:t>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095750" y="4058310"/>
              <a:ext cx="338455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801592" y="3984139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82542" y="3470474"/>
              <a:ext cx="7906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872227" y="4058310"/>
              <a:ext cx="601223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24250" y="3771384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8220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2.5 Tossing coins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2683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Tossing two coins ,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5551" y="3424767"/>
            <a:ext cx="7964793" cy="461665"/>
            <a:chOff x="665551" y="4025900"/>
            <a:chExt cx="7964793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665551" y="4025900"/>
              <a:ext cx="373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heads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47714" y="4025900"/>
              <a:ext cx="1696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48897" y="4025900"/>
              <a:ext cx="148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) = ¼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5551" y="4047067"/>
            <a:ext cx="7983149" cy="461665"/>
            <a:chOff x="665551" y="4648200"/>
            <a:chExt cx="7983149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665551" y="4648200"/>
              <a:ext cx="3659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first coin comes out heads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7714" y="4648200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7253" y="4648200"/>
              <a:ext cx="148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) = ½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5551" y="4667482"/>
            <a:ext cx="7987419" cy="468015"/>
            <a:chOff x="665551" y="5268615"/>
            <a:chExt cx="7987419" cy="468015"/>
          </a:xfrm>
        </p:grpSpPr>
        <p:sp>
          <p:nvSpPr>
            <p:cNvPr id="12" name="TextBox 11"/>
            <p:cNvSpPr txBox="1"/>
            <p:nvPr/>
          </p:nvSpPr>
          <p:spPr>
            <a:xfrm>
              <a:off x="665551" y="5268615"/>
              <a:ext cx="367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same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7714" y="526861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71523" y="5274965"/>
              <a:ext cx="148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) = ½</a:t>
              </a: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="" xmlns:a16="http://schemas.microsoft.com/office/drawing/2014/main" id="{F39F216E-77CA-41C1-B2CB-D3F11C882516}"/>
              </a:ext>
            </a:extLst>
          </p:cNvPr>
          <p:cNvGrpSpPr/>
          <p:nvPr/>
        </p:nvGrpSpPr>
        <p:grpSpPr>
          <a:xfrm>
            <a:off x="959209" y="2031322"/>
            <a:ext cx="5289066" cy="925778"/>
            <a:chOff x="955979" y="2166366"/>
            <a:chExt cx="5289066" cy="925778"/>
          </a:xfrm>
        </p:grpSpPr>
        <p:pic>
          <p:nvPicPr>
            <p:cNvPr id="24" name="Picture 6" descr="g95.jpeg">
              <a:extLst>
                <a:ext uri="{FF2B5EF4-FFF2-40B4-BE49-F238E27FC236}">
                  <a16:creationId xmlns="" xmlns:a16="http://schemas.microsoft.com/office/drawing/2014/main" id="{DFEB91A1-65B1-497F-B68C-5D4B6FAC7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79" y="2166366"/>
              <a:ext cx="923210" cy="925778"/>
            </a:xfrm>
            <a:prstGeom prst="rect">
              <a:avLst/>
            </a:prstGeom>
          </p:spPr>
        </p:pic>
        <p:pic>
          <p:nvPicPr>
            <p:cNvPr id="25" name="Picture 7" descr="g95.jpeg">
              <a:extLst>
                <a:ext uri="{FF2B5EF4-FFF2-40B4-BE49-F238E27FC236}">
                  <a16:creationId xmlns="" xmlns:a16="http://schemas.microsoft.com/office/drawing/2014/main" id="{1730490B-5387-421B-A1B5-619251FF0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029" y="2166366"/>
              <a:ext cx="923210" cy="925778"/>
            </a:xfrm>
            <a:prstGeom prst="rect">
              <a:avLst/>
            </a:prstGeom>
          </p:spPr>
        </p:pic>
        <p:sp>
          <p:nvSpPr>
            <p:cNvPr id="26" name="TextBox 9">
              <a:extLst>
                <a:ext uri="{FF2B5EF4-FFF2-40B4-BE49-F238E27FC236}">
                  <a16:creationId xmlns="" xmlns:a16="http://schemas.microsoft.com/office/drawing/2014/main" id="{7FD2D4ED-ED07-402B-9978-56C1FFCE4831}"/>
                </a:ext>
              </a:extLst>
            </p:cNvPr>
            <p:cNvSpPr txBox="1"/>
            <p:nvPr/>
          </p:nvSpPr>
          <p:spPr>
            <a:xfrm>
              <a:off x="3191054" y="2387600"/>
              <a:ext cx="305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S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0306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7283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contains </a:t>
            </a:r>
            <a:r>
              <a:rPr lang="en-US" sz="28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red ball and </a:t>
            </a:r>
            <a:r>
              <a:rPr lang="en-US" sz="2800" i="1" dirty="0">
                <a:latin typeface="Garamond"/>
                <a:cs typeface="Garamond"/>
              </a:rPr>
              <a:t>n </a:t>
            </a:r>
            <a:r>
              <a:rPr lang="en-US" sz="2800" dirty="0">
                <a:latin typeface="Garamond"/>
                <a:cs typeface="Garamond"/>
              </a:rPr>
              <a:t>- 1</a:t>
            </a:r>
            <a:r>
              <a:rPr lang="en-US" sz="2800" dirty="0">
                <a:latin typeface="Franklin Gothic Medium"/>
                <a:cs typeface="Franklin Gothic Medium"/>
              </a:rPr>
              <a:t> blue balls. The balls are shuffled randomly. You draw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balls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without replacement</a:t>
            </a:r>
            <a:r>
              <a:rPr lang="en-US" sz="2800" dirty="0">
                <a:latin typeface="Franklin Gothic Medium"/>
                <a:cs typeface="Franklin Gothic Medium"/>
              </a:rPr>
              <a:t>. What is the probability that you drew the red ball?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175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Example: 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Garamond"/>
                <a:cs typeface="Garamond"/>
              </a:rPr>
              <a:t> = 5, </a:t>
            </a:r>
            <a:r>
              <a:rPr lang="en-US" sz="2400" i="1" dirty="0">
                <a:latin typeface="Garamond"/>
                <a:cs typeface="Garamond"/>
              </a:rPr>
              <a:t>k</a:t>
            </a:r>
            <a:r>
              <a:rPr lang="en-US" sz="2400" dirty="0">
                <a:latin typeface="Garamond"/>
                <a:cs typeface="Garamond"/>
              </a:rPr>
              <a:t> =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400" y="3778853"/>
            <a:ext cx="620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BBBB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BBB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BBB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BBBB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latin typeface="Garamond"/>
                <a:cs typeface="Garamond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9450" y="4235450"/>
            <a:ext cx="390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with equally likely outcomes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9450" y="4750403"/>
            <a:ext cx="5745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dirty="0">
                <a:latin typeface="Garamond"/>
                <a:cs typeface="Garamond"/>
              </a:rPr>
              <a:t> = {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: the first 3 symbols of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 contain an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latin typeface="Garamond"/>
                <a:cs typeface="Garamond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41550" y="5211720"/>
            <a:ext cx="382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{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BBBB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BBB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BB</a:t>
            </a:r>
            <a:r>
              <a:rPr lang="en-US" sz="2400" dirty="0">
                <a:latin typeface="Garamond"/>
                <a:cs typeface="Garamond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5516" y="5857245"/>
            <a:ext cx="305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dirty="0">
                <a:latin typeface="Garamond"/>
                <a:cs typeface="Garamond"/>
              </a:rPr>
              <a:t>) = |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dirty="0">
                <a:latin typeface="Garamond"/>
                <a:cs typeface="Garamond"/>
              </a:rPr>
              <a:t>|/|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| = 3/5</a:t>
            </a:r>
          </a:p>
        </p:txBody>
      </p:sp>
    </p:spTree>
    <p:extLst>
      <p:ext uri="{BB962C8B-B14F-4D97-AF65-F5344CB8AC3E}">
        <p14:creationId xmlns="" xmlns:p14="http://schemas.microsoft.com/office/powerpoint/2010/main" val="1295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2.6  </a:t>
            </a:r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70603"/>
            <a:ext cx="663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all arrangements of </a:t>
            </a:r>
            <a:r>
              <a:rPr lang="en-US" sz="2800" dirty="0"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- 1 </a:t>
            </a:r>
            <a:r>
              <a:rPr lang="en-US" sz="2800" dirty="0" err="1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900" y="1965876"/>
            <a:ext cx="570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assume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equally likely outcomes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900" y="2712053"/>
            <a:ext cx="7789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all arrangements in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where the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occurs in 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		one of the first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positions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635" y="4237995"/>
            <a:ext cx="1179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8761" y="4460389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89711" y="3946724"/>
            <a:ext cx="790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079396" y="4534560"/>
            <a:ext cx="601223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96685" y="4234850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20011" y="4455155"/>
            <a:ext cx="418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5126361" y="3941490"/>
            <a:ext cx="452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endParaRPr lang="en-US" i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52546" y="4529326"/>
            <a:ext cx="309123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727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Counting, Permutations, Combinations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529" y="1922135"/>
            <a:ext cx="479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perform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two experiments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29" y="2412345"/>
            <a:ext cx="621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1 has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529" y="2933045"/>
            <a:ext cx="64354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each such outcome, </a:t>
            </a:r>
          </a:p>
          <a:p>
            <a:r>
              <a:rPr lang="en-US" sz="2800" i="1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latin typeface="Franklin Gothic Medium"/>
                <a:cs typeface="Franklin Gothic Medium"/>
              </a:rPr>
              <a:t>experiment 2 has </a:t>
            </a:r>
            <a:r>
              <a:rPr lang="en-US" sz="2800" i="1" dirty="0">
                <a:latin typeface="Garamond"/>
                <a:cs typeface="Garamond"/>
              </a:rPr>
              <a:t>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529" y="3828395"/>
            <a:ext cx="7321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Then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together</a:t>
            </a:r>
            <a:r>
              <a:rPr lang="en-US" sz="2800" dirty="0">
                <a:latin typeface="Franklin Gothic Medium"/>
                <a:cs typeface="Franklin Gothic Medium"/>
              </a:rPr>
              <a:t> there are </a:t>
            </a:r>
            <a:r>
              <a:rPr lang="en-US" sz="2800" i="1" dirty="0">
                <a:latin typeface="Garamond"/>
                <a:cs typeface="Garamond"/>
              </a:rPr>
              <a:t>nm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26760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029" y="5260391"/>
            <a:ext cx="598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Tossing two coins:  </a:t>
            </a:r>
            <a:r>
              <a:rPr lang="en-US" sz="2800" dirty="0">
                <a:latin typeface="Garamond"/>
                <a:cs typeface="Garamond"/>
              </a:rPr>
              <a:t>2×2 = 4</a:t>
            </a:r>
            <a:r>
              <a:rPr lang="en-US" sz="2800" dirty="0">
                <a:latin typeface="Franklin Gothic Medium"/>
                <a:cs typeface="Franklin Gothic Medium"/>
              </a:rPr>
              <a:t> outcomes.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029" y="5742991"/>
            <a:ext cx="5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Tossing two dice: 	</a:t>
            </a:r>
            <a:r>
              <a:rPr lang="en-US" sz="2800" dirty="0">
                <a:latin typeface="Garamond"/>
                <a:cs typeface="Garamond"/>
              </a:rPr>
              <a:t>6×6 = 36</a:t>
            </a:r>
            <a:r>
              <a:rPr lang="en-US" sz="2800" dirty="0">
                <a:latin typeface="Franklin Gothic Medium"/>
                <a:cs typeface="Franklin Gothic Medium"/>
              </a:rPr>
              <a:t> outcomes.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8029" y="6218000"/>
            <a:ext cx="7144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Tossing a die and a coin:  </a:t>
            </a:r>
            <a:r>
              <a:rPr lang="en-US" sz="2800" dirty="0">
                <a:latin typeface="Garamond"/>
                <a:cs typeface="Garamond"/>
              </a:rPr>
              <a:t>6×2 = 12</a:t>
            </a:r>
            <a:r>
              <a:rPr lang="en-US" sz="2800" dirty="0">
                <a:latin typeface="Franklin Gothic Medium"/>
                <a:cs typeface="Franklin Gothic Medium"/>
              </a:rPr>
              <a:t> outcomes.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91D7ACF-B438-4BC6-8A39-8151FFC1F0E7}"/>
              </a:ext>
            </a:extLst>
          </p:cNvPr>
          <p:cNvSpPr txBox="1">
            <a:spLocks/>
          </p:cNvSpPr>
          <p:nvPr/>
        </p:nvSpPr>
        <p:spPr>
          <a:xfrm>
            <a:off x="457200" y="1164115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/>
              <a:t>Basic principle of counting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27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 of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529" y="1363333"/>
            <a:ext cx="436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perform </a:t>
            </a:r>
            <a:r>
              <a:rPr lang="en-US" sz="2800" i="1" dirty="0">
                <a:solidFill>
                  <a:srgbClr val="FF9933"/>
                </a:solidFill>
                <a:latin typeface="Garamond"/>
                <a:cs typeface="Garamond"/>
              </a:rPr>
              <a:t>r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experiments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29" y="1853543"/>
            <a:ext cx="634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1 has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529" y="2374243"/>
            <a:ext cx="64354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each outcome of experiment 1, </a:t>
            </a:r>
          </a:p>
          <a:p>
            <a:r>
              <a:rPr lang="en-US" sz="2800" i="1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latin typeface="Franklin Gothic Medium"/>
                <a:cs typeface="Franklin Gothic Medium"/>
              </a:rPr>
              <a:t>experiment 2 has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8679" y="3326743"/>
            <a:ext cx="6698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each outcome of experiments 1 and 2,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   experiment 3 has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 possible outcomes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8979" y="5022193"/>
            <a:ext cx="661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Then together there are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i="1" baseline="-25000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outcomes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52985" y="4425950"/>
            <a:ext cx="412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4712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types basic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350" y="1300578"/>
            <a:ext cx="8369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Consider </a:t>
            </a:r>
            <a:r>
              <a:rPr lang="en-US" altLang="zh-CN" sz="2800" i="1" dirty="0"/>
              <a:t>n </a:t>
            </a:r>
            <a:r>
              <a:rPr lang="en-US" altLang="zh-CN" sz="2800" dirty="0"/>
              <a:t>objects and making </a:t>
            </a:r>
            <a:r>
              <a:rPr lang="en-US" altLang="zh-CN" sz="2800" i="1" dirty="0"/>
              <a:t>k </a:t>
            </a:r>
            <a:r>
              <a:rPr lang="en-US" altLang="zh-CN" sz="2800" dirty="0"/>
              <a:t>choices from them, </a:t>
            </a:r>
          </a:p>
          <a:p>
            <a:r>
              <a:rPr lang="en-US" altLang="zh-CN" sz="2800" dirty="0"/>
              <a:t>then there are four possible outcomes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9" name="内容占位符 3">
                <a:extLst>
                  <a:ext uri="{FF2B5EF4-FFF2-40B4-BE49-F238E27FC236}">
                    <a16:creationId xmlns:a16="http://schemas.microsoft.com/office/drawing/2014/main" id="{3FD163CF-189F-470D-913D-EE0D964B40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0374887"/>
                  </p:ext>
                </p:extLst>
              </p:nvPr>
            </p:nvGraphicFramePr>
            <p:xfrm>
              <a:off x="457200" y="2780146"/>
              <a:ext cx="8229600" cy="3709555"/>
            </p:xfrm>
            <a:graphic>
              <a:graphicData uri="http://schemas.openxmlformats.org/drawingml/2006/table">
                <a:tbl>
                  <a:tblPr firstRow="1" bandRow="1" bandCol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341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kern="1200" baseline="0" dirty="0">
                              <a:solidFill>
                                <a:schemeClr val="tx2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ordered</a:t>
                          </a:r>
                          <a:endParaRPr lang="zh-CN" altLang="en-US" sz="2500" kern="1200" baseline="0" dirty="0">
                            <a:solidFill>
                              <a:schemeClr val="tx2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kern="1200" baseline="0" dirty="0">
                              <a:solidFill>
                                <a:schemeClr val="tx2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unordered</a:t>
                          </a:r>
                          <a:endParaRPr lang="zh-CN" altLang="en-US" sz="2500" kern="1200" baseline="0" dirty="0">
                            <a:solidFill>
                              <a:schemeClr val="tx2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06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kern="1200" baseline="0" dirty="0">
                              <a:solidFill>
                                <a:schemeClr val="tx2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replacement </a:t>
                          </a:r>
                          <a:endParaRPr lang="zh-CN" altLang="en-US" sz="2500" kern="1200" baseline="0" dirty="0">
                            <a:solidFill>
                              <a:schemeClr val="tx2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68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kern="1200" baseline="0" dirty="0">
                              <a:solidFill>
                                <a:schemeClr val="tx2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without replacement</a:t>
                          </a:r>
                          <a:endParaRPr lang="zh-CN" altLang="en-US" sz="2500" kern="1200" baseline="0" dirty="0">
                            <a:solidFill>
                              <a:schemeClr val="tx2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内容占位符 3">
                <a:extLst>
                  <a:ext uri="{FF2B5EF4-FFF2-40B4-BE49-F238E27FC236}">
                    <a16:creationId xmlns="" xmlns:a16="http://schemas.microsoft.com/office/drawing/2014/main" id="{3FD163CF-189F-470D-913D-EE0D964B40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="" xmlns:p14="http://schemas.microsoft.com/office/powerpoint/2010/main" val="1420374887"/>
                  </p:ext>
                </p:extLst>
              </p:nvPr>
            </p:nvGraphicFramePr>
            <p:xfrm>
              <a:off x="457200" y="2780146"/>
              <a:ext cx="8229600" cy="3709555"/>
            </p:xfrm>
            <a:graphic>
              <a:graphicData uri="http://schemas.openxmlformats.org/drawingml/2006/table">
                <a:tbl>
                  <a:tblPr firstRow="1" bandRow="1" bandCol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12341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kern="1200" baseline="0" dirty="0">
                              <a:solidFill>
                                <a:schemeClr val="tx2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ordered</a:t>
                          </a:r>
                          <a:endParaRPr lang="zh-CN" altLang="en-US" sz="2500" kern="1200" baseline="0" dirty="0">
                            <a:solidFill>
                              <a:schemeClr val="tx2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kern="1200" baseline="0" dirty="0">
                              <a:solidFill>
                                <a:schemeClr val="tx2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unordered</a:t>
                          </a:r>
                          <a:endParaRPr lang="zh-CN" altLang="en-US" sz="2500" kern="1200" baseline="0" dirty="0">
                            <a:solidFill>
                              <a:schemeClr val="tx2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206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kern="1200" baseline="0" dirty="0">
                              <a:solidFill>
                                <a:schemeClr val="tx2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replacement </a:t>
                          </a:r>
                          <a:endParaRPr lang="zh-CN" altLang="en-US" sz="2500" kern="1200" baseline="0" dirty="0">
                            <a:solidFill>
                              <a:schemeClr val="tx2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0444" t="-104040" r="-100667" b="-106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0444" t="-104040" r="-667" b="-106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1268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kern="1200" baseline="0" dirty="0">
                              <a:solidFill>
                                <a:schemeClr val="tx2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without replacement</a:t>
                          </a:r>
                          <a:endParaRPr lang="zh-CN" altLang="en-US" sz="2500" kern="1200" baseline="0" dirty="0">
                            <a:solidFill>
                              <a:schemeClr val="tx2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0444" t="-194231" r="-100667" b="-1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0444" t="-194231" r="-667" b="-1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30683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529" y="1363333"/>
            <a:ext cx="7314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toss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six dice</a:t>
            </a:r>
            <a:r>
              <a:rPr lang="en-US" sz="2800" dirty="0">
                <a:latin typeface="Franklin Gothic Medium"/>
                <a:cs typeface="Franklin Gothic Medium"/>
              </a:rPr>
              <a:t>. How many ways are there for</a:t>
            </a:r>
          </a:p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all </a:t>
            </a:r>
            <a:r>
              <a:rPr lang="en-US" sz="2800" dirty="0">
                <a:latin typeface="Franklin Gothic Medium"/>
                <a:cs typeface="Franklin Gothic Medium"/>
              </a:rPr>
              <a:t>six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dice to come out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different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29" y="3646804"/>
            <a:ext cx="6794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Answer: </a:t>
            </a:r>
            <a:r>
              <a:rPr lang="en-US" sz="3200" dirty="0">
                <a:latin typeface="Garamond"/>
                <a:cs typeface="Garamond"/>
              </a:rPr>
              <a:t>6×5×4×3×2×1 = 720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</a:p>
        </p:txBody>
      </p:sp>
      <p:pic>
        <p:nvPicPr>
          <p:cNvPr id="5" name="Picture 4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689922"/>
            <a:ext cx="692150" cy="692150"/>
          </a:xfrm>
          <a:prstGeom prst="rect">
            <a:avLst/>
          </a:prstGeom>
        </p:spPr>
      </p:pic>
      <p:pic>
        <p:nvPicPr>
          <p:cNvPr id="6" name="Picture 5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2689922"/>
            <a:ext cx="692150" cy="692150"/>
          </a:xfrm>
          <a:prstGeom prst="rect">
            <a:avLst/>
          </a:prstGeom>
        </p:spPr>
      </p:pic>
      <p:pic>
        <p:nvPicPr>
          <p:cNvPr id="9" name="Picture 8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689921"/>
            <a:ext cx="692150" cy="692150"/>
          </a:xfrm>
          <a:prstGeom prst="rect">
            <a:avLst/>
          </a:prstGeom>
        </p:spPr>
      </p:pic>
      <p:pic>
        <p:nvPicPr>
          <p:cNvPr id="12" name="Picture 11" descr="Dice-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87" y="2693459"/>
            <a:ext cx="688613" cy="688613"/>
          </a:xfrm>
          <a:prstGeom prst="rect">
            <a:avLst/>
          </a:prstGeom>
        </p:spPr>
      </p:pic>
      <p:pic>
        <p:nvPicPr>
          <p:cNvPr id="15" name="Picture 14" descr="Dice-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9920"/>
            <a:ext cx="692152" cy="692152"/>
          </a:xfrm>
          <a:prstGeom prst="rect">
            <a:avLst/>
          </a:prstGeom>
        </p:spPr>
      </p:pic>
      <p:pic>
        <p:nvPicPr>
          <p:cNvPr id="18" name="Picture 17" descr="Dice-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2686382"/>
            <a:ext cx="692151" cy="6921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4529" y="4570083"/>
            <a:ext cx="7621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general, the number of ordered arrangements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of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different objects 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6829" y="5589904"/>
            <a:ext cx="63782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Garamond"/>
                <a:cs typeface="Garamond"/>
              </a:rPr>
              <a:t>n </a:t>
            </a:r>
            <a:r>
              <a:rPr lang="en-US" sz="3200" dirty="0">
                <a:latin typeface="Garamond"/>
                <a:cs typeface="Garamond"/>
              </a:rPr>
              <a:t>× (</a:t>
            </a:r>
            <a:r>
              <a:rPr lang="en-US" sz="3200" i="1" dirty="0">
                <a:latin typeface="Garamond"/>
                <a:cs typeface="Garamond"/>
              </a:rPr>
              <a:t>n </a:t>
            </a:r>
            <a:r>
              <a:rPr lang="en-US" sz="3200" dirty="0">
                <a:latin typeface="Symbol" charset="2"/>
                <a:cs typeface="Symbol" charset="2"/>
              </a:rPr>
              <a:t>-</a:t>
            </a:r>
            <a:r>
              <a:rPr lang="en-US" sz="3200" dirty="0">
                <a:latin typeface="Garamond"/>
                <a:cs typeface="Garamond"/>
              </a:rPr>
              <a:t> 1) × … × 1 = </a:t>
            </a: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dirty="0">
                <a:latin typeface="Garamond"/>
                <a:cs typeface="Garamond"/>
              </a:rPr>
              <a:t>!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502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Equally likely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63333"/>
            <a:ext cx="76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we toss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dice, there are </a:t>
            </a:r>
            <a:r>
              <a:rPr lang="en-US" sz="2800" dirty="0">
                <a:latin typeface="Garamond"/>
                <a:cs typeface="Garamond"/>
              </a:rPr>
              <a:t>6</a:t>
            </a:r>
            <a:r>
              <a:rPr lang="en-US" sz="2800" i="1" baseline="30000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possible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48739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Let’s assume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all outcomes are equally likel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74660"/>
            <a:ext cx="7978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two dice, the chance both come out different is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92839" y="3669784"/>
            <a:ext cx="1798757" cy="810915"/>
            <a:chOff x="3392839" y="3669784"/>
            <a:chExt cx="1798757" cy="810915"/>
          </a:xfrm>
        </p:grpSpPr>
        <p:sp>
          <p:nvSpPr>
            <p:cNvPr id="7" name="Rectangle 6"/>
            <p:cNvSpPr/>
            <p:nvPr/>
          </p:nvSpPr>
          <p:spPr>
            <a:xfrm>
              <a:off x="3399189" y="3669784"/>
              <a:ext cx="678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6×5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2839" y="4019034"/>
              <a:ext cx="678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6×6</a:t>
              </a:r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486150" y="4112399"/>
              <a:ext cx="50800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045780" y="3808224"/>
              <a:ext cx="1145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≈ 83%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sz="2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4725660"/>
            <a:ext cx="825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six dice, the chance they all come out different is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634139" y="5320784"/>
            <a:ext cx="1604255" cy="810915"/>
            <a:chOff x="3634139" y="5320784"/>
            <a:chExt cx="1604255" cy="810915"/>
          </a:xfrm>
        </p:grpSpPr>
        <p:sp>
          <p:nvSpPr>
            <p:cNvPr id="14" name="Rectangle 13"/>
            <p:cNvSpPr/>
            <p:nvPr/>
          </p:nvSpPr>
          <p:spPr>
            <a:xfrm>
              <a:off x="3640489" y="5320784"/>
              <a:ext cx="3962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6!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4139" y="5670034"/>
              <a:ext cx="4251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6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6</a:t>
              </a:r>
              <a:endParaRPr lang="en-US" sz="2400" baseline="30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27450" y="5763399"/>
              <a:ext cx="24130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014030" y="5482848"/>
              <a:ext cx="1224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≈ 1.5%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14850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9000" y="1363333"/>
            <a:ext cx="7263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two dice. Assuming equally likely outcomes, what are the chances that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8250" y="2753983"/>
            <a:ext cx="652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The second one is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bigger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250" y="4877399"/>
            <a:ext cx="652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The sum is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even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pic>
        <p:nvPicPr>
          <p:cNvPr id="6" name="Picture 5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2708972"/>
            <a:ext cx="692150" cy="692150"/>
          </a:xfrm>
          <a:prstGeom prst="rect">
            <a:avLst/>
          </a:prstGeom>
        </p:spPr>
      </p:pic>
      <p:pic>
        <p:nvPicPr>
          <p:cNvPr id="7" name="Picture 6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2708972"/>
            <a:ext cx="692150" cy="692150"/>
          </a:xfrm>
          <a:prstGeom prst="rect">
            <a:avLst/>
          </a:prstGeom>
        </p:spPr>
      </p:pic>
      <p:pic>
        <p:nvPicPr>
          <p:cNvPr id="8" name="Picture 7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4810069"/>
            <a:ext cx="692150" cy="692150"/>
          </a:xfrm>
          <a:prstGeom prst="rect">
            <a:avLst/>
          </a:prstGeom>
        </p:spPr>
      </p:pic>
      <p:pic>
        <p:nvPicPr>
          <p:cNvPr id="10" name="Picture 9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4810069"/>
            <a:ext cx="692150" cy="692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38250" y="3818167"/>
            <a:ext cx="652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The sum is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equal to 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pic>
        <p:nvPicPr>
          <p:cNvPr id="12" name="Picture 11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3747756"/>
            <a:ext cx="692150" cy="692150"/>
          </a:xfrm>
          <a:prstGeom prst="rect">
            <a:avLst/>
          </a:prstGeom>
        </p:spPr>
      </p:pic>
      <p:pic>
        <p:nvPicPr>
          <p:cNvPr id="13" name="Picture 12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3747756"/>
            <a:ext cx="692150" cy="692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49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1625" y="2857642"/>
            <a:ext cx="115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Alice</a:t>
            </a:r>
          </a:p>
        </p:txBody>
      </p:sp>
      <p:pic>
        <p:nvPicPr>
          <p:cNvPr id="16" name="Picture 15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8" y="3012414"/>
            <a:ext cx="2257678" cy="1812182"/>
          </a:xfrm>
          <a:prstGeom prst="rect">
            <a:avLst/>
          </a:prstGeom>
        </p:spPr>
      </p:pic>
      <p:pic>
        <p:nvPicPr>
          <p:cNvPr id="17" name="Picture 16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24" y="2772392"/>
            <a:ext cx="2257678" cy="1812182"/>
          </a:xfrm>
          <a:prstGeom prst="rect">
            <a:avLst/>
          </a:prstGeom>
        </p:spPr>
      </p:pic>
      <p:pic>
        <p:nvPicPr>
          <p:cNvPr id="18" name="Picture 17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63" y="3029292"/>
            <a:ext cx="2257678" cy="1812182"/>
          </a:xfrm>
          <a:prstGeom prst="rect">
            <a:avLst/>
          </a:prstGeom>
        </p:spPr>
      </p:pic>
      <p:pic>
        <p:nvPicPr>
          <p:cNvPr id="19" name="Picture 18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6" y="2772392"/>
            <a:ext cx="2257678" cy="1812182"/>
          </a:xfrm>
          <a:prstGeom prst="rect">
            <a:avLst/>
          </a:prstGeom>
        </p:spPr>
      </p:pic>
      <p:pic>
        <p:nvPicPr>
          <p:cNvPr id="25" name="Picture 24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8" y="2414266"/>
            <a:ext cx="580009" cy="529514"/>
          </a:xfrm>
          <a:prstGeom prst="rect">
            <a:avLst/>
          </a:prstGeom>
        </p:spPr>
      </p:pic>
      <p:pic>
        <p:nvPicPr>
          <p:cNvPr id="29" name="Picture 28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9496" y="2543403"/>
            <a:ext cx="412739" cy="1005349"/>
          </a:xfrm>
          <a:prstGeom prst="rect">
            <a:avLst/>
          </a:prstGeom>
        </p:spPr>
      </p:pic>
      <p:pic>
        <p:nvPicPr>
          <p:cNvPr id="30" name="Picture 29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7793" y="2269717"/>
            <a:ext cx="412739" cy="10053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24727" y="2904170"/>
            <a:ext cx="95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Bob</a:t>
            </a:r>
          </a:p>
        </p:txBody>
      </p:sp>
      <p:pic>
        <p:nvPicPr>
          <p:cNvPr id="32" name="Picture 31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17" y="2460794"/>
            <a:ext cx="580009" cy="529514"/>
          </a:xfrm>
          <a:prstGeom prst="rect">
            <a:avLst/>
          </a:prstGeom>
        </p:spPr>
      </p:pic>
      <p:pic>
        <p:nvPicPr>
          <p:cNvPr id="33" name="Picture 32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276" y="2561350"/>
            <a:ext cx="412739" cy="1005349"/>
          </a:xfrm>
          <a:prstGeom prst="rect">
            <a:avLst/>
          </a:prstGeom>
        </p:spPr>
      </p:pic>
      <p:pic>
        <p:nvPicPr>
          <p:cNvPr id="34" name="Picture 33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964" y="2287664"/>
            <a:ext cx="412739" cy="1005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probability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1346" y="2690624"/>
            <a:ext cx="830559" cy="733778"/>
            <a:chOff x="5246626" y="997185"/>
            <a:chExt cx="830559" cy="73377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>
            <a:off x="1509237" y="2561350"/>
            <a:ext cx="1049104" cy="1292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788689" y="2414266"/>
            <a:ext cx="1122444" cy="2835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95314" y="2356298"/>
            <a:ext cx="2283364" cy="57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12799" y="2402826"/>
            <a:ext cx="925415" cy="1585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86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63333"/>
            <a:ext cx="564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have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red balls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blue balls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91272"/>
            <a:ext cx="511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Balls of same color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identical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23644"/>
            <a:ext cx="738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How many possible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arrangements</a:t>
            </a:r>
            <a:r>
              <a:rPr lang="en-US" sz="2800" dirty="0">
                <a:latin typeface="Franklin Gothic Medium"/>
                <a:cs typeface="Franklin Gothic Medium"/>
              </a:rPr>
              <a:t> of the balls?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4330700"/>
            <a:ext cx="3757477" cy="584776"/>
            <a:chOff x="457200" y="3556000"/>
            <a:chExt cx="3757477" cy="584776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556000"/>
              <a:ext cx="179748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Example: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6013" y="3611206"/>
              <a:ext cx="18086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3</a:t>
              </a:r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= 2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5055176"/>
            <a:ext cx="738605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outcomes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{ 	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RRRBB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RRBRB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RRBBR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RBRRB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</a:p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					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RBRBR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RBBRR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BRRRB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BRRBR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</a:p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					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BRBRR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BBRRR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}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22500" y="351155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73400" y="351155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24300" y="351155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75200" y="351155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26100" y="351155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3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count arrangements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63333"/>
            <a:ext cx="6156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Let’s first pretend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all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balls are different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3605" y="2004536"/>
            <a:ext cx="2688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urier New"/>
                <a:cs typeface="Courier New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8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8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sz="2800" baseline="-25000" dirty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endParaRPr lang="en-US" i="1" baseline="-250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976" y="2690483"/>
            <a:ext cx="648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They can be arranged in </a:t>
            </a:r>
            <a:r>
              <a:rPr lang="en-US" sz="2800" dirty="0">
                <a:latin typeface="Garamond"/>
                <a:cs typeface="Garamond"/>
              </a:rPr>
              <a:t>5!</a:t>
            </a:r>
            <a:r>
              <a:rPr lang="en-US" sz="2800" dirty="0">
                <a:latin typeface="Franklin Gothic Medium"/>
                <a:cs typeface="Franklin Gothic Medium"/>
              </a:rPr>
              <a:t> possible ways. </a:t>
            </a:r>
          </a:p>
        </p:txBody>
      </p:sp>
    </p:spTree>
    <p:extLst>
      <p:ext uri="{BB962C8B-B14F-4D97-AF65-F5344CB8AC3E}">
        <p14:creationId xmlns="" xmlns:p14="http://schemas.microsoft.com/office/powerpoint/2010/main" val="12138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count arrangements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0062" y="1906397"/>
            <a:ext cx="1262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urier New"/>
                <a:cs typeface="Courier New"/>
              </a:rPr>
              <a:t>RRR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BB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976" y="1175435"/>
            <a:ext cx="811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Now any arrangement of the actual balls,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e.g.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4576" y="1906397"/>
            <a:ext cx="2681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could arise from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2619" y="1898864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chemeClr val="accent6"/>
                </a:solidFill>
                <a:latin typeface="Courier New"/>
                <a:cs typeface="Courier New"/>
              </a:rPr>
              <a:t>2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50469" y="1898864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chemeClr val="accent6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chemeClr val="accent6"/>
                </a:solidFill>
                <a:latin typeface="Courier New"/>
                <a:cs typeface="Courier New"/>
              </a:rPr>
              <a:t>1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8969" y="2190964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6819" y="2190964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8969" y="2470578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6819" y="2470578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5319" y="2762678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63169" y="2762678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24650" y="3051917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2500" y="3051917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1000" y="3344017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8850" y="3344017"/>
            <a:ext cx="1723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3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R</a:t>
            </a:r>
            <a:r>
              <a:rPr lang="en-US" sz="2400" baseline="-25000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400" baseline="-25000" dirty="0">
                <a:solidFill>
                  <a:srgbClr val="3333CC"/>
                </a:solidFill>
                <a:latin typeface="Courier New"/>
                <a:cs typeface="Courier New"/>
              </a:rPr>
              <a:t>1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0495" y="4360902"/>
            <a:ext cx="5750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There are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3!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arrangements of the </a:t>
            </a:r>
            <a:r>
              <a:rPr lang="en-US" sz="2800" dirty="0" err="1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lang="en-US" sz="2800" dirty="0" err="1">
                <a:solidFill>
                  <a:prstClr val="black"/>
                </a:solidFill>
                <a:latin typeface="Franklin Gothic Medium"/>
                <a:cs typeface="Franklin Gothic Medium"/>
              </a:rPr>
              <a:t>s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5595" y="4824452"/>
            <a:ext cx="69032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For each of them,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2!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arrangement of the </a:t>
            </a:r>
            <a:r>
              <a:rPr lang="en-US" sz="2800" dirty="0" err="1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lang="en-US" sz="2800" dirty="0" err="1">
                <a:solidFill>
                  <a:prstClr val="black"/>
                </a:solidFill>
                <a:latin typeface="Franklin Gothic Medium"/>
                <a:cs typeface="Franklin Gothic Medium"/>
              </a:rPr>
              <a:t>s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0495" y="5337602"/>
            <a:ext cx="626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By counting principle,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2! 3!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possibilities </a:t>
            </a:r>
          </a:p>
        </p:txBody>
      </p:sp>
    </p:spTree>
    <p:extLst>
      <p:ext uri="{BB962C8B-B14F-4D97-AF65-F5344CB8AC3E}">
        <p14:creationId xmlns="" xmlns:p14="http://schemas.microsoft.com/office/powerpoint/2010/main" val="21122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count arrangements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100" y="1232415"/>
            <a:ext cx="2737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# arrangements for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identical balls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7300" y="1185217"/>
            <a:ext cx="464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# arrangements for different balls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7300" y="1679664"/>
            <a:ext cx="443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# ways to get each arrangement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60800" y="1691332"/>
            <a:ext cx="451485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40448" y="1410731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87313" y="2637482"/>
            <a:ext cx="513237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6961" y="2356881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0788" y="2175817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5!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7438" y="257586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3! 2!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7911" y="2356822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2188" y="2350472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04833"/>
            <a:ext cx="8191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 for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red balls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blue balls the number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of arrangements is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)! / 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!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!)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300" y="4398633"/>
            <a:ext cx="77835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there are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different ball colors and </a:t>
            </a:r>
            <a:r>
              <a:rPr lang="en-US" sz="2800" i="1" dirty="0" err="1">
                <a:latin typeface="Garamond"/>
                <a:cs typeface="Garamond"/>
              </a:rPr>
              <a:t>n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identical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balls of color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the number of arrangements is</a:t>
            </a:r>
            <a:endParaRPr lang="en-US" sz="2800" dirty="0">
              <a:latin typeface="Garamond"/>
              <a:cs typeface="Garamond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44850" y="5882332"/>
            <a:ext cx="201673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9647" y="5352740"/>
            <a:ext cx="227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 + … + </a:t>
            </a:r>
            <a:r>
              <a:rPr lang="en-US" sz="2800" i="1" dirty="0" err="1">
                <a:latin typeface="Garamond"/>
                <a:cs typeface="Garamond"/>
              </a:rPr>
              <a:t>n</a:t>
            </a:r>
            <a:r>
              <a:rPr lang="en-US" sz="2800" i="1" baseline="-25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30126" y="5812134"/>
            <a:ext cx="1890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!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! … </a:t>
            </a:r>
            <a:r>
              <a:rPr lang="en-US" sz="2800" i="1" dirty="0" err="1">
                <a:latin typeface="Garamond"/>
                <a:cs typeface="Garamond"/>
              </a:rPr>
              <a:t>n</a:t>
            </a:r>
            <a:r>
              <a:rPr lang="en-US" sz="2800" i="1" baseline="-25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38797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9000" y="1610983"/>
            <a:ext cx="7263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how many ways can you arrange 10 red and 10 blue balls so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first two balls are of the same color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3865233"/>
            <a:ext cx="7263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Assuming equally likely outcomes, what are the chances that the first two balls are of the same color in a sequence of 10 red and 10 blue balls?</a:t>
            </a:r>
          </a:p>
        </p:txBody>
      </p:sp>
    </p:spTree>
    <p:extLst>
      <p:ext uri="{BB962C8B-B14F-4D97-AF65-F5344CB8AC3E}">
        <p14:creationId xmlns="" xmlns:p14="http://schemas.microsoft.com/office/powerpoint/2010/main" val="27487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71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how many ways can you choose 3 objects out of 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5 objects </a:t>
            </a:r>
            <a:r>
              <a:rPr lang="en-US" sz="2800" dirty="0">
                <a:latin typeface="Garamond"/>
                <a:cs typeface="Garamond"/>
              </a:rPr>
              <a:t>{1, 2, 3, 4, 5}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4809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Take 3 red balls, 2 blue balls. In an arrangement, the positions of the red balls describe the 3 objects:</a:t>
            </a:r>
          </a:p>
        </p:txBody>
      </p:sp>
      <p:sp>
        <p:nvSpPr>
          <p:cNvPr id="9" name="Oval 8"/>
          <p:cNvSpPr/>
          <p:nvPr/>
        </p:nvSpPr>
        <p:spPr>
          <a:xfrm>
            <a:off x="2222500" y="351155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3073400" y="351155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24300" y="351155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4775200" y="351155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5626100" y="351155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650" y="41382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So we have </a:t>
            </a:r>
            <a:r>
              <a:rPr lang="en-US" sz="2800" dirty="0">
                <a:latin typeface="Garamond"/>
                <a:cs typeface="Garamond"/>
              </a:rPr>
              <a:t>5! / (3! 2!) </a:t>
            </a:r>
            <a:r>
              <a:rPr lang="en-US" sz="2800" dirty="0">
                <a:latin typeface="Franklin Gothic Medium"/>
                <a:cs typeface="Franklin Gothic Medium"/>
              </a:rPr>
              <a:t>ways to choose the 3 objects.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650" y="49066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general,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objects out of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can be chosen 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87827" y="5399045"/>
            <a:ext cx="3616172" cy="861715"/>
            <a:chOff x="2324327" y="5429853"/>
            <a:chExt cx="3616172" cy="86171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644335" y="5891518"/>
              <a:ext cx="1118165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96260" y="5429853"/>
              <a:ext cx="409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64460" y="5829903"/>
              <a:ext cx="1303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k</a:t>
              </a:r>
              <a:r>
                <a:rPr lang="en-US" sz="2400" dirty="0">
                  <a:latin typeface="Garamond"/>
                  <a:cs typeface="Garamond"/>
                </a:rPr>
                <a:t>! (</a:t>
              </a:r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- </a:t>
              </a:r>
              <a:r>
                <a:rPr lang="en-US" sz="2400" i="1" dirty="0">
                  <a:latin typeface="Garamond"/>
                  <a:cs typeface="Garamond"/>
                </a:rPr>
                <a:t>k</a:t>
              </a:r>
              <a:r>
                <a:rPr lang="en-US" sz="2400" dirty="0">
                  <a:latin typeface="Garamond"/>
                  <a:cs typeface="Garamond"/>
                </a:rPr>
                <a:t>)!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24327" y="5641635"/>
              <a:ext cx="1282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C(</a:t>
              </a:r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i="1" dirty="0">
                  <a:latin typeface="Garamond"/>
                  <a:cs typeface="Garamond"/>
                </a:rPr>
                <a:t>k</a:t>
              </a:r>
              <a:r>
                <a:rPr lang="en-US" sz="2400" dirty="0">
                  <a:latin typeface="Garamond"/>
                  <a:cs typeface="Garamond"/>
                </a:rPr>
                <a:t>) =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13029" y="5599130"/>
              <a:ext cx="10274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ways.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905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6" grpId="0" animBg="1"/>
      <p:bldP spid="18" grpId="0" animBg="1"/>
      <p:bldP spid="19" grpId="0" animBg="1"/>
      <p:bldP spid="20" grpId="0"/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71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10 students and you need to choose two committees with 3 students in each.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900" y="2653643"/>
            <a:ext cx="652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In how many ways can you choose?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250" y="3471533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… so that the committees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do not overlap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4250" y="4303383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…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at least </a:t>
            </a:r>
            <a:r>
              <a:rPr lang="en-US" sz="2800" dirty="0">
                <a:latin typeface="Franklin Gothic Medium"/>
                <a:cs typeface="Franklin Gothic Medium"/>
              </a:rPr>
              <a:t>one person in both?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147933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(d) … with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exactly</a:t>
            </a:r>
            <a:r>
              <a:rPr lang="en-US" sz="2800" dirty="0">
                <a:latin typeface="Franklin Gothic Medium"/>
                <a:cs typeface="Franklin Gothic Medium"/>
              </a:rPr>
              <a:t> one person in both?</a:t>
            </a:r>
          </a:p>
        </p:txBody>
      </p:sp>
    </p:spTree>
    <p:extLst>
      <p:ext uri="{BB962C8B-B14F-4D97-AF65-F5344CB8AC3E}">
        <p14:creationId xmlns="" xmlns:p14="http://schemas.microsoft.com/office/powerpoint/2010/main" val="17789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2.7 </a:t>
            </a:r>
            <a:r>
              <a:rPr lang="en-US" dirty="0"/>
              <a:t>Birthdays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728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have a room with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people. What is the probability that at least two of them have a birthday on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day of the year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51618"/>
            <a:ext cx="44767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700790"/>
            <a:ext cx="6992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outcome = birthdays of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people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9769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sample space consists of all sequences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latin typeface="Franklin Gothic Medium"/>
                <a:cs typeface="Franklin Gothic Medium"/>
              </a:rPr>
              <a:t>where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are numbers between </a:t>
            </a:r>
            <a:r>
              <a:rPr lang="en-US" sz="28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dirty="0">
                <a:latin typeface="Garamond"/>
                <a:cs typeface="Garamond"/>
              </a:rPr>
              <a:t>365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936" y="5493353"/>
            <a:ext cx="7842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S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= {(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: 1 ≤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≤ 365 } = {1, …, 365}</a:t>
            </a:r>
            <a:r>
              <a:rPr lang="en-US" sz="2800" i="1" baseline="30000" dirty="0">
                <a:latin typeface="Garamond"/>
                <a:cs typeface="Garamond"/>
              </a:rPr>
              <a:t>n</a:t>
            </a:r>
          </a:p>
        </p:txBody>
      </p:sp>
    </p:spTree>
    <p:extLst>
      <p:ext uri="{BB962C8B-B14F-4D97-AF65-F5344CB8AC3E}">
        <p14:creationId xmlns="" xmlns:p14="http://schemas.microsoft.com/office/powerpoint/2010/main" val="15750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2.7 </a:t>
            </a:r>
            <a:r>
              <a:rPr lang="en-US" dirty="0"/>
              <a:t>Birthdays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30768"/>
            <a:ext cx="44767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840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will assume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equally likely outcomes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825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This is a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simplifying model </a:t>
            </a:r>
            <a:r>
              <a:rPr lang="en-US" sz="2800" dirty="0">
                <a:latin typeface="Franklin Gothic Medium"/>
                <a:cs typeface="Franklin Gothic Medium"/>
              </a:rPr>
              <a:t>which ignores some issues, for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89040"/>
            <a:ext cx="724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Leap years have 366 not 365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393890"/>
            <a:ext cx="724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Not all birthdays are equally represented, e.g. September is a popular month for babies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389677"/>
            <a:ext cx="724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Birthdays among people in the room may be related, e.g. there may be twins inside</a:t>
            </a:r>
          </a:p>
        </p:txBody>
      </p:sp>
    </p:spTree>
    <p:extLst>
      <p:ext uri="{BB962C8B-B14F-4D97-AF65-F5344CB8AC3E}">
        <p14:creationId xmlns="" xmlns:p14="http://schemas.microsoft.com/office/powerpoint/2010/main" val="17918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2.7 </a:t>
            </a:r>
            <a:r>
              <a:rPr lang="en-US" dirty="0"/>
              <a:t>Birthdays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728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are interested in the event that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two birthdays are the same: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936" y="2223103"/>
            <a:ext cx="65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= {(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: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-25000" dirty="0" err="1">
                <a:latin typeface="Garamond"/>
                <a:cs typeface="Garamond"/>
              </a:rPr>
              <a:t>j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for some pair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 ≠ </a:t>
            </a:r>
            <a:r>
              <a:rPr lang="en-US" sz="2800" i="1" dirty="0">
                <a:latin typeface="Garamond"/>
                <a:cs typeface="Garamond"/>
              </a:rPr>
              <a:t>j</a:t>
            </a:r>
            <a:r>
              <a:rPr lang="en-US" sz="2800" dirty="0">
                <a:latin typeface="Garamond"/>
                <a:cs typeface="Garamond"/>
              </a:rPr>
              <a:t> }</a:t>
            </a:r>
            <a:endParaRPr lang="en-US" sz="2800" i="1" baseline="300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9635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It will be easier to work with the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complement</a:t>
            </a:r>
            <a:r>
              <a:rPr lang="en-US" sz="2800" dirty="0">
                <a:latin typeface="Franklin Gothic Medium"/>
                <a:cs typeface="Franklin Gothic Medium"/>
              </a:rPr>
              <a:t> of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936" y="3683603"/>
            <a:ext cx="649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 = {(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: (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are all distinct }</a:t>
            </a:r>
            <a:endParaRPr lang="en-US" sz="2800" i="1" baseline="30000" dirty="0">
              <a:latin typeface="Garamond"/>
              <a:cs typeface="Garamon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13831" y="4494055"/>
            <a:ext cx="2219273" cy="1036885"/>
            <a:chOff x="1113831" y="4494055"/>
            <a:chExt cx="2219273" cy="1036885"/>
          </a:xfrm>
        </p:grpSpPr>
        <p:sp>
          <p:nvSpPr>
            <p:cNvPr id="9" name="TextBox 8"/>
            <p:cNvSpPr txBox="1"/>
            <p:nvPr/>
          </p:nvSpPr>
          <p:spPr>
            <a:xfrm>
              <a:off x="1113831" y="4785326"/>
              <a:ext cx="139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E</a:t>
              </a:r>
              <a:r>
                <a:rPr lang="en-US" sz="2800" i="1" baseline="-25000" dirty="0" err="1">
                  <a:latin typeface="Garamond"/>
                  <a:cs typeface="Garamond"/>
                </a:rPr>
                <a:t>n</a:t>
              </a:r>
              <a:r>
                <a:rPr lang="en-US" sz="2800" i="1" baseline="30000" dirty="0" err="1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2507" y="5007720"/>
              <a:ext cx="8255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75357" y="4494055"/>
              <a:ext cx="9577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i="1" baseline="30000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77742" y="5081891"/>
              <a:ext cx="71614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690424" y="4487795"/>
            <a:ext cx="3906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365⋅364⋅…⋅(365 </a:t>
            </a:r>
            <a:r>
              <a:rPr lang="en-US" sz="2800" dirty="0">
                <a:latin typeface="Garamond"/>
                <a:cs typeface="Garamond"/>
              </a:rPr>
              <a:t>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+ 1)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3142" y="5039470"/>
            <a:ext cx="823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365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i="1" baseline="30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263265" y="4784210"/>
            <a:ext cx="4197985" cy="523220"/>
            <a:chOff x="3263265" y="4784210"/>
            <a:chExt cx="4197985" cy="52322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747742" y="5081891"/>
              <a:ext cx="3713508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63265" y="4784210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3831" y="5737826"/>
            <a:ext cx="2778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= 1 –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1736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1625" y="2857642"/>
            <a:ext cx="115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Alice</a:t>
            </a:r>
          </a:p>
        </p:txBody>
      </p:sp>
      <p:pic>
        <p:nvPicPr>
          <p:cNvPr id="16" name="Picture 15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8" y="3012414"/>
            <a:ext cx="2257678" cy="1812182"/>
          </a:xfrm>
          <a:prstGeom prst="rect">
            <a:avLst/>
          </a:prstGeom>
        </p:spPr>
      </p:pic>
      <p:pic>
        <p:nvPicPr>
          <p:cNvPr id="17" name="Picture 16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24" y="2772392"/>
            <a:ext cx="2257678" cy="1812182"/>
          </a:xfrm>
          <a:prstGeom prst="rect">
            <a:avLst/>
          </a:prstGeom>
        </p:spPr>
      </p:pic>
      <p:pic>
        <p:nvPicPr>
          <p:cNvPr id="18" name="Picture 17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63" y="3029292"/>
            <a:ext cx="2257678" cy="1812182"/>
          </a:xfrm>
          <a:prstGeom prst="rect">
            <a:avLst/>
          </a:prstGeom>
        </p:spPr>
      </p:pic>
      <p:pic>
        <p:nvPicPr>
          <p:cNvPr id="19" name="Picture 18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6" y="2772392"/>
            <a:ext cx="2257678" cy="1812182"/>
          </a:xfrm>
          <a:prstGeom prst="rect">
            <a:avLst/>
          </a:prstGeom>
        </p:spPr>
      </p:pic>
      <p:pic>
        <p:nvPicPr>
          <p:cNvPr id="25" name="Picture 24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8" y="2414266"/>
            <a:ext cx="580009" cy="529514"/>
          </a:xfrm>
          <a:prstGeom prst="rect">
            <a:avLst/>
          </a:prstGeom>
        </p:spPr>
      </p:pic>
      <p:pic>
        <p:nvPicPr>
          <p:cNvPr id="29" name="Picture 28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9496" y="2543403"/>
            <a:ext cx="412739" cy="1005349"/>
          </a:xfrm>
          <a:prstGeom prst="rect">
            <a:avLst/>
          </a:prstGeom>
        </p:spPr>
      </p:pic>
      <p:pic>
        <p:nvPicPr>
          <p:cNvPr id="30" name="Picture 29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7793" y="2269717"/>
            <a:ext cx="412739" cy="10053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24727" y="2904170"/>
            <a:ext cx="95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Bob</a:t>
            </a:r>
          </a:p>
        </p:txBody>
      </p:sp>
      <p:pic>
        <p:nvPicPr>
          <p:cNvPr id="32" name="Picture 31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17" y="2460794"/>
            <a:ext cx="580009" cy="529514"/>
          </a:xfrm>
          <a:prstGeom prst="rect">
            <a:avLst/>
          </a:prstGeom>
        </p:spPr>
      </p:pic>
      <p:pic>
        <p:nvPicPr>
          <p:cNvPr id="33" name="Picture 32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276" y="2561350"/>
            <a:ext cx="412739" cy="1005349"/>
          </a:xfrm>
          <a:prstGeom prst="rect">
            <a:avLst/>
          </a:prstGeom>
        </p:spPr>
      </p:pic>
      <p:pic>
        <p:nvPicPr>
          <p:cNvPr id="34" name="Picture 33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964" y="2287664"/>
            <a:ext cx="412739" cy="1005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probability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1346" y="2690624"/>
            <a:ext cx="830559" cy="733778"/>
            <a:chOff x="5246626" y="997185"/>
            <a:chExt cx="830559" cy="73377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>
            <a:off x="1509237" y="2561350"/>
            <a:ext cx="1049104" cy="1292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788689" y="2414266"/>
            <a:ext cx="1122444" cy="2835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134079" y="2416008"/>
            <a:ext cx="830559" cy="733778"/>
            <a:chOff x="5246626" y="997185"/>
            <a:chExt cx="830559" cy="73377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560708" y="5655547"/>
            <a:ext cx="238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No connection</a:t>
            </a:r>
            <a:endParaRPr lang="en-US" sz="2800" dirty="0">
              <a:solidFill>
                <a:schemeClr val="accent1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4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rthday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1" y="931164"/>
            <a:ext cx="6007100" cy="45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2.7 </a:t>
            </a:r>
            <a:r>
              <a:rPr lang="en-US" dirty="0"/>
              <a:t>Birthdays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1307584" y="2977634"/>
            <a:ext cx="68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P</a:t>
            </a:r>
            <a:r>
              <a:rPr lang="en-US" dirty="0">
                <a:latin typeface="Garamond"/>
                <a:cs typeface="Garamond"/>
              </a:rPr>
              <a:t>(</a:t>
            </a:r>
            <a:r>
              <a:rPr lang="en-US" i="1" dirty="0">
                <a:latin typeface="Garamond"/>
                <a:cs typeface="Garamond"/>
              </a:rPr>
              <a:t>E</a:t>
            </a:r>
            <a:r>
              <a:rPr lang="en-US" i="1" baseline="-25000" dirty="0">
                <a:latin typeface="Garamond"/>
                <a:cs typeface="Garamond"/>
              </a:rPr>
              <a:t>n</a:t>
            </a:r>
            <a:r>
              <a:rPr lang="en-US" dirty="0">
                <a:latin typeface="Garamond"/>
                <a:cs typeface="Garamond"/>
              </a:rPr>
              <a:t>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5284" y="4844534"/>
            <a:ext cx="313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n</a:t>
            </a:r>
            <a:r>
              <a:rPr lang="en-US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81400" y="3200400"/>
            <a:ext cx="0" cy="180975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241550" y="3175000"/>
            <a:ext cx="1320800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091981" y="2588107"/>
            <a:ext cx="2414244" cy="923330"/>
            <a:chOff x="4091981" y="2588107"/>
            <a:chExt cx="241424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91981" y="2588107"/>
              <a:ext cx="241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22</a:t>
              </a:r>
              <a:r>
                <a:rPr lang="en-US" sz="2400" dirty="0">
                  <a:latin typeface="Garamond"/>
                  <a:cs typeface="Garamond"/>
                </a:rPr>
                <a:t>) = 0.4757…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91981" y="3049772"/>
              <a:ext cx="241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23</a:t>
              </a:r>
              <a:r>
                <a:rPr lang="en-US" sz="2400" dirty="0">
                  <a:latin typeface="Garamond"/>
                  <a:cs typeface="Garamond"/>
                </a:rPr>
                <a:t>) = 0.5073…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90389" y="5425574"/>
            <a:ext cx="737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Among 23 people, two have the same birthday </a:t>
            </a:r>
          </a:p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with probability about 50%.</a:t>
            </a:r>
          </a:p>
        </p:txBody>
      </p:sp>
    </p:spTree>
    <p:extLst>
      <p:ext uri="{BB962C8B-B14F-4D97-AF65-F5344CB8AC3E}">
        <p14:creationId xmlns="" xmlns:p14="http://schemas.microsoft.com/office/powerpoint/2010/main" val="11566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birthday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23950"/>
            <a:ext cx="7941898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# perform t simulations of the birthday experiment for n people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# output a vector indicating the times event 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E_n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occurred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urier New"/>
                <a:cs typeface="Courier New"/>
              </a:rPr>
              <a:t>simulate_birthdays</a:t>
            </a:r>
            <a:r>
              <a:rPr lang="en-US" sz="1600" dirty="0">
                <a:latin typeface="Courier New"/>
                <a:cs typeface="Courier New"/>
              </a:rPr>
              <a:t>(n, t): 		</a:t>
            </a:r>
          </a:p>
          <a:p>
            <a:r>
              <a:rPr lang="en-US" sz="1600" dirty="0">
                <a:latin typeface="Courier New"/>
                <a:cs typeface="Courier New"/>
              </a:rPr>
              <a:t>    days = 365</a:t>
            </a:r>
          </a:p>
          <a:p>
            <a:r>
              <a:rPr lang="en-US" sz="1600" dirty="0">
                <a:latin typeface="Courier New"/>
                <a:cs typeface="Courier New"/>
              </a:rPr>
              <a:t>    occurred = []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time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in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lang="en-US" sz="1600" dirty="0">
                <a:latin typeface="Courier New"/>
                <a:cs typeface="Courier New"/>
              </a:rPr>
              <a:t>(t):</a:t>
            </a:r>
          </a:p>
          <a:p>
            <a:r>
              <a:rPr lang="en-US" sz="1600" dirty="0"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# choose random birthdays for everyone</a:t>
            </a:r>
          </a:p>
          <a:p>
            <a:r>
              <a:rPr lang="en-US" sz="1600" dirty="0">
                <a:latin typeface="Courier New"/>
                <a:cs typeface="Courier New"/>
              </a:rPr>
              <a:t>        birthdays = []</a:t>
            </a:r>
          </a:p>
          <a:p>
            <a:r>
              <a:rPr lang="en-US" sz="1600" dirty="0"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in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lang="en-US" sz="1600" dirty="0">
                <a:latin typeface="Courier New"/>
                <a:cs typeface="Courier New"/>
              </a:rPr>
              <a:t>(n):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</a:t>
            </a:r>
            <a:r>
              <a:rPr lang="en-US" sz="1600" dirty="0" err="1">
                <a:latin typeface="Courier New"/>
                <a:cs typeface="Courier New"/>
              </a:rPr>
              <a:t>birthdays.append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randint</a:t>
            </a:r>
            <a:r>
              <a:rPr lang="en-US" sz="1600" dirty="0">
                <a:latin typeface="Courier New"/>
                <a:cs typeface="Courier New"/>
              </a:rPr>
              <a:t>(1, days))</a:t>
            </a:r>
          </a:p>
          <a:p>
            <a:r>
              <a:rPr lang="en-US" sz="1600" dirty="0"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# record the occurrence of event 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E_n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  </a:t>
            </a:r>
            <a:r>
              <a:rPr lang="en-US" sz="1600" dirty="0" err="1">
                <a:latin typeface="Courier New"/>
                <a:cs typeface="Courier New"/>
              </a:rPr>
              <a:t>occurred.append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same_birthday</a:t>
            </a:r>
            <a:r>
              <a:rPr lang="en-US" sz="1600" dirty="0">
                <a:latin typeface="Courier New"/>
                <a:cs typeface="Courier New"/>
              </a:rPr>
              <a:t>(birthdays))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latin typeface="Courier New"/>
                <a:cs typeface="Courier New"/>
              </a:rPr>
              <a:t> occurred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# check if event 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E_n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occurs (two people have the same birthday)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same_birthday</a:t>
            </a:r>
            <a:r>
              <a:rPr lang="en-US" sz="1600" dirty="0">
                <a:latin typeface="Courier New"/>
                <a:cs typeface="Courier New"/>
              </a:rPr>
              <a:t>(birthdays):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 for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in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660066"/>
                </a:solidFill>
                <a:latin typeface="Courier New"/>
                <a:cs typeface="Courier New"/>
              </a:rPr>
              <a:t>len</a:t>
            </a:r>
            <a:r>
              <a:rPr lang="en-US" sz="1600" dirty="0">
                <a:latin typeface="Courier New"/>
                <a:cs typeface="Courier New"/>
              </a:rPr>
              <a:t>(birthdays)):</a:t>
            </a:r>
          </a:p>
          <a:p>
            <a:r>
              <a:rPr lang="en-US" sz="1600" dirty="0"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j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in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):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birthdays[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 == birthdays[j]: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FF9933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6216650" y="2946400"/>
            <a:ext cx="2482850" cy="1092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368"/>
            </a:avLst>
          </a:prstGeom>
          <a:solidFill>
            <a:srgbClr val="666666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randint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a,b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chemeClr val="bg1"/>
                </a:solidFill>
                <a:latin typeface="Franklin Gothic Medium"/>
                <a:cs typeface="Franklin Gothic Medium"/>
              </a:rPr>
              <a:t/>
            </a:r>
            <a:br>
              <a:rPr lang="en-US" dirty="0">
                <a:solidFill>
                  <a:schemeClr val="bg1"/>
                </a:solidFill>
                <a:latin typeface="Franklin Gothic Medium"/>
                <a:cs typeface="Franklin Gothic Medium"/>
              </a:rPr>
            </a:br>
            <a:r>
              <a:rPr lang="en-US" dirty="0">
                <a:solidFill>
                  <a:schemeClr val="bg1"/>
                </a:solidFill>
                <a:latin typeface="Franklin Gothic Medium"/>
                <a:cs typeface="Franklin Gothic Medium"/>
              </a:rPr>
              <a:t>Choose a random integer in a range</a:t>
            </a:r>
          </a:p>
        </p:txBody>
      </p:sp>
    </p:spTree>
    <p:extLst>
      <p:ext uri="{BB962C8B-B14F-4D97-AF65-F5344CB8AC3E}">
        <p14:creationId xmlns="" xmlns:p14="http://schemas.microsoft.com/office/powerpoint/2010/main" val="20716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mulat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35" t="7978" r="6961" b="6405"/>
          <a:stretch/>
        </p:blipFill>
        <p:spPr>
          <a:xfrm>
            <a:off x="1137370" y="1028700"/>
            <a:ext cx="5625380" cy="4290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4500" y="4908550"/>
            <a:ext cx="1692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Garamond"/>
                <a:cs typeface="Garamond"/>
              </a:rPr>
              <a:t>t</a:t>
            </a:r>
            <a:r>
              <a:rPr lang="en-US" sz="2000" dirty="0">
                <a:latin typeface="Franklin Gothic Medium"/>
                <a:cs typeface="Franklin Gothic Medium"/>
              </a:rPr>
              <a:t> experiments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39781" y="1049522"/>
            <a:ext cx="98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n </a:t>
            </a:r>
            <a:r>
              <a:rPr lang="en-US" sz="2400" dirty="0">
                <a:latin typeface="Garamond"/>
                <a:cs typeface="Garamond"/>
              </a:rPr>
              <a:t>= 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6572" y="5486347"/>
            <a:ext cx="6215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Fraction of times two people have the </a:t>
            </a:r>
          </a:p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same birthday in the first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Franklin Gothic Medium"/>
                <a:cs typeface="Franklin Gothic Medium"/>
              </a:rPr>
              <a:t> experiments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35100" y="2768540"/>
            <a:ext cx="5091078" cy="406460"/>
            <a:chOff x="1638300" y="3105090"/>
            <a:chExt cx="5091078" cy="406460"/>
          </a:xfrm>
        </p:grpSpPr>
        <p:sp>
          <p:nvSpPr>
            <p:cNvPr id="8" name="TextBox 7"/>
            <p:cNvSpPr txBox="1"/>
            <p:nvPr/>
          </p:nvSpPr>
          <p:spPr>
            <a:xfrm>
              <a:off x="3172475" y="3105090"/>
              <a:ext cx="20444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FF9933"/>
                  </a:solidFill>
                  <a:latin typeface="Garamond"/>
                  <a:cs typeface="Garamond"/>
                </a:rPr>
                <a:t>P</a:t>
              </a:r>
              <a:r>
                <a:rPr lang="en-US" sz="2000" dirty="0">
                  <a:solidFill>
                    <a:srgbClr val="FF9933"/>
                  </a:solidFill>
                  <a:latin typeface="Garamond"/>
                  <a:cs typeface="Garamond"/>
                </a:rPr>
                <a:t>(</a:t>
              </a:r>
              <a:r>
                <a:rPr lang="en-US" sz="2000" i="1" dirty="0">
                  <a:solidFill>
                    <a:srgbClr val="FF9933"/>
                  </a:solidFill>
                  <a:latin typeface="Garamond"/>
                  <a:cs typeface="Garamond"/>
                </a:rPr>
                <a:t>E</a:t>
              </a:r>
              <a:r>
                <a:rPr lang="en-US" sz="2000" baseline="-25000" dirty="0">
                  <a:solidFill>
                    <a:srgbClr val="FF9933"/>
                  </a:solidFill>
                  <a:latin typeface="Garamond"/>
                  <a:cs typeface="Garamond"/>
                </a:rPr>
                <a:t>23</a:t>
              </a:r>
              <a:r>
                <a:rPr lang="en-US" sz="2000" dirty="0">
                  <a:solidFill>
                    <a:srgbClr val="FF9933"/>
                  </a:solidFill>
                  <a:latin typeface="Garamond"/>
                  <a:cs typeface="Garamond"/>
                </a:rPr>
                <a:t>) = 0.5073…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638300" y="3511550"/>
              <a:ext cx="5091078" cy="0"/>
            </a:xfrm>
            <a:prstGeom prst="line">
              <a:avLst/>
            </a:prstGeom>
            <a:ln w="9525" cmpd="sng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986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altLang="zh-CN" dirty="0"/>
              <a:t>2.8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1050" y="1198233"/>
            <a:ext cx="7613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red balls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blue balls. No two red balls should be consecutive. In how many ways can they be arranged?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690008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895350" y="3556000"/>
            <a:ext cx="609600" cy="60960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46250" y="355600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7150" y="3556000"/>
            <a:ext cx="609600" cy="60960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48050" y="355600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98950" y="3556000"/>
            <a:ext cx="609600" cy="60960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8100" y="354965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69000" y="3549650"/>
            <a:ext cx="609600" cy="60960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19900" y="354965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70800" y="3549650"/>
            <a:ext cx="609600" cy="60960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050" y="4415666"/>
            <a:ext cx="7613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red balls can occupy any of the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+ 1 </a:t>
            </a:r>
            <a:r>
              <a:rPr lang="en-US" sz="2800" dirty="0">
                <a:latin typeface="Franklin Gothic Medium"/>
                <a:cs typeface="Franklin Gothic Medium"/>
              </a:rPr>
              <a:t>dashed slots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050" y="5482466"/>
            <a:ext cx="761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This can be done in </a:t>
            </a:r>
            <a:r>
              <a:rPr lang="en-US" sz="2800" dirty="0">
                <a:latin typeface="Garamond"/>
                <a:cs typeface="Garamond"/>
              </a:rPr>
              <a:t>C(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+ 1,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ways</a:t>
            </a:r>
          </a:p>
        </p:txBody>
      </p:sp>
    </p:spTree>
    <p:extLst>
      <p:ext uri="{BB962C8B-B14F-4D97-AF65-F5344CB8AC3E}">
        <p14:creationId xmlns="" xmlns:p14="http://schemas.microsoft.com/office/powerpoint/2010/main" val="352844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2.9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871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contains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red balls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blue balls, shuffled randomly. You draw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balls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without replacement</a:t>
            </a:r>
            <a:r>
              <a:rPr lang="en-US" sz="2800" dirty="0">
                <a:latin typeface="Franklin Gothic Medium"/>
                <a:cs typeface="Franklin Gothic Medium"/>
              </a:rPr>
              <a:t>. What is the probability that you drew: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0" y="2944483"/>
            <a:ext cx="414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No red balls?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600" y="3877933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At least one red ball?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600" y="5838823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(d) The same number of red and blue balls?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600" y="4843133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At least one ball of each color?</a:t>
            </a:r>
          </a:p>
        </p:txBody>
      </p:sp>
    </p:spTree>
    <p:extLst>
      <p:ext uri="{BB962C8B-B14F-4D97-AF65-F5344CB8AC3E}">
        <p14:creationId xmlns="" xmlns:p14="http://schemas.microsoft.com/office/powerpoint/2010/main" val="6424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2.9  </a:t>
            </a:r>
            <a:r>
              <a:rPr lang="en-US" dirty="0"/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0" y="1198233"/>
            <a:ext cx="414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No red balls?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6500" y="1886553"/>
            <a:ext cx="6272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all arrangements of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3800" y="2384976"/>
            <a:ext cx="70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all such arrangements that have no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endParaRPr lang="en-US" sz="28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		in the first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positions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800" y="3516883"/>
            <a:ext cx="6059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assume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equally likely outcomes</a:t>
            </a:r>
            <a:r>
              <a:rPr lang="en-US" sz="2800" dirty="0">
                <a:latin typeface="Franklin Gothic Medium"/>
                <a:cs typeface="Franklin Gothic Medium"/>
              </a:rPr>
              <a:t> so</a:t>
            </a:r>
            <a:endParaRPr lang="en-US" sz="2800" dirty="0">
              <a:latin typeface="Garamond"/>
              <a:cs typeface="Garamond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06500" y="4565025"/>
            <a:ext cx="4413862" cy="1052790"/>
            <a:chOff x="1206500" y="4565025"/>
            <a:chExt cx="4413862" cy="1052790"/>
          </a:xfrm>
        </p:grpSpPr>
        <p:sp>
          <p:nvSpPr>
            <p:cNvPr id="12" name="TextBox 11"/>
            <p:cNvSpPr txBox="1"/>
            <p:nvPr/>
          </p:nvSpPr>
          <p:spPr>
            <a:xfrm>
              <a:off x="1206500" y="4872201"/>
              <a:ext cx="1325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E</a:t>
              </a:r>
              <a:r>
                <a:rPr lang="en-US" sz="2800" i="1" baseline="-25000" dirty="0" err="1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79126" y="5094595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96576" y="4580930"/>
              <a:ext cx="8878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8011" y="5168766"/>
              <a:ext cx="65264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72323" y="4858385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01999" y="4565025"/>
              <a:ext cx="21183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528184" y="5152861"/>
              <a:ext cx="2042004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773744" y="5079494"/>
              <a:ext cx="16141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4654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2.9  </a:t>
            </a:r>
            <a:r>
              <a:rPr lang="en-US" dirty="0"/>
              <a:t>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600" y="1115683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At least one red ball?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6500" y="1740503"/>
            <a:ext cx="6272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all arrangements of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3800" y="2238926"/>
            <a:ext cx="6507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all such arrangements that have at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		least one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in the first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positions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0150" y="3428484"/>
            <a:ext cx="2101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so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6684" y="3408918"/>
            <a:ext cx="2651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698" y="3960108"/>
            <a:ext cx="3085294" cy="1037689"/>
            <a:chOff x="3854948" y="3960108"/>
            <a:chExt cx="3085294" cy="1037689"/>
          </a:xfrm>
        </p:grpSpPr>
        <p:sp>
          <p:nvSpPr>
            <p:cNvPr id="12" name="Rectangle 11"/>
            <p:cNvSpPr/>
            <p:nvPr/>
          </p:nvSpPr>
          <p:spPr>
            <a:xfrm>
              <a:off x="4821879" y="3960108"/>
              <a:ext cx="21183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848064" y="4547944"/>
              <a:ext cx="2042004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093624" y="4474577"/>
              <a:ext cx="16141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4948" y="4171434"/>
              <a:ext cx="9669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1 – 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728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2.9 </a:t>
            </a:r>
            <a:r>
              <a:rPr lang="en-US" dirty="0"/>
              <a:t>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6500" y="1829403"/>
            <a:ext cx="6272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all arrangements of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3800" y="2327826"/>
            <a:ext cx="7231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… with at least one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and at least one </a:t>
            </a:r>
            <a:r>
              <a:rPr lang="en-US" sz="2800" dirty="0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/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		in the first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positions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850" y="1166483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At least one ball of each color?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6370" y="3345934"/>
            <a:ext cx="728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	</a:t>
            </a:r>
            <a:r>
              <a:rPr lang="en-US" sz="2800" dirty="0">
                <a:latin typeface="Franklin Gothic Medium"/>
                <a:cs typeface="Franklin Gothic Medium"/>
              </a:rPr>
              <a:t>all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or all </a:t>
            </a:r>
            <a:r>
              <a:rPr lang="en-US" sz="2800" dirty="0" err="1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in the first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positions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06500" y="4107418"/>
            <a:ext cx="2651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05265" y="4609584"/>
            <a:ext cx="2952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∪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5265" y="5113754"/>
            <a:ext cx="3453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 –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P(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92800" y="4044950"/>
            <a:ext cx="2609850" cy="914400"/>
          </a:xfrm>
          <a:prstGeom prst="wedgeRoundRectCallout">
            <a:avLst>
              <a:gd name="adj1" fmla="val -86531"/>
              <a:gd name="adj2" fmla="val 78473"/>
              <a:gd name="adj3" fmla="val 1666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Garamond"/>
                <a:cs typeface="Garamond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Garamond"/>
                <a:cs typeface="Garamond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Franklin Gothic Medium"/>
                <a:cs typeface="Franklin Gothic Medium"/>
              </a:rPr>
              <a:t>is the same event as</a:t>
            </a:r>
            <a:r>
              <a:rPr lang="en-US" sz="2400" dirty="0">
                <a:solidFill>
                  <a:schemeClr val="tx2"/>
                </a:solidFill>
                <a:latin typeface="Garamond"/>
                <a:cs typeface="Garamond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Garamond"/>
                <a:cs typeface="Garamond"/>
              </a:rPr>
              <a:t>E</a:t>
            </a:r>
            <a:r>
              <a:rPr lang="en-US" sz="2400" i="1" baseline="-25000" dirty="0" err="1">
                <a:solidFill>
                  <a:schemeClr val="tx2"/>
                </a:solidFill>
                <a:latin typeface="Garamond"/>
                <a:cs typeface="Garamond"/>
              </a:rPr>
              <a:t>a</a:t>
            </a:r>
            <a:endParaRPr lang="en-US" sz="2400" i="1" baseline="-25000" dirty="0">
              <a:solidFill>
                <a:schemeClr val="tx2"/>
              </a:solidFill>
              <a:latin typeface="Garamond"/>
              <a:cs typeface="Garamond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13448" y="5623877"/>
            <a:ext cx="5768360" cy="1046440"/>
            <a:chOff x="2013448" y="5623877"/>
            <a:chExt cx="5768360" cy="1046440"/>
          </a:xfrm>
        </p:grpSpPr>
        <p:sp>
          <p:nvSpPr>
            <p:cNvPr id="19" name="Rectangle 18"/>
            <p:cNvSpPr/>
            <p:nvPr/>
          </p:nvSpPr>
          <p:spPr>
            <a:xfrm>
              <a:off x="2980379" y="5632628"/>
              <a:ext cx="21557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006564" y="6220464"/>
              <a:ext cx="2042004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252124" y="6147097"/>
              <a:ext cx="16141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13448" y="5843954"/>
              <a:ext cx="9669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1 – 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26100" y="5623877"/>
              <a:ext cx="21557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652285" y="6211713"/>
              <a:ext cx="2042004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897845" y="6138346"/>
              <a:ext cx="16141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76039" y="5843954"/>
              <a:ext cx="4667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endParaRPr lang="en-US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3858477" y="4038600"/>
            <a:ext cx="808773" cy="381000"/>
          </a:xfrm>
          <a:prstGeom prst="wedgeRoundRectCallout">
            <a:avLst>
              <a:gd name="adj1" fmla="val -187602"/>
              <a:gd name="adj2" fmla="val -93749"/>
              <a:gd name="adj3" fmla="val 1666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Garamond"/>
                <a:cs typeface="Garamond"/>
              </a:rPr>
              <a:t>AR</a:t>
            </a:r>
            <a:endParaRPr lang="en-US" sz="2400" i="1" baseline="-25000" dirty="0">
              <a:solidFill>
                <a:schemeClr val="tx2"/>
              </a:solidFill>
              <a:latin typeface="Garamond"/>
              <a:cs typeface="Garamond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878943" y="4038600"/>
            <a:ext cx="808773" cy="381000"/>
          </a:xfrm>
          <a:prstGeom prst="wedgeRoundRectCallout">
            <a:avLst>
              <a:gd name="adj1" fmla="val -148345"/>
              <a:gd name="adj2" fmla="val -97083"/>
              <a:gd name="adj3" fmla="val 1666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Garamond"/>
                <a:cs typeface="Garamond"/>
              </a:rPr>
              <a:t>AB</a:t>
            </a:r>
            <a:endParaRPr lang="en-US" sz="2400" i="1" baseline="-25000" dirty="0">
              <a:solidFill>
                <a:schemeClr val="tx2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64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7" grpId="0"/>
      <p:bldP spid="18" grpId="0"/>
      <p:bldP spid="8" grpId="0" animBg="1"/>
      <p:bldP spid="28" grpId="0" animBg="1"/>
      <p:bldP spid="2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2.9 </a:t>
            </a:r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850" y="1166483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(d) The same number of red and blue balls?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6500" y="1886553"/>
            <a:ext cx="6272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all arrangements of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3800" y="2384976"/>
            <a:ext cx="66207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d</a:t>
            </a:r>
            <a:r>
              <a:rPr lang="en-US" sz="2800" dirty="0">
                <a:latin typeface="Garamond"/>
                <a:cs typeface="Garamond"/>
              </a:rPr>
              <a:t> = 	</a:t>
            </a:r>
            <a:r>
              <a:rPr lang="en-US" sz="2800" dirty="0">
                <a:latin typeface="Franklin Gothic Medium"/>
                <a:cs typeface="Franklin Gothic Medium"/>
              </a:rPr>
              <a:t>… with same number of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Courier New"/>
                <a:cs typeface="Courier New"/>
              </a:rPr>
              <a:t>B</a:t>
            </a:r>
            <a:r>
              <a:rPr lang="en-US" sz="2800" dirty="0" err="1">
                <a:latin typeface="Franklin Gothic Medium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		in the first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positions</a:t>
            </a:r>
            <a:endParaRPr lang="en-US" sz="2800" dirty="0">
              <a:latin typeface="Garamond"/>
              <a:cs typeface="Garamon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23950" y="3593083"/>
            <a:ext cx="1445541" cy="1023367"/>
            <a:chOff x="1123950" y="3593083"/>
            <a:chExt cx="1445541" cy="1023367"/>
          </a:xfrm>
        </p:grpSpPr>
        <p:sp>
          <p:nvSpPr>
            <p:cNvPr id="7" name="TextBox 6"/>
            <p:cNvSpPr txBox="1"/>
            <p:nvPr/>
          </p:nvSpPr>
          <p:spPr>
            <a:xfrm>
              <a:off x="1123950" y="3818816"/>
              <a:ext cx="1216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|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i="1" baseline="-25000" dirty="0">
                  <a:latin typeface="Garamond"/>
                  <a:cs typeface="Garamond"/>
                </a:rPr>
                <a:t>d</a:t>
              </a:r>
              <a:r>
                <a:rPr lang="en-US" sz="2800" dirty="0">
                  <a:latin typeface="Garamond"/>
                  <a:cs typeface="Garamond"/>
                </a:rPr>
                <a:t>| =</a:t>
              </a:r>
            </a:p>
          </p:txBody>
        </p:sp>
        <p:sp>
          <p:nvSpPr>
            <p:cNvPr id="8" name="Left Brace 7"/>
            <p:cNvSpPr/>
            <p:nvPr/>
          </p:nvSpPr>
          <p:spPr>
            <a:xfrm>
              <a:off x="2359941" y="3593083"/>
              <a:ext cx="209550" cy="1023367"/>
            </a:xfrm>
            <a:prstGeom prst="leftBrace">
              <a:avLst>
                <a:gd name="adj1" fmla="val 56818"/>
                <a:gd name="adj2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78100" y="4084935"/>
            <a:ext cx="1974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0</a:t>
            </a:r>
            <a:r>
              <a:rPr lang="en-US" sz="2800" dirty="0">
                <a:latin typeface="Franklin Gothic Medium"/>
                <a:cs typeface="Franklin Gothic Medium"/>
              </a:rPr>
              <a:t> if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is odd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1750" y="3582268"/>
            <a:ext cx="6151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C(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/2) C(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 –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 –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/2)</a:t>
            </a:r>
            <a:r>
              <a:rPr lang="en-US" sz="2800" dirty="0">
                <a:latin typeface="Franklin Gothic Medium"/>
                <a:cs typeface="Franklin Gothic Medium"/>
              </a:rPr>
              <a:t> if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is even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6500" y="4888468"/>
            <a:ext cx="2865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|/|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.</a:t>
            </a:r>
            <a:endParaRPr lang="en-US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09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728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drop 3 blue balls and 3 red balls into 5 bins at random. What is the probability that some bin gets two (or more) balls of the same color?</a:t>
            </a:r>
          </a:p>
        </p:txBody>
      </p:sp>
      <p:sp>
        <p:nvSpPr>
          <p:cNvPr id="5" name="Trapezoid 4"/>
          <p:cNvSpPr/>
          <p:nvPr/>
        </p:nvSpPr>
        <p:spPr>
          <a:xfrm flipV="1">
            <a:off x="539581" y="44939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flipV="1">
            <a:off x="2194700" y="44939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3974758" y="44939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flipV="1">
            <a:off x="5696470" y="44939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1038" y="51761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8799" y="4644770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4073" y="51761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7695" y="469694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9608" y="455415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09508" y="512256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 flipV="1">
            <a:off x="7457990" y="44939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1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probability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779" y="1840447"/>
            <a:ext cx="79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Can Alice and Bob make a connection?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178958"/>
            <a:ext cx="332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Assumptions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938838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1.	Each antenna is defective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half the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38241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2. 	Antenna defects are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3200" dirty="0">
                <a:latin typeface="Franklin Gothic Medium"/>
                <a:cs typeface="Franklin Gothic Medium"/>
              </a:rPr>
              <a:t>of one 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    	another </a:t>
            </a:r>
          </a:p>
        </p:txBody>
      </p:sp>
    </p:spTree>
    <p:extLst>
      <p:ext uri="{BB962C8B-B14F-4D97-AF65-F5344CB8AC3E}">
        <p14:creationId xmlns="" xmlns:p14="http://schemas.microsoft.com/office/powerpoint/2010/main" val="23258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aditional_hat_toss_celebration_at_graduation_from_United_States_Naval_Academ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924359"/>
            <a:ext cx="8305800" cy="5516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6900" y="944233"/>
            <a:ext cx="7886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3175" cmpd="sng">
                  <a:noFill/>
                </a:ln>
                <a:solidFill>
                  <a:srgbClr val="FFFFFF"/>
                </a:solidFill>
                <a:effectLst>
                  <a:glow rad="101600">
                    <a:schemeClr val="accent1">
                      <a:alpha val="75000"/>
                    </a:schemeClr>
                  </a:glow>
                </a:effectLst>
                <a:latin typeface="Franklin Gothic Medium"/>
                <a:cs typeface="Franklin Gothic Medium"/>
              </a:rPr>
              <a:t>Each of </a:t>
            </a:r>
            <a:r>
              <a:rPr lang="en-US" sz="3200" i="1" dirty="0">
                <a:ln w="3175" cmpd="sng">
                  <a:noFill/>
                </a:ln>
                <a:solidFill>
                  <a:srgbClr val="FFFFFF"/>
                </a:solidFill>
                <a:effectLst>
                  <a:glow rad="101600">
                    <a:schemeClr val="accent1">
                      <a:alpha val="75000"/>
                    </a:schemeClr>
                  </a:glow>
                </a:effectLst>
                <a:latin typeface="Garamond"/>
                <a:cs typeface="Garamond"/>
              </a:rPr>
              <a:t>n</a:t>
            </a:r>
            <a:r>
              <a:rPr lang="en-US" sz="3200" dirty="0">
                <a:ln w="3175" cmpd="sng">
                  <a:noFill/>
                </a:ln>
                <a:solidFill>
                  <a:srgbClr val="FFFFFF"/>
                </a:solidFill>
                <a:effectLst>
                  <a:glow rad="101600">
                    <a:schemeClr val="accent1">
                      <a:alpha val="75000"/>
                    </a:schemeClr>
                  </a:glow>
                </a:effectLst>
                <a:latin typeface="Franklin Gothic Medium"/>
                <a:cs typeface="Franklin Gothic Medium"/>
              </a:rPr>
              <a:t> men throws his hat. The hats are mixed up and randomly reassigned, one to each person. What is the probability that at least someone gets their own hat?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1D82CE9-34C2-4976-88B1-2EC0CF21F0A3}"/>
              </a:ext>
            </a:extLst>
          </p:cNvPr>
          <p:cNvSpPr txBox="1"/>
          <p:nvPr/>
        </p:nvSpPr>
        <p:spPr>
          <a:xfrm>
            <a:off x="404284" y="28557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</a:rPr>
              <a:t>Example 2.10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j-ea"/>
              </a:rPr>
              <a:t>Hats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3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 </a:t>
            </a:r>
            <a:r>
              <a:rPr lang="en-US" dirty="0"/>
              <a:t>Hats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51418"/>
            <a:ext cx="44767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00590"/>
            <a:ext cx="6887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latin typeface="Franklin Gothic Medium"/>
                <a:cs typeface="Franklin Gothic Medium"/>
              </a:rPr>
              <a:t>outcome = assignment of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hats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to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people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659188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sample space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consists of all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permutations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 of the numbers </a:t>
            </a:r>
            <a:r>
              <a:rPr lang="en-US" sz="2800" dirty="0">
                <a:latin typeface="Courier New"/>
                <a:cs typeface="Courier New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endParaRPr lang="en-US" sz="2800" i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82" y="2706410"/>
            <a:ext cx="430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let’s do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= 4</a:t>
            </a:r>
            <a:r>
              <a:rPr lang="en-US" sz="2800" dirty="0">
                <a:latin typeface="Franklin Gothic Medium"/>
                <a:cs typeface="Franklin Gothic Medium"/>
              </a:rPr>
              <a:t>: </a:t>
            </a:r>
            <a:r>
              <a:rPr lang="en-US" sz="2800" dirty="0">
                <a:latin typeface="Courier New"/>
                <a:cs typeface="Courier New"/>
              </a:rPr>
              <a:t>1342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3223280"/>
            <a:ext cx="1980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gets 1’s hat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3606512"/>
            <a:ext cx="1980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2 gets 3’s hat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1700" y="3219450"/>
            <a:ext cx="1980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3 gets 4’s 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1700" y="3602682"/>
            <a:ext cx="1980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4 gets 2’s hat</a:t>
            </a:r>
          </a:p>
        </p:txBody>
      </p:sp>
    </p:spTree>
    <p:extLst>
      <p:ext uri="{BB962C8B-B14F-4D97-AF65-F5344CB8AC3E}">
        <p14:creationId xmlns="" xmlns:p14="http://schemas.microsoft.com/office/powerpoint/2010/main" val="243146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4650" y="1339850"/>
            <a:ext cx="6459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1234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12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43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32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4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342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423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4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3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latin typeface="Garamond"/>
                <a:cs typeface="Garamond"/>
              </a:rPr>
              <a:t>,  </a:t>
            </a:r>
          </a:p>
          <a:p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21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34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2143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231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4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2341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2413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2431</a:t>
            </a:r>
            <a:r>
              <a:rPr lang="en-US" sz="2800" dirty="0">
                <a:latin typeface="Garamond"/>
                <a:cs typeface="Garamond"/>
              </a:rPr>
              <a:t>,  </a:t>
            </a:r>
          </a:p>
          <a:p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312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4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3142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3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1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4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3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41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3412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3421</a:t>
            </a:r>
            <a:r>
              <a:rPr lang="en-US" sz="2800" dirty="0">
                <a:latin typeface="Garamond"/>
                <a:cs typeface="Garamond"/>
              </a:rPr>
              <a:t>,  </a:t>
            </a:r>
          </a:p>
          <a:p>
            <a:r>
              <a:rPr lang="en-US" sz="2800" dirty="0">
                <a:latin typeface="Courier New"/>
                <a:cs typeface="Courier New"/>
              </a:rPr>
              <a:t>4123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41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3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4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13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4</a:t>
            </a:r>
            <a:r>
              <a:rPr lang="en-US" sz="2800" u="sng" dirty="0">
                <a:solidFill>
                  <a:srgbClr val="FF9933"/>
                </a:solidFill>
                <a:latin typeface="Courier New"/>
                <a:cs typeface="Courier New"/>
              </a:rPr>
              <a:t>23</a:t>
            </a:r>
            <a:r>
              <a:rPr lang="en-US" sz="2800" dirty="0">
                <a:solidFill>
                  <a:srgbClr val="FF9933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4312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4321</a:t>
            </a:r>
            <a:r>
              <a:rPr lang="en-US" sz="2800" dirty="0">
                <a:latin typeface="Garamond"/>
                <a:cs typeface="Garamond"/>
              </a:rPr>
              <a:t> } 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599" y="1339850"/>
            <a:ext cx="97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 = {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29299" y="3451775"/>
            <a:ext cx="748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: “at least someone gets their own hat”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8436" y="4452177"/>
            <a:ext cx="120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H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6762" y="4160906"/>
            <a:ext cx="820582" cy="1036885"/>
            <a:chOff x="4206762" y="4160906"/>
            <a:chExt cx="820582" cy="1036885"/>
          </a:xfrm>
        </p:grpSpPr>
        <p:sp>
          <p:nvSpPr>
            <p:cNvPr id="11" name="Rectangle 10"/>
            <p:cNvSpPr/>
            <p:nvPr/>
          </p:nvSpPr>
          <p:spPr>
            <a:xfrm>
              <a:off x="4251212" y="4674571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06762" y="4160906"/>
              <a:ext cx="8205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321847" y="4748742"/>
              <a:ext cx="582298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916845" y="4156128"/>
            <a:ext cx="951636" cy="1036885"/>
            <a:chOff x="4916845" y="4156128"/>
            <a:chExt cx="951636" cy="1036885"/>
          </a:xfrm>
        </p:grpSpPr>
        <p:sp>
          <p:nvSpPr>
            <p:cNvPr id="14" name="TextBox 13"/>
            <p:cNvSpPr txBox="1"/>
            <p:nvPr/>
          </p:nvSpPr>
          <p:spPr>
            <a:xfrm>
              <a:off x="4916845" y="4455382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40834" y="4156128"/>
              <a:ext cx="527647" cy="1036885"/>
              <a:chOff x="4936213" y="5128976"/>
              <a:chExt cx="527647" cy="103688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36213" y="5642641"/>
                <a:ext cx="5212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24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42563" y="5128976"/>
                <a:ext cx="5212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15</a:t>
                </a:r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5019548" y="571681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905499" y="5667925"/>
            <a:ext cx="74892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/>
                <a:cs typeface="Franklin Gothic Medium"/>
              </a:rPr>
              <a:t>Now let’s calculate in a different way.</a:t>
            </a:r>
            <a:endParaRPr lang="en-US" sz="3200" i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01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079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 “at least someone gets their own hat”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9992" y="2094984"/>
            <a:ext cx="3936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3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4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81294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H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is the event “person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gets their own hat”.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8842" y="3553658"/>
            <a:ext cx="6796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{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: permutations such that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}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5192" y="4157017"/>
            <a:ext cx="1769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and so on.</a:t>
            </a:r>
          </a:p>
        </p:txBody>
      </p:sp>
    </p:spTree>
    <p:extLst>
      <p:ext uri="{BB962C8B-B14F-4D97-AF65-F5344CB8AC3E}">
        <p14:creationId xmlns="" xmlns:p14="http://schemas.microsoft.com/office/powerpoint/2010/main" val="36833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71643"/>
            <a:ext cx="311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H</a:t>
            </a:r>
            <a:r>
              <a:rPr lang="en-US" sz="2400" baseline="-25000" dirty="0">
                <a:latin typeface="Garamond"/>
                <a:cs typeface="Garamond"/>
              </a:rPr>
              <a:t>1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H</a:t>
            </a:r>
            <a:r>
              <a:rPr lang="en-US" sz="2400" baseline="-25000" dirty="0">
                <a:latin typeface="Garamond"/>
                <a:cs typeface="Garamond"/>
              </a:rPr>
              <a:t>2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H</a:t>
            </a:r>
            <a:r>
              <a:rPr lang="en-US" sz="2400" baseline="-25000" dirty="0">
                <a:latin typeface="Garamond"/>
                <a:cs typeface="Garamond"/>
              </a:rPr>
              <a:t>3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H</a:t>
            </a:r>
            <a:r>
              <a:rPr lang="en-US" sz="2400" baseline="-25000" dirty="0">
                <a:latin typeface="Garamond"/>
                <a:cs typeface="Garamond"/>
              </a:rPr>
              <a:t>4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0200" y="2608992"/>
            <a:ext cx="8132850" cy="1954087"/>
            <a:chOff x="650200" y="2608992"/>
            <a:chExt cx="8132850" cy="1954087"/>
          </a:xfrm>
        </p:grpSpPr>
        <p:sp>
          <p:nvSpPr>
            <p:cNvPr id="5" name="Rectangle 4"/>
            <p:cNvSpPr/>
            <p:nvPr/>
          </p:nvSpPr>
          <p:spPr>
            <a:xfrm>
              <a:off x="846412" y="3104464"/>
              <a:ext cx="79366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14662" y="3596678"/>
              <a:ext cx="71865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0200" y="2608992"/>
              <a:ext cx="4403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=  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6412" y="4101414"/>
              <a:ext cx="21596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). 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11555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will calculate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H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by inclusion-exclusion: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600" y="51179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Under equally likely outcomes, </a:t>
            </a:r>
            <a:endParaRPr lang="en-US" sz="2800" i="1" dirty="0">
              <a:latin typeface="Garamond"/>
              <a:cs typeface="Garamond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54031" y="4824255"/>
            <a:ext cx="2881399" cy="1036885"/>
            <a:chOff x="5254031" y="4824255"/>
            <a:chExt cx="2881399" cy="1036885"/>
          </a:xfrm>
        </p:grpSpPr>
        <p:sp>
          <p:nvSpPr>
            <p:cNvPr id="11" name="TextBox 10"/>
            <p:cNvSpPr txBox="1"/>
            <p:nvPr/>
          </p:nvSpPr>
          <p:spPr>
            <a:xfrm>
              <a:off x="5254031" y="5115526"/>
              <a:ext cx="1179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37757" y="5337920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12357" y="4824255"/>
              <a:ext cx="7906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440142" y="5412091"/>
              <a:ext cx="544858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535329" y="5337920"/>
              <a:ext cx="4464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4!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44829" y="4824255"/>
              <a:ext cx="7906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72614" y="5412091"/>
              <a:ext cx="544858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022440" y="5118731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8834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48608"/>
            <a:ext cx="688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{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: permutations such that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1}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06400" y="1845508"/>
            <a:ext cx="7476058" cy="539928"/>
            <a:chOff x="406400" y="1845508"/>
            <a:chExt cx="7476058" cy="539928"/>
          </a:xfrm>
        </p:grpSpPr>
        <p:sp>
          <p:nvSpPr>
            <p:cNvPr id="5" name="Rectangle 4"/>
            <p:cNvSpPr/>
            <p:nvPr/>
          </p:nvSpPr>
          <p:spPr>
            <a:xfrm>
              <a:off x="406400" y="1845508"/>
              <a:ext cx="9327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82700" y="1862216"/>
              <a:ext cx="6599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</a:t>
              </a:r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number of permutations of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{2, 3, 4} = 3!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800" y="3265338"/>
            <a:ext cx="7476058" cy="539928"/>
            <a:chOff x="431800" y="3265338"/>
            <a:chExt cx="7476058" cy="539928"/>
          </a:xfrm>
        </p:grpSpPr>
        <p:sp>
          <p:nvSpPr>
            <p:cNvPr id="7" name="Rectangle 6"/>
            <p:cNvSpPr/>
            <p:nvPr/>
          </p:nvSpPr>
          <p:spPr>
            <a:xfrm>
              <a:off x="431800" y="3265338"/>
              <a:ext cx="9327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08100" y="3282046"/>
              <a:ext cx="6599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</a:t>
              </a:r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number of permutations of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{1, 3, 4} = 3!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57200" y="2742118"/>
            <a:ext cx="688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{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: permutations such that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2}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8150" y="3845708"/>
            <a:ext cx="415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similarly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 = 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 = 3!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30765" y="4964846"/>
            <a:ext cx="5722621" cy="52322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3!/4!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845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800" y="1248608"/>
            <a:ext cx="710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{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: permutations such that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}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800" y="1846768"/>
            <a:ext cx="688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{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: permutations such that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}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2690058"/>
            <a:ext cx="801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{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baseline="-25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: permutations 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srgbClr val="FF9933"/>
                </a:solidFill>
                <a:latin typeface="Garamond"/>
                <a:cs typeface="Garamond"/>
              </a:rPr>
              <a:t>and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}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1800" y="3318708"/>
            <a:ext cx="7574547" cy="543936"/>
            <a:chOff x="431800" y="3318708"/>
            <a:chExt cx="7574547" cy="543936"/>
          </a:xfrm>
        </p:grpSpPr>
        <p:sp>
          <p:nvSpPr>
            <p:cNvPr id="12" name="Rectangle 11"/>
            <p:cNvSpPr/>
            <p:nvPr/>
          </p:nvSpPr>
          <p:spPr>
            <a:xfrm>
              <a:off x="431800" y="3318708"/>
              <a:ext cx="13218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892" y="3339424"/>
              <a:ext cx="63574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</a:t>
              </a:r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number of permutations of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{</a:t>
              </a:r>
              <a:r>
                <a:rPr lang="en-US" sz="2800" dirty="0">
                  <a:solidFill>
                    <a:prstClr val="black"/>
                  </a:solidFill>
                  <a:latin typeface="Courier New"/>
                  <a:cs typeface="Courier New"/>
                </a:rPr>
                <a:t>3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dirty="0">
                  <a:solidFill>
                    <a:prstClr val="black"/>
                  </a:solidFill>
                  <a:latin typeface="Courier New"/>
                  <a:cs typeface="Courier New"/>
                </a:rPr>
                <a:t>4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} = 2!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27050" y="3879302"/>
            <a:ext cx="7266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similarly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 = 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 = … = 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 = 2!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4970342"/>
            <a:ext cx="4862635" cy="52322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…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2!/4!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016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6143"/>
            <a:ext cx="311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H</a:t>
            </a:r>
            <a:r>
              <a:rPr lang="en-US" sz="2400" baseline="-25000" dirty="0">
                <a:latin typeface="Garamond"/>
                <a:cs typeface="Garamond"/>
              </a:rPr>
              <a:t>1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H</a:t>
            </a:r>
            <a:r>
              <a:rPr lang="en-US" sz="2400" baseline="-25000" dirty="0">
                <a:latin typeface="Garamond"/>
                <a:cs typeface="Garamond"/>
              </a:rPr>
              <a:t>2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H</a:t>
            </a:r>
            <a:r>
              <a:rPr lang="en-US" sz="2400" baseline="-25000" dirty="0">
                <a:latin typeface="Garamond"/>
                <a:cs typeface="Garamond"/>
              </a:rPr>
              <a:t>3 </a:t>
            </a:r>
            <a:r>
              <a:rPr lang="en-US" sz="2400" dirty="0">
                <a:latin typeface="Garamond"/>
                <a:cs typeface="Garamond"/>
              </a:rPr>
              <a:t>∪</a:t>
            </a:r>
            <a:r>
              <a:rPr lang="en-US" sz="2400" baseline="-250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H</a:t>
            </a:r>
            <a:r>
              <a:rPr lang="en-US" sz="2400" baseline="-25000" dirty="0">
                <a:latin typeface="Garamond"/>
                <a:cs typeface="Garamond"/>
              </a:rPr>
              <a:t>4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0200" y="1783492"/>
            <a:ext cx="8132850" cy="1954087"/>
            <a:chOff x="650200" y="1783492"/>
            <a:chExt cx="8132850" cy="1954087"/>
          </a:xfrm>
        </p:grpSpPr>
        <p:sp>
          <p:nvSpPr>
            <p:cNvPr id="5" name="Rectangle 4"/>
            <p:cNvSpPr/>
            <p:nvPr/>
          </p:nvSpPr>
          <p:spPr>
            <a:xfrm>
              <a:off x="846412" y="2278964"/>
              <a:ext cx="79366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14662" y="2771178"/>
              <a:ext cx="71865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0200" y="1783492"/>
              <a:ext cx="4403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=  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6412" y="3275914"/>
              <a:ext cx="21596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4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). 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8884" y="2245157"/>
            <a:ext cx="5860534" cy="1919927"/>
            <a:chOff x="1508884" y="2245157"/>
            <a:chExt cx="5860534" cy="1919927"/>
          </a:xfrm>
        </p:grpSpPr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1508884" y="2245157"/>
              <a:ext cx="1769749" cy="191992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2" idx="0"/>
            </p:cNvCxnSpPr>
            <p:nvPr/>
          </p:nvCxnSpPr>
          <p:spPr>
            <a:xfrm>
              <a:off x="2831650" y="2736082"/>
              <a:ext cx="1831283" cy="141630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23" idx="0"/>
            </p:cNvCxnSpPr>
            <p:nvPr/>
          </p:nvCxnSpPr>
          <p:spPr>
            <a:xfrm>
              <a:off x="3962400" y="3275914"/>
              <a:ext cx="1990968" cy="85690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24" idx="0"/>
            </p:cNvCxnSpPr>
            <p:nvPr/>
          </p:nvCxnSpPr>
          <p:spPr>
            <a:xfrm>
              <a:off x="2165350" y="3683000"/>
              <a:ext cx="5204068" cy="44930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913846" y="4132302"/>
            <a:ext cx="6884535" cy="556002"/>
            <a:chOff x="913846" y="4132302"/>
            <a:chExt cx="6884535" cy="556002"/>
          </a:xfrm>
        </p:grpSpPr>
        <p:sp>
          <p:nvSpPr>
            <p:cNvPr id="21" name="Rectangle 20"/>
            <p:cNvSpPr/>
            <p:nvPr/>
          </p:nvSpPr>
          <p:spPr>
            <a:xfrm>
              <a:off x="2849669" y="4165084"/>
              <a:ext cx="8579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3!/4! 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33969" y="4152384"/>
              <a:ext cx="8579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2!/4! 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24404" y="4132818"/>
              <a:ext cx="8579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1!/4! 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40454" y="4132302"/>
              <a:ext cx="8579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0!/4! 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13846" y="4206557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value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6412" y="4759007"/>
            <a:ext cx="7221098" cy="830997"/>
            <a:chOff x="846412" y="4759007"/>
            <a:chExt cx="7221098" cy="830997"/>
          </a:xfrm>
        </p:grpSpPr>
        <p:sp>
          <p:nvSpPr>
            <p:cNvPr id="34" name="TextBox 33"/>
            <p:cNvSpPr txBox="1"/>
            <p:nvPr/>
          </p:nvSpPr>
          <p:spPr>
            <a:xfrm>
              <a:off x="846412" y="4759007"/>
              <a:ext cx="1551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number of</a:t>
              </a:r>
            </a:p>
            <a:p>
              <a:r>
                <a:rPr lang="en-US" sz="2400" dirty="0">
                  <a:latin typeface="Franklin Gothic Medium"/>
                  <a:cs typeface="Franklin Gothic Medium"/>
                </a:rPr>
                <a:t>terms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07635" y="4840704"/>
              <a:ext cx="1127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1)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91935" y="4840704"/>
              <a:ext cx="1127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2)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24404" y="4836358"/>
              <a:ext cx="1127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3)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40454" y="4834354"/>
              <a:ext cx="1127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4)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88628" y="4517478"/>
            <a:ext cx="4405840" cy="496908"/>
            <a:chOff x="3088628" y="4517478"/>
            <a:chExt cx="4405840" cy="496908"/>
          </a:xfrm>
        </p:grpSpPr>
        <p:sp>
          <p:nvSpPr>
            <p:cNvPr id="39" name="TextBox 38"/>
            <p:cNvSpPr txBox="1"/>
            <p:nvPr/>
          </p:nvSpPr>
          <p:spPr>
            <a:xfrm>
              <a:off x="3088628" y="4552721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5999" y="4528174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58468" y="4528174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04668" y="4517478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33448" y="4457471"/>
            <a:ext cx="3138932" cy="512465"/>
            <a:chOff x="3833448" y="4457471"/>
            <a:chExt cx="3138932" cy="512465"/>
          </a:xfrm>
        </p:grpSpPr>
        <p:sp>
          <p:nvSpPr>
            <p:cNvPr id="43" name="TextBox 42"/>
            <p:cNvSpPr txBox="1"/>
            <p:nvPr/>
          </p:nvSpPr>
          <p:spPr>
            <a:xfrm>
              <a:off x="3833448" y="450827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21002" y="445747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30176" y="4508271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+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484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11682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It remains to evaluate</a:t>
            </a:r>
            <a:endParaRPr lang="en-US" sz="2800" i="1" dirty="0">
              <a:latin typeface="Garamond"/>
              <a:cs typeface="Garamon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0842" y="1774388"/>
            <a:ext cx="7206217" cy="1231622"/>
            <a:chOff x="630842" y="1774388"/>
            <a:chExt cx="7206217" cy="1231622"/>
          </a:xfrm>
        </p:grpSpPr>
        <p:sp>
          <p:nvSpPr>
            <p:cNvPr id="4" name="Rectangle 3"/>
            <p:cNvSpPr/>
            <p:nvPr/>
          </p:nvSpPr>
          <p:spPr>
            <a:xfrm>
              <a:off x="1872334" y="1807170"/>
              <a:ext cx="8579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3!/4! 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4434" y="1794470"/>
              <a:ext cx="8579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2!/4! 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5053" y="1774904"/>
              <a:ext cx="8579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1!/4! 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10003" y="1774388"/>
              <a:ext cx="8579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0!/4! 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72334" y="2482790"/>
              <a:ext cx="1127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1)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4434" y="2482790"/>
              <a:ext cx="1127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2)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05053" y="2478444"/>
              <a:ext cx="1127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3)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0003" y="2476440"/>
              <a:ext cx="1127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4)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72334" y="2194807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3598" y="2194807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44217" y="2170260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22879" y="2152361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7047" y="2150357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76251" y="2099557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6975" y="2150357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+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0842" y="2147885"/>
              <a:ext cx="12097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3400" y="33018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Each term has the form</a:t>
            </a:r>
            <a:endParaRPr lang="en-US" sz="2800" i="1" dirty="0">
              <a:latin typeface="Garamond"/>
              <a:cs typeface="Garamond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11792" y="3879646"/>
            <a:ext cx="2239601" cy="994524"/>
            <a:chOff x="611792" y="3879646"/>
            <a:chExt cx="2239601" cy="994524"/>
          </a:xfrm>
        </p:grpSpPr>
        <p:sp>
          <p:nvSpPr>
            <p:cNvPr id="22" name="Rectangle 21"/>
            <p:cNvSpPr/>
            <p:nvPr/>
          </p:nvSpPr>
          <p:spPr>
            <a:xfrm>
              <a:off x="611792" y="4115856"/>
              <a:ext cx="1145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C(4,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95377" y="4350950"/>
              <a:ext cx="4464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4!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60060" y="3879646"/>
              <a:ext cx="11913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(4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)!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33550" y="4425121"/>
              <a:ext cx="105410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50936" y="3885996"/>
            <a:ext cx="3578507" cy="1010429"/>
            <a:chOff x="2850936" y="3885996"/>
            <a:chExt cx="3578507" cy="1010429"/>
          </a:xfrm>
        </p:grpSpPr>
        <p:sp>
          <p:nvSpPr>
            <p:cNvPr id="27" name="Rectangle 26"/>
            <p:cNvSpPr/>
            <p:nvPr/>
          </p:nvSpPr>
          <p:spPr>
            <a:xfrm>
              <a:off x="2850936" y="4155012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3827" y="4367911"/>
              <a:ext cx="15614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! (4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)!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54366" y="3885996"/>
              <a:ext cx="4315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4!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344612" y="4442082"/>
              <a:ext cx="1560666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05744" y="4180412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×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73427" y="4373205"/>
              <a:ext cx="4464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4!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38110" y="3901901"/>
              <a:ext cx="11913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(4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)!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311600" y="4447376"/>
              <a:ext cx="105410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415634" y="3854246"/>
            <a:ext cx="912534" cy="1036885"/>
            <a:chOff x="6415634" y="3854246"/>
            <a:chExt cx="912534" cy="1036885"/>
          </a:xfrm>
        </p:grpSpPr>
        <p:sp>
          <p:nvSpPr>
            <p:cNvPr id="43" name="Rectangle 42"/>
            <p:cNvSpPr/>
            <p:nvPr/>
          </p:nvSpPr>
          <p:spPr>
            <a:xfrm>
              <a:off x="6415634" y="4160366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58838" y="4367911"/>
              <a:ext cx="4693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!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90588" y="3854246"/>
              <a:ext cx="3529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97723" y="4442082"/>
              <a:ext cx="358546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30842" y="5121041"/>
            <a:ext cx="5769421" cy="1041663"/>
            <a:chOff x="630842" y="5121041"/>
            <a:chExt cx="5769421" cy="1041663"/>
          </a:xfrm>
        </p:grpSpPr>
        <p:sp>
          <p:nvSpPr>
            <p:cNvPr id="49" name="Rectangle 48"/>
            <p:cNvSpPr/>
            <p:nvPr/>
          </p:nvSpPr>
          <p:spPr>
            <a:xfrm>
              <a:off x="630842" y="5443535"/>
              <a:ext cx="1648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so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H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247517" y="5125819"/>
              <a:ext cx="431528" cy="1036885"/>
              <a:chOff x="2247517" y="5130596"/>
              <a:chExt cx="431528" cy="103688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247517" y="564426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1!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79267" y="513059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2286402" y="571843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130184" y="5125819"/>
              <a:ext cx="431528" cy="1036885"/>
              <a:chOff x="3130184" y="5130596"/>
              <a:chExt cx="431528" cy="103688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30184" y="564426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2!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61934" y="513059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3169069" y="571843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4031884" y="5125819"/>
              <a:ext cx="431528" cy="1036885"/>
              <a:chOff x="4031884" y="5121041"/>
              <a:chExt cx="431528" cy="103688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031884" y="5634706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3!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063634" y="5121041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4070769" y="5708877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910813" y="5125819"/>
              <a:ext cx="431528" cy="1036885"/>
              <a:chOff x="4910813" y="5128976"/>
              <a:chExt cx="431528" cy="103688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910813" y="564264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4!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942563" y="512897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949698" y="571681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4526729" y="544353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36611" y="544353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99446" y="5478044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+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22022" y="5443535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872616" y="5121041"/>
              <a:ext cx="527647" cy="1036885"/>
              <a:chOff x="4936213" y="5128976"/>
              <a:chExt cx="527647" cy="10368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936213" y="5642641"/>
                <a:ext cx="5212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24</a:t>
                </a:r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42563" y="5128976"/>
                <a:ext cx="5212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15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5019548" y="571681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7640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682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General formula for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men: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524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= “at least someone gets their own hat”</a:t>
            </a:r>
            <a:endParaRPr lang="en-US" sz="2800" i="1" dirty="0">
              <a:latin typeface="Garamond"/>
              <a:cs typeface="Garamond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48392" y="2708041"/>
            <a:ext cx="5784369" cy="1041663"/>
            <a:chOff x="1348392" y="2708041"/>
            <a:chExt cx="5784369" cy="1041663"/>
          </a:xfrm>
        </p:grpSpPr>
        <p:sp>
          <p:nvSpPr>
            <p:cNvPr id="6" name="Rectangle 5"/>
            <p:cNvSpPr/>
            <p:nvPr/>
          </p:nvSpPr>
          <p:spPr>
            <a:xfrm>
              <a:off x="1348392" y="3011485"/>
              <a:ext cx="13331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57784" y="2712819"/>
              <a:ext cx="431528" cy="1036885"/>
              <a:chOff x="2247517" y="5130596"/>
              <a:chExt cx="431528" cy="103688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247517" y="564426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1!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79267" y="513059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286402" y="571843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540451" y="2712819"/>
              <a:ext cx="431528" cy="1036885"/>
              <a:chOff x="3130184" y="5130596"/>
              <a:chExt cx="431528" cy="103688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130184" y="564426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2!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61934" y="513059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169069" y="571843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442151" y="2712819"/>
              <a:ext cx="431528" cy="1036885"/>
              <a:chOff x="4031884" y="5121041"/>
              <a:chExt cx="431528" cy="103688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031884" y="5634706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3!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63634" y="5121041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4070769" y="5708877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936996" y="3030535"/>
              <a:ext cx="183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 … + (-1)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+1</a:t>
              </a:r>
              <a:endParaRPr lang="en-US" sz="2400" baseline="30000" dirty="0">
                <a:latin typeface="Garamond"/>
                <a:cs typeface="Garamon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6878" y="303053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09713" y="3065044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+</a:t>
              </a:r>
              <a:endParaRPr lang="en-US" sz="2400" dirty="0">
                <a:latin typeface="Garamond"/>
                <a:cs typeface="Garamond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686330" y="2708041"/>
              <a:ext cx="446431" cy="1036885"/>
              <a:chOff x="4910813" y="5128976"/>
              <a:chExt cx="446431" cy="10368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910813" y="5642641"/>
                <a:ext cx="4464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n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!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942563" y="512897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49698" y="571681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457200" y="417174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assuming equally likely outcomes.</a:t>
            </a:r>
            <a:endParaRPr lang="en-US" sz="2800" i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3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279379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1.	Connection can be made if</a:t>
            </a:r>
            <a:br>
              <a:rPr lang="en-US" sz="3200" dirty="0">
                <a:latin typeface="Franklin Gothic Medium"/>
                <a:cs typeface="Franklin Gothic Medium"/>
              </a:rPr>
            </a:br>
            <a:r>
              <a:rPr lang="en-US" sz="3200" dirty="0">
                <a:latin typeface="Franklin Gothic Medium"/>
                <a:cs typeface="Franklin Gothic Medium"/>
              </a:rPr>
              <a:t>	no two consecutive antennas are defective</a:t>
            </a:r>
            <a:endParaRPr lang="en-US" sz="32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99234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2.	By our assumption there are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16 possible</a:t>
            </a:r>
            <a:b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</a:b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	configurations</a:t>
            </a:r>
            <a:r>
              <a:rPr lang="en-US" sz="3200" dirty="0">
                <a:latin typeface="Franklin Gothic Medium"/>
                <a:cs typeface="Franklin Gothic Medium"/>
              </a:rPr>
              <a:t>, all equally likely</a:t>
            </a:r>
            <a:endParaRPr lang="en-US" sz="32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1" y="2550126"/>
            <a:ext cx="749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Let’s call such configurations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good</a:t>
            </a:r>
          </a:p>
        </p:txBody>
      </p:sp>
    </p:spTree>
    <p:extLst>
      <p:ext uri="{BB962C8B-B14F-4D97-AF65-F5344CB8AC3E}">
        <p14:creationId xmlns="" xmlns:p14="http://schemas.microsoft.com/office/powerpoint/2010/main" val="15935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pic>
        <p:nvPicPr>
          <p:cNvPr id="5" name="Picture 4" descr="ha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80" t="7527" r="8489" b="6405"/>
          <a:stretch/>
        </p:blipFill>
        <p:spPr>
          <a:xfrm>
            <a:off x="1028700" y="1168400"/>
            <a:ext cx="6248400" cy="4864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387283" y="3245462"/>
            <a:ext cx="854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240768" y="5634335"/>
            <a:ext cx="332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7950" y="2705100"/>
            <a:ext cx="7218046" cy="461665"/>
            <a:chOff x="1377950" y="2705100"/>
            <a:chExt cx="7218046" cy="46166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77950" y="2971800"/>
              <a:ext cx="5784850" cy="0"/>
            </a:xfrm>
            <a:prstGeom prst="line">
              <a:avLst/>
            </a:prstGeom>
            <a:ln w="9525" cmpd="sng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70606" y="2705100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  <a:latin typeface="Garamond"/>
                  <a:cs typeface="Garamond"/>
                </a:rPr>
                <a:t>0.63212…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466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2.10 </a:t>
            </a:r>
            <a:r>
              <a:rPr lang="en-US" dirty="0"/>
              <a:t>Hats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682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Remember from calculus</a:t>
            </a:r>
            <a:endParaRPr lang="en-US" sz="2800" i="1" dirty="0">
              <a:latin typeface="Garamond"/>
              <a:cs typeface="Garamond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42042" y="2841391"/>
            <a:ext cx="5784369" cy="1041663"/>
            <a:chOff x="1342042" y="2841391"/>
            <a:chExt cx="5784369" cy="1041663"/>
          </a:xfrm>
        </p:grpSpPr>
        <p:sp>
          <p:nvSpPr>
            <p:cNvPr id="5" name="Rectangle 4"/>
            <p:cNvSpPr/>
            <p:nvPr/>
          </p:nvSpPr>
          <p:spPr>
            <a:xfrm>
              <a:off x="1342042" y="3144835"/>
              <a:ext cx="13331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51434" y="2846169"/>
              <a:ext cx="431528" cy="1036885"/>
              <a:chOff x="2247517" y="5130596"/>
              <a:chExt cx="431528" cy="103688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247517" y="564426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1!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79267" y="513059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286402" y="571843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534101" y="2846169"/>
              <a:ext cx="431528" cy="1036885"/>
              <a:chOff x="3130184" y="5130596"/>
              <a:chExt cx="431528" cy="103688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30184" y="564426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2!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61934" y="513059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169069" y="571843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435801" y="2846169"/>
              <a:ext cx="431528" cy="1036885"/>
              <a:chOff x="4031884" y="5121041"/>
              <a:chExt cx="431528" cy="103688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031884" y="5634706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3!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63634" y="5121041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070769" y="5708877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930646" y="3163885"/>
              <a:ext cx="183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 … + (-1)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+1</a:t>
              </a:r>
              <a:endParaRPr lang="en-US" sz="2400" baseline="30000" dirty="0">
                <a:latin typeface="Garamond"/>
                <a:cs typeface="Garamon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528" y="316388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3363" y="3198394"/>
              <a:ext cx="38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+</a:t>
              </a:r>
              <a:endParaRPr lang="en-US" sz="2400" dirty="0">
                <a:latin typeface="Garamond"/>
                <a:cs typeface="Garamond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79980" y="2841391"/>
              <a:ext cx="446431" cy="1036885"/>
              <a:chOff x="4910813" y="5128976"/>
              <a:chExt cx="446431" cy="103688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910813" y="5642641"/>
                <a:ext cx="4464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n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!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42563" y="5128976"/>
                <a:ext cx="352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949698" y="5716812"/>
                <a:ext cx="35854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1348392" y="1779369"/>
            <a:ext cx="3983302" cy="960685"/>
            <a:chOff x="1348392" y="1779369"/>
            <a:chExt cx="3983302" cy="960685"/>
          </a:xfrm>
        </p:grpSpPr>
        <p:sp>
          <p:nvSpPr>
            <p:cNvPr id="25" name="Rectangle 24"/>
            <p:cNvSpPr/>
            <p:nvPr/>
          </p:nvSpPr>
          <p:spPr>
            <a:xfrm>
              <a:off x="1348392" y="1989135"/>
              <a:ext cx="19685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= 1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39782" y="1779369"/>
              <a:ext cx="495454" cy="960685"/>
              <a:chOff x="3142884" y="5206796"/>
              <a:chExt cx="495454" cy="96068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93684" y="564426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2!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142884" y="5206796"/>
                <a:ext cx="4954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</a:t>
                </a:r>
                <a:endParaRPr lang="en-US" baseline="30000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3169069" y="5718432"/>
                <a:ext cx="389569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656590" y="1993767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+</a:t>
              </a:r>
              <a:endParaRPr lang="en-US" sz="2800" dirty="0">
                <a:latin typeface="Garamond"/>
                <a:cs typeface="Garamond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08286" y="1779369"/>
              <a:ext cx="495454" cy="960685"/>
              <a:chOff x="3142884" y="5206796"/>
              <a:chExt cx="495454" cy="96068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193684" y="5644261"/>
                <a:ext cx="43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3!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42884" y="5206796"/>
                <a:ext cx="4954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3</a:t>
                </a:r>
                <a:endParaRPr lang="en-US" baseline="30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169069" y="5718432"/>
                <a:ext cx="389569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458864" y="1982856"/>
              <a:ext cx="872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+ …</a:t>
              </a:r>
              <a:endParaRPr lang="en-US" sz="2800" dirty="0">
                <a:latin typeface="Garamond"/>
                <a:cs typeface="Garamon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57200" y="423534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so 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dirty="0">
                <a:latin typeface="Franklin Gothic Medium"/>
                <a:cs typeface="Franklin Gothic Medium"/>
              </a:rPr>
              <a:t>→</a:t>
            </a:r>
            <a:r>
              <a:rPr lang="en-US" sz="2800" dirty="0">
                <a:latin typeface="Garamond"/>
                <a:cs typeface="Garamond"/>
              </a:rPr>
              <a:t> 1 – e</a:t>
            </a:r>
            <a:r>
              <a:rPr lang="en-US" sz="2800" baseline="30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 ≈ 0.63212</a:t>
            </a:r>
            <a:r>
              <a:rPr lang="en-US" sz="2800" dirty="0">
                <a:latin typeface="Franklin Gothic Medium"/>
                <a:cs typeface="Franklin Gothic Medium"/>
              </a:rPr>
              <a:t>   as  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→ ∞ </a:t>
            </a:r>
            <a:endParaRPr lang="en-US" sz="2800" i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83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Geometric probability model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22062" y="2678439"/>
                <a:ext cx="796025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Means:  use geometric to model the question, and </a:t>
                </a:r>
              </a:p>
              <a:p>
                <a:r>
                  <a:rPr lang="en-US" sz="28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compute length, area, or volume. 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: an event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Ω</m:t>
                    </m:r>
                  </m:oMath>
                </a14:m>
                <a:r>
                  <a:rPr lang="en-US" altLang="zh-CN" sz="28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: sample space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altLang="zh-CN" sz="2800" b="0" i="1" dirty="0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(∙)</m:t>
                    </m:r>
                  </m:oMath>
                </a14:m>
                <a:r>
                  <a:rPr lang="en-US" altLang="zh-CN" sz="28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: an measure of length, area, or volume.</a:t>
                </a:r>
              </a:p>
              <a:p>
                <a:pPr/>
                <a:endParaRPr lang="en-US" sz="28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2" y="2678439"/>
                <a:ext cx="7960256" cy="2677656"/>
              </a:xfrm>
              <a:prstGeom prst="rect">
                <a:avLst/>
              </a:prstGeom>
              <a:blipFill>
                <a:blip r:embed="rId2"/>
                <a:stretch>
                  <a:fillRect l="-1609" t="-2045" r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91D7ACF-B438-4BC6-8A39-8151FFC1F0E7}"/>
              </a:ext>
            </a:extLst>
          </p:cNvPr>
          <p:cNvSpPr txBox="1">
            <a:spLocks/>
          </p:cNvSpPr>
          <p:nvPr/>
        </p:nvSpPr>
        <p:spPr>
          <a:xfrm>
            <a:off x="457200" y="1164114"/>
            <a:ext cx="8229600" cy="1782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2800" dirty="0"/>
              <a:t>Geometric probability model is used to deal with </a:t>
            </a:r>
            <a:r>
              <a:rPr lang="en-US" sz="2800" dirty="0">
                <a:solidFill>
                  <a:srgbClr val="FF0000"/>
                </a:solidFill>
              </a:rPr>
              <a:t>the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uncountable random experiment</a:t>
            </a:r>
            <a:r>
              <a:rPr lang="en-US" sz="2800" dirty="0"/>
              <a:t> (equally likely outcomes).</a:t>
            </a:r>
          </a:p>
          <a:p>
            <a:endParaRPr lang="en-US" sz="2800" dirty="0"/>
          </a:p>
        </p:txBody>
      </p:sp>
      <p:pic>
        <p:nvPicPr>
          <p:cNvPr id="13" name="Picture 5" descr="21">
            <a:extLst>
              <a:ext uri="{FF2B5EF4-FFF2-40B4-BE49-F238E27FC236}">
                <a16:creationId xmlns="" xmlns:a16="http://schemas.microsoft.com/office/drawing/2014/main" id="{665C475A-FCE0-4960-82BC-5B72DD8C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90" y="5189589"/>
            <a:ext cx="274320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181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E425F-FB9B-431C-AA29-4778763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2.11  </a:t>
            </a:r>
            <a:r>
              <a:rPr lang="en-US" altLang="zh-CN" sz="3200" dirty="0"/>
              <a:t>Waiting bus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27587B-E787-435E-9F83-4FFF98F2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92950"/>
            <a:ext cx="8229599" cy="514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From 7:00, a bus reach a station randomly each 15 minute,  a passenger reach the station in 7:00~7:30 randomly,  </a:t>
            </a:r>
          </a:p>
          <a:p>
            <a:pPr marL="0" indent="0">
              <a:buNone/>
            </a:pPr>
            <a:r>
              <a:rPr lang="en-US" altLang="zh-CN" sz="2400" dirty="0"/>
              <a:t>Questions: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i="1" dirty="0"/>
              <a:t>A</a:t>
            </a:r>
            <a:r>
              <a:rPr lang="en-US" altLang="zh-CN" sz="2400" dirty="0"/>
              <a:t>: the probability of waiting for less than 5 min;</a:t>
            </a:r>
          </a:p>
          <a:p>
            <a:r>
              <a:rPr lang="en-US" altLang="zh-CN" sz="2400" i="1" dirty="0"/>
              <a:t>B</a:t>
            </a:r>
            <a:r>
              <a:rPr lang="en-US" altLang="zh-CN" sz="2400" dirty="0"/>
              <a:t>: the probability of waiting for more than 10 min;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0926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E425F-FB9B-431C-AA29-4778763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2.12  </a:t>
            </a:r>
            <a:r>
              <a:rPr lang="en-US" altLang="zh-CN" sz="3200" dirty="0"/>
              <a:t>Buffon needles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27587B-E787-435E-9F83-4FFF98F2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92950"/>
            <a:ext cx="8229599" cy="514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In 1777, French Scientist Buffon proposed this problem.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D17860AA-79D8-4B36-A7AF-728B56ADD582}"/>
              </a:ext>
            </a:extLst>
          </p:cNvPr>
          <p:cNvGrpSpPr>
            <a:grpSpLocks/>
          </p:cNvGrpSpPr>
          <p:nvPr/>
        </p:nvGrpSpPr>
        <p:grpSpPr bwMode="auto">
          <a:xfrm>
            <a:off x="538158" y="1630363"/>
            <a:ext cx="3373442" cy="2130883"/>
            <a:chOff x="3743" y="1979"/>
            <a:chExt cx="1632" cy="848"/>
          </a:xfrm>
        </p:grpSpPr>
        <p:sp>
          <p:nvSpPr>
            <p:cNvPr id="7" name="Line 8">
              <a:extLst>
                <a:ext uri="{FF2B5EF4-FFF2-40B4-BE49-F238E27FC236}">
                  <a16:creationId xmlns="" xmlns:a16="http://schemas.microsoft.com/office/drawing/2014/main" id="{0E688022-D496-421A-BA57-A0A59DC64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279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="" xmlns:a16="http://schemas.microsoft.com/office/drawing/2014/main" id="{02A52B71-8AEE-41DD-854B-7223F51A8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1979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="" xmlns:a16="http://schemas.microsoft.com/office/drawing/2014/main" id="{39D839A3-C081-4A66-B83E-F00B86503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7" y="1979"/>
              <a:ext cx="0" cy="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="" xmlns:a16="http://schemas.microsoft.com/office/drawing/2014/main" id="{CF780481-BED6-41DD-940A-51A6BFC23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7" y="2198"/>
              <a:ext cx="1088" cy="6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3">
              <a:extLst>
                <a:ext uri="{FF2B5EF4-FFF2-40B4-BE49-F238E27FC236}">
                  <a16:creationId xmlns="" xmlns:a16="http://schemas.microsoft.com/office/drawing/2014/main" id="{A3500409-1F26-4A58-970E-EB3DBB17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2524"/>
              <a:ext cx="45" cy="45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="" xmlns:a16="http://schemas.microsoft.com/office/drawing/2014/main" id="{743B5849-C3F5-4901-B03E-2422FC275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2569"/>
              <a:ext cx="0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="" xmlns:a16="http://schemas.microsoft.com/office/drawing/2014/main" id="{7E51596D-841B-40ED-B26D-8EBA56153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660"/>
              <a:ext cx="90" cy="136"/>
            </a:xfrm>
            <a:custGeom>
              <a:avLst/>
              <a:gdLst>
                <a:gd name="T0" fmla="*/ 0 w 90"/>
                <a:gd name="T1" fmla="*/ 0 h 136"/>
                <a:gd name="T2" fmla="*/ 45 w 90"/>
                <a:gd name="T3" fmla="*/ 45 h 136"/>
                <a:gd name="T4" fmla="*/ 90 w 90"/>
                <a:gd name="T5" fmla="*/ 136 h 136"/>
                <a:gd name="T6" fmla="*/ 0 60000 65536"/>
                <a:gd name="T7" fmla="*/ 0 60000 65536"/>
                <a:gd name="T8" fmla="*/ 0 60000 65536"/>
                <a:gd name="T9" fmla="*/ 0 w 90"/>
                <a:gd name="T10" fmla="*/ 0 h 136"/>
                <a:gd name="T11" fmla="*/ 90 w 90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36">
                  <a:moveTo>
                    <a:pt x="0" y="0"/>
                  </a:moveTo>
                  <a:cubicBezTo>
                    <a:pt x="15" y="11"/>
                    <a:pt x="30" y="22"/>
                    <a:pt x="45" y="45"/>
                  </a:cubicBezTo>
                  <a:cubicBezTo>
                    <a:pt x="60" y="68"/>
                    <a:pt x="75" y="102"/>
                    <a:pt x="90" y="136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" name="Group 23">
            <a:extLst>
              <a:ext uri="{FF2B5EF4-FFF2-40B4-BE49-F238E27FC236}">
                <a16:creationId xmlns="" xmlns:a16="http://schemas.microsoft.com/office/drawing/2014/main" id="{955B4E07-F2AB-4AAC-B1EA-5CCDDDE024CD}"/>
              </a:ext>
            </a:extLst>
          </p:cNvPr>
          <p:cNvGrpSpPr>
            <a:grpSpLocks/>
          </p:cNvGrpSpPr>
          <p:nvPr/>
        </p:nvGrpSpPr>
        <p:grpSpPr bwMode="auto">
          <a:xfrm>
            <a:off x="4724932" y="1600416"/>
            <a:ext cx="4253964" cy="2130883"/>
            <a:chOff x="3170" y="1498"/>
            <a:chExt cx="2253" cy="1224"/>
          </a:xfrm>
        </p:grpSpPr>
        <p:pic>
          <p:nvPicPr>
            <p:cNvPr id="19" name="Picture 24">
              <a:extLst>
                <a:ext uri="{FF2B5EF4-FFF2-40B4-BE49-F238E27FC236}">
                  <a16:creationId xmlns="" xmlns:a16="http://schemas.microsoft.com/office/drawing/2014/main" id="{1ACBC99C-52FE-4339-9A12-0375C2C58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" y="1498"/>
              <a:ext cx="2253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28908273-9518-4452-8156-BE2D6DCCDBFC}"/>
                  </a:ext>
                </a:extLst>
              </p:cNvPr>
              <p:cNvSpPr txBox="1"/>
              <p:nvPr/>
            </p:nvSpPr>
            <p:spPr bwMode="auto">
              <a:xfrm>
                <a:off x="550331" y="4021137"/>
                <a:ext cx="4174601" cy="1743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/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/>
                <a:r>
                  <a:rPr lang="en-US" altLang="zh-CN" sz="2000" dirty="0">
                    <a:solidFill>
                      <a:srgbClr val="000000"/>
                    </a:solidFill>
                  </a:rPr>
                  <a:t>G=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  <m:e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nary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 </a:t>
                </a:r>
              </a:p>
              <a:p>
                <a:pPr/>
                <a:endParaRPr lang="en-US" altLang="zh-CN" sz="2000" dirty="0"/>
              </a:p>
              <a:p>
                <a:pPr/>
                <a:endParaRPr lang="zh-CN" altLang="en-US" sz="2000" dirty="0"/>
              </a:p>
            </p:txBody>
          </p:sp>
        </mc:Choice>
        <mc:Fallback>
          <p:sp>
            <p:nvSpPr>
              <p:cNvPr id="21" name="Object 18">
                <a:extLst>
                  <a:ext uri="{FF2B5EF4-FFF2-40B4-BE49-F238E27FC236}">
                    <a16:creationId xmlns="" xmlns:a16="http://schemas.microsoft.com/office/drawing/2014/main" id="{28908273-9518-4452-8156-BE2D6DCCD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331" y="4021137"/>
                <a:ext cx="4174601" cy="1743909"/>
              </a:xfrm>
              <a:prstGeom prst="rect">
                <a:avLst/>
              </a:prstGeom>
              <a:blipFill>
                <a:blip r:embed="rId3"/>
                <a:stretch>
                  <a:fillRect l="-14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7C977E11-042D-4460-B18D-60548B32326C}"/>
                  </a:ext>
                </a:extLst>
              </p:cNvPr>
              <p:cNvSpPr txBox="1"/>
              <p:nvPr/>
            </p:nvSpPr>
            <p:spPr bwMode="auto">
              <a:xfrm>
                <a:off x="5748868" y="3860273"/>
                <a:ext cx="2937930" cy="15342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Object 5">
                <a:extLst>
                  <a:ext uri="{FF2B5EF4-FFF2-40B4-BE49-F238E27FC236}">
                    <a16:creationId xmlns="" xmlns:a16="http://schemas.microsoft.com/office/drawing/2014/main" id="{7C977E11-042D-4460-B18D-60548B32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8868" y="3860273"/>
                <a:ext cx="2937930" cy="1534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947569BC-3036-49B8-8E87-39404C55BB09}"/>
                  </a:ext>
                </a:extLst>
              </p:cNvPr>
              <p:cNvSpPr txBox="1"/>
              <p:nvPr/>
            </p:nvSpPr>
            <p:spPr bwMode="auto">
              <a:xfrm>
                <a:off x="6361113" y="5481468"/>
                <a:ext cx="2006600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3" name="Object 6">
                <a:extLst>
                  <a:ext uri="{FF2B5EF4-FFF2-40B4-BE49-F238E27FC236}">
                    <a16:creationId xmlns="" xmlns:a16="http://schemas.microsoft.com/office/drawing/2014/main" id="{947569BC-3036-49B8-8E87-39404C55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113" y="5481468"/>
                <a:ext cx="2006600" cy="1295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25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E425F-FB9B-431C-AA29-4778763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2.3  </a:t>
            </a:r>
            <a:r>
              <a:rPr lang="en-US" altLang="zh-CN" sz="3200" dirty="0"/>
              <a:t>Buffon needles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27587B-E787-435E-9F83-4FFF98F2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92950"/>
            <a:ext cx="8229599" cy="514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Famous Buffon needles experiments.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24" name="Group 5">
            <a:extLst>
              <a:ext uri="{FF2B5EF4-FFF2-40B4-BE49-F238E27FC236}">
                <a16:creationId xmlns="" xmlns:a16="http://schemas.microsoft.com/office/drawing/2014/main" id="{035B063A-9933-4934-9E85-91EE010D427B}"/>
              </a:ext>
            </a:extLst>
          </p:cNvPr>
          <p:cNvGrpSpPr>
            <a:grpSpLocks/>
          </p:cNvGrpSpPr>
          <p:nvPr/>
        </p:nvGrpSpPr>
        <p:grpSpPr bwMode="auto">
          <a:xfrm>
            <a:off x="254001" y="1727200"/>
            <a:ext cx="8644466" cy="4064000"/>
            <a:chOff x="748" y="827"/>
            <a:chExt cx="4536" cy="2560"/>
          </a:xfrm>
        </p:grpSpPr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0F89DD25-9921-4426-9AE7-7EB505298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021"/>
              <a:ext cx="9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  3.1795</a:t>
              </a:r>
            </a:p>
          </p:txBody>
        </p:sp>
        <p:sp>
          <p:nvSpPr>
            <p:cNvPr id="26" name="Rectangle 7">
              <a:extLst>
                <a:ext uri="{FF2B5EF4-FFF2-40B4-BE49-F238E27FC236}">
                  <a16:creationId xmlns="" xmlns:a16="http://schemas.microsoft.com/office/drawing/2014/main" id="{28723421-A0C8-497D-A390-F278ACED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3021"/>
              <a:ext cx="8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859</a:t>
              </a:r>
            </a:p>
          </p:txBody>
        </p:sp>
        <p:sp>
          <p:nvSpPr>
            <p:cNvPr id="27" name="Rectangle 8">
              <a:extLst>
                <a:ext uri="{FF2B5EF4-FFF2-40B4-BE49-F238E27FC236}">
                  <a16:creationId xmlns="" xmlns:a16="http://schemas.microsoft.com/office/drawing/2014/main" id="{48FCECAC-A89A-4838-9FDD-D15C6FFF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21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2520</a:t>
              </a:r>
            </a:p>
          </p:txBody>
        </p:sp>
        <p:sp>
          <p:nvSpPr>
            <p:cNvPr id="28" name="Rectangle 9">
              <a:extLst>
                <a:ext uri="{FF2B5EF4-FFF2-40B4-BE49-F238E27FC236}">
                  <a16:creationId xmlns="" xmlns:a16="http://schemas.microsoft.com/office/drawing/2014/main" id="{A4428F22-6810-43F1-AC3C-3527FBDFB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021"/>
              <a:ext cx="59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0.5419</a:t>
              </a:r>
            </a:p>
          </p:txBody>
        </p:sp>
        <p:sp>
          <p:nvSpPr>
            <p:cNvPr id="29" name="Rectangle 10">
              <a:extLst>
                <a:ext uri="{FF2B5EF4-FFF2-40B4-BE49-F238E27FC236}">
                  <a16:creationId xmlns="" xmlns:a16="http://schemas.microsoft.com/office/drawing/2014/main" id="{05246F4E-C315-41FB-9D98-3E500CDE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021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1925</a:t>
              </a:r>
            </a:p>
          </p:txBody>
        </p:sp>
        <p:sp>
          <p:nvSpPr>
            <p:cNvPr id="30" name="Rectangle 11">
              <a:extLst>
                <a:ext uri="{FF2B5EF4-FFF2-40B4-BE49-F238E27FC236}">
                  <a16:creationId xmlns="" xmlns:a16="http://schemas.microsoft.com/office/drawing/2014/main" id="{1B0B9C8D-820C-46C7-BC93-190FB53AB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021"/>
              <a:ext cx="9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Reina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="" xmlns:a16="http://schemas.microsoft.com/office/drawing/2014/main" id="{99807F32-1CE8-4F92-89B8-EF497C56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656"/>
              <a:ext cx="9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  3.1415929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="" xmlns:a16="http://schemas.microsoft.com/office/drawing/2014/main" id="{6B1C8DD9-E17B-4642-8750-1C65D49A3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2656"/>
              <a:ext cx="8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1808</a:t>
              </a:r>
            </a:p>
          </p:txBody>
        </p:sp>
        <p:sp>
          <p:nvSpPr>
            <p:cNvPr id="33" name="Rectangle 14">
              <a:extLst>
                <a:ext uri="{FF2B5EF4-FFF2-40B4-BE49-F238E27FC236}">
                  <a16:creationId xmlns="" xmlns:a16="http://schemas.microsoft.com/office/drawing/2014/main" id="{61949B89-9F5D-49F8-95C7-40CC93B61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656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3408</a:t>
              </a:r>
            </a:p>
          </p:txBody>
        </p:sp>
        <p:sp>
          <p:nvSpPr>
            <p:cNvPr id="34" name="Rectangle 15">
              <a:extLst>
                <a:ext uri="{FF2B5EF4-FFF2-40B4-BE49-F238E27FC236}">
                  <a16:creationId xmlns="" xmlns:a16="http://schemas.microsoft.com/office/drawing/2014/main" id="{CD4CDCCF-43F4-468D-9E87-1DA02A5AC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656"/>
              <a:ext cx="5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0.83</a:t>
              </a:r>
            </a:p>
          </p:txBody>
        </p:sp>
        <p:sp>
          <p:nvSpPr>
            <p:cNvPr id="35" name="Rectangle 16">
              <a:extLst>
                <a:ext uri="{FF2B5EF4-FFF2-40B4-BE49-F238E27FC236}">
                  <a16:creationId xmlns="" xmlns:a16="http://schemas.microsoft.com/office/drawing/2014/main" id="{AE361D9A-A7A7-4F69-902B-5637EAC2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656"/>
              <a:ext cx="4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1901</a:t>
              </a:r>
            </a:p>
          </p:txBody>
        </p:sp>
        <p:sp>
          <p:nvSpPr>
            <p:cNvPr id="36" name="Rectangle 17">
              <a:extLst>
                <a:ext uri="{FF2B5EF4-FFF2-40B4-BE49-F238E27FC236}">
                  <a16:creationId xmlns="" xmlns:a16="http://schemas.microsoft.com/office/drawing/2014/main" id="{17857F9D-654E-4F04-B37A-E8DE9F07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656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Lazzerini</a:t>
              </a:r>
            </a:p>
          </p:txBody>
        </p:sp>
        <p:sp>
          <p:nvSpPr>
            <p:cNvPr id="37" name="Rectangle 18">
              <a:extLst>
                <a:ext uri="{FF2B5EF4-FFF2-40B4-BE49-F238E27FC236}">
                  <a16:creationId xmlns="" xmlns:a16="http://schemas.microsoft.com/office/drawing/2014/main" id="{2BB7B4B4-0BE2-441C-8562-91CCAA198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290"/>
              <a:ext cx="9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  3.1595</a:t>
              </a:r>
            </a:p>
          </p:txBody>
        </p:sp>
        <p:sp>
          <p:nvSpPr>
            <p:cNvPr id="38" name="Rectangle 19">
              <a:extLst>
                <a:ext uri="{FF2B5EF4-FFF2-40B4-BE49-F238E27FC236}">
                  <a16:creationId xmlns="" xmlns:a16="http://schemas.microsoft.com/office/drawing/2014/main" id="{D5EDA101-E046-412F-953C-5F14540AB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2290"/>
              <a:ext cx="8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489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D59E795-150E-4450-9937-8C7244EB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290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1030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="" xmlns:a16="http://schemas.microsoft.com/office/drawing/2014/main" id="{5018F258-1ED4-4023-BBD1-7727BBA7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0"/>
              <a:ext cx="59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0.75</a:t>
              </a:r>
            </a:p>
          </p:txBody>
        </p:sp>
        <p:sp>
          <p:nvSpPr>
            <p:cNvPr id="41" name="Rectangle 22">
              <a:extLst>
                <a:ext uri="{FF2B5EF4-FFF2-40B4-BE49-F238E27FC236}">
                  <a16:creationId xmlns="" xmlns:a16="http://schemas.microsoft.com/office/drawing/2014/main" id="{60EF3491-F20A-426F-ADDC-22A5EDAFC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290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1884</a:t>
              </a:r>
            </a:p>
          </p:txBody>
        </p:sp>
        <p:sp>
          <p:nvSpPr>
            <p:cNvPr id="42" name="Rectangle 23">
              <a:extLst>
                <a:ext uri="{FF2B5EF4-FFF2-40B4-BE49-F238E27FC236}">
                  <a16:creationId xmlns="" xmlns:a16="http://schemas.microsoft.com/office/drawing/2014/main" id="{14E1EE42-BD57-42A6-AE21-5C6613D3E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290"/>
              <a:ext cx="9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Fox</a:t>
              </a:r>
            </a:p>
          </p:txBody>
        </p:sp>
        <p:sp>
          <p:nvSpPr>
            <p:cNvPr id="43" name="Rectangle 24">
              <a:extLst>
                <a:ext uri="{FF2B5EF4-FFF2-40B4-BE49-F238E27FC236}">
                  <a16:creationId xmlns="" xmlns:a16="http://schemas.microsoft.com/office/drawing/2014/main" id="{F643CC6E-11FE-46AB-824B-E215A51A0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924"/>
              <a:ext cx="9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  3.137</a:t>
              </a:r>
            </a:p>
          </p:txBody>
        </p:sp>
        <p:sp>
          <p:nvSpPr>
            <p:cNvPr id="44" name="Rectangle 25">
              <a:extLst>
                <a:ext uri="{FF2B5EF4-FFF2-40B4-BE49-F238E27FC236}">
                  <a16:creationId xmlns="" xmlns:a16="http://schemas.microsoft.com/office/drawing/2014/main" id="{24876D31-6248-46E2-9FD6-3C54665B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1924"/>
              <a:ext cx="8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382</a:t>
              </a:r>
            </a:p>
          </p:txBody>
        </p:sp>
        <p:sp>
          <p:nvSpPr>
            <p:cNvPr id="45" name="Rectangle 26">
              <a:extLst>
                <a:ext uri="{FF2B5EF4-FFF2-40B4-BE49-F238E27FC236}">
                  <a16:creationId xmlns="" xmlns:a16="http://schemas.microsoft.com/office/drawing/2014/main" id="{47E94C14-F783-4657-A5BB-EFCD020A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924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600</a:t>
              </a:r>
            </a:p>
          </p:txBody>
        </p:sp>
        <p:sp>
          <p:nvSpPr>
            <p:cNvPr id="46" name="Rectangle 27">
              <a:extLst>
                <a:ext uri="{FF2B5EF4-FFF2-40B4-BE49-F238E27FC236}">
                  <a16:creationId xmlns="" xmlns:a16="http://schemas.microsoft.com/office/drawing/2014/main" id="{295717D4-709F-468E-8F01-877DE4C07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924"/>
              <a:ext cx="59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1.0</a:t>
              </a:r>
            </a:p>
          </p:txBody>
        </p:sp>
        <p:sp>
          <p:nvSpPr>
            <p:cNvPr id="47" name="Rectangle 28">
              <a:extLst>
                <a:ext uri="{FF2B5EF4-FFF2-40B4-BE49-F238E27FC236}">
                  <a16:creationId xmlns="" xmlns:a16="http://schemas.microsoft.com/office/drawing/2014/main" id="{A8DEB31C-886F-4249-A6CC-21EAB5EB0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92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1860</a:t>
              </a:r>
            </a:p>
          </p:txBody>
        </p:sp>
        <p:sp>
          <p:nvSpPr>
            <p:cNvPr id="48" name="Rectangle 29">
              <a:extLst>
                <a:ext uri="{FF2B5EF4-FFF2-40B4-BE49-F238E27FC236}">
                  <a16:creationId xmlns="" xmlns:a16="http://schemas.microsoft.com/office/drawing/2014/main" id="{0CAEAFFB-7FAA-4826-91F4-E2D9EE66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924"/>
              <a:ext cx="9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De Morgan</a:t>
              </a:r>
            </a:p>
          </p:txBody>
        </p:sp>
        <p:sp>
          <p:nvSpPr>
            <p:cNvPr id="49" name="Rectangle 30">
              <a:extLst>
                <a:ext uri="{FF2B5EF4-FFF2-40B4-BE49-F238E27FC236}">
                  <a16:creationId xmlns="" xmlns:a16="http://schemas.microsoft.com/office/drawing/2014/main" id="{39B3862C-E612-4D3D-9B13-60299B0AA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558"/>
              <a:ext cx="9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  3.1554</a:t>
              </a:r>
            </a:p>
          </p:txBody>
        </p:sp>
        <p:sp>
          <p:nvSpPr>
            <p:cNvPr id="50" name="Rectangle 31">
              <a:extLst>
                <a:ext uri="{FF2B5EF4-FFF2-40B4-BE49-F238E27FC236}">
                  <a16:creationId xmlns="" xmlns:a16="http://schemas.microsoft.com/office/drawing/2014/main" id="{A869D64C-2FD1-4724-B58E-03AEDD8E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1558"/>
              <a:ext cx="8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1218</a:t>
              </a:r>
            </a:p>
          </p:txBody>
        </p:sp>
        <p:sp>
          <p:nvSpPr>
            <p:cNvPr id="51" name="Rectangle 32">
              <a:extLst>
                <a:ext uri="{FF2B5EF4-FFF2-40B4-BE49-F238E27FC236}">
                  <a16:creationId xmlns="" xmlns:a16="http://schemas.microsoft.com/office/drawing/2014/main" id="{F591F2AC-9A64-449B-B0F3-AABCA7DF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558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3204</a:t>
              </a:r>
            </a:p>
          </p:txBody>
        </p:sp>
        <p:sp>
          <p:nvSpPr>
            <p:cNvPr id="52" name="Rectangle 33">
              <a:extLst>
                <a:ext uri="{FF2B5EF4-FFF2-40B4-BE49-F238E27FC236}">
                  <a16:creationId xmlns="" xmlns:a16="http://schemas.microsoft.com/office/drawing/2014/main" id="{B71364F8-DD03-4C0B-8CD2-E79D3FCBF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558"/>
              <a:ext cx="59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0.6</a:t>
              </a:r>
            </a:p>
          </p:txBody>
        </p:sp>
        <p:sp>
          <p:nvSpPr>
            <p:cNvPr id="53" name="Rectangle 34">
              <a:extLst>
                <a:ext uri="{FF2B5EF4-FFF2-40B4-BE49-F238E27FC236}">
                  <a16:creationId xmlns="" xmlns:a16="http://schemas.microsoft.com/office/drawing/2014/main" id="{A259988B-F37C-4E4B-BAE9-CC7B3DD4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558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1855</a:t>
              </a:r>
            </a:p>
          </p:txBody>
        </p:sp>
        <p:sp>
          <p:nvSpPr>
            <p:cNvPr id="54" name="Rectangle 35">
              <a:extLst>
                <a:ext uri="{FF2B5EF4-FFF2-40B4-BE49-F238E27FC236}">
                  <a16:creationId xmlns="" xmlns:a16="http://schemas.microsoft.com/office/drawing/2014/main" id="{505019EE-083C-4169-B01F-0DDA71326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558"/>
              <a:ext cx="9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Smith</a:t>
              </a:r>
            </a:p>
          </p:txBody>
        </p:sp>
        <p:sp>
          <p:nvSpPr>
            <p:cNvPr id="55" name="Rectangle 36">
              <a:extLst>
                <a:ext uri="{FF2B5EF4-FFF2-40B4-BE49-F238E27FC236}">
                  <a16:creationId xmlns="" xmlns:a16="http://schemas.microsoft.com/office/drawing/2014/main" id="{45851D31-918D-45C4-8CC8-57845284A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193"/>
              <a:ext cx="9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  3.1596</a:t>
              </a:r>
            </a:p>
          </p:txBody>
        </p:sp>
        <p:sp>
          <p:nvSpPr>
            <p:cNvPr id="56" name="Rectangle 37">
              <a:extLst>
                <a:ext uri="{FF2B5EF4-FFF2-40B4-BE49-F238E27FC236}">
                  <a16:creationId xmlns="" xmlns:a16="http://schemas.microsoft.com/office/drawing/2014/main" id="{A6AF9E68-A6FB-4BFA-B610-D291B1B8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1193"/>
              <a:ext cx="8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 dirty="0"/>
                <a:t>2532</a:t>
              </a:r>
            </a:p>
          </p:txBody>
        </p:sp>
        <p:sp>
          <p:nvSpPr>
            <p:cNvPr id="57" name="Rectangle 38">
              <a:extLst>
                <a:ext uri="{FF2B5EF4-FFF2-40B4-BE49-F238E27FC236}">
                  <a16:creationId xmlns="" xmlns:a16="http://schemas.microsoft.com/office/drawing/2014/main" id="{8D9F16A0-77F4-468E-94FA-716E3F7DE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193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 dirty="0"/>
                <a:t>5000</a:t>
              </a:r>
            </a:p>
          </p:txBody>
        </p:sp>
        <p:sp>
          <p:nvSpPr>
            <p:cNvPr id="58" name="Rectangle 39">
              <a:extLst>
                <a:ext uri="{FF2B5EF4-FFF2-40B4-BE49-F238E27FC236}">
                  <a16:creationId xmlns="" xmlns:a16="http://schemas.microsoft.com/office/drawing/2014/main" id="{163270E2-28A2-49C5-BD4D-ED0C4315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193"/>
              <a:ext cx="5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0.8</a:t>
              </a:r>
            </a:p>
          </p:txBody>
        </p:sp>
        <p:sp>
          <p:nvSpPr>
            <p:cNvPr id="59" name="Rectangle 40">
              <a:extLst>
                <a:ext uri="{FF2B5EF4-FFF2-40B4-BE49-F238E27FC236}">
                  <a16:creationId xmlns="" xmlns:a16="http://schemas.microsoft.com/office/drawing/2014/main" id="{14802D17-1004-4700-9D39-CED08364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93"/>
              <a:ext cx="4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1850</a:t>
              </a:r>
            </a:p>
          </p:txBody>
        </p:sp>
        <p:sp>
          <p:nvSpPr>
            <p:cNvPr id="60" name="Rectangle 41">
              <a:extLst>
                <a:ext uri="{FF2B5EF4-FFF2-40B4-BE49-F238E27FC236}">
                  <a16:creationId xmlns="" xmlns:a16="http://schemas.microsoft.com/office/drawing/2014/main" id="{DB2A9DF0-9CA4-4C23-BB2F-27FEE9E5D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193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/>
                <a:t>Wolf</a:t>
              </a:r>
            </a:p>
          </p:txBody>
        </p:sp>
        <p:sp>
          <p:nvSpPr>
            <p:cNvPr id="61" name="Rectangle 42">
              <a:extLst>
                <a:ext uri="{FF2B5EF4-FFF2-40B4-BE49-F238E27FC236}">
                  <a16:creationId xmlns="" xmlns:a16="http://schemas.microsoft.com/office/drawing/2014/main" id="{2B2FF61A-8012-4683-9859-1C497BEB9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827"/>
              <a:ext cx="9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/>
            </a:p>
          </p:txBody>
        </p:sp>
        <p:sp>
          <p:nvSpPr>
            <p:cNvPr id="62" name="Rectangle 43">
              <a:extLst>
                <a:ext uri="{FF2B5EF4-FFF2-40B4-BE49-F238E27FC236}">
                  <a16:creationId xmlns="" xmlns:a16="http://schemas.microsoft.com/office/drawing/2014/main" id="{3E997F92-FE96-44E2-8419-F75023D4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827"/>
              <a:ext cx="8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 dirty="0"/>
                <a:t>Intersection</a:t>
              </a:r>
              <a:endParaRPr lang="zh-CN" altLang="en-US" sz="1600" b="1" dirty="0"/>
            </a:p>
          </p:txBody>
        </p:sp>
        <p:sp>
          <p:nvSpPr>
            <p:cNvPr id="63" name="Rectangle 44">
              <a:extLst>
                <a:ext uri="{FF2B5EF4-FFF2-40B4-BE49-F238E27FC236}">
                  <a16:creationId xmlns="" xmlns:a16="http://schemas.microsoft.com/office/drawing/2014/main" id="{254A6A67-F07C-47DE-B9B6-1CCD0B293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827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 dirty="0"/>
                <a:t>Times</a:t>
              </a:r>
              <a:endParaRPr lang="zh-CN" altLang="en-US" sz="1600" b="1" dirty="0"/>
            </a:p>
          </p:txBody>
        </p:sp>
        <p:sp>
          <p:nvSpPr>
            <p:cNvPr id="64" name="Rectangle 45">
              <a:extLst>
                <a:ext uri="{FF2B5EF4-FFF2-40B4-BE49-F238E27FC236}">
                  <a16:creationId xmlns="" xmlns:a16="http://schemas.microsoft.com/office/drawing/2014/main" id="{1F2157EC-2C19-4702-BDDA-262E8B63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827"/>
              <a:ext cx="63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 dirty="0"/>
                <a:t>length</a:t>
              </a:r>
              <a:endParaRPr lang="zh-CN" altLang="en-US" sz="1600" b="1" dirty="0"/>
            </a:p>
          </p:txBody>
        </p:sp>
        <p:sp>
          <p:nvSpPr>
            <p:cNvPr id="65" name="Rectangle 46">
              <a:extLst>
                <a:ext uri="{FF2B5EF4-FFF2-40B4-BE49-F238E27FC236}">
                  <a16:creationId xmlns="" xmlns:a16="http://schemas.microsoft.com/office/drawing/2014/main" id="{02B20236-C228-4533-AAC4-86352C23B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827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 dirty="0"/>
                <a:t>Time</a:t>
              </a:r>
              <a:endParaRPr lang="zh-CN" altLang="en-US" sz="1600" b="1" dirty="0"/>
            </a:p>
          </p:txBody>
        </p:sp>
        <p:sp>
          <p:nvSpPr>
            <p:cNvPr id="66" name="Rectangle 47">
              <a:extLst>
                <a:ext uri="{FF2B5EF4-FFF2-40B4-BE49-F238E27FC236}">
                  <a16:creationId xmlns="" xmlns:a16="http://schemas.microsoft.com/office/drawing/2014/main" id="{AADDAB01-8E10-4AFC-9164-3E295736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827"/>
              <a:ext cx="9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600" b="1" dirty="0"/>
                <a:t>Tester</a:t>
              </a:r>
              <a:endParaRPr lang="zh-CN" altLang="en-US" sz="1600" b="1" dirty="0"/>
            </a:p>
          </p:txBody>
        </p:sp>
        <p:sp>
          <p:nvSpPr>
            <p:cNvPr id="67" name="Line 48">
              <a:extLst>
                <a:ext uri="{FF2B5EF4-FFF2-40B4-BE49-F238E27FC236}">
                  <a16:creationId xmlns="" xmlns:a16="http://schemas.microsoft.com/office/drawing/2014/main" id="{89C70611-35E6-4DE3-B25D-88BED9415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827"/>
              <a:ext cx="4536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8" name="Line 49">
              <a:extLst>
                <a:ext uri="{FF2B5EF4-FFF2-40B4-BE49-F238E27FC236}">
                  <a16:creationId xmlns="" xmlns:a16="http://schemas.microsoft.com/office/drawing/2014/main" id="{2B16133F-D19E-4A34-8AE4-C7DEE35B9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193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" name="Line 50">
              <a:extLst>
                <a:ext uri="{FF2B5EF4-FFF2-40B4-BE49-F238E27FC236}">
                  <a16:creationId xmlns="" xmlns:a16="http://schemas.microsoft.com/office/drawing/2014/main" id="{4B3D88D0-9D5C-4F29-AFDE-10574566B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558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0" name="Line 51">
              <a:extLst>
                <a:ext uri="{FF2B5EF4-FFF2-40B4-BE49-F238E27FC236}">
                  <a16:creationId xmlns="" xmlns:a16="http://schemas.microsoft.com/office/drawing/2014/main" id="{95B63022-F976-428B-9689-EF3C376DF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924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1" name="Line 52">
              <a:extLst>
                <a:ext uri="{FF2B5EF4-FFF2-40B4-BE49-F238E27FC236}">
                  <a16:creationId xmlns="" xmlns:a16="http://schemas.microsoft.com/office/drawing/2014/main" id="{F35791ED-41D5-4312-B42D-1E775505E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290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2" name="Line 53">
              <a:extLst>
                <a:ext uri="{FF2B5EF4-FFF2-40B4-BE49-F238E27FC236}">
                  <a16:creationId xmlns="" xmlns:a16="http://schemas.microsoft.com/office/drawing/2014/main" id="{8D593DBA-DE08-42CB-86F5-A2004F611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656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3" name="Line 54">
              <a:extLst>
                <a:ext uri="{FF2B5EF4-FFF2-40B4-BE49-F238E27FC236}">
                  <a16:creationId xmlns="" xmlns:a16="http://schemas.microsoft.com/office/drawing/2014/main" id="{55B5DFD5-19AA-4FE7-9DA5-A436E54D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021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Line 55">
              <a:extLst>
                <a:ext uri="{FF2B5EF4-FFF2-40B4-BE49-F238E27FC236}">
                  <a16:creationId xmlns="" xmlns:a16="http://schemas.microsoft.com/office/drawing/2014/main" id="{0847DAD0-43E6-41B4-939C-77D643878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387"/>
              <a:ext cx="4536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5" name="Line 56">
              <a:extLst>
                <a:ext uri="{FF2B5EF4-FFF2-40B4-BE49-F238E27FC236}">
                  <a16:creationId xmlns="" xmlns:a16="http://schemas.microsoft.com/office/drawing/2014/main" id="{BB4E7C8F-08A3-40F1-8C10-977078339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827"/>
              <a:ext cx="0" cy="256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6" name="Line 57">
              <a:extLst>
                <a:ext uri="{FF2B5EF4-FFF2-40B4-BE49-F238E27FC236}">
                  <a16:creationId xmlns="" xmlns:a16="http://schemas.microsoft.com/office/drawing/2014/main" id="{87B85733-1519-435B-9606-CE2ACCC0B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7" name="Line 58">
              <a:extLst>
                <a:ext uri="{FF2B5EF4-FFF2-40B4-BE49-F238E27FC236}">
                  <a16:creationId xmlns="" xmlns:a16="http://schemas.microsoft.com/office/drawing/2014/main" id="{84FF7E51-B7EF-4608-B7AA-BF5CFB1EE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8" name="Line 59">
              <a:extLst>
                <a:ext uri="{FF2B5EF4-FFF2-40B4-BE49-F238E27FC236}">
                  <a16:creationId xmlns="" xmlns:a16="http://schemas.microsoft.com/office/drawing/2014/main" id="{3E5045D7-8C7E-46FD-8F13-308B3F147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9" name="Line 60">
              <a:extLst>
                <a:ext uri="{FF2B5EF4-FFF2-40B4-BE49-F238E27FC236}">
                  <a16:creationId xmlns="" xmlns:a16="http://schemas.microsoft.com/office/drawing/2014/main" id="{88A7CF85-48D0-4B89-9B9F-4EDE7A352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0" name="Line 61">
              <a:extLst>
                <a:ext uri="{FF2B5EF4-FFF2-40B4-BE49-F238E27FC236}">
                  <a16:creationId xmlns="" xmlns:a16="http://schemas.microsoft.com/office/drawing/2014/main" id="{2F4E6BEF-08FD-4DE4-8CAC-E7F8BA8A4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1" name="Line 62">
              <a:extLst>
                <a:ext uri="{FF2B5EF4-FFF2-40B4-BE49-F238E27FC236}">
                  <a16:creationId xmlns="" xmlns:a16="http://schemas.microsoft.com/office/drawing/2014/main" id="{A20E2CBC-384B-431F-ACB0-DC91F41D0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827"/>
              <a:ext cx="0" cy="256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82" name="Object 63">
                  <a:extLst>
                    <a:ext uri="{FF2B5EF4-FFF2-40B4-BE49-F238E27FC236}">
                      <a16:creationId xmlns:a16="http://schemas.microsoft.com/office/drawing/2014/main" id="{D70A93D9-59AE-44F4-ABB9-3FADFD8A4A80}"/>
                    </a:ext>
                  </a:extLst>
                </p:cNvPr>
                <p:cNvSpPr txBox="1"/>
                <p:nvPr/>
              </p:nvSpPr>
              <p:spPr bwMode="auto">
                <a:xfrm>
                  <a:off x="4377" y="882"/>
                  <a:ext cx="76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𝐄𝐯𝐚𝐥𝐮𝐚𝐭𝐞𝐝</m:t>
                        </m:r>
                        <m:r>
                          <a:rPr lang="en-US" altLang="zh-CN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𝛑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82" name="Object 63">
                  <a:extLst>
                    <a:ext uri="{FF2B5EF4-FFF2-40B4-BE49-F238E27FC236}">
                      <a16:creationId xmlns="" xmlns:a16="http://schemas.microsoft.com/office/drawing/2014/main" id="{D70A93D9-59AE-44F4-ABB9-3FADFD8A4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7" y="882"/>
                  <a:ext cx="768" cy="192"/>
                </a:xfrm>
                <a:prstGeom prst="rect">
                  <a:avLst/>
                </a:prstGeom>
                <a:blipFill>
                  <a:blip r:embed="rId2"/>
                  <a:stretch>
                    <a:fillRect r="-8333" b="-24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="" xmlns:p14="http://schemas.microsoft.com/office/powerpoint/2010/main" val="209303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Freeform 400"/>
          <p:cNvSpPr/>
          <p:nvPr/>
        </p:nvSpPr>
        <p:spPr>
          <a:xfrm>
            <a:off x="69850" y="889000"/>
            <a:ext cx="6838950" cy="4023482"/>
          </a:xfrm>
          <a:custGeom>
            <a:avLst/>
            <a:gdLst>
              <a:gd name="connsiteX0" fmla="*/ 355600 w 6838950"/>
              <a:gd name="connsiteY0" fmla="*/ 3644900 h 4023482"/>
              <a:gd name="connsiteX1" fmla="*/ 355600 w 6838950"/>
              <a:gd name="connsiteY1" fmla="*/ 3644900 h 4023482"/>
              <a:gd name="connsiteX2" fmla="*/ 393700 w 6838950"/>
              <a:gd name="connsiteY2" fmla="*/ 3695700 h 4023482"/>
              <a:gd name="connsiteX3" fmla="*/ 450850 w 6838950"/>
              <a:gd name="connsiteY3" fmla="*/ 3727450 h 4023482"/>
              <a:gd name="connsiteX4" fmla="*/ 469900 w 6838950"/>
              <a:gd name="connsiteY4" fmla="*/ 3740150 h 4023482"/>
              <a:gd name="connsiteX5" fmla="*/ 501650 w 6838950"/>
              <a:gd name="connsiteY5" fmla="*/ 3752850 h 4023482"/>
              <a:gd name="connsiteX6" fmla="*/ 520700 w 6838950"/>
              <a:gd name="connsiteY6" fmla="*/ 3759200 h 4023482"/>
              <a:gd name="connsiteX7" fmla="*/ 565150 w 6838950"/>
              <a:gd name="connsiteY7" fmla="*/ 3778250 h 4023482"/>
              <a:gd name="connsiteX8" fmla="*/ 641350 w 6838950"/>
              <a:gd name="connsiteY8" fmla="*/ 3803650 h 4023482"/>
              <a:gd name="connsiteX9" fmla="*/ 717550 w 6838950"/>
              <a:gd name="connsiteY9" fmla="*/ 3822700 h 4023482"/>
              <a:gd name="connsiteX10" fmla="*/ 742950 w 6838950"/>
              <a:gd name="connsiteY10" fmla="*/ 3835400 h 4023482"/>
              <a:gd name="connsiteX11" fmla="*/ 787400 w 6838950"/>
              <a:gd name="connsiteY11" fmla="*/ 3848100 h 4023482"/>
              <a:gd name="connsiteX12" fmla="*/ 819150 w 6838950"/>
              <a:gd name="connsiteY12" fmla="*/ 3854450 h 4023482"/>
              <a:gd name="connsiteX13" fmla="*/ 876300 w 6838950"/>
              <a:gd name="connsiteY13" fmla="*/ 3860800 h 4023482"/>
              <a:gd name="connsiteX14" fmla="*/ 1041400 w 6838950"/>
              <a:gd name="connsiteY14" fmla="*/ 3879850 h 4023482"/>
              <a:gd name="connsiteX15" fmla="*/ 1073150 w 6838950"/>
              <a:gd name="connsiteY15" fmla="*/ 3892550 h 4023482"/>
              <a:gd name="connsiteX16" fmla="*/ 1295400 w 6838950"/>
              <a:gd name="connsiteY16" fmla="*/ 3917950 h 4023482"/>
              <a:gd name="connsiteX17" fmla="*/ 1492250 w 6838950"/>
              <a:gd name="connsiteY17" fmla="*/ 3949700 h 4023482"/>
              <a:gd name="connsiteX18" fmla="*/ 1651000 w 6838950"/>
              <a:gd name="connsiteY18" fmla="*/ 3962400 h 4023482"/>
              <a:gd name="connsiteX19" fmla="*/ 1803400 w 6838950"/>
              <a:gd name="connsiteY19" fmla="*/ 3968750 h 4023482"/>
              <a:gd name="connsiteX20" fmla="*/ 1911350 w 6838950"/>
              <a:gd name="connsiteY20" fmla="*/ 3975100 h 4023482"/>
              <a:gd name="connsiteX21" fmla="*/ 2806700 w 6838950"/>
              <a:gd name="connsiteY21" fmla="*/ 3968750 h 4023482"/>
              <a:gd name="connsiteX22" fmla="*/ 3822700 w 6838950"/>
              <a:gd name="connsiteY22" fmla="*/ 3987800 h 4023482"/>
              <a:gd name="connsiteX23" fmla="*/ 4133850 w 6838950"/>
              <a:gd name="connsiteY23" fmla="*/ 3994150 h 4023482"/>
              <a:gd name="connsiteX24" fmla="*/ 4610100 w 6838950"/>
              <a:gd name="connsiteY24" fmla="*/ 4006850 h 4023482"/>
              <a:gd name="connsiteX25" fmla="*/ 5257800 w 6838950"/>
              <a:gd name="connsiteY25" fmla="*/ 4006850 h 4023482"/>
              <a:gd name="connsiteX26" fmla="*/ 5791200 w 6838950"/>
              <a:gd name="connsiteY26" fmla="*/ 3994150 h 4023482"/>
              <a:gd name="connsiteX27" fmla="*/ 5848350 w 6838950"/>
              <a:gd name="connsiteY27" fmla="*/ 3981450 h 4023482"/>
              <a:gd name="connsiteX28" fmla="*/ 6045200 w 6838950"/>
              <a:gd name="connsiteY28" fmla="*/ 3962400 h 4023482"/>
              <a:gd name="connsiteX29" fmla="*/ 6146800 w 6838950"/>
              <a:gd name="connsiteY29" fmla="*/ 3949700 h 4023482"/>
              <a:gd name="connsiteX30" fmla="*/ 6223000 w 6838950"/>
              <a:gd name="connsiteY30" fmla="*/ 3924300 h 4023482"/>
              <a:gd name="connsiteX31" fmla="*/ 6261100 w 6838950"/>
              <a:gd name="connsiteY31" fmla="*/ 3911600 h 4023482"/>
              <a:gd name="connsiteX32" fmla="*/ 6305550 w 6838950"/>
              <a:gd name="connsiteY32" fmla="*/ 3905250 h 4023482"/>
              <a:gd name="connsiteX33" fmla="*/ 6343650 w 6838950"/>
              <a:gd name="connsiteY33" fmla="*/ 3892550 h 4023482"/>
              <a:gd name="connsiteX34" fmla="*/ 6375400 w 6838950"/>
              <a:gd name="connsiteY34" fmla="*/ 3886200 h 4023482"/>
              <a:gd name="connsiteX35" fmla="*/ 6407150 w 6838950"/>
              <a:gd name="connsiteY35" fmla="*/ 3873500 h 4023482"/>
              <a:gd name="connsiteX36" fmla="*/ 6464300 w 6838950"/>
              <a:gd name="connsiteY36" fmla="*/ 3867150 h 4023482"/>
              <a:gd name="connsiteX37" fmla="*/ 6521450 w 6838950"/>
              <a:gd name="connsiteY37" fmla="*/ 3848100 h 4023482"/>
              <a:gd name="connsiteX38" fmla="*/ 6553200 w 6838950"/>
              <a:gd name="connsiteY38" fmla="*/ 3835400 h 4023482"/>
              <a:gd name="connsiteX39" fmla="*/ 6572250 w 6838950"/>
              <a:gd name="connsiteY39" fmla="*/ 3829050 h 4023482"/>
              <a:gd name="connsiteX40" fmla="*/ 6597650 w 6838950"/>
              <a:gd name="connsiteY40" fmla="*/ 3810000 h 4023482"/>
              <a:gd name="connsiteX41" fmla="*/ 6629400 w 6838950"/>
              <a:gd name="connsiteY41" fmla="*/ 3803650 h 4023482"/>
              <a:gd name="connsiteX42" fmla="*/ 6642100 w 6838950"/>
              <a:gd name="connsiteY42" fmla="*/ 3784600 h 4023482"/>
              <a:gd name="connsiteX43" fmla="*/ 6661150 w 6838950"/>
              <a:gd name="connsiteY43" fmla="*/ 3778250 h 4023482"/>
              <a:gd name="connsiteX44" fmla="*/ 6667500 w 6838950"/>
              <a:gd name="connsiteY44" fmla="*/ 3759200 h 4023482"/>
              <a:gd name="connsiteX45" fmla="*/ 6680200 w 6838950"/>
              <a:gd name="connsiteY45" fmla="*/ 3740150 h 4023482"/>
              <a:gd name="connsiteX46" fmla="*/ 6686550 w 6838950"/>
              <a:gd name="connsiteY46" fmla="*/ 3714750 h 4023482"/>
              <a:gd name="connsiteX47" fmla="*/ 6699250 w 6838950"/>
              <a:gd name="connsiteY47" fmla="*/ 3670300 h 4023482"/>
              <a:gd name="connsiteX48" fmla="*/ 6705600 w 6838950"/>
              <a:gd name="connsiteY48" fmla="*/ 3549650 h 4023482"/>
              <a:gd name="connsiteX49" fmla="*/ 6718300 w 6838950"/>
              <a:gd name="connsiteY49" fmla="*/ 3524250 h 4023482"/>
              <a:gd name="connsiteX50" fmla="*/ 6724650 w 6838950"/>
              <a:gd name="connsiteY50" fmla="*/ 3448050 h 4023482"/>
              <a:gd name="connsiteX51" fmla="*/ 6718300 w 6838950"/>
              <a:gd name="connsiteY51" fmla="*/ 3136900 h 4023482"/>
              <a:gd name="connsiteX52" fmla="*/ 6692900 w 6838950"/>
              <a:gd name="connsiteY52" fmla="*/ 3092450 h 4023482"/>
              <a:gd name="connsiteX53" fmla="*/ 6673850 w 6838950"/>
              <a:gd name="connsiteY53" fmla="*/ 3073400 h 4023482"/>
              <a:gd name="connsiteX54" fmla="*/ 6591300 w 6838950"/>
              <a:gd name="connsiteY54" fmla="*/ 3028950 h 4023482"/>
              <a:gd name="connsiteX55" fmla="*/ 6559550 w 6838950"/>
              <a:gd name="connsiteY55" fmla="*/ 3009900 h 4023482"/>
              <a:gd name="connsiteX56" fmla="*/ 6496050 w 6838950"/>
              <a:gd name="connsiteY56" fmla="*/ 2984500 h 4023482"/>
              <a:gd name="connsiteX57" fmla="*/ 6470650 w 6838950"/>
              <a:gd name="connsiteY57" fmla="*/ 2971800 h 4023482"/>
              <a:gd name="connsiteX58" fmla="*/ 6445250 w 6838950"/>
              <a:gd name="connsiteY58" fmla="*/ 2952750 h 4023482"/>
              <a:gd name="connsiteX59" fmla="*/ 6413500 w 6838950"/>
              <a:gd name="connsiteY59" fmla="*/ 2946400 h 4023482"/>
              <a:gd name="connsiteX60" fmla="*/ 6362700 w 6838950"/>
              <a:gd name="connsiteY60" fmla="*/ 2927350 h 4023482"/>
              <a:gd name="connsiteX61" fmla="*/ 6337300 w 6838950"/>
              <a:gd name="connsiteY61" fmla="*/ 2914650 h 4023482"/>
              <a:gd name="connsiteX62" fmla="*/ 6305550 w 6838950"/>
              <a:gd name="connsiteY62" fmla="*/ 2908300 h 4023482"/>
              <a:gd name="connsiteX63" fmla="*/ 6280150 w 6838950"/>
              <a:gd name="connsiteY63" fmla="*/ 2901950 h 4023482"/>
              <a:gd name="connsiteX64" fmla="*/ 6242050 w 6838950"/>
              <a:gd name="connsiteY64" fmla="*/ 2889250 h 4023482"/>
              <a:gd name="connsiteX65" fmla="*/ 6203950 w 6838950"/>
              <a:gd name="connsiteY65" fmla="*/ 2882900 h 4023482"/>
              <a:gd name="connsiteX66" fmla="*/ 6153150 w 6838950"/>
              <a:gd name="connsiteY66" fmla="*/ 2870200 h 4023482"/>
              <a:gd name="connsiteX67" fmla="*/ 6115050 w 6838950"/>
              <a:gd name="connsiteY67" fmla="*/ 2863850 h 4023482"/>
              <a:gd name="connsiteX68" fmla="*/ 6032500 w 6838950"/>
              <a:gd name="connsiteY68" fmla="*/ 2844800 h 4023482"/>
              <a:gd name="connsiteX69" fmla="*/ 5988050 w 6838950"/>
              <a:gd name="connsiteY69" fmla="*/ 2838450 h 4023482"/>
              <a:gd name="connsiteX70" fmla="*/ 5880100 w 6838950"/>
              <a:gd name="connsiteY70" fmla="*/ 2819400 h 4023482"/>
              <a:gd name="connsiteX71" fmla="*/ 5829300 w 6838950"/>
              <a:gd name="connsiteY71" fmla="*/ 2806700 h 4023482"/>
              <a:gd name="connsiteX72" fmla="*/ 5721350 w 6838950"/>
              <a:gd name="connsiteY72" fmla="*/ 2794000 h 4023482"/>
              <a:gd name="connsiteX73" fmla="*/ 5664200 w 6838950"/>
              <a:gd name="connsiteY73" fmla="*/ 2781300 h 4023482"/>
              <a:gd name="connsiteX74" fmla="*/ 5334000 w 6838950"/>
              <a:gd name="connsiteY74" fmla="*/ 2774950 h 4023482"/>
              <a:gd name="connsiteX75" fmla="*/ 5270500 w 6838950"/>
              <a:gd name="connsiteY75" fmla="*/ 2768600 h 4023482"/>
              <a:gd name="connsiteX76" fmla="*/ 5194300 w 6838950"/>
              <a:gd name="connsiteY76" fmla="*/ 2755900 h 4023482"/>
              <a:gd name="connsiteX77" fmla="*/ 5130800 w 6838950"/>
              <a:gd name="connsiteY77" fmla="*/ 2736850 h 4023482"/>
              <a:gd name="connsiteX78" fmla="*/ 5080000 w 6838950"/>
              <a:gd name="connsiteY78" fmla="*/ 2724150 h 4023482"/>
              <a:gd name="connsiteX79" fmla="*/ 4972050 w 6838950"/>
              <a:gd name="connsiteY79" fmla="*/ 2711450 h 4023482"/>
              <a:gd name="connsiteX80" fmla="*/ 4940300 w 6838950"/>
              <a:gd name="connsiteY80" fmla="*/ 2698750 h 4023482"/>
              <a:gd name="connsiteX81" fmla="*/ 4895850 w 6838950"/>
              <a:gd name="connsiteY81" fmla="*/ 2692400 h 4023482"/>
              <a:gd name="connsiteX82" fmla="*/ 4876800 w 6838950"/>
              <a:gd name="connsiteY82" fmla="*/ 2679700 h 4023482"/>
              <a:gd name="connsiteX83" fmla="*/ 4832350 w 6838950"/>
              <a:gd name="connsiteY83" fmla="*/ 2667000 h 4023482"/>
              <a:gd name="connsiteX84" fmla="*/ 4813300 w 6838950"/>
              <a:gd name="connsiteY84" fmla="*/ 2660650 h 4023482"/>
              <a:gd name="connsiteX85" fmla="*/ 4768850 w 6838950"/>
              <a:gd name="connsiteY85" fmla="*/ 2641600 h 4023482"/>
              <a:gd name="connsiteX86" fmla="*/ 4749800 w 6838950"/>
              <a:gd name="connsiteY86" fmla="*/ 2622550 h 4023482"/>
              <a:gd name="connsiteX87" fmla="*/ 4699000 w 6838950"/>
              <a:gd name="connsiteY87" fmla="*/ 2597150 h 4023482"/>
              <a:gd name="connsiteX88" fmla="*/ 4667250 w 6838950"/>
              <a:gd name="connsiteY88" fmla="*/ 2571750 h 4023482"/>
              <a:gd name="connsiteX89" fmla="*/ 4597400 w 6838950"/>
              <a:gd name="connsiteY89" fmla="*/ 2495550 h 4023482"/>
              <a:gd name="connsiteX90" fmla="*/ 4572000 w 6838950"/>
              <a:gd name="connsiteY90" fmla="*/ 2457450 h 4023482"/>
              <a:gd name="connsiteX91" fmla="*/ 4565650 w 6838950"/>
              <a:gd name="connsiteY91" fmla="*/ 2432050 h 4023482"/>
              <a:gd name="connsiteX92" fmla="*/ 4552950 w 6838950"/>
              <a:gd name="connsiteY92" fmla="*/ 2413000 h 4023482"/>
              <a:gd name="connsiteX93" fmla="*/ 4540250 w 6838950"/>
              <a:gd name="connsiteY93" fmla="*/ 2362200 h 4023482"/>
              <a:gd name="connsiteX94" fmla="*/ 4540250 w 6838950"/>
              <a:gd name="connsiteY94" fmla="*/ 1885950 h 4023482"/>
              <a:gd name="connsiteX95" fmla="*/ 4552950 w 6838950"/>
              <a:gd name="connsiteY95" fmla="*/ 1860550 h 4023482"/>
              <a:gd name="connsiteX96" fmla="*/ 4578350 w 6838950"/>
              <a:gd name="connsiteY96" fmla="*/ 1771650 h 4023482"/>
              <a:gd name="connsiteX97" fmla="*/ 4616450 w 6838950"/>
              <a:gd name="connsiteY97" fmla="*/ 1733550 h 4023482"/>
              <a:gd name="connsiteX98" fmla="*/ 4641850 w 6838950"/>
              <a:gd name="connsiteY98" fmla="*/ 1701800 h 4023482"/>
              <a:gd name="connsiteX99" fmla="*/ 4699000 w 6838950"/>
              <a:gd name="connsiteY99" fmla="*/ 1676400 h 4023482"/>
              <a:gd name="connsiteX100" fmla="*/ 4819650 w 6838950"/>
              <a:gd name="connsiteY100" fmla="*/ 1612900 h 4023482"/>
              <a:gd name="connsiteX101" fmla="*/ 4845050 w 6838950"/>
              <a:gd name="connsiteY101" fmla="*/ 1606550 h 4023482"/>
              <a:gd name="connsiteX102" fmla="*/ 4991100 w 6838950"/>
              <a:gd name="connsiteY102" fmla="*/ 1600200 h 4023482"/>
              <a:gd name="connsiteX103" fmla="*/ 5403850 w 6838950"/>
              <a:gd name="connsiteY103" fmla="*/ 1587500 h 4023482"/>
              <a:gd name="connsiteX104" fmla="*/ 5588000 w 6838950"/>
              <a:gd name="connsiteY104" fmla="*/ 1581150 h 4023482"/>
              <a:gd name="connsiteX105" fmla="*/ 5803900 w 6838950"/>
              <a:gd name="connsiteY105" fmla="*/ 1562100 h 4023482"/>
              <a:gd name="connsiteX106" fmla="*/ 5880100 w 6838950"/>
              <a:gd name="connsiteY106" fmla="*/ 1549400 h 4023482"/>
              <a:gd name="connsiteX107" fmla="*/ 5969000 w 6838950"/>
              <a:gd name="connsiteY107" fmla="*/ 1530350 h 4023482"/>
              <a:gd name="connsiteX108" fmla="*/ 6064250 w 6838950"/>
              <a:gd name="connsiteY108" fmla="*/ 1524000 h 4023482"/>
              <a:gd name="connsiteX109" fmla="*/ 6235700 w 6838950"/>
              <a:gd name="connsiteY109" fmla="*/ 1504950 h 4023482"/>
              <a:gd name="connsiteX110" fmla="*/ 6375400 w 6838950"/>
              <a:gd name="connsiteY110" fmla="*/ 1479550 h 4023482"/>
              <a:gd name="connsiteX111" fmla="*/ 6527800 w 6838950"/>
              <a:gd name="connsiteY111" fmla="*/ 1460500 h 4023482"/>
              <a:gd name="connsiteX112" fmla="*/ 6591300 w 6838950"/>
              <a:gd name="connsiteY112" fmla="*/ 1447800 h 4023482"/>
              <a:gd name="connsiteX113" fmla="*/ 6642100 w 6838950"/>
              <a:gd name="connsiteY113" fmla="*/ 1441450 h 4023482"/>
              <a:gd name="connsiteX114" fmla="*/ 6718300 w 6838950"/>
              <a:gd name="connsiteY114" fmla="*/ 1403350 h 4023482"/>
              <a:gd name="connsiteX115" fmla="*/ 6762750 w 6838950"/>
              <a:gd name="connsiteY115" fmla="*/ 1371600 h 4023482"/>
              <a:gd name="connsiteX116" fmla="*/ 6800850 w 6838950"/>
              <a:gd name="connsiteY116" fmla="*/ 1333500 h 4023482"/>
              <a:gd name="connsiteX117" fmla="*/ 6826250 w 6838950"/>
              <a:gd name="connsiteY117" fmla="*/ 1263650 h 4023482"/>
              <a:gd name="connsiteX118" fmla="*/ 6838950 w 6838950"/>
              <a:gd name="connsiteY118" fmla="*/ 1130300 h 4023482"/>
              <a:gd name="connsiteX119" fmla="*/ 6826250 w 6838950"/>
              <a:gd name="connsiteY119" fmla="*/ 857250 h 4023482"/>
              <a:gd name="connsiteX120" fmla="*/ 6807200 w 6838950"/>
              <a:gd name="connsiteY120" fmla="*/ 806450 h 4023482"/>
              <a:gd name="connsiteX121" fmla="*/ 6800850 w 6838950"/>
              <a:gd name="connsiteY121" fmla="*/ 749300 h 4023482"/>
              <a:gd name="connsiteX122" fmla="*/ 6788150 w 6838950"/>
              <a:gd name="connsiteY122" fmla="*/ 723900 h 4023482"/>
              <a:gd name="connsiteX123" fmla="*/ 6781800 w 6838950"/>
              <a:gd name="connsiteY123" fmla="*/ 692150 h 4023482"/>
              <a:gd name="connsiteX124" fmla="*/ 6750050 w 6838950"/>
              <a:gd name="connsiteY124" fmla="*/ 628650 h 4023482"/>
              <a:gd name="connsiteX125" fmla="*/ 6743700 w 6838950"/>
              <a:gd name="connsiteY125" fmla="*/ 590550 h 4023482"/>
              <a:gd name="connsiteX126" fmla="*/ 6724650 w 6838950"/>
              <a:gd name="connsiteY126" fmla="*/ 558800 h 4023482"/>
              <a:gd name="connsiteX127" fmla="*/ 6673850 w 6838950"/>
              <a:gd name="connsiteY127" fmla="*/ 488950 h 4023482"/>
              <a:gd name="connsiteX128" fmla="*/ 6654800 w 6838950"/>
              <a:gd name="connsiteY128" fmla="*/ 457200 h 4023482"/>
              <a:gd name="connsiteX129" fmla="*/ 6610350 w 6838950"/>
              <a:gd name="connsiteY129" fmla="*/ 412750 h 4023482"/>
              <a:gd name="connsiteX130" fmla="*/ 6591300 w 6838950"/>
              <a:gd name="connsiteY130" fmla="*/ 387350 h 4023482"/>
              <a:gd name="connsiteX131" fmla="*/ 6572250 w 6838950"/>
              <a:gd name="connsiteY131" fmla="*/ 355600 h 4023482"/>
              <a:gd name="connsiteX132" fmla="*/ 6540500 w 6838950"/>
              <a:gd name="connsiteY132" fmla="*/ 330200 h 4023482"/>
              <a:gd name="connsiteX133" fmla="*/ 6521450 w 6838950"/>
              <a:gd name="connsiteY133" fmla="*/ 311150 h 4023482"/>
              <a:gd name="connsiteX134" fmla="*/ 6457950 w 6838950"/>
              <a:gd name="connsiteY134" fmla="*/ 266700 h 4023482"/>
              <a:gd name="connsiteX135" fmla="*/ 6426200 w 6838950"/>
              <a:gd name="connsiteY135" fmla="*/ 247650 h 4023482"/>
              <a:gd name="connsiteX136" fmla="*/ 6369050 w 6838950"/>
              <a:gd name="connsiteY136" fmla="*/ 228600 h 4023482"/>
              <a:gd name="connsiteX137" fmla="*/ 6337300 w 6838950"/>
              <a:gd name="connsiteY137" fmla="*/ 222250 h 4023482"/>
              <a:gd name="connsiteX138" fmla="*/ 6311900 w 6838950"/>
              <a:gd name="connsiteY138" fmla="*/ 209550 h 4023482"/>
              <a:gd name="connsiteX139" fmla="*/ 6191250 w 6838950"/>
              <a:gd name="connsiteY139" fmla="*/ 196850 h 4023482"/>
              <a:gd name="connsiteX140" fmla="*/ 5937250 w 6838950"/>
              <a:gd name="connsiteY140" fmla="*/ 165100 h 4023482"/>
              <a:gd name="connsiteX141" fmla="*/ 5784850 w 6838950"/>
              <a:gd name="connsiteY141" fmla="*/ 152400 h 4023482"/>
              <a:gd name="connsiteX142" fmla="*/ 5245100 w 6838950"/>
              <a:gd name="connsiteY142" fmla="*/ 158750 h 4023482"/>
              <a:gd name="connsiteX143" fmla="*/ 5048250 w 6838950"/>
              <a:gd name="connsiteY143" fmla="*/ 177800 h 4023482"/>
              <a:gd name="connsiteX144" fmla="*/ 4889500 w 6838950"/>
              <a:gd name="connsiteY144" fmla="*/ 184150 h 4023482"/>
              <a:gd name="connsiteX145" fmla="*/ 4521200 w 6838950"/>
              <a:gd name="connsiteY145" fmla="*/ 203200 h 4023482"/>
              <a:gd name="connsiteX146" fmla="*/ 3911600 w 6838950"/>
              <a:gd name="connsiteY146" fmla="*/ 196850 h 4023482"/>
              <a:gd name="connsiteX147" fmla="*/ 3810000 w 6838950"/>
              <a:gd name="connsiteY147" fmla="*/ 184150 h 4023482"/>
              <a:gd name="connsiteX148" fmla="*/ 3721100 w 6838950"/>
              <a:gd name="connsiteY148" fmla="*/ 177800 h 4023482"/>
              <a:gd name="connsiteX149" fmla="*/ 3638550 w 6838950"/>
              <a:gd name="connsiteY149" fmla="*/ 165100 h 4023482"/>
              <a:gd name="connsiteX150" fmla="*/ 3562350 w 6838950"/>
              <a:gd name="connsiteY150" fmla="*/ 158750 h 4023482"/>
              <a:gd name="connsiteX151" fmla="*/ 3403600 w 6838950"/>
              <a:gd name="connsiteY151" fmla="*/ 133350 h 4023482"/>
              <a:gd name="connsiteX152" fmla="*/ 3333750 w 6838950"/>
              <a:gd name="connsiteY152" fmla="*/ 127000 h 4023482"/>
              <a:gd name="connsiteX153" fmla="*/ 3060700 w 6838950"/>
              <a:gd name="connsiteY153" fmla="*/ 95250 h 4023482"/>
              <a:gd name="connsiteX154" fmla="*/ 2927350 w 6838950"/>
              <a:gd name="connsiteY154" fmla="*/ 76200 h 4023482"/>
              <a:gd name="connsiteX155" fmla="*/ 2851150 w 6838950"/>
              <a:gd name="connsiteY155" fmla="*/ 63500 h 4023482"/>
              <a:gd name="connsiteX156" fmla="*/ 2711450 w 6838950"/>
              <a:gd name="connsiteY156" fmla="*/ 50800 h 4023482"/>
              <a:gd name="connsiteX157" fmla="*/ 2584450 w 6838950"/>
              <a:gd name="connsiteY157" fmla="*/ 38100 h 4023482"/>
              <a:gd name="connsiteX158" fmla="*/ 2520950 w 6838950"/>
              <a:gd name="connsiteY158" fmla="*/ 31750 h 4023482"/>
              <a:gd name="connsiteX159" fmla="*/ 2400300 w 6838950"/>
              <a:gd name="connsiteY159" fmla="*/ 25400 h 4023482"/>
              <a:gd name="connsiteX160" fmla="*/ 2216150 w 6838950"/>
              <a:gd name="connsiteY160" fmla="*/ 6350 h 4023482"/>
              <a:gd name="connsiteX161" fmla="*/ 1993900 w 6838950"/>
              <a:gd name="connsiteY161" fmla="*/ 0 h 4023482"/>
              <a:gd name="connsiteX162" fmla="*/ 1536700 w 6838950"/>
              <a:gd name="connsiteY162" fmla="*/ 6350 h 4023482"/>
              <a:gd name="connsiteX163" fmla="*/ 1504950 w 6838950"/>
              <a:gd name="connsiteY163" fmla="*/ 12700 h 4023482"/>
              <a:gd name="connsiteX164" fmla="*/ 1441450 w 6838950"/>
              <a:gd name="connsiteY164" fmla="*/ 19050 h 4023482"/>
              <a:gd name="connsiteX165" fmla="*/ 1416050 w 6838950"/>
              <a:gd name="connsiteY165" fmla="*/ 25400 h 4023482"/>
              <a:gd name="connsiteX166" fmla="*/ 1371600 w 6838950"/>
              <a:gd name="connsiteY166" fmla="*/ 38100 h 4023482"/>
              <a:gd name="connsiteX167" fmla="*/ 1276350 w 6838950"/>
              <a:gd name="connsiteY167" fmla="*/ 57150 h 4023482"/>
              <a:gd name="connsiteX168" fmla="*/ 1162050 w 6838950"/>
              <a:gd name="connsiteY168" fmla="*/ 95250 h 4023482"/>
              <a:gd name="connsiteX169" fmla="*/ 1104900 w 6838950"/>
              <a:gd name="connsiteY169" fmla="*/ 114300 h 4023482"/>
              <a:gd name="connsiteX170" fmla="*/ 1054100 w 6838950"/>
              <a:gd name="connsiteY170" fmla="*/ 127000 h 4023482"/>
              <a:gd name="connsiteX171" fmla="*/ 984250 w 6838950"/>
              <a:gd name="connsiteY171" fmla="*/ 158750 h 4023482"/>
              <a:gd name="connsiteX172" fmla="*/ 946150 w 6838950"/>
              <a:gd name="connsiteY172" fmla="*/ 177800 h 4023482"/>
              <a:gd name="connsiteX173" fmla="*/ 869950 w 6838950"/>
              <a:gd name="connsiteY173" fmla="*/ 203200 h 4023482"/>
              <a:gd name="connsiteX174" fmla="*/ 831850 w 6838950"/>
              <a:gd name="connsiteY174" fmla="*/ 215900 h 4023482"/>
              <a:gd name="connsiteX175" fmla="*/ 781050 w 6838950"/>
              <a:gd name="connsiteY175" fmla="*/ 222250 h 4023482"/>
              <a:gd name="connsiteX176" fmla="*/ 717550 w 6838950"/>
              <a:gd name="connsiteY176" fmla="*/ 260350 h 4023482"/>
              <a:gd name="connsiteX177" fmla="*/ 679450 w 6838950"/>
              <a:gd name="connsiteY177" fmla="*/ 266700 h 4023482"/>
              <a:gd name="connsiteX178" fmla="*/ 628650 w 6838950"/>
              <a:gd name="connsiteY178" fmla="*/ 298450 h 4023482"/>
              <a:gd name="connsiteX179" fmla="*/ 596900 w 6838950"/>
              <a:gd name="connsiteY179" fmla="*/ 311150 h 4023482"/>
              <a:gd name="connsiteX180" fmla="*/ 577850 w 6838950"/>
              <a:gd name="connsiteY180" fmla="*/ 330200 h 4023482"/>
              <a:gd name="connsiteX181" fmla="*/ 552450 w 6838950"/>
              <a:gd name="connsiteY181" fmla="*/ 349250 h 4023482"/>
              <a:gd name="connsiteX182" fmla="*/ 546100 w 6838950"/>
              <a:gd name="connsiteY182" fmla="*/ 368300 h 4023482"/>
              <a:gd name="connsiteX183" fmla="*/ 527050 w 6838950"/>
              <a:gd name="connsiteY183" fmla="*/ 387350 h 4023482"/>
              <a:gd name="connsiteX184" fmla="*/ 508000 w 6838950"/>
              <a:gd name="connsiteY184" fmla="*/ 431800 h 4023482"/>
              <a:gd name="connsiteX185" fmla="*/ 488950 w 6838950"/>
              <a:gd name="connsiteY185" fmla="*/ 457200 h 4023482"/>
              <a:gd name="connsiteX186" fmla="*/ 476250 w 6838950"/>
              <a:gd name="connsiteY186" fmla="*/ 488950 h 4023482"/>
              <a:gd name="connsiteX187" fmla="*/ 438150 w 6838950"/>
              <a:gd name="connsiteY187" fmla="*/ 565150 h 4023482"/>
              <a:gd name="connsiteX188" fmla="*/ 419100 w 6838950"/>
              <a:gd name="connsiteY188" fmla="*/ 603250 h 4023482"/>
              <a:gd name="connsiteX189" fmla="*/ 400050 w 6838950"/>
              <a:gd name="connsiteY189" fmla="*/ 641350 h 4023482"/>
              <a:gd name="connsiteX190" fmla="*/ 393700 w 6838950"/>
              <a:gd name="connsiteY190" fmla="*/ 673100 h 4023482"/>
              <a:gd name="connsiteX191" fmla="*/ 336550 w 6838950"/>
              <a:gd name="connsiteY191" fmla="*/ 793750 h 4023482"/>
              <a:gd name="connsiteX192" fmla="*/ 317500 w 6838950"/>
              <a:gd name="connsiteY192" fmla="*/ 831850 h 4023482"/>
              <a:gd name="connsiteX193" fmla="*/ 285750 w 6838950"/>
              <a:gd name="connsiteY193" fmla="*/ 908050 h 4023482"/>
              <a:gd name="connsiteX194" fmla="*/ 273050 w 6838950"/>
              <a:gd name="connsiteY194" fmla="*/ 946150 h 4023482"/>
              <a:gd name="connsiteX195" fmla="*/ 234950 w 6838950"/>
              <a:gd name="connsiteY195" fmla="*/ 1022350 h 4023482"/>
              <a:gd name="connsiteX196" fmla="*/ 222250 w 6838950"/>
              <a:gd name="connsiteY196" fmla="*/ 1073150 h 4023482"/>
              <a:gd name="connsiteX197" fmla="*/ 215900 w 6838950"/>
              <a:gd name="connsiteY197" fmla="*/ 1117600 h 4023482"/>
              <a:gd name="connsiteX198" fmla="*/ 171450 w 6838950"/>
              <a:gd name="connsiteY198" fmla="*/ 1250950 h 4023482"/>
              <a:gd name="connsiteX199" fmla="*/ 152400 w 6838950"/>
              <a:gd name="connsiteY199" fmla="*/ 1346200 h 4023482"/>
              <a:gd name="connsiteX200" fmla="*/ 133350 w 6838950"/>
              <a:gd name="connsiteY200" fmla="*/ 1384300 h 4023482"/>
              <a:gd name="connsiteX201" fmla="*/ 120650 w 6838950"/>
              <a:gd name="connsiteY201" fmla="*/ 1435100 h 4023482"/>
              <a:gd name="connsiteX202" fmla="*/ 107950 w 6838950"/>
              <a:gd name="connsiteY202" fmla="*/ 1479550 h 4023482"/>
              <a:gd name="connsiteX203" fmla="*/ 95250 w 6838950"/>
              <a:gd name="connsiteY203" fmla="*/ 1536700 h 4023482"/>
              <a:gd name="connsiteX204" fmla="*/ 76200 w 6838950"/>
              <a:gd name="connsiteY204" fmla="*/ 1587500 h 4023482"/>
              <a:gd name="connsiteX205" fmla="*/ 69850 w 6838950"/>
              <a:gd name="connsiteY205" fmla="*/ 1638300 h 4023482"/>
              <a:gd name="connsiteX206" fmla="*/ 57150 w 6838950"/>
              <a:gd name="connsiteY206" fmla="*/ 1689100 h 4023482"/>
              <a:gd name="connsiteX207" fmla="*/ 31750 w 6838950"/>
              <a:gd name="connsiteY207" fmla="*/ 1879600 h 4023482"/>
              <a:gd name="connsiteX208" fmla="*/ 25400 w 6838950"/>
              <a:gd name="connsiteY208" fmla="*/ 1924050 h 4023482"/>
              <a:gd name="connsiteX209" fmla="*/ 19050 w 6838950"/>
              <a:gd name="connsiteY209" fmla="*/ 2051050 h 4023482"/>
              <a:gd name="connsiteX210" fmla="*/ 12700 w 6838950"/>
              <a:gd name="connsiteY210" fmla="*/ 2095500 h 4023482"/>
              <a:gd name="connsiteX211" fmla="*/ 0 w 6838950"/>
              <a:gd name="connsiteY211" fmla="*/ 2222500 h 4023482"/>
              <a:gd name="connsiteX212" fmla="*/ 12700 w 6838950"/>
              <a:gd name="connsiteY212" fmla="*/ 3073400 h 4023482"/>
              <a:gd name="connsiteX213" fmla="*/ 19050 w 6838950"/>
              <a:gd name="connsiteY213" fmla="*/ 3105150 h 4023482"/>
              <a:gd name="connsiteX214" fmla="*/ 25400 w 6838950"/>
              <a:gd name="connsiteY214" fmla="*/ 3143250 h 4023482"/>
              <a:gd name="connsiteX215" fmla="*/ 31750 w 6838950"/>
              <a:gd name="connsiteY215" fmla="*/ 3175000 h 4023482"/>
              <a:gd name="connsiteX216" fmla="*/ 38100 w 6838950"/>
              <a:gd name="connsiteY216" fmla="*/ 3213100 h 4023482"/>
              <a:gd name="connsiteX217" fmla="*/ 50800 w 6838950"/>
              <a:gd name="connsiteY217" fmla="*/ 3244850 h 4023482"/>
              <a:gd name="connsiteX218" fmla="*/ 69850 w 6838950"/>
              <a:gd name="connsiteY218" fmla="*/ 3295650 h 4023482"/>
              <a:gd name="connsiteX219" fmla="*/ 76200 w 6838950"/>
              <a:gd name="connsiteY219" fmla="*/ 3352800 h 4023482"/>
              <a:gd name="connsiteX220" fmla="*/ 88900 w 6838950"/>
              <a:gd name="connsiteY220" fmla="*/ 3384550 h 4023482"/>
              <a:gd name="connsiteX221" fmla="*/ 107950 w 6838950"/>
              <a:gd name="connsiteY221" fmla="*/ 3435350 h 4023482"/>
              <a:gd name="connsiteX222" fmla="*/ 120650 w 6838950"/>
              <a:gd name="connsiteY222" fmla="*/ 3460750 h 4023482"/>
              <a:gd name="connsiteX223" fmla="*/ 139700 w 6838950"/>
              <a:gd name="connsiteY223" fmla="*/ 3498850 h 4023482"/>
              <a:gd name="connsiteX224" fmla="*/ 165100 w 6838950"/>
              <a:gd name="connsiteY224" fmla="*/ 3517900 h 4023482"/>
              <a:gd name="connsiteX225" fmla="*/ 184150 w 6838950"/>
              <a:gd name="connsiteY225" fmla="*/ 3549650 h 4023482"/>
              <a:gd name="connsiteX226" fmla="*/ 190500 w 6838950"/>
              <a:gd name="connsiteY226" fmla="*/ 3568700 h 4023482"/>
              <a:gd name="connsiteX227" fmla="*/ 209550 w 6838950"/>
              <a:gd name="connsiteY227" fmla="*/ 3575050 h 4023482"/>
              <a:gd name="connsiteX228" fmla="*/ 228600 w 6838950"/>
              <a:gd name="connsiteY228" fmla="*/ 3600450 h 4023482"/>
              <a:gd name="connsiteX229" fmla="*/ 266700 w 6838950"/>
              <a:gd name="connsiteY229" fmla="*/ 3644900 h 4023482"/>
              <a:gd name="connsiteX230" fmla="*/ 285750 w 6838950"/>
              <a:gd name="connsiteY230" fmla="*/ 3651250 h 4023482"/>
              <a:gd name="connsiteX231" fmla="*/ 311150 w 6838950"/>
              <a:gd name="connsiteY231" fmla="*/ 3670300 h 4023482"/>
              <a:gd name="connsiteX232" fmla="*/ 330200 w 6838950"/>
              <a:gd name="connsiteY232" fmla="*/ 3676650 h 4023482"/>
              <a:gd name="connsiteX233" fmla="*/ 355600 w 6838950"/>
              <a:gd name="connsiteY233" fmla="*/ 3695700 h 4023482"/>
              <a:gd name="connsiteX234" fmla="*/ 400050 w 6838950"/>
              <a:gd name="connsiteY234" fmla="*/ 3708400 h 4023482"/>
              <a:gd name="connsiteX235" fmla="*/ 400050 w 6838950"/>
              <a:gd name="connsiteY235" fmla="*/ 3708400 h 402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6838950" h="4023482">
                <a:moveTo>
                  <a:pt x="355600" y="3644900"/>
                </a:moveTo>
                <a:lnTo>
                  <a:pt x="355600" y="3644900"/>
                </a:lnTo>
                <a:cubicBezTo>
                  <a:pt x="368300" y="3661833"/>
                  <a:pt x="378733" y="3680733"/>
                  <a:pt x="393700" y="3695700"/>
                </a:cubicBezTo>
                <a:cubicBezTo>
                  <a:pt x="404276" y="3706276"/>
                  <a:pt x="436876" y="3719465"/>
                  <a:pt x="450850" y="3727450"/>
                </a:cubicBezTo>
                <a:cubicBezTo>
                  <a:pt x="457476" y="3731236"/>
                  <a:pt x="463074" y="3736737"/>
                  <a:pt x="469900" y="3740150"/>
                </a:cubicBezTo>
                <a:cubicBezTo>
                  <a:pt x="480095" y="3745248"/>
                  <a:pt x="490977" y="3748848"/>
                  <a:pt x="501650" y="3752850"/>
                </a:cubicBezTo>
                <a:cubicBezTo>
                  <a:pt x="507917" y="3755200"/>
                  <a:pt x="514713" y="3756207"/>
                  <a:pt x="520700" y="3759200"/>
                </a:cubicBezTo>
                <a:cubicBezTo>
                  <a:pt x="564553" y="3781126"/>
                  <a:pt x="512287" y="3765034"/>
                  <a:pt x="565150" y="3778250"/>
                </a:cubicBezTo>
                <a:cubicBezTo>
                  <a:pt x="602121" y="3802898"/>
                  <a:pt x="572443" y="3786423"/>
                  <a:pt x="641350" y="3803650"/>
                </a:cubicBezTo>
                <a:cubicBezTo>
                  <a:pt x="735340" y="3827148"/>
                  <a:pt x="643260" y="3807842"/>
                  <a:pt x="717550" y="3822700"/>
                </a:cubicBezTo>
                <a:cubicBezTo>
                  <a:pt x="726017" y="3826933"/>
                  <a:pt x="734249" y="3831671"/>
                  <a:pt x="742950" y="3835400"/>
                </a:cubicBezTo>
                <a:cubicBezTo>
                  <a:pt x="754373" y="3840296"/>
                  <a:pt x="776246" y="3845621"/>
                  <a:pt x="787400" y="3848100"/>
                </a:cubicBezTo>
                <a:cubicBezTo>
                  <a:pt x="797936" y="3850441"/>
                  <a:pt x="808466" y="3852924"/>
                  <a:pt x="819150" y="3854450"/>
                </a:cubicBezTo>
                <a:cubicBezTo>
                  <a:pt x="838125" y="3857161"/>
                  <a:pt x="857309" y="3858210"/>
                  <a:pt x="876300" y="3860800"/>
                </a:cubicBezTo>
                <a:cubicBezTo>
                  <a:pt x="1018429" y="3880181"/>
                  <a:pt x="899071" y="3868902"/>
                  <a:pt x="1041400" y="3879850"/>
                </a:cubicBezTo>
                <a:cubicBezTo>
                  <a:pt x="1051983" y="3884083"/>
                  <a:pt x="1062012" y="3890129"/>
                  <a:pt x="1073150" y="3892550"/>
                </a:cubicBezTo>
                <a:cubicBezTo>
                  <a:pt x="1175068" y="3914706"/>
                  <a:pt x="1193627" y="3911963"/>
                  <a:pt x="1295400" y="3917950"/>
                </a:cubicBezTo>
                <a:cubicBezTo>
                  <a:pt x="1350202" y="3927914"/>
                  <a:pt x="1445249" y="3945940"/>
                  <a:pt x="1492250" y="3949700"/>
                </a:cubicBezTo>
                <a:lnTo>
                  <a:pt x="1651000" y="3962400"/>
                </a:lnTo>
                <a:cubicBezTo>
                  <a:pt x="1701749" y="3965507"/>
                  <a:pt x="1752616" y="3966273"/>
                  <a:pt x="1803400" y="3968750"/>
                </a:cubicBezTo>
                <a:cubicBezTo>
                  <a:pt x="1839403" y="3970506"/>
                  <a:pt x="1875367" y="3972983"/>
                  <a:pt x="1911350" y="3975100"/>
                </a:cubicBezTo>
                <a:lnTo>
                  <a:pt x="2806700" y="3968750"/>
                </a:lnTo>
                <a:cubicBezTo>
                  <a:pt x="3186027" y="3970215"/>
                  <a:pt x="3469623" y="3980040"/>
                  <a:pt x="3822700" y="3987800"/>
                </a:cubicBezTo>
                <a:lnTo>
                  <a:pt x="4133850" y="3994150"/>
                </a:lnTo>
                <a:lnTo>
                  <a:pt x="4610100" y="4006850"/>
                </a:lnTo>
                <a:cubicBezTo>
                  <a:pt x="4912506" y="4035651"/>
                  <a:pt x="4705242" y="4021265"/>
                  <a:pt x="5257800" y="4006850"/>
                </a:cubicBezTo>
                <a:cubicBezTo>
                  <a:pt x="5755232" y="3993874"/>
                  <a:pt x="5143360" y="4007107"/>
                  <a:pt x="5791200" y="3994150"/>
                </a:cubicBezTo>
                <a:cubicBezTo>
                  <a:pt x="5810250" y="3989917"/>
                  <a:pt x="5828986" y="3983871"/>
                  <a:pt x="5848350" y="3981450"/>
                </a:cubicBezTo>
                <a:cubicBezTo>
                  <a:pt x="5913764" y="3973273"/>
                  <a:pt x="5979680" y="3969680"/>
                  <a:pt x="6045200" y="3962400"/>
                </a:cubicBezTo>
                <a:cubicBezTo>
                  <a:pt x="6117226" y="3954397"/>
                  <a:pt x="6083375" y="3958761"/>
                  <a:pt x="6146800" y="3949700"/>
                </a:cubicBezTo>
                <a:lnTo>
                  <a:pt x="6223000" y="3924300"/>
                </a:lnTo>
                <a:cubicBezTo>
                  <a:pt x="6235700" y="3920067"/>
                  <a:pt x="6247848" y="3913493"/>
                  <a:pt x="6261100" y="3911600"/>
                </a:cubicBezTo>
                <a:lnTo>
                  <a:pt x="6305550" y="3905250"/>
                </a:lnTo>
                <a:cubicBezTo>
                  <a:pt x="6318250" y="3901017"/>
                  <a:pt x="6330735" y="3896072"/>
                  <a:pt x="6343650" y="3892550"/>
                </a:cubicBezTo>
                <a:cubicBezTo>
                  <a:pt x="6354063" y="3889710"/>
                  <a:pt x="6365062" y="3889301"/>
                  <a:pt x="6375400" y="3886200"/>
                </a:cubicBezTo>
                <a:cubicBezTo>
                  <a:pt x="6386318" y="3882925"/>
                  <a:pt x="6396004" y="3875888"/>
                  <a:pt x="6407150" y="3873500"/>
                </a:cubicBezTo>
                <a:cubicBezTo>
                  <a:pt x="6425892" y="3869484"/>
                  <a:pt x="6445250" y="3869267"/>
                  <a:pt x="6464300" y="3867150"/>
                </a:cubicBezTo>
                <a:cubicBezTo>
                  <a:pt x="6563675" y="3827400"/>
                  <a:pt x="6439419" y="3875444"/>
                  <a:pt x="6521450" y="3848100"/>
                </a:cubicBezTo>
                <a:cubicBezTo>
                  <a:pt x="6532264" y="3844495"/>
                  <a:pt x="6542527" y="3839402"/>
                  <a:pt x="6553200" y="3835400"/>
                </a:cubicBezTo>
                <a:cubicBezTo>
                  <a:pt x="6559467" y="3833050"/>
                  <a:pt x="6565900" y="3831167"/>
                  <a:pt x="6572250" y="3829050"/>
                </a:cubicBezTo>
                <a:cubicBezTo>
                  <a:pt x="6580717" y="3822700"/>
                  <a:pt x="6587979" y="3814298"/>
                  <a:pt x="6597650" y="3810000"/>
                </a:cubicBezTo>
                <a:cubicBezTo>
                  <a:pt x="6607513" y="3805617"/>
                  <a:pt x="6620029" y="3809005"/>
                  <a:pt x="6629400" y="3803650"/>
                </a:cubicBezTo>
                <a:cubicBezTo>
                  <a:pt x="6636026" y="3799864"/>
                  <a:pt x="6636141" y="3789368"/>
                  <a:pt x="6642100" y="3784600"/>
                </a:cubicBezTo>
                <a:cubicBezTo>
                  <a:pt x="6647327" y="3780419"/>
                  <a:pt x="6654800" y="3780367"/>
                  <a:pt x="6661150" y="3778250"/>
                </a:cubicBezTo>
                <a:cubicBezTo>
                  <a:pt x="6663267" y="3771900"/>
                  <a:pt x="6664507" y="3765187"/>
                  <a:pt x="6667500" y="3759200"/>
                </a:cubicBezTo>
                <a:cubicBezTo>
                  <a:pt x="6670913" y="3752374"/>
                  <a:pt x="6677194" y="3747165"/>
                  <a:pt x="6680200" y="3740150"/>
                </a:cubicBezTo>
                <a:cubicBezTo>
                  <a:pt x="6683638" y="3732128"/>
                  <a:pt x="6684254" y="3723170"/>
                  <a:pt x="6686550" y="3714750"/>
                </a:cubicBezTo>
                <a:cubicBezTo>
                  <a:pt x="6690605" y="3699883"/>
                  <a:pt x="6695017" y="3685117"/>
                  <a:pt x="6699250" y="3670300"/>
                </a:cubicBezTo>
                <a:cubicBezTo>
                  <a:pt x="6701367" y="3630083"/>
                  <a:pt x="6700391" y="3589584"/>
                  <a:pt x="6705600" y="3549650"/>
                </a:cubicBezTo>
                <a:cubicBezTo>
                  <a:pt x="6706824" y="3540263"/>
                  <a:pt x="6716556" y="3533554"/>
                  <a:pt x="6718300" y="3524250"/>
                </a:cubicBezTo>
                <a:cubicBezTo>
                  <a:pt x="6722997" y="3499199"/>
                  <a:pt x="6722533" y="3473450"/>
                  <a:pt x="6724650" y="3448050"/>
                </a:cubicBezTo>
                <a:cubicBezTo>
                  <a:pt x="6722533" y="3344333"/>
                  <a:pt x="6722287" y="3240562"/>
                  <a:pt x="6718300" y="3136900"/>
                </a:cubicBezTo>
                <a:cubicBezTo>
                  <a:pt x="6717682" y="3120833"/>
                  <a:pt x="6701611" y="3102613"/>
                  <a:pt x="6692900" y="3092450"/>
                </a:cubicBezTo>
                <a:cubicBezTo>
                  <a:pt x="6687056" y="3085632"/>
                  <a:pt x="6681233" y="3078512"/>
                  <a:pt x="6673850" y="3073400"/>
                </a:cubicBezTo>
                <a:cubicBezTo>
                  <a:pt x="6502114" y="2954506"/>
                  <a:pt x="6661561" y="3064080"/>
                  <a:pt x="6591300" y="3028950"/>
                </a:cubicBezTo>
                <a:cubicBezTo>
                  <a:pt x="6580261" y="3023430"/>
                  <a:pt x="6570734" y="3015119"/>
                  <a:pt x="6559550" y="3009900"/>
                </a:cubicBezTo>
                <a:cubicBezTo>
                  <a:pt x="6538892" y="3000259"/>
                  <a:pt x="6517004" y="2993480"/>
                  <a:pt x="6496050" y="2984500"/>
                </a:cubicBezTo>
                <a:cubicBezTo>
                  <a:pt x="6487349" y="2980771"/>
                  <a:pt x="6478677" y="2976817"/>
                  <a:pt x="6470650" y="2971800"/>
                </a:cubicBezTo>
                <a:cubicBezTo>
                  <a:pt x="6461675" y="2966191"/>
                  <a:pt x="6454921" y="2957048"/>
                  <a:pt x="6445250" y="2952750"/>
                </a:cubicBezTo>
                <a:cubicBezTo>
                  <a:pt x="6435387" y="2948367"/>
                  <a:pt x="6424083" y="2948517"/>
                  <a:pt x="6413500" y="2946400"/>
                </a:cubicBezTo>
                <a:cubicBezTo>
                  <a:pt x="6342783" y="2911042"/>
                  <a:pt x="6431867" y="2953288"/>
                  <a:pt x="6362700" y="2927350"/>
                </a:cubicBezTo>
                <a:cubicBezTo>
                  <a:pt x="6353837" y="2924026"/>
                  <a:pt x="6346280" y="2917643"/>
                  <a:pt x="6337300" y="2914650"/>
                </a:cubicBezTo>
                <a:cubicBezTo>
                  <a:pt x="6327061" y="2911237"/>
                  <a:pt x="6316086" y="2910641"/>
                  <a:pt x="6305550" y="2908300"/>
                </a:cubicBezTo>
                <a:cubicBezTo>
                  <a:pt x="6297031" y="2906407"/>
                  <a:pt x="6288509" y="2904458"/>
                  <a:pt x="6280150" y="2901950"/>
                </a:cubicBezTo>
                <a:cubicBezTo>
                  <a:pt x="6267328" y="2898103"/>
                  <a:pt x="6255037" y="2892497"/>
                  <a:pt x="6242050" y="2889250"/>
                </a:cubicBezTo>
                <a:cubicBezTo>
                  <a:pt x="6229559" y="2886127"/>
                  <a:pt x="6216539" y="2885598"/>
                  <a:pt x="6203950" y="2882900"/>
                </a:cubicBezTo>
                <a:cubicBezTo>
                  <a:pt x="6186883" y="2879243"/>
                  <a:pt x="6170217" y="2873857"/>
                  <a:pt x="6153150" y="2870200"/>
                </a:cubicBezTo>
                <a:cubicBezTo>
                  <a:pt x="6140561" y="2867502"/>
                  <a:pt x="6127718" y="2866153"/>
                  <a:pt x="6115050" y="2863850"/>
                </a:cubicBezTo>
                <a:cubicBezTo>
                  <a:pt x="6010862" y="2844907"/>
                  <a:pt x="6183239" y="2874948"/>
                  <a:pt x="6032500" y="2844800"/>
                </a:cubicBezTo>
                <a:cubicBezTo>
                  <a:pt x="6017824" y="2841865"/>
                  <a:pt x="6002726" y="2841385"/>
                  <a:pt x="5988050" y="2838450"/>
                </a:cubicBezTo>
                <a:cubicBezTo>
                  <a:pt x="5879620" y="2816764"/>
                  <a:pt x="5997463" y="2832440"/>
                  <a:pt x="5880100" y="2819400"/>
                </a:cubicBezTo>
                <a:cubicBezTo>
                  <a:pt x="5863167" y="2815167"/>
                  <a:pt x="5846489" y="2809733"/>
                  <a:pt x="5829300" y="2806700"/>
                </a:cubicBezTo>
                <a:cubicBezTo>
                  <a:pt x="5793620" y="2800403"/>
                  <a:pt x="5757030" y="2800297"/>
                  <a:pt x="5721350" y="2794000"/>
                </a:cubicBezTo>
                <a:cubicBezTo>
                  <a:pt x="5702132" y="2790609"/>
                  <a:pt x="5683691" y="2782259"/>
                  <a:pt x="5664200" y="2781300"/>
                </a:cubicBezTo>
                <a:cubicBezTo>
                  <a:pt x="5554246" y="2775892"/>
                  <a:pt x="5444067" y="2777067"/>
                  <a:pt x="5334000" y="2774950"/>
                </a:cubicBezTo>
                <a:cubicBezTo>
                  <a:pt x="5312833" y="2772833"/>
                  <a:pt x="5291577" y="2771474"/>
                  <a:pt x="5270500" y="2768600"/>
                </a:cubicBezTo>
                <a:cubicBezTo>
                  <a:pt x="5244986" y="2765121"/>
                  <a:pt x="5194300" y="2755900"/>
                  <a:pt x="5194300" y="2755900"/>
                </a:cubicBezTo>
                <a:cubicBezTo>
                  <a:pt x="5151571" y="2734536"/>
                  <a:pt x="5186143" y="2748709"/>
                  <a:pt x="5130800" y="2736850"/>
                </a:cubicBezTo>
                <a:cubicBezTo>
                  <a:pt x="5113733" y="2733193"/>
                  <a:pt x="5097067" y="2727807"/>
                  <a:pt x="5080000" y="2724150"/>
                </a:cubicBezTo>
                <a:cubicBezTo>
                  <a:pt x="5042445" y="2716102"/>
                  <a:pt x="5011857" y="2715069"/>
                  <a:pt x="4972050" y="2711450"/>
                </a:cubicBezTo>
                <a:cubicBezTo>
                  <a:pt x="4961467" y="2707217"/>
                  <a:pt x="4951358" y="2701515"/>
                  <a:pt x="4940300" y="2698750"/>
                </a:cubicBezTo>
                <a:cubicBezTo>
                  <a:pt x="4925780" y="2695120"/>
                  <a:pt x="4910186" y="2696701"/>
                  <a:pt x="4895850" y="2692400"/>
                </a:cubicBezTo>
                <a:cubicBezTo>
                  <a:pt x="4888540" y="2690207"/>
                  <a:pt x="4883626" y="2683113"/>
                  <a:pt x="4876800" y="2679700"/>
                </a:cubicBezTo>
                <a:cubicBezTo>
                  <a:pt x="4866650" y="2674625"/>
                  <a:pt x="4841845" y="2669713"/>
                  <a:pt x="4832350" y="2667000"/>
                </a:cubicBezTo>
                <a:cubicBezTo>
                  <a:pt x="4825914" y="2665161"/>
                  <a:pt x="4819287" y="2663643"/>
                  <a:pt x="4813300" y="2660650"/>
                </a:cubicBezTo>
                <a:cubicBezTo>
                  <a:pt x="4769447" y="2638724"/>
                  <a:pt x="4821713" y="2654816"/>
                  <a:pt x="4768850" y="2641600"/>
                </a:cubicBezTo>
                <a:cubicBezTo>
                  <a:pt x="4762500" y="2635250"/>
                  <a:pt x="4756984" y="2627938"/>
                  <a:pt x="4749800" y="2622550"/>
                </a:cubicBezTo>
                <a:cubicBezTo>
                  <a:pt x="4725807" y="2604555"/>
                  <a:pt x="4722439" y="2604963"/>
                  <a:pt x="4699000" y="2597150"/>
                </a:cubicBezTo>
                <a:cubicBezTo>
                  <a:pt x="4688417" y="2588683"/>
                  <a:pt x="4677279" y="2580867"/>
                  <a:pt x="4667250" y="2571750"/>
                </a:cubicBezTo>
                <a:cubicBezTo>
                  <a:pt x="4642897" y="2549610"/>
                  <a:pt x="4617235" y="2521997"/>
                  <a:pt x="4597400" y="2495550"/>
                </a:cubicBezTo>
                <a:cubicBezTo>
                  <a:pt x="4588242" y="2483339"/>
                  <a:pt x="4572000" y="2457450"/>
                  <a:pt x="4572000" y="2457450"/>
                </a:cubicBezTo>
                <a:cubicBezTo>
                  <a:pt x="4569883" y="2448983"/>
                  <a:pt x="4569088" y="2440072"/>
                  <a:pt x="4565650" y="2432050"/>
                </a:cubicBezTo>
                <a:cubicBezTo>
                  <a:pt x="4562644" y="2425035"/>
                  <a:pt x="4555558" y="2420172"/>
                  <a:pt x="4552950" y="2413000"/>
                </a:cubicBezTo>
                <a:cubicBezTo>
                  <a:pt x="4546985" y="2396596"/>
                  <a:pt x="4540250" y="2362200"/>
                  <a:pt x="4540250" y="2362200"/>
                </a:cubicBezTo>
                <a:cubicBezTo>
                  <a:pt x="4521522" y="2174921"/>
                  <a:pt x="4525074" y="2234987"/>
                  <a:pt x="4540250" y="1885950"/>
                </a:cubicBezTo>
                <a:cubicBezTo>
                  <a:pt x="4540661" y="1876493"/>
                  <a:pt x="4548717" y="1869017"/>
                  <a:pt x="4552950" y="1860550"/>
                </a:cubicBezTo>
                <a:cubicBezTo>
                  <a:pt x="4555828" y="1847597"/>
                  <a:pt x="4565584" y="1789204"/>
                  <a:pt x="4578350" y="1771650"/>
                </a:cubicBezTo>
                <a:cubicBezTo>
                  <a:pt x="4588914" y="1757125"/>
                  <a:pt x="4605230" y="1747575"/>
                  <a:pt x="4616450" y="1733550"/>
                </a:cubicBezTo>
                <a:cubicBezTo>
                  <a:pt x="4624917" y="1722967"/>
                  <a:pt x="4631720" y="1710804"/>
                  <a:pt x="4641850" y="1701800"/>
                </a:cubicBezTo>
                <a:cubicBezTo>
                  <a:pt x="4663343" y="1682695"/>
                  <a:pt x="4674171" y="1682607"/>
                  <a:pt x="4699000" y="1676400"/>
                </a:cubicBezTo>
                <a:cubicBezTo>
                  <a:pt x="4738635" y="1652619"/>
                  <a:pt x="4775616" y="1627578"/>
                  <a:pt x="4819650" y="1612900"/>
                </a:cubicBezTo>
                <a:cubicBezTo>
                  <a:pt x="4827929" y="1610140"/>
                  <a:pt x="4836347" y="1607195"/>
                  <a:pt x="4845050" y="1606550"/>
                </a:cubicBezTo>
                <a:cubicBezTo>
                  <a:pt x="4893646" y="1602950"/>
                  <a:pt x="4942399" y="1601860"/>
                  <a:pt x="4991100" y="1600200"/>
                </a:cubicBezTo>
                <a:lnTo>
                  <a:pt x="5403850" y="1587500"/>
                </a:lnTo>
                <a:lnTo>
                  <a:pt x="5588000" y="1581150"/>
                </a:lnTo>
                <a:cubicBezTo>
                  <a:pt x="5659967" y="1574800"/>
                  <a:pt x="5732637" y="1573977"/>
                  <a:pt x="5803900" y="1562100"/>
                </a:cubicBezTo>
                <a:cubicBezTo>
                  <a:pt x="5829300" y="1557867"/>
                  <a:pt x="5854813" y="1554263"/>
                  <a:pt x="5880100" y="1549400"/>
                </a:cubicBezTo>
                <a:cubicBezTo>
                  <a:pt x="5909861" y="1543677"/>
                  <a:pt x="5938978" y="1534491"/>
                  <a:pt x="5969000" y="1530350"/>
                </a:cubicBezTo>
                <a:cubicBezTo>
                  <a:pt x="6000522" y="1526002"/>
                  <a:pt x="6032500" y="1526117"/>
                  <a:pt x="6064250" y="1524000"/>
                </a:cubicBezTo>
                <a:cubicBezTo>
                  <a:pt x="6250135" y="1493019"/>
                  <a:pt x="6018002" y="1529139"/>
                  <a:pt x="6235700" y="1504950"/>
                </a:cubicBezTo>
                <a:cubicBezTo>
                  <a:pt x="6283816" y="1499604"/>
                  <a:pt x="6328041" y="1488161"/>
                  <a:pt x="6375400" y="1479550"/>
                </a:cubicBezTo>
                <a:cubicBezTo>
                  <a:pt x="6461150" y="1463959"/>
                  <a:pt x="6441371" y="1467702"/>
                  <a:pt x="6527800" y="1460500"/>
                </a:cubicBezTo>
                <a:cubicBezTo>
                  <a:pt x="6548967" y="1456267"/>
                  <a:pt x="6570008" y="1451349"/>
                  <a:pt x="6591300" y="1447800"/>
                </a:cubicBezTo>
                <a:cubicBezTo>
                  <a:pt x="6608133" y="1444995"/>
                  <a:pt x="6625993" y="1447087"/>
                  <a:pt x="6642100" y="1441450"/>
                </a:cubicBezTo>
                <a:cubicBezTo>
                  <a:pt x="6668904" y="1432069"/>
                  <a:pt x="6694671" y="1419102"/>
                  <a:pt x="6718300" y="1403350"/>
                </a:cubicBezTo>
                <a:cubicBezTo>
                  <a:pt x="6731551" y="1394516"/>
                  <a:pt x="6751498" y="1381727"/>
                  <a:pt x="6762750" y="1371600"/>
                </a:cubicBezTo>
                <a:cubicBezTo>
                  <a:pt x="6776100" y="1359585"/>
                  <a:pt x="6800850" y="1333500"/>
                  <a:pt x="6800850" y="1333500"/>
                </a:cubicBezTo>
                <a:cubicBezTo>
                  <a:pt x="6808425" y="1314562"/>
                  <a:pt x="6821803" y="1282919"/>
                  <a:pt x="6826250" y="1263650"/>
                </a:cubicBezTo>
                <a:cubicBezTo>
                  <a:pt x="6833891" y="1230540"/>
                  <a:pt x="6837311" y="1153242"/>
                  <a:pt x="6838950" y="1130300"/>
                </a:cubicBezTo>
                <a:cubicBezTo>
                  <a:pt x="6837792" y="1090929"/>
                  <a:pt x="6839019" y="933862"/>
                  <a:pt x="6826250" y="857250"/>
                </a:cubicBezTo>
                <a:cubicBezTo>
                  <a:pt x="6824828" y="848718"/>
                  <a:pt x="6807856" y="808089"/>
                  <a:pt x="6807200" y="806450"/>
                </a:cubicBezTo>
                <a:cubicBezTo>
                  <a:pt x="6805083" y="787400"/>
                  <a:pt x="6805160" y="767976"/>
                  <a:pt x="6800850" y="749300"/>
                </a:cubicBezTo>
                <a:cubicBezTo>
                  <a:pt x="6798721" y="740076"/>
                  <a:pt x="6791143" y="732880"/>
                  <a:pt x="6788150" y="723900"/>
                </a:cubicBezTo>
                <a:cubicBezTo>
                  <a:pt x="6784737" y="713661"/>
                  <a:pt x="6784901" y="702488"/>
                  <a:pt x="6781800" y="692150"/>
                </a:cubicBezTo>
                <a:cubicBezTo>
                  <a:pt x="6773158" y="663344"/>
                  <a:pt x="6765607" y="654579"/>
                  <a:pt x="6750050" y="628650"/>
                </a:cubicBezTo>
                <a:cubicBezTo>
                  <a:pt x="6747933" y="615950"/>
                  <a:pt x="6748100" y="602650"/>
                  <a:pt x="6743700" y="590550"/>
                </a:cubicBezTo>
                <a:cubicBezTo>
                  <a:pt x="6739482" y="578951"/>
                  <a:pt x="6731276" y="569213"/>
                  <a:pt x="6724650" y="558800"/>
                </a:cubicBezTo>
                <a:cubicBezTo>
                  <a:pt x="6659012" y="455654"/>
                  <a:pt x="6737839" y="580363"/>
                  <a:pt x="6673850" y="488950"/>
                </a:cubicBezTo>
                <a:cubicBezTo>
                  <a:pt x="6666772" y="478839"/>
                  <a:pt x="6662701" y="466682"/>
                  <a:pt x="6654800" y="457200"/>
                </a:cubicBezTo>
                <a:cubicBezTo>
                  <a:pt x="6641386" y="441103"/>
                  <a:pt x="6622922" y="429513"/>
                  <a:pt x="6610350" y="412750"/>
                </a:cubicBezTo>
                <a:cubicBezTo>
                  <a:pt x="6604000" y="404283"/>
                  <a:pt x="6597171" y="396156"/>
                  <a:pt x="6591300" y="387350"/>
                </a:cubicBezTo>
                <a:cubicBezTo>
                  <a:pt x="6584454" y="377081"/>
                  <a:pt x="6580450" y="364825"/>
                  <a:pt x="6572250" y="355600"/>
                </a:cubicBezTo>
                <a:cubicBezTo>
                  <a:pt x="6563246" y="345470"/>
                  <a:pt x="6550700" y="339125"/>
                  <a:pt x="6540500" y="330200"/>
                </a:cubicBezTo>
                <a:cubicBezTo>
                  <a:pt x="6533742" y="324286"/>
                  <a:pt x="6528268" y="316994"/>
                  <a:pt x="6521450" y="311150"/>
                </a:cubicBezTo>
                <a:cubicBezTo>
                  <a:pt x="6506555" y="298383"/>
                  <a:pt x="6472094" y="275701"/>
                  <a:pt x="6457950" y="266700"/>
                </a:cubicBezTo>
                <a:cubicBezTo>
                  <a:pt x="6447537" y="260074"/>
                  <a:pt x="6438174" y="250643"/>
                  <a:pt x="6426200" y="247650"/>
                </a:cubicBezTo>
                <a:cubicBezTo>
                  <a:pt x="6328715" y="223279"/>
                  <a:pt x="6488609" y="264468"/>
                  <a:pt x="6369050" y="228600"/>
                </a:cubicBezTo>
                <a:cubicBezTo>
                  <a:pt x="6358712" y="225499"/>
                  <a:pt x="6347883" y="224367"/>
                  <a:pt x="6337300" y="222250"/>
                </a:cubicBezTo>
                <a:cubicBezTo>
                  <a:pt x="6328833" y="218017"/>
                  <a:pt x="6320880" y="212543"/>
                  <a:pt x="6311900" y="209550"/>
                </a:cubicBezTo>
                <a:cubicBezTo>
                  <a:pt x="6282013" y="199588"/>
                  <a:pt x="6205600" y="197875"/>
                  <a:pt x="6191250" y="196850"/>
                </a:cubicBezTo>
                <a:cubicBezTo>
                  <a:pt x="6072606" y="170485"/>
                  <a:pt x="6143864" y="183883"/>
                  <a:pt x="5937250" y="165100"/>
                </a:cubicBezTo>
                <a:lnTo>
                  <a:pt x="5784850" y="152400"/>
                </a:lnTo>
                <a:lnTo>
                  <a:pt x="5245100" y="158750"/>
                </a:lnTo>
                <a:cubicBezTo>
                  <a:pt x="5028997" y="162987"/>
                  <a:pt x="5237834" y="163217"/>
                  <a:pt x="5048250" y="177800"/>
                </a:cubicBezTo>
                <a:cubicBezTo>
                  <a:pt x="4995447" y="181862"/>
                  <a:pt x="4942409" y="181850"/>
                  <a:pt x="4889500" y="184150"/>
                </a:cubicBezTo>
                <a:lnTo>
                  <a:pt x="4521200" y="203200"/>
                </a:lnTo>
                <a:lnTo>
                  <a:pt x="3911600" y="196850"/>
                </a:lnTo>
                <a:cubicBezTo>
                  <a:pt x="3877482" y="195936"/>
                  <a:pt x="3843961" y="187546"/>
                  <a:pt x="3810000" y="184150"/>
                </a:cubicBezTo>
                <a:cubicBezTo>
                  <a:pt x="3780439" y="181194"/>
                  <a:pt x="3750733" y="179917"/>
                  <a:pt x="3721100" y="177800"/>
                </a:cubicBezTo>
                <a:cubicBezTo>
                  <a:pt x="3693583" y="173567"/>
                  <a:pt x="3666192" y="168417"/>
                  <a:pt x="3638550" y="165100"/>
                </a:cubicBezTo>
                <a:cubicBezTo>
                  <a:pt x="3613244" y="162063"/>
                  <a:pt x="3587608" y="162163"/>
                  <a:pt x="3562350" y="158750"/>
                </a:cubicBezTo>
                <a:cubicBezTo>
                  <a:pt x="3509243" y="151573"/>
                  <a:pt x="3456970" y="138202"/>
                  <a:pt x="3403600" y="133350"/>
                </a:cubicBezTo>
                <a:cubicBezTo>
                  <a:pt x="3380317" y="131233"/>
                  <a:pt x="3356881" y="130402"/>
                  <a:pt x="3333750" y="127000"/>
                </a:cubicBezTo>
                <a:cubicBezTo>
                  <a:pt x="3093978" y="91739"/>
                  <a:pt x="3281625" y="106296"/>
                  <a:pt x="3060700" y="95250"/>
                </a:cubicBezTo>
                <a:cubicBezTo>
                  <a:pt x="2892450" y="64659"/>
                  <a:pt x="3084036" y="97566"/>
                  <a:pt x="2927350" y="76200"/>
                </a:cubicBezTo>
                <a:cubicBezTo>
                  <a:pt x="2901836" y="72721"/>
                  <a:pt x="2876724" y="66509"/>
                  <a:pt x="2851150" y="63500"/>
                </a:cubicBezTo>
                <a:cubicBezTo>
                  <a:pt x="2804712" y="58037"/>
                  <a:pt x="2757923" y="55964"/>
                  <a:pt x="2711450" y="50800"/>
                </a:cubicBezTo>
                <a:cubicBezTo>
                  <a:pt x="2611178" y="39659"/>
                  <a:pt x="2697644" y="48880"/>
                  <a:pt x="2584450" y="38100"/>
                </a:cubicBezTo>
                <a:cubicBezTo>
                  <a:pt x="2563274" y="36083"/>
                  <a:pt x="2542172" y="33214"/>
                  <a:pt x="2520950" y="31750"/>
                </a:cubicBezTo>
                <a:cubicBezTo>
                  <a:pt x="2480773" y="28979"/>
                  <a:pt x="2440517" y="27517"/>
                  <a:pt x="2400300" y="25400"/>
                </a:cubicBezTo>
                <a:cubicBezTo>
                  <a:pt x="2332312" y="16901"/>
                  <a:pt x="2283408" y="9152"/>
                  <a:pt x="2216150" y="6350"/>
                </a:cubicBezTo>
                <a:cubicBezTo>
                  <a:pt x="2142101" y="3265"/>
                  <a:pt x="2067983" y="2117"/>
                  <a:pt x="1993900" y="0"/>
                </a:cubicBezTo>
                <a:lnTo>
                  <a:pt x="1536700" y="6350"/>
                </a:lnTo>
                <a:cubicBezTo>
                  <a:pt x="1525911" y="6630"/>
                  <a:pt x="1515648" y="11274"/>
                  <a:pt x="1504950" y="12700"/>
                </a:cubicBezTo>
                <a:cubicBezTo>
                  <a:pt x="1483864" y="15511"/>
                  <a:pt x="1462617" y="16933"/>
                  <a:pt x="1441450" y="19050"/>
                </a:cubicBezTo>
                <a:cubicBezTo>
                  <a:pt x="1432983" y="21167"/>
                  <a:pt x="1424470" y="23104"/>
                  <a:pt x="1416050" y="25400"/>
                </a:cubicBezTo>
                <a:cubicBezTo>
                  <a:pt x="1401183" y="29455"/>
                  <a:pt x="1386668" y="34871"/>
                  <a:pt x="1371600" y="38100"/>
                </a:cubicBezTo>
                <a:cubicBezTo>
                  <a:pt x="1297262" y="54030"/>
                  <a:pt x="1356375" y="32527"/>
                  <a:pt x="1276350" y="57150"/>
                </a:cubicBezTo>
                <a:cubicBezTo>
                  <a:pt x="1237965" y="68961"/>
                  <a:pt x="1200150" y="82550"/>
                  <a:pt x="1162050" y="95250"/>
                </a:cubicBezTo>
                <a:cubicBezTo>
                  <a:pt x="1143000" y="101600"/>
                  <a:pt x="1124381" y="109430"/>
                  <a:pt x="1104900" y="114300"/>
                </a:cubicBezTo>
                <a:lnTo>
                  <a:pt x="1054100" y="127000"/>
                </a:lnTo>
                <a:cubicBezTo>
                  <a:pt x="989997" y="165462"/>
                  <a:pt x="1056699" y="128563"/>
                  <a:pt x="984250" y="158750"/>
                </a:cubicBezTo>
                <a:cubicBezTo>
                  <a:pt x="971143" y="164211"/>
                  <a:pt x="959384" y="172654"/>
                  <a:pt x="946150" y="177800"/>
                </a:cubicBezTo>
                <a:cubicBezTo>
                  <a:pt x="921197" y="187504"/>
                  <a:pt x="895350" y="194733"/>
                  <a:pt x="869950" y="203200"/>
                </a:cubicBezTo>
                <a:cubicBezTo>
                  <a:pt x="857250" y="207433"/>
                  <a:pt x="845134" y="214240"/>
                  <a:pt x="831850" y="215900"/>
                </a:cubicBezTo>
                <a:lnTo>
                  <a:pt x="781050" y="222250"/>
                </a:lnTo>
                <a:cubicBezTo>
                  <a:pt x="758472" y="239183"/>
                  <a:pt x="746090" y="250837"/>
                  <a:pt x="717550" y="260350"/>
                </a:cubicBezTo>
                <a:cubicBezTo>
                  <a:pt x="705336" y="264421"/>
                  <a:pt x="692150" y="264583"/>
                  <a:pt x="679450" y="266700"/>
                </a:cubicBezTo>
                <a:cubicBezTo>
                  <a:pt x="582011" y="305676"/>
                  <a:pt x="700943" y="253267"/>
                  <a:pt x="628650" y="298450"/>
                </a:cubicBezTo>
                <a:cubicBezTo>
                  <a:pt x="618984" y="304491"/>
                  <a:pt x="607483" y="306917"/>
                  <a:pt x="596900" y="311150"/>
                </a:cubicBezTo>
                <a:cubicBezTo>
                  <a:pt x="590550" y="317500"/>
                  <a:pt x="584668" y="324356"/>
                  <a:pt x="577850" y="330200"/>
                </a:cubicBezTo>
                <a:cubicBezTo>
                  <a:pt x="569815" y="337088"/>
                  <a:pt x="559225" y="341120"/>
                  <a:pt x="552450" y="349250"/>
                </a:cubicBezTo>
                <a:cubicBezTo>
                  <a:pt x="548165" y="354392"/>
                  <a:pt x="549813" y="362731"/>
                  <a:pt x="546100" y="368300"/>
                </a:cubicBezTo>
                <a:cubicBezTo>
                  <a:pt x="541119" y="375772"/>
                  <a:pt x="533400" y="381000"/>
                  <a:pt x="527050" y="387350"/>
                </a:cubicBezTo>
                <a:cubicBezTo>
                  <a:pt x="520700" y="402167"/>
                  <a:pt x="515719" y="417648"/>
                  <a:pt x="508000" y="431800"/>
                </a:cubicBezTo>
                <a:cubicBezTo>
                  <a:pt x="502932" y="441091"/>
                  <a:pt x="494090" y="447949"/>
                  <a:pt x="488950" y="457200"/>
                </a:cubicBezTo>
                <a:cubicBezTo>
                  <a:pt x="483414" y="467164"/>
                  <a:pt x="481103" y="478636"/>
                  <a:pt x="476250" y="488950"/>
                </a:cubicBezTo>
                <a:cubicBezTo>
                  <a:pt x="464158" y="514645"/>
                  <a:pt x="450850" y="539750"/>
                  <a:pt x="438150" y="565150"/>
                </a:cubicBezTo>
                <a:lnTo>
                  <a:pt x="419100" y="603250"/>
                </a:lnTo>
                <a:lnTo>
                  <a:pt x="400050" y="641350"/>
                </a:lnTo>
                <a:cubicBezTo>
                  <a:pt x="397933" y="651933"/>
                  <a:pt x="397113" y="662861"/>
                  <a:pt x="393700" y="673100"/>
                </a:cubicBezTo>
                <a:cubicBezTo>
                  <a:pt x="383621" y="703337"/>
                  <a:pt x="346348" y="774154"/>
                  <a:pt x="336550" y="793750"/>
                </a:cubicBezTo>
                <a:cubicBezTo>
                  <a:pt x="330200" y="806450"/>
                  <a:pt x="321990" y="818380"/>
                  <a:pt x="317500" y="831850"/>
                </a:cubicBezTo>
                <a:cubicBezTo>
                  <a:pt x="284573" y="930630"/>
                  <a:pt x="327478" y="807903"/>
                  <a:pt x="285750" y="908050"/>
                </a:cubicBezTo>
                <a:cubicBezTo>
                  <a:pt x="280601" y="920407"/>
                  <a:pt x="278487" y="933917"/>
                  <a:pt x="273050" y="946150"/>
                </a:cubicBezTo>
                <a:cubicBezTo>
                  <a:pt x="261516" y="972100"/>
                  <a:pt x="241838" y="994800"/>
                  <a:pt x="234950" y="1022350"/>
                </a:cubicBezTo>
                <a:cubicBezTo>
                  <a:pt x="230717" y="1039283"/>
                  <a:pt x="225673" y="1056034"/>
                  <a:pt x="222250" y="1073150"/>
                </a:cubicBezTo>
                <a:cubicBezTo>
                  <a:pt x="219315" y="1087826"/>
                  <a:pt x="220012" y="1103209"/>
                  <a:pt x="215900" y="1117600"/>
                </a:cubicBezTo>
                <a:cubicBezTo>
                  <a:pt x="189915" y="1208548"/>
                  <a:pt x="191327" y="1111811"/>
                  <a:pt x="171450" y="1250950"/>
                </a:cubicBezTo>
                <a:cubicBezTo>
                  <a:pt x="166632" y="1284673"/>
                  <a:pt x="164064" y="1313540"/>
                  <a:pt x="152400" y="1346200"/>
                </a:cubicBezTo>
                <a:cubicBezTo>
                  <a:pt x="147624" y="1359572"/>
                  <a:pt x="138126" y="1370928"/>
                  <a:pt x="133350" y="1384300"/>
                </a:cubicBezTo>
                <a:cubicBezTo>
                  <a:pt x="127479" y="1400738"/>
                  <a:pt x="125147" y="1418235"/>
                  <a:pt x="120650" y="1435100"/>
                </a:cubicBezTo>
                <a:cubicBezTo>
                  <a:pt x="116680" y="1449989"/>
                  <a:pt x="111687" y="1464601"/>
                  <a:pt x="107950" y="1479550"/>
                </a:cubicBezTo>
                <a:cubicBezTo>
                  <a:pt x="103217" y="1498482"/>
                  <a:pt x="100756" y="1517978"/>
                  <a:pt x="95250" y="1536700"/>
                </a:cubicBezTo>
                <a:cubicBezTo>
                  <a:pt x="90147" y="1554050"/>
                  <a:pt x="82550" y="1570567"/>
                  <a:pt x="76200" y="1587500"/>
                </a:cubicBezTo>
                <a:cubicBezTo>
                  <a:pt x="74083" y="1604433"/>
                  <a:pt x="72995" y="1621527"/>
                  <a:pt x="69850" y="1638300"/>
                </a:cubicBezTo>
                <a:cubicBezTo>
                  <a:pt x="66633" y="1655456"/>
                  <a:pt x="60019" y="1671883"/>
                  <a:pt x="57150" y="1689100"/>
                </a:cubicBezTo>
                <a:cubicBezTo>
                  <a:pt x="30726" y="1847641"/>
                  <a:pt x="45769" y="1781464"/>
                  <a:pt x="31750" y="1879600"/>
                </a:cubicBezTo>
                <a:lnTo>
                  <a:pt x="25400" y="1924050"/>
                </a:lnTo>
                <a:cubicBezTo>
                  <a:pt x="23283" y="1966383"/>
                  <a:pt x="22181" y="2008780"/>
                  <a:pt x="19050" y="2051050"/>
                </a:cubicBezTo>
                <a:cubicBezTo>
                  <a:pt x="17944" y="2065976"/>
                  <a:pt x="14353" y="2080624"/>
                  <a:pt x="12700" y="2095500"/>
                </a:cubicBezTo>
                <a:cubicBezTo>
                  <a:pt x="8002" y="2137784"/>
                  <a:pt x="4233" y="2180167"/>
                  <a:pt x="0" y="2222500"/>
                </a:cubicBezTo>
                <a:cubicBezTo>
                  <a:pt x="4233" y="2506133"/>
                  <a:pt x="6579" y="2789801"/>
                  <a:pt x="12700" y="3073400"/>
                </a:cubicBezTo>
                <a:cubicBezTo>
                  <a:pt x="12933" y="3084190"/>
                  <a:pt x="17119" y="3094531"/>
                  <a:pt x="19050" y="3105150"/>
                </a:cubicBezTo>
                <a:cubicBezTo>
                  <a:pt x="21353" y="3117818"/>
                  <a:pt x="23097" y="3130582"/>
                  <a:pt x="25400" y="3143250"/>
                </a:cubicBezTo>
                <a:cubicBezTo>
                  <a:pt x="27331" y="3153869"/>
                  <a:pt x="29819" y="3164381"/>
                  <a:pt x="31750" y="3175000"/>
                </a:cubicBezTo>
                <a:cubicBezTo>
                  <a:pt x="34053" y="3187668"/>
                  <a:pt x="34712" y="3200678"/>
                  <a:pt x="38100" y="3213100"/>
                </a:cubicBezTo>
                <a:cubicBezTo>
                  <a:pt x="41099" y="3224097"/>
                  <a:pt x="47525" y="3233932"/>
                  <a:pt x="50800" y="3244850"/>
                </a:cubicBezTo>
                <a:cubicBezTo>
                  <a:pt x="65780" y="3294784"/>
                  <a:pt x="46119" y="3260054"/>
                  <a:pt x="69850" y="3295650"/>
                </a:cubicBezTo>
                <a:cubicBezTo>
                  <a:pt x="71967" y="3314700"/>
                  <a:pt x="72184" y="3334058"/>
                  <a:pt x="76200" y="3352800"/>
                </a:cubicBezTo>
                <a:cubicBezTo>
                  <a:pt x="78588" y="3363946"/>
                  <a:pt x="84898" y="3373877"/>
                  <a:pt x="88900" y="3384550"/>
                </a:cubicBezTo>
                <a:cubicBezTo>
                  <a:pt x="101468" y="3418064"/>
                  <a:pt x="88314" y="3391169"/>
                  <a:pt x="107950" y="3435350"/>
                </a:cubicBezTo>
                <a:cubicBezTo>
                  <a:pt x="111795" y="3444000"/>
                  <a:pt x="116921" y="3452049"/>
                  <a:pt x="120650" y="3460750"/>
                </a:cubicBezTo>
                <a:cubicBezTo>
                  <a:pt x="128397" y="3478826"/>
                  <a:pt x="124446" y="3483596"/>
                  <a:pt x="139700" y="3498850"/>
                </a:cubicBezTo>
                <a:cubicBezTo>
                  <a:pt x="147184" y="3506334"/>
                  <a:pt x="156633" y="3511550"/>
                  <a:pt x="165100" y="3517900"/>
                </a:cubicBezTo>
                <a:cubicBezTo>
                  <a:pt x="171450" y="3528483"/>
                  <a:pt x="178630" y="3538611"/>
                  <a:pt x="184150" y="3549650"/>
                </a:cubicBezTo>
                <a:cubicBezTo>
                  <a:pt x="187143" y="3555637"/>
                  <a:pt x="185767" y="3563967"/>
                  <a:pt x="190500" y="3568700"/>
                </a:cubicBezTo>
                <a:cubicBezTo>
                  <a:pt x="195233" y="3573433"/>
                  <a:pt x="203200" y="3572933"/>
                  <a:pt x="209550" y="3575050"/>
                </a:cubicBezTo>
                <a:cubicBezTo>
                  <a:pt x="215900" y="3583517"/>
                  <a:pt x="222449" y="3591838"/>
                  <a:pt x="228600" y="3600450"/>
                </a:cubicBezTo>
                <a:cubicBezTo>
                  <a:pt x="242584" y="3620027"/>
                  <a:pt x="244310" y="3628907"/>
                  <a:pt x="266700" y="3644900"/>
                </a:cubicBezTo>
                <a:cubicBezTo>
                  <a:pt x="272147" y="3648791"/>
                  <a:pt x="279400" y="3649133"/>
                  <a:pt x="285750" y="3651250"/>
                </a:cubicBezTo>
                <a:cubicBezTo>
                  <a:pt x="294217" y="3657600"/>
                  <a:pt x="301961" y="3665049"/>
                  <a:pt x="311150" y="3670300"/>
                </a:cubicBezTo>
                <a:cubicBezTo>
                  <a:pt x="316962" y="3673621"/>
                  <a:pt x="324388" y="3673329"/>
                  <a:pt x="330200" y="3676650"/>
                </a:cubicBezTo>
                <a:cubicBezTo>
                  <a:pt x="339389" y="3681901"/>
                  <a:pt x="346134" y="3690967"/>
                  <a:pt x="355600" y="3695700"/>
                </a:cubicBezTo>
                <a:cubicBezTo>
                  <a:pt x="382339" y="3709069"/>
                  <a:pt x="382427" y="3708400"/>
                  <a:pt x="400050" y="3708400"/>
                </a:cubicBezTo>
                <a:lnTo>
                  <a:pt x="400050" y="3708400"/>
                </a:lnTo>
              </a:path>
            </a:pathLst>
          </a:custGeom>
          <a:noFill/>
          <a:ln w="762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2943" y="1305959"/>
            <a:ext cx="1838813" cy="979846"/>
            <a:chOff x="497987" y="1193338"/>
            <a:chExt cx="2140803" cy="1140767"/>
          </a:xfrm>
        </p:grpSpPr>
        <p:pic>
          <p:nvPicPr>
            <p:cNvPr id="3" name="Picture 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4" name="Picture 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5" name="Picture 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" name="Picture 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0" name="Picture 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45" name="Picture 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46" name="Picture 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47" name="Picture 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653993" y="1305959"/>
            <a:ext cx="1838813" cy="979846"/>
            <a:chOff x="497987" y="1193338"/>
            <a:chExt cx="2140803" cy="1140767"/>
          </a:xfrm>
        </p:grpSpPr>
        <p:pic>
          <p:nvPicPr>
            <p:cNvPr id="59" name="Picture 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0" name="Picture 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61" name="Picture 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2" name="Picture 6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63" name="Picture 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64" name="Picture 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65" name="Picture 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66" name="Picture 6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718170" y="1305959"/>
            <a:ext cx="1838813" cy="979846"/>
            <a:chOff x="497987" y="1193338"/>
            <a:chExt cx="2140803" cy="1140767"/>
          </a:xfrm>
        </p:grpSpPr>
        <p:pic>
          <p:nvPicPr>
            <p:cNvPr id="68" name="Picture 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9" name="Picture 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0" name="Picture 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71" name="Picture 7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72" name="Picture 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73" name="Picture 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74" name="Picture 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75" name="Picture 7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785762" y="1305959"/>
            <a:ext cx="1838813" cy="979846"/>
            <a:chOff x="497987" y="1193338"/>
            <a:chExt cx="2140803" cy="1140767"/>
          </a:xfrm>
        </p:grpSpPr>
        <p:pic>
          <p:nvPicPr>
            <p:cNvPr id="77" name="Picture 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78" name="Picture 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9" name="Picture 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80" name="Picture 7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81" name="Picture 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82" name="Picture 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83" name="Picture 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84" name="Picture 8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95600" y="2522592"/>
            <a:ext cx="1838813" cy="979846"/>
            <a:chOff x="497987" y="1193338"/>
            <a:chExt cx="2140803" cy="1140767"/>
          </a:xfrm>
        </p:grpSpPr>
        <p:pic>
          <p:nvPicPr>
            <p:cNvPr id="122" name="Picture 1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23" name="Picture 1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24" name="Picture 1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25" name="Picture 12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26" name="Picture 1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27" name="Picture 1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28" name="Picture 1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29" name="Picture 12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2646650" y="2522592"/>
            <a:ext cx="1838813" cy="979846"/>
            <a:chOff x="497987" y="1193338"/>
            <a:chExt cx="2140803" cy="1140767"/>
          </a:xfrm>
        </p:grpSpPr>
        <p:pic>
          <p:nvPicPr>
            <p:cNvPr id="131" name="Picture 13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32" name="Picture 13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33" name="Picture 13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34" name="Picture 13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35" name="Picture 13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36" name="Picture 13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37" name="Picture 13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38" name="Picture 13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4710827" y="2522592"/>
            <a:ext cx="1838813" cy="979846"/>
            <a:chOff x="497987" y="1193338"/>
            <a:chExt cx="2140803" cy="1140767"/>
          </a:xfrm>
        </p:grpSpPr>
        <p:pic>
          <p:nvPicPr>
            <p:cNvPr id="140" name="Picture 13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41" name="Picture 14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42" name="Picture 14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43" name="Picture 14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44" name="Picture 14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45" name="Picture 1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46" name="Picture 1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47" name="Picture 1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6778419" y="2522592"/>
            <a:ext cx="1838813" cy="979846"/>
            <a:chOff x="497987" y="1193338"/>
            <a:chExt cx="2140803" cy="1140767"/>
          </a:xfrm>
        </p:grpSpPr>
        <p:pic>
          <p:nvPicPr>
            <p:cNvPr id="149" name="Picture 14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0" name="Picture 14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51" name="Picture 15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52" name="Picture 15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53" name="Picture 15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54" name="Picture 15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55" name="Picture 15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56" name="Picture 15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602943" y="3820052"/>
            <a:ext cx="1838813" cy="979846"/>
            <a:chOff x="497987" y="1193338"/>
            <a:chExt cx="2140803" cy="1140767"/>
          </a:xfrm>
        </p:grpSpPr>
        <p:pic>
          <p:nvPicPr>
            <p:cNvPr id="158" name="Picture 15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9" name="Picture 1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0" name="Picture 1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61" name="Picture 1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62" name="Picture 16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63" name="Picture 1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64" name="Picture 1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65" name="Picture 1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2653993" y="3820052"/>
            <a:ext cx="1838813" cy="979846"/>
            <a:chOff x="497987" y="1193338"/>
            <a:chExt cx="2140803" cy="1140767"/>
          </a:xfrm>
        </p:grpSpPr>
        <p:pic>
          <p:nvPicPr>
            <p:cNvPr id="167" name="Picture 16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68" name="Picture 1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9" name="Picture 1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0" name="Picture 1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71" name="Picture 17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72" name="Picture 1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73" name="Picture 1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74" name="Picture 1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718170" y="3820052"/>
            <a:ext cx="1838813" cy="979846"/>
            <a:chOff x="497987" y="1193338"/>
            <a:chExt cx="2140803" cy="1140767"/>
          </a:xfrm>
        </p:grpSpPr>
        <p:pic>
          <p:nvPicPr>
            <p:cNvPr id="176" name="Picture 17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77" name="Picture 1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78" name="Picture 1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9" name="Picture 1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0" name="Picture 17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81" name="Picture 1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82" name="Picture 1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83" name="Picture 1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785762" y="3820052"/>
            <a:ext cx="1838813" cy="979846"/>
            <a:chOff x="497987" y="1193338"/>
            <a:chExt cx="2140803" cy="1140767"/>
          </a:xfrm>
        </p:grpSpPr>
        <p:pic>
          <p:nvPicPr>
            <p:cNvPr id="185" name="Picture 18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86" name="Picture 18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87" name="Picture 18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88" name="Picture 18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9" name="Picture 18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0" name="Picture 18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91" name="Picture 19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92" name="Picture 19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95600" y="5036685"/>
            <a:ext cx="1838813" cy="979846"/>
            <a:chOff x="497987" y="1193338"/>
            <a:chExt cx="2140803" cy="1140767"/>
          </a:xfrm>
        </p:grpSpPr>
        <p:pic>
          <p:nvPicPr>
            <p:cNvPr id="194" name="Picture 19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95" name="Picture 19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96" name="Picture 19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97" name="Picture 19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98" name="Picture 19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9" name="Picture 19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0" name="Picture 19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01" name="Picture 20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6650" y="5036685"/>
            <a:ext cx="1838813" cy="979846"/>
            <a:chOff x="497987" y="1193338"/>
            <a:chExt cx="2140803" cy="1140767"/>
          </a:xfrm>
        </p:grpSpPr>
        <p:pic>
          <p:nvPicPr>
            <p:cNvPr id="203" name="Picture 20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04" name="Picture 20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05" name="Picture 20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06" name="Picture 20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07" name="Picture 20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08" name="Picture 20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9" name="Picture 20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0" name="Picture 20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4710827" y="5036685"/>
            <a:ext cx="1838813" cy="979846"/>
            <a:chOff x="497987" y="1193338"/>
            <a:chExt cx="2140803" cy="1140767"/>
          </a:xfrm>
        </p:grpSpPr>
        <p:pic>
          <p:nvPicPr>
            <p:cNvPr id="212" name="Picture 21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13" name="Picture 21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14" name="Picture 21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15" name="Picture 21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16" name="Picture 21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17" name="Picture 21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18" name="Picture 21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9" name="Picture 21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778419" y="5036685"/>
            <a:ext cx="1838813" cy="979846"/>
            <a:chOff x="497987" y="1193338"/>
            <a:chExt cx="2140803" cy="1140767"/>
          </a:xfrm>
        </p:grpSpPr>
        <p:pic>
          <p:nvPicPr>
            <p:cNvPr id="221" name="Picture 22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22" name="Picture 2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23" name="Picture 2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24" name="Picture 2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25" name="Picture 22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26" name="Picture 2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27" name="Picture 2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28" name="Picture 2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886400" y="1515054"/>
            <a:ext cx="326286" cy="288265"/>
            <a:chOff x="5246626" y="997185"/>
            <a:chExt cx="830559" cy="73377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338598" y="1456231"/>
            <a:ext cx="326286" cy="288265"/>
            <a:chOff x="5246626" y="997185"/>
            <a:chExt cx="830559" cy="733778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025512" y="1528591"/>
            <a:ext cx="326286" cy="288265"/>
            <a:chOff x="5246626" y="997185"/>
            <a:chExt cx="830559" cy="733778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7406190" y="1419968"/>
            <a:ext cx="326286" cy="288265"/>
            <a:chOff x="5246626" y="997185"/>
            <a:chExt cx="830559" cy="733778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1592797" y="2777664"/>
            <a:ext cx="326286" cy="288265"/>
            <a:chOff x="5246626" y="997185"/>
            <a:chExt cx="830559" cy="733778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3653004" y="2777664"/>
            <a:ext cx="326286" cy="288265"/>
            <a:chOff x="5246626" y="997185"/>
            <a:chExt cx="830559" cy="733778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2886400" y="2768484"/>
            <a:ext cx="326286" cy="288265"/>
            <a:chOff x="5246626" y="997185"/>
            <a:chExt cx="830559" cy="733778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5717490" y="2792481"/>
            <a:ext cx="326286" cy="288265"/>
            <a:chOff x="5246626" y="997185"/>
            <a:chExt cx="830559" cy="733778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5331564" y="2674678"/>
            <a:ext cx="326286" cy="288265"/>
            <a:chOff x="5246626" y="997185"/>
            <a:chExt cx="830559" cy="73377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7777697" y="2792481"/>
            <a:ext cx="326286" cy="288265"/>
            <a:chOff x="5246626" y="997185"/>
            <a:chExt cx="830559" cy="733778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7011093" y="2783301"/>
            <a:ext cx="326286" cy="288265"/>
            <a:chOff x="5246626" y="997185"/>
            <a:chExt cx="830559" cy="733778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391771" y="2674678"/>
            <a:ext cx="326286" cy="288265"/>
            <a:chOff x="5246626" y="997185"/>
            <a:chExt cx="830559" cy="733778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1973475" y="3948000"/>
            <a:ext cx="326286" cy="288265"/>
            <a:chOff x="5246626" y="997185"/>
            <a:chExt cx="830559" cy="73377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4033682" y="3948000"/>
            <a:ext cx="326286" cy="288265"/>
            <a:chOff x="5246626" y="997185"/>
            <a:chExt cx="830559" cy="73377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2886400" y="4047443"/>
            <a:ext cx="326286" cy="288265"/>
            <a:chOff x="5246626" y="997185"/>
            <a:chExt cx="830559" cy="733778"/>
          </a:xfrm>
        </p:grpSpPr>
        <p:cxnSp>
          <p:nvCxnSpPr>
            <p:cNvPr id="323" name="Straight Connector 32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>
            <a:off x="6098168" y="3962817"/>
            <a:ext cx="326286" cy="288265"/>
            <a:chOff x="5246626" y="997185"/>
            <a:chExt cx="830559" cy="733778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5331564" y="3953637"/>
            <a:ext cx="326286" cy="288265"/>
            <a:chOff x="5246626" y="997185"/>
            <a:chExt cx="830559" cy="733778"/>
          </a:xfrm>
        </p:grpSpPr>
        <p:cxnSp>
          <p:nvCxnSpPr>
            <p:cNvPr id="338" name="Straight Connector 33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8158375" y="3962817"/>
            <a:ext cx="326286" cy="288265"/>
            <a:chOff x="5246626" y="997185"/>
            <a:chExt cx="830559" cy="733778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011093" y="4062260"/>
            <a:ext cx="326286" cy="288265"/>
            <a:chOff x="5246626" y="997185"/>
            <a:chExt cx="830559" cy="733778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7391771" y="3953637"/>
            <a:ext cx="326286" cy="288265"/>
            <a:chOff x="5246626" y="997185"/>
            <a:chExt cx="830559" cy="733778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1592797" y="5273256"/>
            <a:ext cx="326286" cy="288265"/>
            <a:chOff x="5246626" y="997185"/>
            <a:chExt cx="830559" cy="733778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1973475" y="5164633"/>
            <a:ext cx="326286" cy="288265"/>
            <a:chOff x="5246626" y="997185"/>
            <a:chExt cx="830559" cy="73377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/>
          <p:cNvGrpSpPr/>
          <p:nvPr/>
        </p:nvGrpSpPr>
        <p:grpSpPr>
          <a:xfrm>
            <a:off x="3653004" y="5273256"/>
            <a:ext cx="326286" cy="288265"/>
            <a:chOff x="5246626" y="997185"/>
            <a:chExt cx="830559" cy="733778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4033682" y="5164633"/>
            <a:ext cx="326286" cy="288265"/>
            <a:chOff x="5246626" y="997185"/>
            <a:chExt cx="830559" cy="733778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>
            <a:off x="2886400" y="5264076"/>
            <a:ext cx="326286" cy="288265"/>
            <a:chOff x="5246626" y="997185"/>
            <a:chExt cx="830559" cy="733778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/>
          <p:cNvGrpSpPr/>
          <p:nvPr/>
        </p:nvGrpSpPr>
        <p:grpSpPr>
          <a:xfrm>
            <a:off x="5717490" y="5288073"/>
            <a:ext cx="326286" cy="288265"/>
            <a:chOff x="5246626" y="997185"/>
            <a:chExt cx="830559" cy="733778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6098168" y="5179450"/>
            <a:ext cx="326286" cy="288265"/>
            <a:chOff x="5246626" y="997185"/>
            <a:chExt cx="830559" cy="733778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/>
          <p:cNvGrpSpPr/>
          <p:nvPr/>
        </p:nvGrpSpPr>
        <p:grpSpPr>
          <a:xfrm>
            <a:off x="5331564" y="5170270"/>
            <a:ext cx="326286" cy="288265"/>
            <a:chOff x="5246626" y="997185"/>
            <a:chExt cx="830559" cy="73377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>
            <a:off x="7777697" y="5288073"/>
            <a:ext cx="326286" cy="288265"/>
            <a:chOff x="5246626" y="997185"/>
            <a:chExt cx="830559" cy="73377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8158375" y="5179450"/>
            <a:ext cx="326286" cy="288265"/>
            <a:chOff x="5246626" y="997185"/>
            <a:chExt cx="830559" cy="733778"/>
          </a:xfrm>
        </p:grpSpPr>
        <p:cxnSp>
          <p:nvCxnSpPr>
            <p:cNvPr id="392" name="Straight Connector 39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/>
          <p:cNvGrpSpPr/>
          <p:nvPr/>
        </p:nvGrpSpPr>
        <p:grpSpPr>
          <a:xfrm>
            <a:off x="7011093" y="5278893"/>
            <a:ext cx="326286" cy="288265"/>
            <a:chOff x="5246626" y="997185"/>
            <a:chExt cx="830559" cy="733778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7391771" y="5170270"/>
            <a:ext cx="326286" cy="288265"/>
            <a:chOff x="5246626" y="997185"/>
            <a:chExt cx="830559" cy="733778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TextBox 401"/>
          <p:cNvSpPr txBox="1"/>
          <p:nvPr/>
        </p:nvSpPr>
        <p:spPr>
          <a:xfrm>
            <a:off x="2137300" y="5389913"/>
            <a:ext cx="5161740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Alice and Bob can communicate </a:t>
            </a:r>
          </a:p>
          <a:p>
            <a:r>
              <a:rPr lang="en-US" sz="2800" dirty="0">
                <a:latin typeface="Garamond"/>
                <a:cs typeface="Garamond"/>
              </a:rPr>
              <a:t>8/16 = 50% </a:t>
            </a:r>
            <a:r>
              <a:rPr lang="en-US" sz="2800" dirty="0">
                <a:latin typeface="Franklin Gothic Medium"/>
                <a:cs typeface="Franklin Gothic Medium"/>
              </a:rPr>
              <a:t>of the time</a:t>
            </a:r>
          </a:p>
        </p:txBody>
      </p:sp>
    </p:spTree>
    <p:extLst>
      <p:ext uri="{BB962C8B-B14F-4D97-AF65-F5344CB8AC3E}">
        <p14:creationId xmlns="" xmlns:p14="http://schemas.microsoft.com/office/powerpoint/2010/main" val="327869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  <p:bldP spid="40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4307</Words>
  <Application>Microsoft Office PowerPoint</Application>
  <PresentationFormat>全屏显示(4:3)</PresentationFormat>
  <Paragraphs>867</Paragraphs>
  <Slides>85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6" baseType="lpstr">
      <vt:lpstr>Office Theme</vt:lpstr>
      <vt:lpstr>2. Axioms of Probability </vt:lpstr>
      <vt:lpstr>Contents</vt:lpstr>
      <vt:lpstr>2.1 An example of probability</vt:lpstr>
      <vt:lpstr>An example of probability</vt:lpstr>
      <vt:lpstr>An example of probability</vt:lpstr>
      <vt:lpstr>An example of probability</vt:lpstr>
      <vt:lpstr>An example of probability</vt:lpstr>
      <vt:lpstr>Solution</vt:lpstr>
      <vt:lpstr>Solution</vt:lpstr>
      <vt:lpstr>Several questions</vt:lpstr>
      <vt:lpstr>2.2 Sample Space and Events </vt:lpstr>
      <vt:lpstr>Random Experiment</vt:lpstr>
      <vt:lpstr>Sample spaces and sample points</vt:lpstr>
      <vt:lpstr>Sample spaces and sample points</vt:lpstr>
      <vt:lpstr>Events</vt:lpstr>
      <vt:lpstr>Events</vt:lpstr>
      <vt:lpstr>Event description - set operation</vt:lpstr>
      <vt:lpstr>Event description - set operation</vt:lpstr>
      <vt:lpstr>Event description - set operation</vt:lpstr>
      <vt:lpstr>Event description - set operation</vt:lpstr>
      <vt:lpstr>Event description - set operation</vt:lpstr>
      <vt:lpstr>Event description - set operation</vt:lpstr>
      <vt:lpstr>Example 2.1  Pick a card, any card</vt:lpstr>
      <vt:lpstr>Example 2.2  Coin flips</vt:lpstr>
      <vt:lpstr>Example 2.3  Event representations</vt:lpstr>
      <vt:lpstr>2.3 Axioms and Simple Propositions  of Probability   </vt:lpstr>
      <vt:lpstr>Intuitive understanding of probability </vt:lpstr>
      <vt:lpstr>Understanding probability from frequency </vt:lpstr>
      <vt:lpstr>Understanding probability from frequency </vt:lpstr>
      <vt:lpstr>Understanding probability from frequency</vt:lpstr>
      <vt:lpstr>Understanding probability from frequency</vt:lpstr>
      <vt:lpstr>Axioms for probability</vt:lpstr>
      <vt:lpstr>Rules for calculating probability</vt:lpstr>
      <vt:lpstr>Generalized inclusion exclusion</vt:lpstr>
      <vt:lpstr>Generalized inclusion exclusion</vt:lpstr>
      <vt:lpstr>Mathematician--- Kolmogorov</vt:lpstr>
      <vt:lpstr>Example 2.4 Application of propositions</vt:lpstr>
      <vt:lpstr>Exercise </vt:lpstr>
      <vt:lpstr>Solution</vt:lpstr>
      <vt:lpstr>2.4 Classical probability model-Equally likely outcomes</vt:lpstr>
      <vt:lpstr>Example 2.5 Tossing coins</vt:lpstr>
      <vt:lpstr>Example 2.6</vt:lpstr>
      <vt:lpstr>Example 2.6  Solution</vt:lpstr>
      <vt:lpstr>2.5 Counting, Permutations, Combinations</vt:lpstr>
      <vt:lpstr>Basic principle of counting</vt:lpstr>
      <vt:lpstr>Four types basic counting</vt:lpstr>
      <vt:lpstr>Permutations</vt:lpstr>
      <vt:lpstr>Equally likely outcomes</vt:lpstr>
      <vt:lpstr>Exercises</vt:lpstr>
      <vt:lpstr>Arrangements</vt:lpstr>
      <vt:lpstr>How to count arrangements</vt:lpstr>
      <vt:lpstr>How to count arrangements</vt:lpstr>
      <vt:lpstr>How to count arrangements</vt:lpstr>
      <vt:lpstr>Exercises</vt:lpstr>
      <vt:lpstr>Combinations</vt:lpstr>
      <vt:lpstr>Exercises</vt:lpstr>
      <vt:lpstr>Example 2.7 Birthdays</vt:lpstr>
      <vt:lpstr>Example 2.7 Birthdays</vt:lpstr>
      <vt:lpstr>Example 2.7 Birthdays</vt:lpstr>
      <vt:lpstr>Example 2.7 Birthdays</vt:lpstr>
      <vt:lpstr>Simulation of birthday experiment</vt:lpstr>
      <vt:lpstr>Interpretation of probability</vt:lpstr>
      <vt:lpstr>Example 2.8 </vt:lpstr>
      <vt:lpstr>Example 2.9  </vt:lpstr>
      <vt:lpstr>Example 2.9  Solution</vt:lpstr>
      <vt:lpstr>Example 2.9  Solution</vt:lpstr>
      <vt:lpstr>Example 2.9 Solution</vt:lpstr>
      <vt:lpstr>Example 2.9 Solution</vt:lpstr>
      <vt:lpstr>Exercise</vt:lpstr>
      <vt:lpstr>幻灯片 70</vt:lpstr>
      <vt:lpstr>Example 2.10  Hats</vt:lpstr>
      <vt:lpstr>Example 2.10 Hats</vt:lpstr>
      <vt:lpstr>Example 2.10 Hats</vt:lpstr>
      <vt:lpstr>Example 2.10 Hats</vt:lpstr>
      <vt:lpstr>Example 2.10 Hats</vt:lpstr>
      <vt:lpstr>Example 2.10 Hats</vt:lpstr>
      <vt:lpstr>Example 2.10 Hats</vt:lpstr>
      <vt:lpstr>Example 2.10 Hats</vt:lpstr>
      <vt:lpstr>Example 2.10 Hats</vt:lpstr>
      <vt:lpstr>Example 2.10 Hats</vt:lpstr>
      <vt:lpstr>Example 2.10 Hats</vt:lpstr>
      <vt:lpstr>2.5 Geometric probability model</vt:lpstr>
      <vt:lpstr>Example 2.11  Waiting bus</vt:lpstr>
      <vt:lpstr>Example 2.12  Buffon needles</vt:lpstr>
      <vt:lpstr>Example 2.3  Buffon needles</vt:lpstr>
    </vt:vector>
  </TitlesOfParts>
  <Company>Chinese University of Hong Kong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hrj-swu</cp:lastModifiedBy>
  <cp:revision>343</cp:revision>
  <dcterms:created xsi:type="dcterms:W3CDTF">2013-01-07T07:20:47Z</dcterms:created>
  <dcterms:modified xsi:type="dcterms:W3CDTF">2021-09-06T10:55:13Z</dcterms:modified>
</cp:coreProperties>
</file>