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56" r:id="rId2"/>
    <p:sldId id="298" r:id="rId3"/>
    <p:sldId id="374" r:id="rId4"/>
    <p:sldId id="311" r:id="rId5"/>
    <p:sldId id="376" r:id="rId6"/>
    <p:sldId id="375" r:id="rId7"/>
    <p:sldId id="377" r:id="rId8"/>
    <p:sldId id="378" r:id="rId9"/>
    <p:sldId id="312" r:id="rId10"/>
    <p:sldId id="379" r:id="rId11"/>
    <p:sldId id="316" r:id="rId12"/>
    <p:sldId id="330" r:id="rId13"/>
    <p:sldId id="314" r:id="rId14"/>
    <p:sldId id="315" r:id="rId15"/>
    <p:sldId id="380" r:id="rId16"/>
    <p:sldId id="294" r:id="rId17"/>
    <p:sldId id="381" r:id="rId18"/>
    <p:sldId id="382" r:id="rId19"/>
    <p:sldId id="383" r:id="rId20"/>
    <p:sldId id="384" r:id="rId21"/>
    <p:sldId id="385" r:id="rId22"/>
    <p:sldId id="386" r:id="rId23"/>
    <p:sldId id="329" r:id="rId24"/>
    <p:sldId id="388" r:id="rId25"/>
    <p:sldId id="389" r:id="rId26"/>
    <p:sldId id="387" r:id="rId27"/>
    <p:sldId id="390" r:id="rId28"/>
    <p:sldId id="391" r:id="rId29"/>
    <p:sldId id="318" r:id="rId30"/>
    <p:sldId id="319" r:id="rId31"/>
    <p:sldId id="320" r:id="rId32"/>
    <p:sldId id="333" r:id="rId33"/>
    <p:sldId id="332" r:id="rId34"/>
    <p:sldId id="334" r:id="rId35"/>
    <p:sldId id="327" r:id="rId36"/>
    <p:sldId id="392" r:id="rId37"/>
    <p:sldId id="335" r:id="rId38"/>
    <p:sldId id="393" r:id="rId39"/>
    <p:sldId id="337" r:id="rId40"/>
    <p:sldId id="338" r:id="rId41"/>
    <p:sldId id="339" r:id="rId42"/>
    <p:sldId id="347" r:id="rId43"/>
    <p:sldId id="344" r:id="rId44"/>
    <p:sldId id="345" r:id="rId45"/>
    <p:sldId id="346" r:id="rId46"/>
    <p:sldId id="348" r:id="rId47"/>
    <p:sldId id="349" r:id="rId48"/>
    <p:sldId id="371" r:id="rId49"/>
    <p:sldId id="394" r:id="rId50"/>
    <p:sldId id="355" r:id="rId51"/>
    <p:sldId id="356" r:id="rId52"/>
    <p:sldId id="357" r:id="rId53"/>
    <p:sldId id="395" r:id="rId54"/>
    <p:sldId id="396" r:id="rId55"/>
    <p:sldId id="341" r:id="rId56"/>
    <p:sldId id="342" r:id="rId57"/>
    <p:sldId id="343" r:id="rId58"/>
    <p:sldId id="372" r:id="rId59"/>
    <p:sldId id="350" r:id="rId60"/>
    <p:sldId id="351" r:id="rId61"/>
    <p:sldId id="352" r:id="rId62"/>
    <p:sldId id="353" r:id="rId63"/>
    <p:sldId id="354" r:id="rId64"/>
    <p:sldId id="359" r:id="rId65"/>
    <p:sldId id="360" r:id="rId66"/>
    <p:sldId id="361" r:id="rId67"/>
    <p:sldId id="362" r:id="rId68"/>
    <p:sldId id="363" r:id="rId69"/>
    <p:sldId id="365" r:id="rId70"/>
    <p:sldId id="366" r:id="rId71"/>
    <p:sldId id="399" r:id="rId72"/>
    <p:sldId id="398" r:id="rId73"/>
    <p:sldId id="367" r:id="rId74"/>
    <p:sldId id="368" r:id="rId75"/>
    <p:sldId id="369" r:id="rId76"/>
    <p:sldId id="370" r:id="rId77"/>
    <p:sldId id="373" r:id="rId78"/>
    <p:sldId id="400" r:id="rId79"/>
    <p:sldId id="401" r:id="rId80"/>
    <p:sldId id="402" r:id="rId81"/>
    <p:sldId id="410" r:id="rId82"/>
    <p:sldId id="404" r:id="rId83"/>
    <p:sldId id="406" r:id="rId84"/>
    <p:sldId id="643" r:id="rId85"/>
    <p:sldId id="644" r:id="rId86"/>
    <p:sldId id="405" r:id="rId87"/>
    <p:sldId id="403" r:id="rId88"/>
    <p:sldId id="408" r:id="rId89"/>
    <p:sldId id="409" r:id="rId90"/>
    <p:sldId id="645" r:id="rId91"/>
    <p:sldId id="407" r:id="rId92"/>
    <p:sldId id="646" r:id="rId93"/>
    <p:sldId id="411" r:id="rId94"/>
    <p:sldId id="412" r:id="rId95"/>
    <p:sldId id="413" r:id="rId96"/>
    <p:sldId id="638" r:id="rId97"/>
    <p:sldId id="639" r:id="rId98"/>
    <p:sldId id="640" r:id="rId99"/>
    <p:sldId id="641" r:id="rId100"/>
    <p:sldId id="642" r:id="rId101"/>
    <p:sldId id="647" r:id="rId102"/>
    <p:sldId id="648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0" autoAdjust="0"/>
  </p:normalViewPr>
  <p:slideViewPr>
    <p:cSldViewPr snapToGrid="0" snapToObjects="1">
      <p:cViewPr varScale="1">
        <p:scale>
          <a:sx n="74" d="100"/>
          <a:sy n="74" d="100"/>
        </p:scale>
        <p:origin x="1060" y="60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give an example of dices,   P(X&lt;4),  etc.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2E3E6A44-ED87-4FD3-B482-EA14C0AEF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6597C0-C2BA-4BD1-A249-152218FA039B}" type="slidenum">
              <a:rPr lang="en-US" altLang="zh-CN"/>
              <a:pPr eaLnBrk="1" hangingPunct="1"/>
              <a:t>96</a:t>
            </a:fld>
            <a:endParaRPr lang="en-US" altLang="zh-CN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931AE4EE-DE90-4671-A165-1DFAA161F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20542073-58D6-4424-AF0D-757E45DD2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487BEAAC-68BE-4AF2-BD5E-5C575FE56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B0068-8159-4C1B-993D-2C4DAC907B37}" type="slidenum">
              <a:rPr lang="en-US" altLang="zh-CN"/>
              <a:pPr eaLnBrk="1" hangingPunct="1"/>
              <a:t>97</a:t>
            </a:fld>
            <a:endParaRPr lang="en-US" altLang="zh-CN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66276797-46AF-4428-88DB-30F31C6FA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7B4897D1-7AA0-41E4-9DAE-60374D653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66BC0CB1-67B9-42F0-B4E1-BD66C2C33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29EFAB-D543-4954-BE1E-4577EF7A48CA}" type="slidenum">
              <a:rPr lang="en-US" altLang="zh-CN"/>
              <a:pPr eaLnBrk="1" hangingPunct="1"/>
              <a:t>98</a:t>
            </a:fld>
            <a:endParaRPr lang="en-US" altLang="zh-CN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C41C365E-09E3-4471-A597-9DD3C0A1B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07BF58DE-8588-4B4D-ABD4-7A739336F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ACF5125D-B6F6-4380-9100-7EE12D51A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3A7B67-248A-42AB-82BF-D3C0AD8A1443}" type="slidenum">
              <a:rPr lang="en-US" altLang="zh-CN"/>
              <a:pPr eaLnBrk="1" hangingPunct="1"/>
              <a:t>99</a:t>
            </a:fld>
            <a:endParaRPr lang="en-US" altLang="zh-CN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B0C16420-081A-49ED-9BA3-75022EEEC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4B7A160D-79C7-4D8E-B272-B340E6D35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DD265964-FC6F-48D5-B5D2-A8B9B39C3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00FC2A-CAAD-4EFD-829E-0F2F23440F85}" type="slidenum">
              <a:rPr lang="en-US" altLang="zh-CN"/>
              <a:pPr eaLnBrk="1" hangingPunct="1"/>
              <a:t>100</a:t>
            </a:fld>
            <a:endParaRPr lang="en-US" altLang="zh-CN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FEE679B2-3205-4A6B-8976-D35D60B1C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6F62EAC3-43FB-491E-830F-537A32766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DD7D4F-5108-4564-B6ED-2BF863FE2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EDC0BEF-E58C-4339-8929-908302C69239}"/>
              </a:ext>
            </a:extLst>
          </p:cNvPr>
          <p:cNvSpPr txBox="1"/>
          <p:nvPr userDrawn="1"/>
        </p:nvSpPr>
        <p:spPr>
          <a:xfrm>
            <a:off x="685800" y="682560"/>
            <a:ext cx="4822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Probability </a:t>
            </a:r>
            <a:r>
              <a:rPr lang="en-US" altLang="zh-CN" sz="2400" baseline="0" dirty="0"/>
              <a:t>Theories</a:t>
            </a:r>
            <a:r>
              <a:rPr lang="en-US" sz="2400" baseline="0" dirty="0"/>
              <a:t> and Applications</a:t>
            </a:r>
            <a:endParaRPr lang="en-US" sz="240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91CC978F-0784-45D8-934D-DA1CA0228993}"/>
              </a:ext>
            </a:extLst>
          </p:cNvPr>
          <p:cNvSpPr txBox="1"/>
          <p:nvPr userDrawn="1"/>
        </p:nvSpPr>
        <p:spPr>
          <a:xfrm>
            <a:off x="5987123" y="5793317"/>
            <a:ext cx="284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HUANG </a:t>
            </a:r>
            <a:r>
              <a:rPr lang="en-US" altLang="zh-CN" sz="2400" dirty="0" err="1"/>
              <a:t>Renjie</a:t>
            </a:r>
            <a:br>
              <a:rPr lang="en-US" altLang="zh-CN" sz="2400" dirty="0"/>
            </a:br>
            <a:r>
              <a:rPr lang="en-US" altLang="zh-CN" sz="2400" dirty="0"/>
              <a:t>huangrj@swu.edu.cn</a:t>
            </a:r>
            <a:endParaRPr lang="en-US" sz="24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5679815-CFBC-4339-AFFA-C00F19B02FE4}"/>
              </a:ext>
            </a:extLst>
          </p:cNvPr>
          <p:cNvSpPr txBox="1"/>
          <p:nvPr userDrawn="1"/>
        </p:nvSpPr>
        <p:spPr>
          <a:xfrm>
            <a:off x="685800" y="1094160"/>
            <a:ext cx="448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0" dirty="0"/>
              <a:t>CS  2020 Class 1~4</a:t>
            </a:r>
            <a:endParaRPr 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E2C81B-7850-4F2A-9DB4-D9320D5500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4742" y="6156"/>
            <a:ext cx="999831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073C858-43A8-443C-8EB4-30485C943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2983682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lang="zh-CN" altLang="en-US" sz="32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>
              <a:defRPr lang="zh-CN" altLang="en-US" sz="3200" kern="1200" dirty="0" smtClean="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31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21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50.gif"/><Relationship Id="rId7" Type="http://schemas.microsoft.com/office/2007/relationships/hdphoto" Target="../media/hdphoto2.wdp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microsoft.com/office/2007/relationships/hdphoto" Target="../media/hdphoto1.wdp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5.png"/><Relationship Id="rId7" Type="http://schemas.microsoft.com/office/2007/relationships/hdphoto" Target="../media/hdphoto1.wdp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gif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7" Type="http://schemas.openxmlformats.org/officeDocument/2006/relationships/image" Target="../media/image6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stattrek.com/online-calculator/poisson.aspx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1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4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6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9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321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4. Random variables</a:t>
            </a:r>
            <a:br>
              <a:rPr lang="en-US" dirty="0"/>
            </a:b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51901" y="3612751"/>
            <a:ext cx="2258873" cy="468015"/>
            <a:chOff x="5113624" y="4413348"/>
            <a:chExt cx="2258873" cy="468015"/>
          </a:xfrm>
        </p:grpSpPr>
        <p:sp>
          <p:nvSpPr>
            <p:cNvPr id="10" name="TextBox 9"/>
            <p:cNvSpPr txBox="1"/>
            <p:nvPr/>
          </p:nvSpPr>
          <p:spPr>
            <a:xfrm>
              <a:off x="5113624" y="4419698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9574" y="4419698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124" y="4419698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17024" y="4413348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905806"/>
            <a:ext cx="3024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number of </a:t>
            </a:r>
            <a:r>
              <a:rPr lang="en-US" sz="2800" dirty="0" err="1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s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893" y="4568393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(0)</a:t>
            </a:r>
            <a:r>
              <a:rPr lang="en-US" sz="2400" i="1" dirty="0">
                <a:latin typeface="Garamond"/>
                <a:cs typeface="Garamond"/>
              </a:rPr>
              <a:t> = 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 = 0)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({</a:t>
            </a:r>
            <a:r>
              <a:rPr lang="en-US" sz="2400" dirty="0">
                <a:latin typeface="Courier New"/>
                <a:cs typeface="Courier New"/>
              </a:rPr>
              <a:t>TT</a:t>
            </a:r>
            <a:r>
              <a:rPr lang="en-US" sz="2400" dirty="0">
                <a:latin typeface="Garamond"/>
                <a:cs typeface="Garamond"/>
              </a:rPr>
              <a:t>}) = 1/4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9893" y="509990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(1)</a:t>
            </a:r>
            <a:r>
              <a:rPr lang="en-US" sz="2400" i="1" dirty="0">
                <a:latin typeface="Garamond"/>
                <a:cs typeface="Garamond"/>
              </a:rPr>
              <a:t> = 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 = 1)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({</a:t>
            </a:r>
            <a:r>
              <a:rPr lang="en-US" sz="2400" dirty="0">
                <a:latin typeface="Courier New"/>
                <a:cs typeface="Courier New"/>
              </a:rPr>
              <a:t>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</a:t>
            </a:r>
            <a:r>
              <a:rPr lang="en-US" sz="2400" dirty="0">
                <a:latin typeface="Garamond"/>
                <a:cs typeface="Garamond"/>
              </a:rPr>
              <a:t>}) = 1/2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893" y="5640169"/>
            <a:ext cx="4429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(2)</a:t>
            </a:r>
            <a:r>
              <a:rPr lang="en-US" sz="2400" i="1" dirty="0">
                <a:latin typeface="Garamond"/>
                <a:cs typeface="Garamond"/>
              </a:rPr>
              <a:t> = 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 = 2)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({</a:t>
            </a:r>
            <a:r>
              <a:rPr lang="en-US" sz="2400" dirty="0">
                <a:latin typeface="Courier New"/>
                <a:cs typeface="Courier New"/>
              </a:rPr>
              <a:t>HH</a:t>
            </a:r>
            <a:r>
              <a:rPr lang="en-US" sz="2400" dirty="0">
                <a:latin typeface="Garamond"/>
                <a:cs typeface="Garamond"/>
              </a:rPr>
              <a:t>}) = 1/4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3140398"/>
            <a:ext cx="7591522" cy="598411"/>
            <a:chOff x="457200" y="3140398"/>
            <a:chExt cx="7591522" cy="598411"/>
          </a:xfrm>
        </p:grpSpPr>
        <p:sp>
          <p:nvSpPr>
            <p:cNvPr id="16" name="TextBox 15"/>
            <p:cNvSpPr txBox="1"/>
            <p:nvPr/>
          </p:nvSpPr>
          <p:spPr>
            <a:xfrm>
              <a:off x="5111750" y="3215589"/>
              <a:ext cx="2936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{ </a:t>
              </a:r>
              <a:r>
                <a:rPr lang="en-US" sz="2800" dirty="0">
                  <a:latin typeface="Courier New"/>
                  <a:cs typeface="Courier New"/>
                </a:rPr>
                <a:t>HH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dirty="0">
                  <a:latin typeface="Courier New"/>
                  <a:cs typeface="Courier New"/>
                </a:rPr>
                <a:t>HT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dirty="0">
                  <a:latin typeface="Courier New"/>
                  <a:cs typeface="Courier New"/>
                </a:rPr>
                <a:t>TH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dirty="0">
                  <a:latin typeface="Courier New"/>
                  <a:cs typeface="Courier New"/>
                </a:rPr>
                <a:t>TT</a:t>
              </a:r>
              <a:r>
                <a:rPr lang="en-US" sz="28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3154033"/>
              <a:ext cx="18097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Example</a:t>
              </a:r>
            </a:p>
          </p:txBody>
        </p:sp>
        <p:pic>
          <p:nvPicPr>
            <p:cNvPr id="28" name="Picture 27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086" y="3140398"/>
              <a:ext cx="588265" cy="589901"/>
            </a:xfrm>
            <a:prstGeom prst="rect">
              <a:avLst/>
            </a:prstGeom>
          </p:spPr>
        </p:pic>
        <p:pic>
          <p:nvPicPr>
            <p:cNvPr id="29" name="Picture 28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03" y="3140398"/>
              <a:ext cx="588265" cy="5899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mass function (</a:t>
            </a:r>
            <a:r>
              <a:rPr lang="en-US" sz="2800" dirty="0" err="1">
                <a:solidFill>
                  <a:srgbClr val="FF9933"/>
                </a:solidFill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.) </a:t>
            </a:r>
            <a:r>
              <a:rPr lang="en-US" sz="2800" dirty="0">
                <a:latin typeface="Franklin Gothic Medium"/>
                <a:cs typeface="Franklin Gothic Medium"/>
              </a:rPr>
              <a:t>of discrete 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the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24040" y="2245016"/>
                <a:ext cx="2783334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32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 = </a:t>
                </a:r>
                <a:r>
                  <a:rPr lang="en-US" sz="32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40" y="2245016"/>
                <a:ext cx="2783334" cy="584776"/>
              </a:xfrm>
              <a:prstGeom prst="rect">
                <a:avLst/>
              </a:prstGeom>
              <a:blipFill>
                <a:blip r:embed="rId3"/>
                <a:stretch>
                  <a:fillRect l="-5470" t="-12500" r="-4158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0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56A08EEF-DEF0-4291-8823-F9E3B9C99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4487609"/>
            <a:ext cx="8229600" cy="762000"/>
          </a:xfrm>
        </p:spPr>
        <p:txBody>
          <a:bodyPr/>
          <a:lstStyle/>
          <a:p>
            <a:pPr algn="l"/>
            <a:r>
              <a:rPr lang="en-US" altLang="zh-CN" sz="2800" dirty="0">
                <a:ea typeface="宋体" panose="02010600030101010101" pitchFamily="2" charset="-122"/>
              </a:rPr>
              <a:t>for large values of </a:t>
            </a:r>
            <a:r>
              <a:rPr lang="en-US" altLang="zh-CN" sz="2800" i="1" dirty="0">
                <a:ea typeface="宋体" panose="02010600030101010101" pitchFamily="2" charset="-122"/>
              </a:rPr>
              <a:t>N, a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349140F0-DEB1-442C-A801-8B81E2460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842017"/>
              </p:ext>
            </p:extLst>
          </p:nvPr>
        </p:nvGraphicFramePr>
        <p:xfrm>
          <a:off x="2376488" y="2806446"/>
          <a:ext cx="653732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2120760" imgH="482400" progId="Equation.DSMT4">
                  <p:embed/>
                </p:oleObj>
              </mc:Choice>
              <mc:Fallback>
                <p:oleObj name="Equation" r:id="rId4" imgW="2120760" imgH="482400" progId="Equation.DSMT4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349140F0-DEB1-442C-A801-8B81E2460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806446"/>
                        <a:ext cx="6537325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6795A3CB-2FBB-4486-A344-783C2E613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40946"/>
              </p:ext>
            </p:extLst>
          </p:nvPr>
        </p:nvGraphicFramePr>
        <p:xfrm>
          <a:off x="477838" y="1592009"/>
          <a:ext cx="62960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6" imgW="2260440" imgH="457200" progId="Equation.DSMT4">
                  <p:embed/>
                </p:oleObj>
              </mc:Choice>
              <mc:Fallback>
                <p:oleObj name="Equation" r:id="rId6" imgW="2260440" imgH="457200" progId="Equation.DSMT4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6795A3CB-2FBB-4486-A344-783C2E613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592009"/>
                        <a:ext cx="629602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>
            <a:extLst>
              <a:ext uri="{FF2B5EF4-FFF2-40B4-BE49-F238E27FC236}">
                <a16:creationId xmlns:a16="http://schemas.microsoft.com/office/drawing/2014/main" id="{9B549C6B-A532-44E0-A55B-6BBF62D3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901446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Thus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7D889591-BF43-4FC2-AC38-CE293915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43" y="5225415"/>
            <a:ext cx="83661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Thus for large values of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a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sampling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 replacement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equivalent to sampling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without replacement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EC7AC3-BACD-4ACC-83FD-A21F45587E4F}"/>
              </a:ext>
            </a:extLst>
          </p:cNvPr>
          <p:cNvSpPr txBox="1"/>
          <p:nvPr/>
        </p:nvSpPr>
        <p:spPr>
          <a:xfrm>
            <a:off x="411162" y="209297"/>
            <a:ext cx="8229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Sampling </a:t>
            </a:r>
            <a:r>
              <a:rPr lang="en-US" altLang="zh-CN" sz="3200" b="1" u="sng" dirty="0">
                <a:ea typeface="宋体" panose="02010600030101010101" pitchFamily="2" charset="-122"/>
              </a:rPr>
              <a:t>with</a:t>
            </a:r>
            <a:r>
              <a:rPr lang="en-US" altLang="zh-CN" sz="3200" b="1" dirty="0">
                <a:ea typeface="宋体" panose="02010600030101010101" pitchFamily="2" charset="-122"/>
              </a:rPr>
              <a:t> and </a:t>
            </a:r>
            <a:r>
              <a:rPr lang="en-US" altLang="zh-CN" sz="3200" b="1" u="sng" dirty="0">
                <a:ea typeface="宋体" panose="02010600030101010101" pitchFamily="2" charset="-122"/>
              </a:rPr>
              <a:t>without</a:t>
            </a:r>
            <a:r>
              <a:rPr lang="en-US" altLang="zh-CN" sz="3200" b="1" dirty="0">
                <a:ea typeface="宋体" panose="02010600030101010101" pitchFamily="2" charset="-122"/>
              </a:rPr>
              <a:t> replacement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4.9 Expected value of sum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A80C0EE-8CEF-45DF-B499-0325E30B12D6}"/>
                  </a:ext>
                </a:extLst>
              </p:cNvPr>
              <p:cNvSpPr txBox="1"/>
              <p:nvPr/>
            </p:nvSpPr>
            <p:spPr bwMode="auto">
              <a:xfrm>
                <a:off x="572910" y="1516096"/>
                <a:ext cx="3380868" cy="960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A80C0EE-8CEF-45DF-B499-0325E30B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910" y="1516096"/>
                <a:ext cx="3380868" cy="960438"/>
              </a:xfrm>
              <a:prstGeom prst="rect">
                <a:avLst/>
              </a:prstGeom>
              <a:blipFill>
                <a:blip r:embed="rId2"/>
                <a:stretch>
                  <a:fillRect l="-5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B41FBDB-871C-4264-8E8D-2B531387E5D0}"/>
                  </a:ext>
                </a:extLst>
              </p:cNvPr>
              <p:cNvSpPr txBox="1"/>
              <p:nvPr/>
            </p:nvSpPr>
            <p:spPr bwMode="auto">
              <a:xfrm>
                <a:off x="572910" y="2628934"/>
                <a:ext cx="4533928" cy="960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B41FBDB-871C-4264-8E8D-2B531387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910" y="2628934"/>
                <a:ext cx="4533928" cy="960438"/>
              </a:xfrm>
              <a:prstGeom prst="rect">
                <a:avLst/>
              </a:prstGeom>
              <a:blipFill>
                <a:blip r:embed="rId3"/>
                <a:stretch>
                  <a:fillRect l="-403" t="-50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4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4.10 Properties of CDF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DC6CC-974B-49F5-8187-3CF980BC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1207698"/>
            <a:ext cx="8570656" cy="28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describe the </a:t>
            </a:r>
            <a:r>
              <a:rPr lang="en-US" sz="2800" dirty="0" err="1">
                <a:solidFill>
                  <a:srgbClr val="FF0000"/>
                </a:solidFill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.</a:t>
            </a:r>
            <a:r>
              <a:rPr lang="en-US" sz="2800" dirty="0">
                <a:latin typeface="Franklin Gothic Medium"/>
                <a:cs typeface="Franklin Gothic Medium"/>
              </a:rPr>
              <a:t> by a table or by a chart.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2319" y="3539574"/>
            <a:ext cx="316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     0      1      2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600" y="3974892"/>
            <a:ext cx="316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   ¼     ½     ¼ </a:t>
            </a:r>
          </a:p>
        </p:txBody>
      </p:sp>
      <p:pic>
        <p:nvPicPr>
          <p:cNvPr id="24" name="Picture 23" descr="hea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24" y="2385134"/>
            <a:ext cx="3035300" cy="30844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43896" y="5174734"/>
            <a:ext cx="32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62230" y="38092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p</a:t>
            </a:r>
            <a:r>
              <a:rPr lang="en-US" dirty="0">
                <a:latin typeface="Garamond"/>
                <a:cs typeface="Garamond"/>
              </a:rPr>
              <a:t>(</a:t>
            </a:r>
            <a:r>
              <a:rPr lang="en-US" i="1" dirty="0">
                <a:latin typeface="Garamond"/>
                <a:cs typeface="Garamond"/>
              </a:rPr>
              <a:t>x</a:t>
            </a:r>
            <a:r>
              <a:rPr lang="en-US" dirty="0">
                <a:latin typeface="Garamond"/>
                <a:cs typeface="Garamond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1284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change</a:t>
            </a:r>
            <a:r>
              <a:rPr lang="en-US" sz="3200" dirty="0">
                <a:latin typeface="Franklin Gothic Medium"/>
                <a:cs typeface="Franklin Gothic Medium"/>
              </a:rPr>
              <a:t> occurs when a coin toss comes out different from the previous one.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4193434"/>
                <a:ext cx="822960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Toss a coin 3 times. Calculate the </a:t>
                </a:r>
                <a:r>
                  <a:rPr lang="en-US" sz="3200" dirty="0" err="1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p.m.f</a:t>
                </a:r>
                <a:r>
                  <a:rPr lang="en-US" sz="32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 of the number of changes.  (State is head when tossing, HHH indicates 0 changes)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𝑋</m:t>
                    </m:r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=0, 1, 2,3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3434"/>
                <a:ext cx="8229600" cy="2062103"/>
              </a:xfrm>
              <a:prstGeom prst="rect">
                <a:avLst/>
              </a:prstGeom>
              <a:blipFill>
                <a:blip r:embed="rId2"/>
                <a:stretch>
                  <a:fillRect l="-1852" t="-3550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9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88" y="2767497"/>
            <a:ext cx="946370" cy="949002"/>
          </a:xfrm>
          <a:prstGeom prst="rect">
            <a:avLst/>
          </a:prstGeom>
        </p:spPr>
      </p:pic>
      <p:pic>
        <p:nvPicPr>
          <p:cNvPr id="7" name="Picture 6" descr="g9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88" y="2767497"/>
            <a:ext cx="946370" cy="949002"/>
          </a:xfrm>
          <a:prstGeom prst="rect">
            <a:avLst/>
          </a:prstGeom>
        </p:spPr>
      </p:pic>
      <p:pic>
        <p:nvPicPr>
          <p:cNvPr id="10" name="Picture 9" descr="ur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47" y="2713707"/>
            <a:ext cx="1002792" cy="100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3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3.2 Balls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4997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draw 3 balls without replacement from this urn: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3068379" y="2260600"/>
            <a:ext cx="3169251" cy="2032428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17216" y="3660859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0" name="Oval 9"/>
          <p:cNvSpPr/>
          <p:nvPr/>
        </p:nvSpPr>
        <p:spPr>
          <a:xfrm>
            <a:off x="3259914" y="2506190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541973" y="3494728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040452" y="3020539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4620146" y="2456421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4" name="Oval 13"/>
          <p:cNvSpPr/>
          <p:nvPr/>
        </p:nvSpPr>
        <p:spPr>
          <a:xfrm>
            <a:off x="5177098" y="3660859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5" name="Oval 14"/>
          <p:cNvSpPr/>
          <p:nvPr/>
        </p:nvSpPr>
        <p:spPr>
          <a:xfrm>
            <a:off x="5278697" y="2738480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714578" y="3212669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69788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be the </a:t>
            </a:r>
            <a:r>
              <a:rPr lang="en-US" sz="2800" dirty="0">
                <a:solidFill>
                  <a:schemeClr val="accent3"/>
                </a:solidFill>
                <a:latin typeface="Franklin Gothic Medium"/>
                <a:cs typeface="Franklin Gothic Medium"/>
              </a:rPr>
              <a:t>sum of the values</a:t>
            </a:r>
            <a:r>
              <a:rPr lang="en-US" sz="2800" dirty="0">
                <a:latin typeface="Franklin Gothic Medium"/>
                <a:cs typeface="Franklin Gothic Medium"/>
              </a:rPr>
              <a:t> on the balls. What is the </a:t>
            </a:r>
            <a:r>
              <a:rPr lang="en-US" sz="2800" dirty="0" err="1"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latin typeface="Franklin Gothic Medium"/>
                <a:cs typeface="Franklin Gothic Medium"/>
              </a:rPr>
              <a:t>.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18" name="Oval 17"/>
          <p:cNvSpPr/>
          <p:nvPr/>
        </p:nvSpPr>
        <p:spPr>
          <a:xfrm>
            <a:off x="3935156" y="2299299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031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dirty="0"/>
              <a:t>Balls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5735707" y="989640"/>
            <a:ext cx="3169251" cy="2032428"/>
          </a:xfrm>
          <a:prstGeom prst="trapezoid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84544" y="2389899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0" name="Oval 9"/>
          <p:cNvSpPr/>
          <p:nvPr/>
        </p:nvSpPr>
        <p:spPr>
          <a:xfrm>
            <a:off x="5927242" y="1235230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209301" y="2223768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707780" y="1749579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7287474" y="1185461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4" name="Oval 13"/>
          <p:cNvSpPr/>
          <p:nvPr/>
        </p:nvSpPr>
        <p:spPr>
          <a:xfrm>
            <a:off x="7844426" y="2389899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5" name="Oval 14"/>
          <p:cNvSpPr/>
          <p:nvPr/>
        </p:nvSpPr>
        <p:spPr>
          <a:xfrm>
            <a:off x="7946025" y="1467520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7381906" y="1941709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390530"/>
            <a:ext cx="525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dirty="0">
                <a:latin typeface="Franklin Gothic Medium"/>
                <a:cs typeface="Franklin Gothic Medium"/>
              </a:rPr>
              <a:t>sum of values on the 3 balls</a:t>
            </a:r>
          </a:p>
        </p:txBody>
      </p:sp>
      <p:sp>
        <p:nvSpPr>
          <p:cNvPr id="18" name="Oval 17"/>
          <p:cNvSpPr/>
          <p:nvPr/>
        </p:nvSpPr>
        <p:spPr>
          <a:xfrm>
            <a:off x="6602484" y="1028339"/>
            <a:ext cx="564119" cy="56411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3026286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Garamond"/>
                <a:cs typeface="Garamond"/>
              </a:rPr>
              <a:t>= 0)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3451446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Garamond"/>
                <a:cs typeface="Garamond"/>
              </a:rPr>
              <a:t>= 1)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0851" y="345144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solidFill>
                  <a:srgbClr val="3333CC"/>
                </a:solidFill>
                <a:latin typeface="Garamond"/>
                <a:cs typeface="Garamond"/>
              </a:rPr>
              <a:t>1</a:t>
            </a:r>
            <a:r>
              <a:rPr lang="en-US" sz="2400" baseline="-25000" dirty="0">
                <a:latin typeface="Garamond"/>
                <a:cs typeface="Garamond"/>
              </a:rPr>
              <a:t>00</a:t>
            </a:r>
            <a:r>
              <a:rPr lang="en-US" sz="2400" dirty="0">
                <a:latin typeface="Garamond"/>
                <a:cs typeface="Garamond"/>
              </a:rPr>
              <a:t>) +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solidFill>
                  <a:srgbClr val="3333CC"/>
                </a:solidFill>
                <a:latin typeface="Garamond"/>
                <a:cs typeface="Garamond"/>
              </a:rPr>
              <a:t>11</a:t>
            </a:r>
            <a:r>
              <a:rPr lang="en-US" sz="2400" baseline="-25000" dirty="0">
                <a:solidFill>
                  <a:srgbClr val="FF0000"/>
                </a:solidFill>
                <a:latin typeface="Garamond"/>
                <a:cs typeface="Garamond"/>
              </a:rPr>
              <a:t>(-1)</a:t>
            </a:r>
            <a:r>
              <a:rPr lang="en-US" sz="2400" dirty="0">
                <a:latin typeface="Garamond"/>
                <a:cs typeface="Garamond"/>
              </a:rPr>
              <a:t>)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113260"/>
            <a:ext cx="525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abc</a:t>
            </a:r>
            <a:r>
              <a:rPr lang="en-US" sz="2800" dirty="0">
                <a:latin typeface="Garamond"/>
                <a:cs typeface="Garamond"/>
              </a:rPr>
              <a:t>: </a:t>
            </a:r>
            <a:r>
              <a:rPr lang="en-US" sz="2800" dirty="0">
                <a:latin typeface="Franklin Gothic Medium"/>
                <a:cs typeface="Franklin Gothic Medium"/>
              </a:rPr>
              <a:t>we chose balls of type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0850" y="3026286"/>
            <a:ext cx="2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000</a:t>
            </a:r>
            <a:r>
              <a:rPr lang="en-US" sz="2400" dirty="0">
                <a:latin typeface="Garamond"/>
                <a:cs typeface="Garamond"/>
              </a:rPr>
              <a:t>) +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solidFill>
                  <a:schemeClr val="accent6"/>
                </a:solidFill>
                <a:latin typeface="Garamond"/>
                <a:cs typeface="Garamond"/>
              </a:rPr>
              <a:t>1</a:t>
            </a:r>
            <a:r>
              <a:rPr lang="en-US" sz="2400" baseline="-25000" dirty="0">
                <a:solidFill>
                  <a:srgbClr val="FF0000"/>
                </a:solidFill>
                <a:latin typeface="Garamond"/>
                <a:cs typeface="Garamond"/>
              </a:rPr>
              <a:t>(-1)</a:t>
            </a:r>
            <a:r>
              <a:rPr lang="en-US" sz="2400" baseline="-25000" dirty="0">
                <a:latin typeface="Garamond"/>
                <a:cs typeface="Garamond"/>
              </a:rPr>
              <a:t>0</a:t>
            </a:r>
            <a:r>
              <a:rPr lang="en-US" sz="2400" dirty="0">
                <a:latin typeface="Garamond"/>
                <a:cs typeface="Garamond"/>
              </a:rPr>
              <a:t>)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2" y="3036322"/>
            <a:ext cx="403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(1 + 3×3×3)/C(9, 3) = 28/84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7251" y="3451446"/>
            <a:ext cx="401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(3×3 + 3×3)/C(9, 3) = 18/84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846657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Garamond"/>
                <a:cs typeface="Garamond"/>
              </a:rPr>
              <a:t>= -1)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0850" y="3846657"/>
            <a:ext cx="354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Garamond"/>
                <a:cs typeface="Garamond"/>
              </a:rPr>
              <a:t>(-1)</a:t>
            </a:r>
            <a:r>
              <a:rPr lang="en-US" sz="2400" baseline="-25000" dirty="0">
                <a:latin typeface="Garamond"/>
                <a:cs typeface="Garamond"/>
              </a:rPr>
              <a:t>00</a:t>
            </a:r>
            <a:r>
              <a:rPr lang="en-US" sz="2400" dirty="0">
                <a:latin typeface="Garamond"/>
                <a:cs typeface="Garamond"/>
              </a:rPr>
              <a:t>) +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Garamond"/>
                <a:cs typeface="Garamond"/>
              </a:rPr>
              <a:t>(-1)(-1)</a:t>
            </a:r>
            <a:r>
              <a:rPr lang="en-US" sz="2400" baseline="-25000" dirty="0">
                <a:solidFill>
                  <a:srgbClr val="3333CC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)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7250" y="3846657"/>
            <a:ext cx="401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(3×3 + 3×3)/C(9, 3) = 18/84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4257896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Garamond"/>
                <a:cs typeface="Garamond"/>
              </a:rPr>
              <a:t>= 2)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7202" y="425789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solidFill>
                  <a:srgbClr val="3333CC"/>
                </a:solidFill>
                <a:latin typeface="Garamond"/>
                <a:cs typeface="Garamond"/>
              </a:rPr>
              <a:t>11</a:t>
            </a:r>
            <a:r>
              <a:rPr lang="en-US" sz="2400" baseline="-25000" dirty="0">
                <a:latin typeface="Garamond"/>
                <a:cs typeface="Garamond"/>
              </a:rPr>
              <a:t>0</a:t>
            </a:r>
            <a:r>
              <a:rPr lang="en-US" sz="2400" dirty="0">
                <a:latin typeface="Garamond"/>
                <a:cs typeface="Garamond"/>
              </a:rPr>
              <a:t>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7467" y="4257896"/>
            <a:ext cx="190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3×3/C(9, 3)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3003" y="4257896"/>
            <a:ext cx="113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9/84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4656061"/>
            <a:ext cx="8172451" cy="1238945"/>
            <a:chOff x="457200" y="4656061"/>
            <a:chExt cx="8172451" cy="1238945"/>
          </a:xfrm>
        </p:grpSpPr>
        <p:sp>
          <p:nvSpPr>
            <p:cNvPr id="34" name="TextBox 33"/>
            <p:cNvSpPr txBox="1"/>
            <p:nvPr/>
          </p:nvSpPr>
          <p:spPr>
            <a:xfrm>
              <a:off x="457200" y="4656061"/>
              <a:ext cx="143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= -2)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7202" y="465606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(-1)(-1)0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467" y="4656061"/>
              <a:ext cx="1905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3×3/C(9, 3)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93003" y="4656061"/>
              <a:ext cx="11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9/84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2" y="5035176"/>
              <a:ext cx="143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= 3)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27204" y="5035176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srgbClr val="3333CC"/>
                  </a:solidFill>
                  <a:latin typeface="Garamond"/>
                  <a:cs typeface="Garamond"/>
                </a:rPr>
                <a:t>111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67469" y="5035176"/>
              <a:ext cx="1905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1/C(9, 3)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93005" y="5035176"/>
              <a:ext cx="11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1/84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2" y="5433341"/>
              <a:ext cx="143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= -3)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27204" y="543334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srgbClr val="FF0000"/>
                  </a:solidFill>
                  <a:latin typeface="Garamond"/>
                  <a:cs typeface="Garamond"/>
                </a:rPr>
                <a:t>(-1)(-1)(-1)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67469" y="5433341"/>
              <a:ext cx="1905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1/C(9, 3)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93005" y="5433341"/>
              <a:ext cx="11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= 1/84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93003" y="5981700"/>
            <a:ext cx="1136646" cy="468015"/>
            <a:chOff x="7493003" y="5981700"/>
            <a:chExt cx="1136646" cy="46801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493003" y="5981700"/>
              <a:ext cx="1136646" cy="127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969168" y="5988050"/>
              <a:ext cx="340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2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Cumulative distribution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8E7B8DD-BB41-4C00-8A6C-F47F9C80C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81280"/>
                <a:ext cx="8229600" cy="11691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distribution function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(CDF)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function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We sometimes drop the subscript and just write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some other letter) for a CDF.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8E7B8DD-BB41-4C00-8A6C-F47F9C80C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1280"/>
                <a:ext cx="8229600" cy="1169181"/>
              </a:xfrm>
              <a:blipFill>
                <a:blip r:embed="rId3"/>
                <a:stretch>
                  <a:fillRect l="-1111" t="-4188" b="-14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B1F655B-07D7-402B-96B2-0DF460D69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20740"/>
              </p:ext>
            </p:extLst>
          </p:nvPr>
        </p:nvGraphicFramePr>
        <p:xfrm>
          <a:off x="2077974" y="2074437"/>
          <a:ext cx="4213098" cy="58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993680" imgH="279360" progId="Equation.DSMT4">
                  <p:embed/>
                </p:oleObj>
              </mc:Choice>
              <mc:Fallback>
                <p:oleObj name="Equation" r:id="rId4" imgW="1993680" imgH="27936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7B1F655B-07D7-402B-96B2-0DF460D69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974" y="2074437"/>
                        <a:ext cx="4213098" cy="58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C9721431-719A-4DA1-83CA-D4690785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8336"/>
            <a:ext cx="8229599" cy="60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3525" indent="-280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Here{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= the set of all outcomes (event) with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DD460FE-71D9-4149-935E-2882F05CB0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43" y="3288140"/>
                <a:ext cx="8439912" cy="349670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 CDF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following properties (Valid CDFs)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8000" indent="0">
                  <a:buFont typeface="Arial"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Increasing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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Right-continuous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CDF is continuous except possibly for having some jumps. Wherever there is a jump, the CDF is continuous from the right. That is, for any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8000" indent="0">
                  <a:buFont typeface="Arial"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limits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DD460FE-71D9-4149-935E-2882F05CB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3" y="3288140"/>
                <a:ext cx="8439912" cy="3496708"/>
              </a:xfrm>
              <a:prstGeom prst="rect">
                <a:avLst/>
              </a:prstGeom>
              <a:blipFill>
                <a:blip r:embed="rId6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</a:t>
            </a:r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666F3108-F18E-4CD6-8B57-DD681F6E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36" y="923544"/>
            <a:ext cx="8394192" cy="88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Two dice are rolled and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is the sum of the two upward faces.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 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sample space is shown below with the value of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each outcome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Group 2">
            <a:extLst>
              <a:ext uri="{FF2B5EF4-FFF2-40B4-BE49-F238E27FC236}">
                <a16:creationId xmlns:a16="http://schemas.microsoft.com/office/drawing/2014/main" id="{4955FDBC-416D-4186-9F94-AE89C361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794"/>
              </p:ext>
            </p:extLst>
          </p:nvPr>
        </p:nvGraphicFramePr>
        <p:xfrm>
          <a:off x="580644" y="2020816"/>
          <a:ext cx="7982712" cy="4572000"/>
        </p:xfrm>
        <a:graphic>
          <a:graphicData uri="http://schemas.openxmlformats.org/drawingml/2006/table">
            <a:tbl>
              <a:tblPr/>
              <a:tblGrid>
                <a:gridCol w="133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(2,1)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(2,5)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(3,1)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(3,5)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(4,1)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(4,5)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(5,1)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(5,5)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34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1E0AE5E-5FE8-4026-A415-AF6268BB1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8811"/>
              </p:ext>
            </p:extLst>
          </p:nvPr>
        </p:nvGraphicFramePr>
        <p:xfrm>
          <a:off x="457200" y="863448"/>
          <a:ext cx="4662488" cy="83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2209680" imgH="393480" progId="Equation.DSMT4">
                  <p:embed/>
                </p:oleObj>
              </mc:Choice>
              <mc:Fallback>
                <p:oleObj name="Equation" r:id="rId3" imgW="2209680" imgH="39348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E1E0AE5E-5FE8-4026-A415-AF6268BB1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63448"/>
                        <a:ext cx="4662488" cy="831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FB5EF71A-88C6-41D8-8639-F25E5FE5F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26964"/>
              </p:ext>
            </p:extLst>
          </p:nvPr>
        </p:nvGraphicFramePr>
        <p:xfrm>
          <a:off x="500499" y="1803708"/>
          <a:ext cx="5465497" cy="83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2590560" imgH="393480" progId="Equation.DSMT4">
                  <p:embed/>
                </p:oleObj>
              </mc:Choice>
              <mc:Fallback>
                <p:oleObj name="Equation" r:id="rId5" imgW="2590560" imgH="39348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FB5EF71A-88C6-41D8-8639-F25E5FE5F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99" y="1803708"/>
                        <a:ext cx="5465497" cy="831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FE39890-18A8-43F8-BCE8-BD2CC82A1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89342"/>
              </p:ext>
            </p:extLst>
          </p:nvPr>
        </p:nvGraphicFramePr>
        <p:xfrm>
          <a:off x="457200" y="2617832"/>
          <a:ext cx="6295173" cy="83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984400" imgH="393480" progId="Equation.DSMT4">
                  <p:embed/>
                </p:oleObj>
              </mc:Choice>
              <mc:Fallback>
                <p:oleObj name="Equation" r:id="rId7" imgW="2984400" imgH="39348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DFE39890-18A8-43F8-BCE8-BD2CC82A1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17832"/>
                        <a:ext cx="6295173" cy="831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7CDF3C9-2C53-4DFF-ACC5-3C8457F95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5545"/>
              </p:ext>
            </p:extLst>
          </p:nvPr>
        </p:nvGraphicFramePr>
        <p:xfrm>
          <a:off x="457200" y="3463090"/>
          <a:ext cx="7367827" cy="83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3492360" imgH="393480" progId="Equation.DSMT4">
                  <p:embed/>
                </p:oleObj>
              </mc:Choice>
              <mc:Fallback>
                <p:oleObj name="Equation" r:id="rId9" imgW="3492360" imgH="393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67CDF3C9-2C53-4DFF-ACC5-3C8457F95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63090"/>
                        <a:ext cx="7367827" cy="831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66F85FF0-70CE-43B0-8E7F-E8794CE4F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24914"/>
              </p:ext>
            </p:extLst>
          </p:nvPr>
        </p:nvGraphicFramePr>
        <p:xfrm>
          <a:off x="457200" y="4422098"/>
          <a:ext cx="4769161" cy="83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2260440" imgH="393480" progId="Equation.DSMT4">
                  <p:embed/>
                </p:oleObj>
              </mc:Choice>
              <mc:Fallback>
                <p:oleObj name="Equation" r:id="rId11" imgW="2260440" imgH="39348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66F85FF0-70CE-43B0-8E7F-E8794CE4F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22098"/>
                        <a:ext cx="4769161" cy="831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6D174AC3-4300-485E-963A-A7AC8F7B4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40381"/>
              </p:ext>
            </p:extLst>
          </p:nvPr>
        </p:nvGraphicFramePr>
        <p:xfrm>
          <a:off x="457200" y="5381106"/>
          <a:ext cx="3723175" cy="53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1765080" imgH="253800" progId="Equation.DSMT4">
                  <p:embed/>
                </p:oleObj>
              </mc:Choice>
              <mc:Fallback>
                <p:oleObj name="Equation" r:id="rId13" imgW="1765080" imgH="253800" progId="Equation.DSMT4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6D174AC3-4300-485E-963A-A7AC8F7B4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81106"/>
                        <a:ext cx="3723175" cy="53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C1EA8A6C-0BC0-4A39-8C9B-468B9D5B1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05936"/>
              </p:ext>
            </p:extLst>
          </p:nvPr>
        </p:nvGraphicFramePr>
        <p:xfrm>
          <a:off x="457200" y="6085992"/>
          <a:ext cx="4634338" cy="53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5" imgW="2197080" imgH="253800" progId="Equation.DSMT4">
                  <p:embed/>
                </p:oleObj>
              </mc:Choice>
              <mc:Fallback>
                <p:oleObj name="Equation" r:id="rId15" imgW="2197080" imgH="25380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C1EA8A6C-0BC0-4A39-8C9B-468B9D5B1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85992"/>
                        <a:ext cx="4634338" cy="53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13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E4C4548-C882-4E43-B5A6-68B9F459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2390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9BEE67FD-8A8C-411E-88B8-5763B01B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94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4269AB8-E792-4708-B5AC-A73E509D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24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0409E3-2430-49AE-BF59-394D1E9559A5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073807"/>
            <a:ext cx="8229600" cy="562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How to obtained CDF: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F3858D6-4BC0-45BD-A897-16C3B7423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789301"/>
              </p:ext>
            </p:extLst>
          </p:nvPr>
        </p:nvGraphicFramePr>
        <p:xfrm>
          <a:off x="1929384" y="1822829"/>
          <a:ext cx="45069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4F3858D6-4BC0-45BD-A897-16C3B7423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384" y="1822829"/>
                        <a:ext cx="45069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41064D0C-D051-401C-B728-11A11324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" y="2754395"/>
            <a:ext cx="78455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3525" indent="-280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= the set of all outcomes (event) with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64634-ED52-4C35-86A2-B68641AD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941591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3525" indent="-280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Note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=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Symbol" panose="05050102010706020507" pitchFamily="18" charset="2"/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Thus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= 0.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7BCDFB9-42EF-4032-AE94-17F76F24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" y="4703469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3525" indent="-280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=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{(1,1)} if 2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Thus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= 1/36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431896F-C1B7-46A6-9049-E68A9F07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" y="53721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3525" indent="-280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=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{(1,1) ,(1,2),(1,2)} if 3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4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Thus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= 3/36</a:t>
            </a:r>
          </a:p>
        </p:txBody>
      </p:sp>
    </p:spTree>
    <p:extLst>
      <p:ext uri="{BB962C8B-B14F-4D97-AF65-F5344CB8AC3E}">
        <p14:creationId xmlns:p14="http://schemas.microsoft.com/office/powerpoint/2010/main" val="361381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195097"/>
            <a:ext cx="8229599" cy="5284258"/>
          </a:xfrm>
        </p:spPr>
        <p:txBody>
          <a:bodyPr/>
          <a:lstStyle/>
          <a:p>
            <a:r>
              <a:rPr lang="en-US" altLang="zh-CN" sz="2800" dirty="0"/>
              <a:t> Random Variables</a:t>
            </a:r>
          </a:p>
          <a:p>
            <a:r>
              <a:rPr lang="en-US" altLang="zh-CN" sz="2800" dirty="0"/>
              <a:t> Discrete Random Variables</a:t>
            </a:r>
          </a:p>
          <a:p>
            <a:r>
              <a:rPr lang="en-US" altLang="zh-CN" sz="2800" dirty="0"/>
              <a:t> Expected Value</a:t>
            </a:r>
          </a:p>
          <a:p>
            <a:r>
              <a:rPr lang="en-US" altLang="zh-CN" sz="2800" dirty="0"/>
              <a:t> Expectation of a Function of a Random Variable</a:t>
            </a:r>
          </a:p>
          <a:p>
            <a:r>
              <a:rPr lang="en-US" altLang="zh-CN" sz="2800" dirty="0"/>
              <a:t> Variance</a:t>
            </a:r>
          </a:p>
          <a:p>
            <a:r>
              <a:rPr lang="en-US" altLang="zh-CN" sz="2800" dirty="0"/>
              <a:t>The Bernoulli and Binomial Random Variables</a:t>
            </a:r>
          </a:p>
          <a:p>
            <a:r>
              <a:rPr lang="en-US" altLang="zh-CN" sz="2800" dirty="0"/>
              <a:t>The Poisson Random Variable</a:t>
            </a:r>
          </a:p>
          <a:p>
            <a:r>
              <a:rPr lang="en-US" altLang="zh-CN" sz="2800" dirty="0"/>
              <a:t>Other Discrete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8203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826AF4-2424-49BD-9B9B-4467EAE0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28" y="1545336"/>
            <a:ext cx="5459171" cy="387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518306F-A65E-406B-9CC5-604B6B021B87}"/>
              </a:ext>
            </a:extLst>
          </p:cNvPr>
          <p:cNvSpPr txBox="1">
            <a:spLocks noChangeArrowheads="1"/>
          </p:cNvSpPr>
          <p:nvPr/>
        </p:nvSpPr>
        <p:spPr>
          <a:xfrm>
            <a:off x="429768" y="823279"/>
            <a:ext cx="2688336" cy="514794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Continuing we find: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04DF616-A980-48F0-AD3E-994D2B1E9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014265"/>
              </p:ext>
            </p:extLst>
          </p:nvPr>
        </p:nvGraphicFramePr>
        <p:xfrm>
          <a:off x="0" y="3706368"/>
          <a:ext cx="11239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495000" imgH="253800" progId="Equation.DSMT4">
                  <p:embed/>
                </p:oleObj>
              </mc:Choice>
              <mc:Fallback>
                <p:oleObj name="Equation" r:id="rId4" imgW="495000" imgH="2538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F04DF616-A980-48F0-AD3E-994D2B1E9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06368"/>
                        <a:ext cx="11239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E3CC786-4B84-4DF7-9907-152DBE0C6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28383"/>
              </p:ext>
            </p:extLst>
          </p:nvPr>
        </p:nvGraphicFramePr>
        <p:xfrm>
          <a:off x="1104612" y="1294175"/>
          <a:ext cx="1988752" cy="540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1028520" imgH="2793960" progId="Equation.DSMT4">
                  <p:embed/>
                </p:oleObj>
              </mc:Choice>
              <mc:Fallback>
                <p:oleObj name="Equation" r:id="rId6" imgW="1028520" imgH="279396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1E3CC786-4B84-4DF7-9907-152DBE0C6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612" y="1294175"/>
                        <a:ext cx="1988752" cy="540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96457945-12D8-41AE-BE18-9BC3909F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82768"/>
            <a:ext cx="426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is a step function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38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Relations between PMF and CDF</a:t>
            </a:r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8E7B8DD-BB41-4C00-8A6C-F47F9C80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1280"/>
            <a:ext cx="8229599" cy="1322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PMF and CDF are equivalent. Namely, if PMF is available, then CDF can be obtained; if CDF is available, then PMF can be obtained.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C9721431-719A-4DA1-83CA-D46907858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" y="2615184"/>
                <a:ext cx="8138159" cy="3703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803525" indent="-28035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basic methods of obtain CDF from PMF</a:t>
                </a:r>
              </a:p>
              <a:p>
                <a:r>
                  <a:rPr lang="en-US" altLang="zh-CN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X’s</a:t>
                </a:r>
                <a:r>
                  <a:rPr lang="zh-CN" alt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support set is {</a:t>
                </a:r>
                <a:r>
                  <a:rPr lang="en-US" altLang="zh-CN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6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a</a:t>
                </a:r>
                <a:r>
                  <a:rPr lang="en-US" altLang="zh-CN" sz="26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600" i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 and </a:t>
                </a:r>
                <a:r>
                  <a:rPr lang="en-US" altLang="zh-CN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600" i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a</a:t>
                </a:r>
                <a:r>
                  <a:rPr lang="en-US" altLang="zh-CN" sz="26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i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6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/>
                <a:endParaRPr lang="en-US" altLang="zh-CN" sz="2600" i="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b="0" i="1" dirty="0" smtClean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i="1" baseline="-25000" dirty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600" b="0" i="1" baseline="-2500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6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baseline="-25000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baseline="-25000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zh-CN" alt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baseline="-25000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 +</m:t>
                                  </m:r>
                                  <m: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baseline="-25000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  <m: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600" i="1" baseline="-250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00" b="0" i="1" baseline="-2500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 sz="2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baseline="-25000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600" i="1" dirty="0">
                                      <a:solidFill>
                                        <a:srgbClr val="0070C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an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b="0" i="1" smtClean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b="0" i="1" dirty="0" smtClean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600" b="0" i="1" baseline="-25000" dirty="0" smtClean="0">
                                  <a:solidFill>
                                    <a:srgbClr val="0070C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CN" sz="2600" b="0" i="1" baseline="-2500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6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C9721431-719A-4DA1-83CA-D4690785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" y="2615184"/>
                <a:ext cx="8138159" cy="3703320"/>
              </a:xfrm>
              <a:prstGeom prst="rect">
                <a:avLst/>
              </a:prstGeom>
              <a:blipFill>
                <a:blip r:embed="rId2"/>
                <a:stretch>
                  <a:fillRect l="-1348" t="-14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17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Relations between PMF and CDF</a:t>
            </a:r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8E7B8DD-BB41-4C00-8A6C-F47F9C80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1280"/>
            <a:ext cx="8229599" cy="1322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PMF and CDF are equivalent. Namely, if PMF is available, then CDF can be obtained; if CDF is available, then PMF can be obtained.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9721431-719A-4DA1-83CA-D4690785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2340753"/>
            <a:ext cx="8138159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3525" indent="-280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methods of obtain PMF from CDF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jump points, which is the support of </a:t>
            </a:r>
            <a:r>
              <a:rPr lang="en-US" altLang="zh-CN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600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A8C397-4AD2-4551-A60D-7721FAA3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1" y="3264297"/>
            <a:ext cx="7164371" cy="359370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29AD7D-726A-4FCD-90E0-434FE9AD1EB7}"/>
              </a:ext>
            </a:extLst>
          </p:cNvPr>
          <p:cNvCxnSpPr>
            <a:cxnSpLocks/>
          </p:cNvCxnSpPr>
          <p:nvPr/>
        </p:nvCxnSpPr>
        <p:spPr>
          <a:xfrm>
            <a:off x="5174488" y="6004560"/>
            <a:ext cx="0" cy="18288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A152CD-C61C-4A2C-A8FC-0D3CE633C071}"/>
              </a:ext>
            </a:extLst>
          </p:cNvPr>
          <p:cNvCxnSpPr>
            <a:cxnSpLocks/>
          </p:cNvCxnSpPr>
          <p:nvPr/>
        </p:nvCxnSpPr>
        <p:spPr>
          <a:xfrm>
            <a:off x="5824728" y="5430520"/>
            <a:ext cx="0" cy="57404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1013EE-38A9-4982-B58B-DF24431921C4}"/>
              </a:ext>
            </a:extLst>
          </p:cNvPr>
          <p:cNvCxnSpPr>
            <a:cxnSpLocks/>
          </p:cNvCxnSpPr>
          <p:nvPr/>
        </p:nvCxnSpPr>
        <p:spPr>
          <a:xfrm>
            <a:off x="6485128" y="4470400"/>
            <a:ext cx="0" cy="96012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8232DC-35A0-42DE-988A-619FE3C7CF00}"/>
              </a:ext>
            </a:extLst>
          </p:cNvPr>
          <p:cNvCxnSpPr>
            <a:cxnSpLocks/>
          </p:cNvCxnSpPr>
          <p:nvPr/>
        </p:nvCxnSpPr>
        <p:spPr>
          <a:xfrm>
            <a:off x="7155688" y="3865880"/>
            <a:ext cx="0" cy="60452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40541D-2584-45C3-825E-6E1685A9D980}"/>
              </a:ext>
            </a:extLst>
          </p:cNvPr>
          <p:cNvCxnSpPr>
            <a:cxnSpLocks/>
          </p:cNvCxnSpPr>
          <p:nvPr/>
        </p:nvCxnSpPr>
        <p:spPr>
          <a:xfrm>
            <a:off x="7795768" y="3728720"/>
            <a:ext cx="0" cy="18288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3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50 students in our class.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713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Every Tuesday I call 5 students to do problems on the board. There are 11 such Tuesdays.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509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chances you are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never</a:t>
            </a:r>
            <a:r>
              <a:rPr lang="en-US" sz="2800" dirty="0">
                <a:latin typeface="Franklin Gothic Medium"/>
                <a:cs typeface="Franklin Gothic Medium"/>
              </a:rPr>
              <a:t> called?</a:t>
            </a:r>
          </a:p>
        </p:txBody>
      </p:sp>
    </p:spTree>
    <p:extLst>
      <p:ext uri="{BB962C8B-B14F-4D97-AF65-F5344CB8AC3E}">
        <p14:creationId xmlns:p14="http://schemas.microsoft.com/office/powerpoint/2010/main" val="241314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3.3 Expected value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47AE9-C1B7-4813-80C6-472C0BBD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" y="1626378"/>
            <a:ext cx="8806660" cy="3897011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D9B4C23E-2DE4-4A16-80B4-7FE7421E881E}"/>
              </a:ext>
            </a:extLst>
          </p:cNvPr>
          <p:cNvSpPr txBox="1"/>
          <p:nvPr/>
        </p:nvSpPr>
        <p:spPr>
          <a:xfrm>
            <a:off x="457200" y="98897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Arithmetic mean 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442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3.3 Expected value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13927C-6A2D-4B0A-8525-D5CFCB3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1" y="1435608"/>
            <a:ext cx="8247358" cy="5098736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D9B4C23E-2DE4-4A16-80B4-7FE7421E881E}"/>
              </a:ext>
            </a:extLst>
          </p:cNvPr>
          <p:cNvSpPr txBox="1"/>
          <p:nvPr/>
        </p:nvSpPr>
        <p:spPr>
          <a:xfrm>
            <a:off x="475488" y="1375086"/>
            <a:ext cx="1956816" cy="381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efinition: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787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3.3 Expected value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A0AA2E-9849-47E8-9DDF-5C30E900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806"/>
            <a:ext cx="6191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3.3 Expected value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45C4C6-9A47-46D6-A959-7FC7B38B07C0}"/>
              </a:ext>
            </a:extLst>
          </p:cNvPr>
          <p:cNvGrpSpPr/>
          <p:nvPr/>
        </p:nvGrpSpPr>
        <p:grpSpPr>
          <a:xfrm>
            <a:off x="250262" y="1216152"/>
            <a:ext cx="8643475" cy="4946903"/>
            <a:chOff x="457200" y="1216153"/>
            <a:chExt cx="8414875" cy="48455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D30F8B9-E100-4566-A6A8-87102E110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16153"/>
              <a:ext cx="8414875" cy="484554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091A4C-ABD0-441A-8DAA-F6C95E05FDEA}"/>
                </a:ext>
              </a:extLst>
            </p:cNvPr>
            <p:cNvSpPr/>
            <p:nvPr/>
          </p:nvSpPr>
          <p:spPr>
            <a:xfrm>
              <a:off x="1956816" y="1216153"/>
              <a:ext cx="722376" cy="338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393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3.3 Expected value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070F74-BB91-4ABC-A7EA-675EB4AFC09F}"/>
              </a:ext>
            </a:extLst>
          </p:cNvPr>
          <p:cNvGrpSpPr/>
          <p:nvPr/>
        </p:nvGrpSpPr>
        <p:grpSpPr>
          <a:xfrm>
            <a:off x="457200" y="1061518"/>
            <a:ext cx="8229600" cy="1534563"/>
            <a:chOff x="457200" y="1591870"/>
            <a:chExt cx="8229600" cy="153456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647DF1E-F287-4782-B94C-D51F474B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91870"/>
              <a:ext cx="8229600" cy="153456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091A4C-ABD0-441A-8DAA-F6C95E05FDEA}"/>
                </a:ext>
              </a:extLst>
            </p:cNvPr>
            <p:cNvSpPr/>
            <p:nvPr/>
          </p:nvSpPr>
          <p:spPr>
            <a:xfrm>
              <a:off x="1691640" y="1606435"/>
              <a:ext cx="722376" cy="307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59729D-9FD9-4F08-8668-C1C8F08BD060}"/>
              </a:ext>
            </a:extLst>
          </p:cNvPr>
          <p:cNvGrpSpPr/>
          <p:nvPr/>
        </p:nvGrpSpPr>
        <p:grpSpPr>
          <a:xfrm>
            <a:off x="457200" y="4157299"/>
            <a:ext cx="8229600" cy="2416961"/>
            <a:chOff x="457200" y="3599515"/>
            <a:chExt cx="8229600" cy="241696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62906FE-DA69-45AA-89DC-77158531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3645235"/>
              <a:ext cx="8229600" cy="237124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D871AB-DB94-42AF-95E0-5689F074B46F}"/>
                </a:ext>
              </a:extLst>
            </p:cNvPr>
            <p:cNvSpPr/>
            <p:nvPr/>
          </p:nvSpPr>
          <p:spPr>
            <a:xfrm>
              <a:off x="1944624" y="3599515"/>
              <a:ext cx="722376" cy="307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B0D65CE-3380-4628-A658-3E4A736E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2815355"/>
            <a:ext cx="6099048" cy="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3.3 Expected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expected value (expectation) </a:t>
            </a:r>
            <a:r>
              <a:rPr lang="en-US" sz="2800" dirty="0">
                <a:latin typeface="Franklin Gothic Medium"/>
                <a:cs typeface="Franklin Gothic Medium"/>
              </a:rPr>
              <a:t>of a random variable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 err="1"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latin typeface="Franklin Gothic Medium"/>
                <a:cs typeface="Franklin Gothic Medium"/>
              </a:rPr>
              <a:t>.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 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379" y="2276276"/>
            <a:ext cx="2642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3842306"/>
            <a:ext cx="3024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number of </a:t>
            </a:r>
            <a:r>
              <a:rPr lang="en-US" sz="2800" dirty="0" err="1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s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" y="4396010"/>
            <a:ext cx="2228850" cy="958538"/>
            <a:chOff x="457200" y="4396010"/>
            <a:chExt cx="2228850" cy="958538"/>
          </a:xfrm>
        </p:grpSpPr>
        <p:sp>
          <p:nvSpPr>
            <p:cNvPr id="16" name="TextBox 15"/>
            <p:cNvSpPr txBox="1"/>
            <p:nvPr/>
          </p:nvSpPr>
          <p:spPr>
            <a:xfrm>
              <a:off x="760519" y="4396010"/>
              <a:ext cx="192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     0      1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4831328"/>
              <a:ext cx="2228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	½     ½ 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12750" y="5597326"/>
            <a:ext cx="448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dirty="0">
                <a:latin typeface="Garamond"/>
                <a:cs typeface="Garamond"/>
              </a:rPr>
              <a:t>0 ½ + 1 ½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dirty="0">
                <a:latin typeface="Garamond"/>
                <a:cs typeface="Garamond"/>
              </a:rPr>
              <a:t>½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3122283"/>
            <a:ext cx="2538645" cy="589901"/>
            <a:chOff x="457200" y="3122283"/>
            <a:chExt cx="2538645" cy="589901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3122283"/>
              <a:ext cx="18097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Example</a:t>
              </a:r>
            </a:p>
          </p:txBody>
        </p:sp>
        <p:pic>
          <p:nvPicPr>
            <p:cNvPr id="19" name="Picture 18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580" y="3122283"/>
              <a:ext cx="588265" cy="589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7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4.1 Random variable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195097"/>
            <a:ext cx="8229599" cy="5284258"/>
          </a:xfrm>
        </p:spPr>
        <p:txBody>
          <a:bodyPr/>
          <a:lstStyle/>
          <a:p>
            <a:r>
              <a:rPr lang="en-US" altLang="zh-CN" sz="2800" dirty="0"/>
              <a:t> Understanding random variables</a:t>
            </a:r>
          </a:p>
          <a:p>
            <a:r>
              <a:rPr lang="en-US" altLang="zh-CN" sz="2800" dirty="0"/>
              <a:t> Why introduce RV</a:t>
            </a:r>
          </a:p>
        </p:txBody>
      </p:sp>
    </p:spTree>
    <p:extLst>
      <p:ext uri="{BB962C8B-B14F-4D97-AF65-F5344CB8AC3E}">
        <p14:creationId xmlns:p14="http://schemas.microsoft.com/office/powerpoint/2010/main" val="3253107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3.3 Expected 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312533"/>
            <a:ext cx="1809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2273856"/>
            <a:ext cx="3024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number of </a:t>
            </a:r>
            <a:r>
              <a:rPr lang="en-US" sz="2800" dirty="0" err="1">
                <a:solidFill>
                  <a:prstClr val="black"/>
                </a:solidFill>
                <a:latin typeface="Courier New"/>
                <a:cs typeface="Courier New"/>
              </a:rPr>
              <a:t>H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s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519" y="2827560"/>
            <a:ext cx="316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     0      1      2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62878"/>
            <a:ext cx="316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   ¼     ½     ¼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2750" y="4028876"/>
            <a:ext cx="448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dirty="0">
                <a:latin typeface="Garamond"/>
                <a:cs typeface="Garamond"/>
              </a:rPr>
              <a:t>0 ¼ + 1 ½ + 2 ¼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</a:t>
            </a:r>
            <a:endParaRPr lang="en-US" sz="2800" dirty="0"/>
          </a:p>
        </p:txBody>
      </p:sp>
      <p:pic>
        <p:nvPicPr>
          <p:cNvPr id="19" name="Picture 1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80" y="1312533"/>
            <a:ext cx="588265" cy="589901"/>
          </a:xfrm>
          <a:prstGeom prst="rect">
            <a:avLst/>
          </a:prstGeom>
        </p:spPr>
      </p:pic>
      <p:pic>
        <p:nvPicPr>
          <p:cNvPr id="20" name="Picture 19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97" y="1312533"/>
            <a:ext cx="588265" cy="589901"/>
          </a:xfrm>
          <a:prstGeom prst="rect">
            <a:avLst/>
          </a:prstGeom>
        </p:spPr>
      </p:pic>
      <p:pic>
        <p:nvPicPr>
          <p:cNvPr id="21" name="Picture 20" descr="hea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74" y="1508834"/>
            <a:ext cx="3035300" cy="308448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965950" y="1816100"/>
            <a:ext cx="0" cy="24765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59550" y="1331034"/>
            <a:ext cx="819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srgbClr val="FF9933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N</a:t>
            </a:r>
            <a:r>
              <a:rPr lang="en-US" sz="2400" dirty="0">
                <a:solidFill>
                  <a:srgbClr val="FF9933"/>
                </a:solidFill>
                <a:latin typeface="Garamond"/>
                <a:cs typeface="Garamond"/>
              </a:rPr>
              <a:t>]</a:t>
            </a:r>
            <a:endParaRPr lang="en-US" sz="2400" dirty="0">
              <a:solidFill>
                <a:srgbClr val="FF99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50" y="50399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The expectation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is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average value </a:t>
            </a:r>
            <a:r>
              <a:rPr lang="en-US" sz="2800" dirty="0">
                <a:latin typeface="Franklin Gothic Medium"/>
                <a:cs typeface="Franklin Gothic Medium"/>
              </a:rPr>
              <a:t>the random variable takes when experiment is done many times</a:t>
            </a:r>
          </a:p>
        </p:txBody>
      </p:sp>
    </p:spTree>
    <p:extLst>
      <p:ext uri="{BB962C8B-B14F-4D97-AF65-F5344CB8AC3E}">
        <p14:creationId xmlns:p14="http://schemas.microsoft.com/office/powerpoint/2010/main" val="294159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3.3 Expected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12533"/>
            <a:ext cx="1809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</a:t>
            </a:r>
          </a:p>
        </p:txBody>
      </p:sp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30" y="1179927"/>
            <a:ext cx="1006171" cy="1006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2393246"/>
            <a:ext cx="5225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face value of fair 6-sided die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2750" y="3075691"/>
            <a:ext cx="8274050" cy="606455"/>
            <a:chOff x="412750" y="3075691"/>
            <a:chExt cx="8274050" cy="606455"/>
          </a:xfrm>
        </p:grpSpPr>
        <p:sp>
          <p:nvSpPr>
            <p:cNvPr id="7" name="Rectangle 6"/>
            <p:cNvSpPr/>
            <p:nvPr/>
          </p:nvSpPr>
          <p:spPr>
            <a:xfrm>
              <a:off x="412750" y="3139876"/>
              <a:ext cx="8274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[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] = </a:t>
              </a:r>
              <a:r>
                <a:rPr lang="en-US" sz="2800" dirty="0">
                  <a:latin typeface="Garamond"/>
                  <a:cs typeface="Garamond"/>
                </a:rPr>
                <a:t>1    + 2     + 3     + 4     + 5     + 6    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 3.5</a:t>
              </a:r>
              <a:endParaRPr lang="en-US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47825" y="3129636"/>
              <a:ext cx="476432" cy="552510"/>
              <a:chOff x="1581150" y="4368800"/>
              <a:chExt cx="476432" cy="5525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52691" y="45212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530475" y="3094741"/>
              <a:ext cx="476432" cy="552510"/>
              <a:chOff x="1581150" y="4368800"/>
              <a:chExt cx="476432" cy="5525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52691" y="45212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455551" y="3075691"/>
              <a:ext cx="476432" cy="552510"/>
              <a:chOff x="1581150" y="4368800"/>
              <a:chExt cx="476432" cy="5525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2691" y="45212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389001" y="3091596"/>
              <a:ext cx="476432" cy="552510"/>
              <a:chOff x="1581150" y="4368800"/>
              <a:chExt cx="476432" cy="55251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52691" y="45212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303401" y="3078836"/>
              <a:ext cx="476432" cy="552510"/>
              <a:chOff x="1581150" y="4368800"/>
              <a:chExt cx="476432" cy="55251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52691" y="45212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49551" y="3081981"/>
              <a:ext cx="476432" cy="552510"/>
              <a:chOff x="1581150" y="4368800"/>
              <a:chExt cx="476432" cy="55251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52691" y="45212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60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dirty="0"/>
              <a:t>Russian roulette</a:t>
            </a:r>
          </a:p>
        </p:txBody>
      </p:sp>
      <p:pic>
        <p:nvPicPr>
          <p:cNvPr id="4" name="Picture 3" descr="ur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454229"/>
            <a:ext cx="1717040" cy="21463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84650" y="1879540"/>
            <a:ext cx="2978150" cy="535781"/>
            <a:chOff x="4184650" y="1879540"/>
            <a:chExt cx="2978150" cy="53578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184650" y="219075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950" y="1879540"/>
              <a:ext cx="952500" cy="53578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048000" y="1299170"/>
            <a:ext cx="94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6800" y="1257379"/>
            <a:ext cx="786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Bob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84650" y="3130490"/>
            <a:ext cx="2978150" cy="535781"/>
            <a:chOff x="4184650" y="3130490"/>
            <a:chExt cx="2978150" cy="53578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184650" y="341630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950" y="3130490"/>
              <a:ext cx="952500" cy="53578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184650" y="1276429"/>
            <a:ext cx="2978150" cy="535781"/>
            <a:chOff x="4184650" y="1276429"/>
            <a:chExt cx="2978150" cy="53578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84650" y="156845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7950" y="1276429"/>
              <a:ext cx="952500" cy="53578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184650" y="2527379"/>
            <a:ext cx="2978150" cy="535781"/>
            <a:chOff x="4184650" y="2527379"/>
            <a:chExt cx="2978150" cy="53578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184650" y="283210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7950" y="2527379"/>
              <a:ext cx="952500" cy="535781"/>
            </a:xfrm>
            <a:prstGeom prst="rect">
              <a:avLst/>
            </a:prstGeom>
          </p:spPr>
        </p:pic>
      </p:grpSp>
      <p:sp>
        <p:nvSpPr>
          <p:cNvPr id="19" name="Cloud 18"/>
          <p:cNvSpPr/>
          <p:nvPr/>
        </p:nvSpPr>
        <p:spPr>
          <a:xfrm>
            <a:off x="6203950" y="106680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4540250" y="168910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203950" y="233045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3045" y="5822134"/>
            <a:ext cx="41944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number of rounds</a:t>
            </a:r>
            <a:endParaRPr lang="en-US" sz="3200" i="1" dirty="0">
              <a:latin typeface="Franklin Gothic Medium"/>
              <a:cs typeface="Franklin Gothic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4168" y="6250344"/>
            <a:ext cx="26321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what is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?</a:t>
            </a:r>
            <a:endParaRPr lang="en-US" sz="3200" i="1" dirty="0">
              <a:latin typeface="Franklin Gothic Medium"/>
              <a:cs typeface="Franklin Gothic Medium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E45B1FD-81F1-4198-A04B-12A31DADC454}"/>
              </a:ext>
            </a:extLst>
          </p:cNvPr>
          <p:cNvSpPr txBox="1"/>
          <p:nvPr/>
        </p:nvSpPr>
        <p:spPr>
          <a:xfrm>
            <a:off x="457200" y="3971324"/>
            <a:ext cx="474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8E65FC3-2D72-44E3-839E-0ED5E1B5E60A}"/>
              </a:ext>
            </a:extLst>
          </p:cNvPr>
          <p:cNvSpPr txBox="1"/>
          <p:nvPr/>
        </p:nvSpPr>
        <p:spPr>
          <a:xfrm>
            <a:off x="457200" y="463669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E.g.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Franklin Gothic Medium"/>
                <a:cs typeface="Franklin Gothic Medium"/>
              </a:rPr>
              <a:t>: Alice misses, then Bob misses, then Alice kills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030FEAEB-1B45-4A69-BC0B-7A1FD7618C7E}"/>
              </a:ext>
            </a:extLst>
          </p:cNvPr>
          <p:cNvSpPr txBox="1"/>
          <p:nvPr/>
        </p:nvSpPr>
        <p:spPr>
          <a:xfrm>
            <a:off x="457200" y="5292124"/>
            <a:ext cx="546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</p:spTree>
    <p:extLst>
      <p:ext uri="{BB962C8B-B14F-4D97-AF65-F5344CB8AC3E}">
        <p14:creationId xmlns:p14="http://schemas.microsoft.com/office/powerpoint/2010/main" val="14731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3.4  Chuck-a-luck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12950" y="1682750"/>
            <a:ext cx="4953000" cy="836315"/>
            <a:chOff x="2012950" y="1682750"/>
            <a:chExt cx="4953000" cy="8363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032000" y="2470150"/>
              <a:ext cx="493395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3200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5750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9570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120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6575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7220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965950" y="1682750"/>
              <a:ext cx="0" cy="7874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12950" y="2057400"/>
              <a:ext cx="36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57500" y="2051050"/>
              <a:ext cx="36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6650" y="2044700"/>
              <a:ext cx="36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21200" y="2044700"/>
              <a:ext cx="36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5750" y="2038350"/>
              <a:ext cx="36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84900" y="2032000"/>
              <a:ext cx="36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6</a:t>
              </a:r>
            </a:p>
          </p:txBody>
        </p:sp>
      </p:grpSp>
      <p:pic>
        <p:nvPicPr>
          <p:cNvPr id="21" name="Picture 20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85" y="1598283"/>
            <a:ext cx="588265" cy="589901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559899" y="2886557"/>
            <a:ext cx="3674090" cy="1063322"/>
            <a:chOff x="2559899" y="2886557"/>
            <a:chExt cx="3674090" cy="1063322"/>
          </a:xfrm>
        </p:grpSpPr>
        <p:pic>
          <p:nvPicPr>
            <p:cNvPr id="23" name="Picture 22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899" y="2892026"/>
              <a:ext cx="1006171" cy="1006171"/>
            </a:xfrm>
            <a:prstGeom prst="rect">
              <a:avLst/>
            </a:prstGeom>
          </p:spPr>
        </p:pic>
        <p:pic>
          <p:nvPicPr>
            <p:cNvPr id="24" name="Picture 23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971">
              <a:off x="3944566" y="2886557"/>
              <a:ext cx="1006171" cy="1006171"/>
            </a:xfrm>
            <a:prstGeom prst="rect">
              <a:avLst/>
            </a:prstGeom>
          </p:spPr>
        </p:pic>
        <p:pic>
          <p:nvPicPr>
            <p:cNvPr id="25" name="Picture 24" descr="Die_Spire_01_483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6841">
              <a:off x="5227818" y="2943708"/>
              <a:ext cx="1006171" cy="1006171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44635" y="5086062"/>
            <a:ext cx="6011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If it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doesn’t appear</a:t>
            </a:r>
            <a:r>
              <a:rPr lang="en-US" sz="3200" dirty="0">
                <a:latin typeface="Franklin Gothic Medium"/>
                <a:cs typeface="Franklin Gothic Medium"/>
              </a:rPr>
              <a:t>, you lose $1.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4293176"/>
            <a:ext cx="6831711" cy="584776"/>
            <a:chOff x="457200" y="4293176"/>
            <a:chExt cx="6831711" cy="584776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4293176"/>
              <a:ext cx="68317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If        appears </a:t>
              </a:r>
              <a:r>
                <a:rPr lang="en-US" sz="3200" i="1" dirty="0">
                  <a:latin typeface="Garamond"/>
                  <a:cs typeface="Garamond"/>
                </a:rPr>
                <a:t>k</a:t>
              </a:r>
              <a:r>
                <a:rPr lang="en-US" sz="3200" dirty="0">
                  <a:latin typeface="Franklin Gothic Medium"/>
                  <a:cs typeface="Franklin Gothic Medium"/>
                </a:rPr>
                <a:t> times, you </a:t>
              </a:r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win</a:t>
              </a:r>
              <a:r>
                <a:rPr lang="en-US" sz="3200" dirty="0">
                  <a:latin typeface="Franklin Gothic Medium"/>
                  <a:cs typeface="Franklin Gothic Medium"/>
                </a:rPr>
                <a:t> $</a:t>
              </a:r>
              <a:r>
                <a:rPr lang="en-US" sz="3200" i="1" dirty="0">
                  <a:latin typeface="Garamond"/>
                  <a:cs typeface="Garamond"/>
                </a:rPr>
                <a:t>k</a:t>
              </a:r>
              <a:r>
                <a:rPr lang="en-US" sz="3200" dirty="0">
                  <a:latin typeface="Franklin Gothic Medium"/>
                  <a:cs typeface="Franklin Gothic Medium"/>
                </a:rPr>
                <a:t>.</a:t>
              </a:r>
            </a:p>
          </p:txBody>
        </p:sp>
        <p:pic>
          <p:nvPicPr>
            <p:cNvPr id="27" name="Picture 26" descr="Dice-2.sv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85" y="4350902"/>
              <a:ext cx="527050" cy="52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3.4  </a:t>
            </a:r>
            <a:r>
              <a:rPr lang="en-US" dirty="0"/>
              <a:t>Chuck-a-luck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080" y="1813943"/>
            <a:ext cx="743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 = profit     </a:t>
            </a:r>
            <a:endParaRPr lang="en-US" altLang="zh-CN" sz="2800" i="1" dirty="0">
              <a:latin typeface="Garamond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238" y="4758035"/>
            <a:ext cx="7426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] = -1 (5/6)</a:t>
            </a:r>
            <a:r>
              <a:rPr lang="en-US" sz="2800" baseline="30000" dirty="0">
                <a:latin typeface="Garamond"/>
                <a:cs typeface="Garamond"/>
              </a:rPr>
              <a:t>3 </a:t>
            </a:r>
            <a:r>
              <a:rPr lang="en-US" sz="2800">
                <a:latin typeface="Garamond"/>
                <a:cs typeface="Garamond"/>
              </a:rPr>
              <a:t>+ 1 </a:t>
            </a:r>
            <a:r>
              <a:rPr lang="en-US" sz="2800" dirty="0">
                <a:latin typeface="Garamond"/>
                <a:cs typeface="Garamond"/>
              </a:rPr>
              <a:t>3(5/6)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(1/6)</a:t>
            </a:r>
            <a:r>
              <a:rPr lang="en-US" sz="2800" baseline="30000" dirty="0">
                <a:latin typeface="Garamond"/>
                <a:cs typeface="Garamond"/>
              </a:rPr>
              <a:t>2 </a:t>
            </a:r>
            <a:br>
              <a:rPr lang="en-US" sz="2800" baseline="30000" dirty="0">
                <a:latin typeface="Garamond"/>
                <a:cs typeface="Garamond"/>
              </a:rPr>
            </a:br>
            <a:r>
              <a:rPr lang="en-US" sz="2800" baseline="30000" dirty="0">
                <a:latin typeface="Garamond"/>
                <a:cs typeface="Garamond"/>
              </a:rPr>
              <a:t>                     </a:t>
            </a:r>
            <a:r>
              <a:rPr lang="en-US" sz="2800" dirty="0">
                <a:latin typeface="Garamond"/>
                <a:cs typeface="Garamond"/>
              </a:rPr>
              <a:t>+ 2 3(5/6)(1/6)</a:t>
            </a:r>
            <a:r>
              <a:rPr lang="en-US" sz="2800" baseline="30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+ 3 (5/6)</a:t>
            </a:r>
            <a:r>
              <a:rPr lang="en-US" sz="2800" baseline="30000" dirty="0">
                <a:latin typeface="Garamond"/>
                <a:cs typeface="Garamond"/>
              </a:rPr>
              <a:t>3 </a:t>
            </a:r>
            <a:r>
              <a:rPr lang="en-US" sz="2800" dirty="0">
                <a:latin typeface="Garamond"/>
                <a:cs typeface="Garamond"/>
              </a:rPr>
              <a:t>= -17/216</a:t>
            </a:r>
            <a:r>
              <a:rPr lang="en-US" sz="2400" dirty="0">
                <a:latin typeface="Garamond"/>
                <a:cs typeface="Garamond"/>
              </a:rPr>
              <a:t> 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54047" y="3052014"/>
            <a:ext cx="6319490" cy="1099294"/>
            <a:chOff x="479344" y="2847956"/>
            <a:chExt cx="6319490" cy="109929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79344" y="3400406"/>
              <a:ext cx="6243292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68393" y="2847956"/>
              <a:ext cx="5030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-1			1			2			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3794" y="2847956"/>
              <a:ext cx="43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Garamond"/>
                  <a:cs typeface="Garamond"/>
                </a:rPr>
                <a:t>P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344" y="3425806"/>
              <a:ext cx="681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79373" y="3383420"/>
              <a:ext cx="671879" cy="552510"/>
              <a:chOff x="5911500" y="1407815"/>
              <a:chExt cx="671879" cy="55251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008251" y="1407815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79792" y="1560215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6148042" y="1623775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911500" y="1426289"/>
                <a:ext cx="671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aramond"/>
                    <a:cs typeface="Garamond"/>
                  </a:rPr>
                  <a:t>(    )</a:t>
                </a:r>
                <a:endParaRPr 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253706" y="3377141"/>
              <a:ext cx="671879" cy="552510"/>
              <a:chOff x="7063052" y="1748770"/>
              <a:chExt cx="671879" cy="55251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151251" y="174877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5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22792" y="190117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7291042" y="19647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7063052" y="1761590"/>
                <a:ext cx="671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aramond"/>
                    <a:cs typeface="Garamond"/>
                  </a:rPr>
                  <a:t>(    )</a:t>
                </a:r>
                <a:endParaRPr 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733174" y="3369867"/>
              <a:ext cx="768059" cy="552510"/>
              <a:chOff x="5911500" y="1407815"/>
              <a:chExt cx="768059" cy="5525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008251" y="1407815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79792" y="1560215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6148042" y="1623775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5911500" y="1426289"/>
                <a:ext cx="7680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aramond"/>
                    <a:cs typeface="Garamond"/>
                  </a:rPr>
                  <a:t>(    )</a:t>
                </a:r>
                <a:r>
                  <a:rPr lang="en-US" sz="2400" baseline="30000" dirty="0">
                    <a:latin typeface="Garamond"/>
                    <a:cs typeface="Garamond"/>
                  </a:rPr>
                  <a:t>2</a:t>
                </a:r>
                <a:endParaRPr lang="en-US" sz="2400" baseline="300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60235" y="3394056"/>
              <a:ext cx="768059" cy="552510"/>
              <a:chOff x="7063052" y="1748770"/>
              <a:chExt cx="768059" cy="55251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151251" y="174877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5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322792" y="190117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7291042" y="19647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7063052" y="1761590"/>
                <a:ext cx="7680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aramond"/>
                    <a:cs typeface="Garamond"/>
                  </a:rPr>
                  <a:t>(    )</a:t>
                </a:r>
                <a:r>
                  <a:rPr lang="en-US" sz="2400" baseline="30000" dirty="0">
                    <a:latin typeface="Garamond"/>
                    <a:cs typeface="Garamond"/>
                  </a:rPr>
                  <a:t>2</a:t>
                </a:r>
                <a:endParaRPr lang="en-US" sz="2400" baseline="300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79096" y="3363050"/>
              <a:ext cx="768059" cy="552510"/>
              <a:chOff x="5911500" y="1407815"/>
              <a:chExt cx="768059" cy="55251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008251" y="1407815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79792" y="1560215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6148042" y="1623775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5911500" y="1426289"/>
                <a:ext cx="7680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aramond"/>
                    <a:cs typeface="Garamond"/>
                  </a:rPr>
                  <a:t>(    )</a:t>
                </a:r>
                <a:r>
                  <a:rPr lang="en-US" sz="2400" baseline="30000" dirty="0">
                    <a:latin typeface="Garamond"/>
                    <a:cs typeface="Garamond"/>
                  </a:rPr>
                  <a:t>3</a:t>
                </a:r>
                <a:endParaRPr lang="en-US" sz="2400" baseline="30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625664" y="3394740"/>
              <a:ext cx="768059" cy="552510"/>
              <a:chOff x="7063052" y="1748770"/>
              <a:chExt cx="768059" cy="55251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151251" y="174877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5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22792" y="190117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6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H="1">
                <a:off x="7291042" y="19647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7063052" y="1761590"/>
                <a:ext cx="7680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Garamond"/>
                    <a:cs typeface="Garamond"/>
                  </a:rPr>
                  <a:t>(    )</a:t>
                </a:r>
                <a:r>
                  <a:rPr lang="en-US" sz="2400" baseline="30000" dirty="0">
                    <a:latin typeface="Garamond"/>
                    <a:cs typeface="Garamond"/>
                  </a:rPr>
                  <a:t>3</a:t>
                </a:r>
                <a:endParaRPr lang="en-US" sz="2400" baseline="30000" dirty="0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583067" y="3430211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94367" y="3416262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9238" y="891100"/>
            <a:ext cx="167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</a:t>
            </a:r>
            <a:endParaRPr lang="en-US" sz="3200" dirty="0">
              <a:solidFill>
                <a:srgbClr val="0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2E9FB792-E122-45E8-8042-75EB3D5BAA67}"/>
              </a:ext>
            </a:extLst>
          </p:cNvPr>
          <p:cNvSpPr txBox="1"/>
          <p:nvPr/>
        </p:nvSpPr>
        <p:spPr>
          <a:xfrm>
            <a:off x="401021" y="1364098"/>
            <a:ext cx="752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 the times of appearing 2 </a:t>
            </a:r>
            <a:endParaRPr lang="en-US" altLang="zh-CN" sz="2800" i="1" dirty="0">
              <a:latin typeface="Garamond"/>
              <a:cs typeface="Garamond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32AD9CA9-781B-40BB-82DE-E896D3110A20}"/>
              </a:ext>
            </a:extLst>
          </p:cNvPr>
          <p:cNvSpPr txBox="1"/>
          <p:nvPr/>
        </p:nvSpPr>
        <p:spPr>
          <a:xfrm>
            <a:off x="1774146" y="2498948"/>
            <a:ext cx="503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aramond"/>
                <a:cs typeface="Garamond"/>
              </a:rPr>
              <a:t>0			1			2			3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0CA52243-821F-464F-BB48-38C47951F448}"/>
              </a:ext>
            </a:extLst>
          </p:cNvPr>
          <p:cNvSpPr txBox="1"/>
          <p:nvPr/>
        </p:nvSpPr>
        <p:spPr>
          <a:xfrm>
            <a:off x="529547" y="2498948"/>
            <a:ext cx="43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Garamond"/>
                <a:cs typeface="Garamond"/>
              </a:rPr>
              <a:t>X</a:t>
            </a:r>
            <a:endParaRPr lang="en-US" sz="2400" i="1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7801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3.4 Expectation of Functions of random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09942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general, if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a random variable and </a:t>
            </a:r>
            <a:r>
              <a:rPr lang="en-US" altLang="zh-CN" sz="2800" i="1" dirty="0">
                <a:latin typeface="Garamond"/>
                <a:cs typeface="Garamond"/>
              </a:rPr>
              <a:t>g</a:t>
            </a:r>
            <a:r>
              <a:rPr lang="en-US" sz="2800" dirty="0">
                <a:latin typeface="Franklin Gothic Medium"/>
                <a:cs typeface="Franklin Gothic Medium"/>
              </a:rPr>
              <a:t> a function, then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</a:t>
            </a:r>
            <a:r>
              <a:rPr lang="en-US" sz="2800" i="1" dirty="0">
                <a:latin typeface="Garamond"/>
                <a:cs typeface="Garamond"/>
              </a:rPr>
              <a:t> g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latin typeface="Franklin Gothic Medium"/>
                <a:cs typeface="Franklin Gothic Medium"/>
              </a:rPr>
              <a:t>is a random variable with </a:t>
            </a:r>
            <a:r>
              <a:rPr lang="en-US" sz="2800" dirty="0" err="1"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8708" y="2267827"/>
            <a:ext cx="36709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p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x: g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= y</a:t>
            </a:r>
            <a:r>
              <a:rPr lang="en-US" sz="2800" i="1" dirty="0">
                <a:latin typeface="Garamond"/>
                <a:cs typeface="Garamond"/>
              </a:rPr>
              <a:t>   </a:t>
            </a:r>
            <a:r>
              <a:rPr lang="en-US" sz="2800" i="1" dirty="0" err="1">
                <a:latin typeface="Garamond"/>
                <a:cs typeface="Garamond"/>
              </a:rPr>
              <a:t>p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).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0E805ED-22DE-465D-9E98-243D4CFF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38312"/>
            <a:ext cx="8160638" cy="3545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endParaRPr lang="es-ES" altLang="zh-CN" sz="2400" dirty="0"/>
          </a:p>
          <a:p>
            <a:pPr marL="0" indent="0">
              <a:buNone/>
            </a:pPr>
            <a:br>
              <a:rPr lang="es-E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C12B27-DAC1-4639-8EC5-71F2E3CF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827701"/>
            <a:ext cx="7941182" cy="29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3.4 Expectation of Functions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20E805ED-22DE-465D-9E98-243D4CFFE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99616"/>
                <a:ext cx="8160638" cy="508374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  0</a:t>
                </a:r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s-E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</m:oMath>
                </a14:m>
                <a:r>
                  <a:rPr lang="es-E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s-E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s-E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s-ES" altLang="zh-CN" sz="2400" dirty="0"/>
              </a:p>
              <a:p>
                <a:pPr marL="0" indent="0">
                  <a:buNone/>
                </a:pPr>
                <a:br>
                  <a:rPr lang="es-ES" altLang="zh-CN" sz="2400" dirty="0"/>
                </a:br>
                <a:r>
                  <a:rPr lang="en-US" altLang="zh-CN" sz="2400" dirty="0"/>
                  <a:t> </a:t>
                </a:r>
                <a:br>
                  <a:rPr lang="en-US" altLang="zh-CN" sz="2400" dirty="0"/>
                </a:br>
                <a:r>
                  <a:rPr lang="en-US" altLang="zh-CN" sz="2400" dirty="0"/>
                  <a:t> 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20E805ED-22DE-465D-9E98-243D4CFFE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99616"/>
                <a:ext cx="8160638" cy="5083746"/>
              </a:xfrm>
              <a:blipFill>
                <a:blip r:embed="rId2"/>
                <a:stretch>
                  <a:fillRect t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7B999082-71ED-497A-BB70-5D2D1930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0" y="2426842"/>
            <a:ext cx="8723554" cy="39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0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Expectation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discrete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random variable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assigns a discrete value to every outcome in the sample space.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57005"/>
            <a:ext cx="5132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mass function </a:t>
            </a:r>
            <a:r>
              <a:rPr lang="en-US" sz="2800" dirty="0">
                <a:latin typeface="Franklin Gothic Medium"/>
                <a:cs typeface="Franklin Gothic Medium"/>
              </a:rPr>
              <a:t>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: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= 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479316"/>
            <a:ext cx="522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Expected value </a:t>
            </a:r>
            <a:r>
              <a:rPr lang="en-US" sz="2800" dirty="0">
                <a:latin typeface="Franklin Gothic Medium"/>
                <a:cs typeface="Franklin Gothic Medium"/>
              </a:rPr>
              <a:t>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: 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).</a:t>
            </a:r>
            <a:endParaRPr lang="en-US" sz="2800" dirty="0"/>
          </a:p>
        </p:txBody>
      </p:sp>
      <p:pic>
        <p:nvPicPr>
          <p:cNvPr id="8" name="Picture 7" descr="hea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74" y="2649657"/>
            <a:ext cx="3035300" cy="308448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43750" y="2956923"/>
            <a:ext cx="0" cy="24765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37350" y="2471857"/>
            <a:ext cx="819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srgbClr val="FF9933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N</a:t>
            </a:r>
            <a:r>
              <a:rPr lang="en-US" sz="2400" dirty="0">
                <a:solidFill>
                  <a:srgbClr val="FF9933"/>
                </a:solidFill>
                <a:latin typeface="Garamond"/>
                <a:cs typeface="Garamond"/>
              </a:rPr>
              <a:t>]</a:t>
            </a:r>
            <a:endParaRPr lang="en-US" sz="2400" dirty="0">
              <a:solidFill>
                <a:srgbClr val="FF993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9950" y="5545257"/>
            <a:ext cx="2388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>
                <a:latin typeface="Garamond"/>
                <a:cs typeface="Garamond"/>
              </a:rPr>
              <a:t>N: </a:t>
            </a:r>
            <a:r>
              <a:rPr lang="en-US" sz="2000" dirty="0">
                <a:latin typeface="Franklin Gothic Medium"/>
                <a:cs typeface="Franklin Gothic Medium"/>
              </a:rPr>
              <a:t>number of heads</a:t>
            </a:r>
            <a:br>
              <a:rPr lang="en-US" sz="2000" dirty="0">
                <a:latin typeface="Franklin Gothic Medium"/>
                <a:cs typeface="Franklin Gothic Medium"/>
              </a:rPr>
            </a:br>
            <a:r>
              <a:rPr lang="en-US" sz="2000" dirty="0">
                <a:latin typeface="Franklin Gothic Medium"/>
                <a:cs typeface="Franklin Gothic Medium"/>
              </a:rPr>
              <a:t>in two coin flips</a:t>
            </a:r>
          </a:p>
        </p:txBody>
      </p:sp>
    </p:spTree>
    <p:extLst>
      <p:ext uri="{BB962C8B-B14F-4D97-AF65-F5344CB8AC3E}">
        <p14:creationId xmlns:p14="http://schemas.microsoft.com/office/powerpoint/2010/main" val="412321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Expectation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1432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of function of a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r.v.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 Y =g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compute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349BEE-47BD-42D6-8530-F2DB0A9A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672"/>
            <a:ext cx="8229600" cy="15889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996ADB-1FD6-4874-87A2-8A8DFB07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6" y="3636506"/>
            <a:ext cx="3767328" cy="30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57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3.5 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F11D5AC-76E6-495E-96E3-5E777411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8211"/>
            <a:ext cx="5239512" cy="45735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D3BA1B2-1462-4584-9D33-024ECB58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42779"/>
            <a:ext cx="8229600" cy="68253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F568C4-BE4C-4908-9B6F-B2817E10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02240"/>
            <a:ext cx="2587752" cy="5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71012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Given an experiment with sample space </a:t>
            </a:r>
            <a:r>
              <a:rPr lang="en-US" altLang="zh-CN" sz="2800" i="1" dirty="0"/>
              <a:t>S</a:t>
            </a:r>
            <a:r>
              <a:rPr lang="en-US" altLang="zh-CN" sz="2800" dirty="0"/>
              <a:t>, a random variable (</a:t>
            </a:r>
            <a:r>
              <a:rPr lang="en-US" altLang="zh-CN" sz="2800" dirty="0" err="1"/>
              <a:t>r.v.</a:t>
            </a:r>
            <a:r>
              <a:rPr lang="en-US" altLang="zh-CN" sz="2800" dirty="0"/>
              <a:t>) is a function from the sample space </a:t>
            </a:r>
            <a:r>
              <a:rPr lang="en-US" altLang="zh-CN" sz="2800" i="1" dirty="0"/>
              <a:t>S</a:t>
            </a:r>
            <a:r>
              <a:rPr lang="en-US" altLang="zh-CN" sz="2800" dirty="0"/>
              <a:t> to the real numbers </a:t>
            </a:r>
            <a:r>
              <a:rPr lang="en-US" altLang="zh-CN" sz="2800" i="1" dirty="0"/>
              <a:t>R</a:t>
            </a:r>
            <a:r>
              <a:rPr lang="en-US" altLang="zh-CN" sz="2800" dirty="0"/>
              <a:t>. It is common, but not required, to denote random variables by capital letters.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4B226C4B-91C3-43F6-89AE-EEC0983E3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6852" y="2886894"/>
            <a:ext cx="5203632" cy="38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21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dice</a:t>
            </a:r>
          </a:p>
        </p:txBody>
      </p:sp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92" y="1318832"/>
            <a:ext cx="1006171" cy="1006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690" y="1370896"/>
            <a:ext cx="43428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sum of face values of </a:t>
            </a:r>
            <a:b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</a:b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   two fair 6-sided dice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pic>
        <p:nvPicPr>
          <p:cNvPr id="33" name="Picture 32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3102">
            <a:off x="7012219" y="1319627"/>
            <a:ext cx="1006171" cy="10061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0172" y="2631882"/>
            <a:ext cx="4660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 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57200" y="4110970"/>
            <a:ext cx="6568984" cy="891810"/>
            <a:chOff x="457200" y="3571220"/>
            <a:chExt cx="6568984" cy="89181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72984" y="4019490"/>
              <a:ext cx="561609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23950" y="3571220"/>
              <a:ext cx="5902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2	3	4	5	6	7	8	9    10    11   12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828" y="3572026"/>
              <a:ext cx="43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" y="4003080"/>
              <a:ext cx="637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Garamond"/>
                  <a:cs typeface="Garamond"/>
                </a:rPr>
                <a:t>p</a:t>
              </a:r>
              <a:r>
                <a:rPr lang="en-US" sz="2000" i="1" baseline="-25000" dirty="0" err="1">
                  <a:latin typeface="Garamond"/>
                  <a:cs typeface="Garamond"/>
                </a:rPr>
                <a:t>S</a:t>
              </a:r>
              <a:r>
                <a:rPr lang="en-US" sz="2000" dirty="0">
                  <a:latin typeface="Garamond"/>
                  <a:cs typeface="Garamond"/>
                </a:rPr>
                <a:t>(</a:t>
              </a:r>
              <a:r>
                <a:rPr lang="en-US" sz="2000" i="1" dirty="0">
                  <a:latin typeface="Garamond"/>
                  <a:cs typeface="Garamond"/>
                </a:rPr>
                <a:t>s</a:t>
              </a:r>
              <a:r>
                <a:rPr lang="en-US" sz="2000" dirty="0">
                  <a:latin typeface="Garamond"/>
                  <a:cs typeface="Garamond"/>
                </a:rPr>
                <a:t>)</a:t>
              </a:r>
              <a:endParaRPr lang="en-US" sz="2000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39276" y="3965377"/>
              <a:ext cx="497767" cy="490954"/>
              <a:chOff x="7151251" y="1748770"/>
              <a:chExt cx="497767" cy="49095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1510500" y="3965377"/>
              <a:ext cx="497767" cy="490954"/>
              <a:chOff x="7151251" y="1748770"/>
              <a:chExt cx="497767" cy="49095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2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937800" y="3967610"/>
              <a:ext cx="497767" cy="490954"/>
              <a:chOff x="7151251" y="1748770"/>
              <a:chExt cx="497767" cy="49095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2422360" y="3967610"/>
              <a:ext cx="497767" cy="490954"/>
              <a:chOff x="7151251" y="1748770"/>
              <a:chExt cx="497767" cy="490954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4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2875060" y="3969843"/>
              <a:ext cx="497767" cy="490954"/>
              <a:chOff x="7151251" y="1748770"/>
              <a:chExt cx="497767" cy="49095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346284" y="3969843"/>
              <a:ext cx="497767" cy="490954"/>
              <a:chOff x="7151251" y="1748770"/>
              <a:chExt cx="497767" cy="49095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6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773584" y="3972076"/>
              <a:ext cx="497767" cy="490954"/>
              <a:chOff x="7151251" y="1748770"/>
              <a:chExt cx="497767" cy="4909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5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240088" y="3963144"/>
              <a:ext cx="497767" cy="490954"/>
              <a:chOff x="7151251" y="1748770"/>
              <a:chExt cx="497767" cy="490954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692788" y="3965377"/>
              <a:ext cx="497767" cy="490954"/>
              <a:chOff x="7151251" y="1748770"/>
              <a:chExt cx="497767" cy="4909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164012" y="3965377"/>
              <a:ext cx="497767" cy="490954"/>
              <a:chOff x="7151251" y="1748770"/>
              <a:chExt cx="497767" cy="490954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591312" y="3967610"/>
              <a:ext cx="497767" cy="490954"/>
              <a:chOff x="7151251" y="1748770"/>
              <a:chExt cx="497767" cy="49095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151251" y="17487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271992" y="1901170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419100" y="5393441"/>
            <a:ext cx="4857750" cy="612805"/>
            <a:chOff x="342900" y="4885441"/>
            <a:chExt cx="4857750" cy="612805"/>
          </a:xfrm>
        </p:grpSpPr>
        <p:sp>
          <p:nvSpPr>
            <p:cNvPr id="8" name="Rectangle 7"/>
            <p:cNvSpPr/>
            <p:nvPr/>
          </p:nvSpPr>
          <p:spPr>
            <a:xfrm>
              <a:off x="342900" y="4955976"/>
              <a:ext cx="48577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[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] = </a:t>
              </a:r>
              <a:r>
                <a:rPr lang="en-US" sz="2800" dirty="0">
                  <a:latin typeface="Garamond"/>
                  <a:cs typeface="Garamond"/>
                </a:rPr>
                <a:t>2      + 3      + … + 12 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77975" y="4945736"/>
              <a:ext cx="596657" cy="552510"/>
              <a:chOff x="1581150" y="4368800"/>
              <a:chExt cx="596657" cy="55251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52691" y="452120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19375" y="4910841"/>
              <a:ext cx="596657" cy="552510"/>
              <a:chOff x="1581150" y="4368800"/>
              <a:chExt cx="596657" cy="5525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2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52691" y="452120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4548488" y="4885441"/>
              <a:ext cx="596657" cy="552510"/>
              <a:chOff x="1581150" y="4368800"/>
              <a:chExt cx="596657" cy="552510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581150" y="4368800"/>
                <a:ext cx="304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52691" y="452120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36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>
                <a:off x="1720941" y="458476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ctangle 98"/>
          <p:cNvSpPr/>
          <p:nvPr/>
        </p:nvSpPr>
        <p:spPr>
          <a:xfrm>
            <a:off x="5232009" y="5438576"/>
            <a:ext cx="803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dirty="0">
                <a:latin typeface="Garamond"/>
                <a:cs typeface="Garamond"/>
              </a:rPr>
              <a:t>7</a:t>
            </a:r>
            <a:endParaRPr lang="en-US" sz="2800" dirty="0"/>
          </a:p>
        </p:txBody>
      </p:sp>
      <p:sp>
        <p:nvSpPr>
          <p:cNvPr id="94" name="Rectangle 93"/>
          <p:cNvSpPr/>
          <p:nvPr/>
        </p:nvSpPr>
        <p:spPr>
          <a:xfrm>
            <a:off x="437957" y="3387404"/>
            <a:ext cx="829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We calculate the 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. of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1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99" grpId="0"/>
      <p:bldP spid="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dice again</a:t>
            </a:r>
          </a:p>
        </p:txBody>
      </p:sp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92" y="1318832"/>
            <a:ext cx="1006171" cy="1006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690" y="1370896"/>
            <a:ext cx="43428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sum of face values of </a:t>
            </a:r>
            <a:b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</a:b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   two fair 6-sided dice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pic>
        <p:nvPicPr>
          <p:cNvPr id="33" name="Picture 32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3102">
            <a:off x="7012219" y="1319627"/>
            <a:ext cx="1006171" cy="100617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821592" y="2343537"/>
            <a:ext cx="1906779" cy="523220"/>
            <a:chOff x="5821592" y="2343537"/>
            <a:chExt cx="1906779" cy="523220"/>
          </a:xfrm>
        </p:grpSpPr>
        <p:sp>
          <p:nvSpPr>
            <p:cNvPr id="3" name="Rectangle 2"/>
            <p:cNvSpPr/>
            <p:nvPr/>
          </p:nvSpPr>
          <p:spPr>
            <a:xfrm>
              <a:off x="5821592" y="2343537"/>
              <a:ext cx="5351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sz="28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93192" y="2343537"/>
              <a:ext cx="5351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sz="2800" baseline="-2500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57200" y="3050976"/>
            <a:ext cx="3206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11490" y="3828346"/>
            <a:ext cx="6373560" cy="1216482"/>
            <a:chOff x="1011490" y="3828346"/>
            <a:chExt cx="6373560" cy="1216482"/>
          </a:xfrm>
        </p:grpSpPr>
        <p:sp>
          <p:nvSpPr>
            <p:cNvPr id="103" name="Rectangle 102"/>
            <p:cNvSpPr/>
            <p:nvPr/>
          </p:nvSpPr>
          <p:spPr>
            <a:xfrm>
              <a:off x="1011490" y="3828346"/>
              <a:ext cx="63735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 </a:t>
              </a:r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outcome of first die</a:t>
              </a:r>
              <a:endParaRPr lang="en-US" sz="2800" i="1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11490" y="4521608"/>
              <a:ext cx="63735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 </a:t>
              </a:r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outcome of second die</a:t>
              </a:r>
              <a:endParaRPr lang="en-US" sz="2800" i="1" dirty="0"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9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random variables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1" y="1346072"/>
            <a:ext cx="876300" cy="876300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3102">
            <a:off x="1740204" y="1364926"/>
            <a:ext cx="824181" cy="824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4552" y="1469076"/>
            <a:ext cx="53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4894492" y="1469076"/>
            <a:ext cx="53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endParaRPr lang="en-US" sz="2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280150" y="1467928"/>
            <a:ext cx="1936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84129" y="2387600"/>
            <a:ext cx="5684787" cy="593070"/>
            <a:chOff x="1284129" y="2387600"/>
            <a:chExt cx="5684787" cy="593070"/>
          </a:xfrm>
        </p:grpSpPr>
        <p:sp>
          <p:nvSpPr>
            <p:cNvPr id="9" name="TextBox 8"/>
            <p:cNvSpPr txBox="1"/>
            <p:nvPr/>
          </p:nvSpPr>
          <p:spPr>
            <a:xfrm>
              <a:off x="1284129" y="2457450"/>
              <a:ext cx="615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8735" y="240665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7635" y="240665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5935" y="238760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84129" y="2814310"/>
            <a:ext cx="5684787" cy="593070"/>
            <a:chOff x="1284129" y="2814310"/>
            <a:chExt cx="5684787" cy="593070"/>
          </a:xfrm>
        </p:grpSpPr>
        <p:sp>
          <p:nvSpPr>
            <p:cNvPr id="13" name="TextBox 12"/>
            <p:cNvSpPr txBox="1"/>
            <p:nvPr/>
          </p:nvSpPr>
          <p:spPr>
            <a:xfrm>
              <a:off x="1284129" y="2884160"/>
              <a:ext cx="615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/>
                  <a:cs typeface="Courier New"/>
                </a:rPr>
                <a:t>12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18735" y="283336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7635" y="283336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5935" y="281431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3</a:t>
              </a: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641351" y="2331020"/>
            <a:ext cx="74358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284129" y="3407380"/>
            <a:ext cx="5833455" cy="1130300"/>
            <a:chOff x="1284129" y="3407380"/>
            <a:chExt cx="5833455" cy="1130300"/>
          </a:xfrm>
        </p:grpSpPr>
        <p:sp>
          <p:nvSpPr>
            <p:cNvPr id="17" name="TextBox 16"/>
            <p:cNvSpPr txBox="1"/>
            <p:nvPr/>
          </p:nvSpPr>
          <p:spPr>
            <a:xfrm>
              <a:off x="1284129" y="4014460"/>
              <a:ext cx="615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/>
                  <a:cs typeface="Courier New"/>
                </a:rPr>
                <a:t>21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18735" y="396366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77635" y="396366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15935" y="394461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1441748" y="349930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…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6640530" y="342276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84129" y="4645630"/>
            <a:ext cx="5853103" cy="1162050"/>
            <a:chOff x="1284129" y="4645630"/>
            <a:chExt cx="5853103" cy="1162050"/>
          </a:xfrm>
        </p:grpSpPr>
        <p:sp>
          <p:nvSpPr>
            <p:cNvPr id="21" name="TextBox 20"/>
            <p:cNvSpPr txBox="1"/>
            <p:nvPr/>
          </p:nvSpPr>
          <p:spPr>
            <a:xfrm>
              <a:off x="1284129" y="5284460"/>
              <a:ext cx="615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/>
                  <a:cs typeface="Courier New"/>
                </a:rPr>
                <a:t>66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18735" y="523366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7635" y="5233660"/>
              <a:ext cx="352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15935" y="5214610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12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446214" y="47375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…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6644996" y="46610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2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expectation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169" y="3412554"/>
            <a:ext cx="4487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 +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] +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22400" y="2751140"/>
            <a:ext cx="639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For every two random variables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7750" y="2554290"/>
            <a:ext cx="7054850" cy="17526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0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dice again</a:t>
            </a:r>
          </a:p>
        </p:txBody>
      </p:sp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92" y="1318832"/>
            <a:ext cx="1006171" cy="1006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690" y="1370896"/>
            <a:ext cx="43428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sum of face values of </a:t>
            </a:r>
            <a:b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</a:b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   two fair 6-sided dice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pic>
        <p:nvPicPr>
          <p:cNvPr id="33" name="Picture 32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3102">
            <a:off x="7012219" y="1319627"/>
            <a:ext cx="1006171" cy="10061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7200" y="2631882"/>
            <a:ext cx="4660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 2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" y="4613532"/>
            <a:ext cx="3206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2800" dirty="0">
                <a:latin typeface="Garamond"/>
                <a:cs typeface="Garamond"/>
              </a:rPr>
              <a:t> 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3530629" y="4613532"/>
            <a:ext cx="2826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dirty="0">
                <a:latin typeface="Garamond"/>
                <a:cs typeface="Garamond"/>
              </a:rPr>
              <a:t>3.5 + 3.5 = 7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821592" y="2343537"/>
            <a:ext cx="53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7193192" y="2343537"/>
            <a:ext cx="53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endParaRPr lang="en-US" sz="2800" baseline="-25000" dirty="0"/>
          </a:p>
        </p:txBody>
      </p:sp>
      <p:sp>
        <p:nvSpPr>
          <p:cNvPr id="100" name="Rectangle 99"/>
          <p:cNvSpPr/>
          <p:nvPr/>
        </p:nvSpPr>
        <p:spPr>
          <a:xfrm>
            <a:off x="452690" y="3692326"/>
            <a:ext cx="3206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2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" grpId="0"/>
      <p:bldP spid="99" grpId="0"/>
      <p:bldP spid="3" grpId="0"/>
      <p:bldP spid="94" grpId="0"/>
      <p:bldP spid="1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3.6 </a:t>
            </a:r>
            <a:r>
              <a:rPr lang="en-US" dirty="0"/>
              <a:t>Balls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4997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draw 3 balls without replacement from this urn: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3068379" y="2260600"/>
            <a:ext cx="3169251" cy="2032428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17216" y="3660859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7" name="Oval 6"/>
          <p:cNvSpPr/>
          <p:nvPr/>
        </p:nvSpPr>
        <p:spPr>
          <a:xfrm>
            <a:off x="3259914" y="2506190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541973" y="3494728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4040452" y="3020539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620146" y="2456421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1" name="Oval 10"/>
          <p:cNvSpPr/>
          <p:nvPr/>
        </p:nvSpPr>
        <p:spPr>
          <a:xfrm>
            <a:off x="5177098" y="3660859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2" name="Oval 11"/>
          <p:cNvSpPr/>
          <p:nvPr/>
        </p:nvSpPr>
        <p:spPr>
          <a:xfrm>
            <a:off x="5278697" y="2738480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69788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expected sum of values</a:t>
            </a:r>
            <a:r>
              <a:rPr lang="en-US" sz="2800" dirty="0">
                <a:latin typeface="Franklin Gothic Medium"/>
                <a:cs typeface="Franklin Gothic Medium"/>
              </a:rPr>
              <a:t> on the 3 balls?</a:t>
            </a:r>
          </a:p>
        </p:txBody>
      </p:sp>
      <p:sp>
        <p:nvSpPr>
          <p:cNvPr id="15" name="Oval 14"/>
          <p:cNvSpPr/>
          <p:nvPr/>
        </p:nvSpPr>
        <p:spPr>
          <a:xfrm>
            <a:off x="3935156" y="2299299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678113" y="3124368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52659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3.6 </a:t>
            </a:r>
            <a:r>
              <a:rPr lang="en-US" dirty="0"/>
              <a:t>Balls</a:t>
            </a:r>
          </a:p>
        </p:txBody>
      </p:sp>
      <p:sp>
        <p:nvSpPr>
          <p:cNvPr id="4" name="Trapezoid 3"/>
          <p:cNvSpPr/>
          <p:nvPr/>
        </p:nvSpPr>
        <p:spPr>
          <a:xfrm flipV="1">
            <a:off x="5468679" y="473762"/>
            <a:ext cx="3169251" cy="2032428"/>
          </a:xfrm>
          <a:prstGeom prst="trapezoid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17516" y="1874021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5660214" y="719352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942273" y="1707890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0752" y="1233701"/>
            <a:ext cx="564119" cy="56411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020446" y="669583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0" name="Oval 9"/>
          <p:cNvSpPr/>
          <p:nvPr/>
        </p:nvSpPr>
        <p:spPr>
          <a:xfrm>
            <a:off x="7577398" y="1874021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1" name="Oval 10"/>
          <p:cNvSpPr/>
          <p:nvPr/>
        </p:nvSpPr>
        <p:spPr>
          <a:xfrm>
            <a:off x="7678997" y="951642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35456" y="512461"/>
            <a:ext cx="564119" cy="5641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7078413" y="1337530"/>
            <a:ext cx="564119" cy="5641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Medium"/>
                <a:cs typeface="Franklin Gothic Medium"/>
              </a:rPr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212302"/>
            <a:ext cx="29254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/>
                <a:cs typeface="Garamond"/>
              </a:rPr>
              <a:t>S</a:t>
            </a:r>
            <a:r>
              <a:rPr lang="en-US" sz="3200" dirty="0">
                <a:latin typeface="Garamond"/>
                <a:cs typeface="Garamond"/>
              </a:rPr>
              <a:t> = </a:t>
            </a:r>
            <a:r>
              <a:rPr lang="en-US" sz="3200" i="1" dirty="0">
                <a:latin typeface="Garamond"/>
                <a:cs typeface="Garamond"/>
              </a:rPr>
              <a:t>B</a:t>
            </a:r>
            <a:r>
              <a:rPr lang="en-US" sz="3200" baseline="-25000" dirty="0">
                <a:latin typeface="Garamond"/>
                <a:cs typeface="Garamond"/>
              </a:rPr>
              <a:t>1</a:t>
            </a:r>
            <a:r>
              <a:rPr lang="en-US" sz="3200" dirty="0">
                <a:latin typeface="Garamond"/>
                <a:cs typeface="Garamond"/>
              </a:rPr>
              <a:t> + </a:t>
            </a:r>
            <a:r>
              <a:rPr lang="en-US" sz="3200" i="1" dirty="0">
                <a:latin typeface="Garamond"/>
                <a:cs typeface="Garamond"/>
              </a:rPr>
              <a:t>B</a:t>
            </a:r>
            <a:r>
              <a:rPr lang="en-US" sz="3200" baseline="-25000" dirty="0">
                <a:latin typeface="Garamond"/>
                <a:cs typeface="Garamond"/>
              </a:rPr>
              <a:t>2</a:t>
            </a:r>
            <a:r>
              <a:rPr lang="en-US" sz="3200" dirty="0">
                <a:latin typeface="Garamond"/>
                <a:cs typeface="Garamond"/>
              </a:rPr>
              <a:t> + </a:t>
            </a:r>
            <a:r>
              <a:rPr lang="en-US" sz="3200" i="1" dirty="0">
                <a:latin typeface="Garamond"/>
                <a:cs typeface="Garamond"/>
              </a:rPr>
              <a:t>B</a:t>
            </a:r>
            <a:r>
              <a:rPr lang="en-US" sz="3200" baseline="-25000" dirty="0">
                <a:latin typeface="Garamond"/>
                <a:cs typeface="Garamond"/>
              </a:rPr>
              <a:t>3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883602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where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is the value of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Franklin Gothic Medium"/>
                <a:cs typeface="Franklin Gothic Medium"/>
              </a:rPr>
              <a:t>-th</a:t>
            </a:r>
            <a:r>
              <a:rPr lang="en-US" sz="2800" dirty="0">
                <a:latin typeface="Franklin Gothic Medium"/>
                <a:cs typeface="Franklin Gothic Medium"/>
              </a:rPr>
              <a:t> ball.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682706"/>
            <a:ext cx="610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] +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+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737436"/>
            <a:ext cx="212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latin typeface="Franklin Gothic Medium"/>
                <a:cs typeface="Franklin Gothic Medium"/>
              </a:rPr>
              <a:t> of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622550" y="3557126"/>
            <a:ext cx="2933700" cy="899057"/>
            <a:chOff x="2622550" y="3696826"/>
            <a:chExt cx="2933700" cy="89905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638334" y="4145096"/>
              <a:ext cx="2917916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89300" y="3696826"/>
              <a:ext cx="2266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-1		0		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52178" y="3697632"/>
              <a:ext cx="43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2550" y="4128686"/>
              <a:ext cx="605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p</a:t>
              </a:r>
              <a:r>
                <a:rPr lang="en-US" sz="2000" dirty="0">
                  <a:latin typeface="Garamond"/>
                  <a:cs typeface="Garamond"/>
                </a:rPr>
                <a:t>(</a:t>
              </a:r>
              <a:r>
                <a:rPr lang="en-US" sz="2000" i="1" dirty="0">
                  <a:latin typeface="Garamond"/>
                  <a:cs typeface="Garamond"/>
                </a:rPr>
                <a:t>x</a:t>
              </a:r>
              <a:r>
                <a:rPr lang="en-US" sz="2000" dirty="0">
                  <a:latin typeface="Garamond"/>
                  <a:cs typeface="Garamond"/>
                </a:rPr>
                <a:t>)</a:t>
              </a:r>
              <a:endParaRPr lang="en-US" sz="2000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68560" y="4090983"/>
              <a:ext cx="401587" cy="490954"/>
              <a:chOff x="7151251" y="1748770"/>
              <a:chExt cx="401587" cy="49095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71992" y="19011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9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144860" y="4104929"/>
              <a:ext cx="401587" cy="490954"/>
              <a:chOff x="7151251" y="1748770"/>
              <a:chExt cx="401587" cy="49095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2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271992" y="19011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9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065610" y="4102985"/>
              <a:ext cx="401587" cy="490954"/>
              <a:chOff x="7151251" y="1748770"/>
              <a:chExt cx="401587" cy="49095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151251" y="174877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3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71992" y="1901170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9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7259292" y="1926630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/>
          <p:cNvSpPr txBox="1"/>
          <p:nvPr/>
        </p:nvSpPr>
        <p:spPr>
          <a:xfrm>
            <a:off x="457200" y="4481245"/>
            <a:ext cx="662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] = -1 (4/9) + 0 (2/9) + 1 (3/9) = -1/9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7200" y="5166186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same for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9233" y="5800556"/>
            <a:ext cx="3563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] = 3 (-1/9) = -1/3.</a:t>
            </a:r>
          </a:p>
        </p:txBody>
      </p:sp>
    </p:spTree>
    <p:extLst>
      <p:ext uri="{BB962C8B-B14F-4D97-AF65-F5344CB8AC3E}">
        <p14:creationId xmlns:p14="http://schemas.microsoft.com/office/powerpoint/2010/main" val="27120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77" grpId="0"/>
      <p:bldP spid="79" grpId="0"/>
      <p:bldP spid="8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 3.7  </a:t>
            </a:r>
            <a:r>
              <a:rPr lang="en-US" dirty="0"/>
              <a:t>Three dice (</a:t>
            </a:r>
            <a:r>
              <a:rPr lang="en-US" dirty="0">
                <a:solidFill>
                  <a:srgbClr val="FF0000"/>
                </a:solidFill>
              </a:rPr>
              <a:t>Indicator application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624685"/>
            <a:ext cx="467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2122518"/>
            <a:ext cx="21258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 </a:t>
            </a:r>
            <a:endParaRPr lang="en-US" sz="3200" dirty="0">
              <a:solidFill>
                <a:srgbClr val="0000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29873" y="1363742"/>
            <a:ext cx="2812010" cy="882571"/>
            <a:chOff x="2722223" y="3015626"/>
            <a:chExt cx="2812010" cy="882571"/>
          </a:xfrm>
        </p:grpSpPr>
        <p:pic>
          <p:nvPicPr>
            <p:cNvPr id="48" name="Picture 47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223" y="3054350"/>
              <a:ext cx="843847" cy="843847"/>
            </a:xfrm>
            <a:prstGeom prst="rect">
              <a:avLst/>
            </a:prstGeom>
          </p:spPr>
        </p:pic>
        <p:pic>
          <p:nvPicPr>
            <p:cNvPr id="49" name="Picture 48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971">
              <a:off x="3739311" y="3015626"/>
              <a:ext cx="794057" cy="794057"/>
            </a:xfrm>
            <a:prstGeom prst="rect">
              <a:avLst/>
            </a:prstGeom>
          </p:spPr>
        </p:pic>
        <p:pic>
          <p:nvPicPr>
            <p:cNvPr id="50" name="Picture 49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6841">
              <a:off x="4697837" y="3021161"/>
              <a:ext cx="836396" cy="83639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092682" y="1761193"/>
            <a:ext cx="2472096" cy="561320"/>
            <a:chOff x="6092682" y="1761193"/>
            <a:chExt cx="2472096" cy="561320"/>
          </a:xfrm>
        </p:grpSpPr>
        <p:sp>
          <p:nvSpPr>
            <p:cNvPr id="4" name="Rectangle 3"/>
            <p:cNvSpPr/>
            <p:nvPr/>
          </p:nvSpPr>
          <p:spPr>
            <a:xfrm>
              <a:off x="6092682" y="1799293"/>
              <a:ext cx="4454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71797" y="1774775"/>
              <a:ext cx="4454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19367" y="1761193"/>
              <a:ext cx="4454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57200" y="3957935"/>
            <a:ext cx="742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9150" y="5277077"/>
            <a:ext cx="448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1 (1/6) + 0(5/6) = 1/6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150" y="5906181"/>
            <a:ext cx="271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],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1/6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57663" y="4626570"/>
            <a:ext cx="157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3 (1/6) 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00746" y="4615755"/>
            <a:ext cx="10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1/2</a:t>
            </a:r>
            <a:endParaRPr lang="en-US" sz="2400" dirty="0">
              <a:latin typeface="Garamond"/>
              <a:cs typeface="Garamond"/>
            </a:endParaRPr>
          </a:p>
        </p:txBody>
      </p:sp>
      <p:pic>
        <p:nvPicPr>
          <p:cNvPr id="61" name="Picture 60" descr="Dice-2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43" y="1484096"/>
            <a:ext cx="381000" cy="381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7200" y="2886186"/>
            <a:ext cx="5514832" cy="924371"/>
            <a:chOff x="457200" y="2886186"/>
            <a:chExt cx="5514832" cy="924371"/>
          </a:xfrm>
        </p:grpSpPr>
        <p:sp>
          <p:nvSpPr>
            <p:cNvPr id="53" name="Rectangle 52"/>
            <p:cNvSpPr/>
            <p:nvPr/>
          </p:nvSpPr>
          <p:spPr>
            <a:xfrm>
              <a:off x="457200" y="3103346"/>
              <a:ext cx="757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  <a:endParaRPr lang="en-US" dirty="0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1168400" y="2992667"/>
              <a:ext cx="202673" cy="766533"/>
            </a:xfrm>
            <a:prstGeom prst="leftBrace">
              <a:avLst>
                <a:gd name="adj1" fmla="val 52197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47904" y="2886186"/>
              <a:ext cx="427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Franklin Gothic Medium"/>
                  <a:cs typeface="Franklin Gothic Medium"/>
                </a:rPr>
                <a:t> if face value of </a:t>
              </a:r>
              <a:r>
                <a:rPr lang="en-US" sz="2400" i="1" dirty="0" err="1">
                  <a:latin typeface="Garamond"/>
                  <a:cs typeface="Garamond"/>
                </a:rPr>
                <a:t>k</a:t>
              </a:r>
              <a:r>
                <a:rPr lang="en-US" sz="2400" dirty="0" err="1">
                  <a:latin typeface="Franklin Gothic Medium"/>
                  <a:cs typeface="Franklin Gothic Medium"/>
                </a:rPr>
                <a:t>th</a:t>
              </a:r>
              <a:r>
                <a:rPr lang="en-US" sz="2400" dirty="0">
                  <a:latin typeface="Franklin Gothic Medium"/>
                  <a:cs typeface="Franklin Gothic Medium"/>
                </a:rPr>
                <a:t> die equals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51894" y="3348892"/>
              <a:ext cx="1082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  <a:r>
                <a:rPr lang="en-US" sz="2400" dirty="0">
                  <a:latin typeface="Franklin Gothic Medium"/>
                  <a:cs typeface="Franklin Gothic Medium"/>
                </a:rPr>
                <a:t> if not</a:t>
              </a:r>
            </a:p>
          </p:txBody>
        </p:sp>
        <p:pic>
          <p:nvPicPr>
            <p:cNvPr id="62" name="Picture 61" descr="Dice-2.sv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032" y="2919196"/>
              <a:ext cx="381000" cy="3810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57200" y="1416050"/>
            <a:ext cx="485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= number of      s. Find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7142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/>
      <p:bldP spid="56" grpId="0"/>
      <p:bldP spid="57" grpId="0"/>
      <p:bldP spid="58" grpId="0"/>
      <p:bldP spid="59" grpId="0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3252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Five balls are chosen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without replacement </a:t>
            </a:r>
            <a:r>
              <a:rPr lang="en-US" sz="2800" dirty="0">
                <a:latin typeface="Franklin Gothic Medium"/>
                <a:cs typeface="Franklin Gothic Medium"/>
              </a:rPr>
              <a:t>from an urn with </a:t>
            </a:r>
            <a:r>
              <a:rPr lang="en-US" sz="28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8 blue balls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10 red balls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2200" y="3286726"/>
            <a:ext cx="683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expected number of blue balls that are chosen?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2200" y="4912326"/>
            <a:ext cx="75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if the balls are chosen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with replacement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" y="3274026"/>
            <a:ext cx="59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750" y="4890702"/>
            <a:ext cx="59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41625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4.5 Variance and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28" y="1031873"/>
            <a:ext cx="83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introducing the Variance?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only respects the mean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values, even if the expectation is same, their distributions are different.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40EDBA-F1CD-43E3-BB2B-7008C565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71" y="2679084"/>
            <a:ext cx="4574857" cy="39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4B226C4B-91C3-43F6-89AE-EEC0983E3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88" y="3172174"/>
            <a:ext cx="5009112" cy="367093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B883A7C-807A-4C5A-97C0-6F7B2CA1F1AD}"/>
              </a:ext>
            </a:extLst>
          </p:cNvPr>
          <p:cNvSpPr txBox="1">
            <a:spLocks/>
          </p:cNvSpPr>
          <p:nvPr/>
        </p:nvSpPr>
        <p:spPr>
          <a:xfrm>
            <a:off x="484633" y="877426"/>
            <a:ext cx="8311895" cy="2332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Event is a set whose element may be numbers or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     non-number.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Random variable is a set whose element are numbers.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Mapping relation an experiment outcome and a value of </a:t>
            </a:r>
            <a:r>
              <a:rPr lang="en-US" altLang="zh-CN" sz="2400" dirty="0" err="1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r.v.</a:t>
            </a:r>
            <a:endParaRPr lang="en-US" altLang="zh-CN" sz="2400" dirty="0">
              <a:solidFill>
                <a:srgbClr val="000000"/>
              </a:solidFill>
              <a:latin typeface="Franklin Gothic Book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The value of </a:t>
            </a:r>
            <a:r>
              <a:rPr lang="en-US" altLang="zh-CN" sz="2400" dirty="0" err="1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r.v.</a:t>
            </a:r>
            <a: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  <a:t> has randomness </a:t>
            </a:r>
            <a:br>
              <a:rPr lang="en-US" altLang="zh-CN" sz="2400" dirty="0">
                <a:solidFill>
                  <a:srgbClr val="000000"/>
                </a:solidFill>
                <a:latin typeface="Franklin Gothic Book"/>
                <a:ea typeface="华文楷体" panose="02010600040101010101" pitchFamily="2" charset="-122"/>
              </a:rPr>
            </a:br>
            <a:endParaRPr lang="en-US" altLang="zh-CN" sz="2400" dirty="0">
              <a:solidFill>
                <a:srgbClr val="000000"/>
              </a:solidFill>
              <a:latin typeface="Franklin Gothic Book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08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4.5 Variance and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34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 be the expected value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396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variance</a:t>
            </a:r>
            <a:r>
              <a:rPr lang="en-US" sz="2800" dirty="0">
                <a:latin typeface="Franklin Gothic Medium"/>
                <a:cs typeface="Franklin Gothic Medium"/>
              </a:rPr>
              <a:t>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the quantity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500" y="2913826"/>
            <a:ext cx="3994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aramond"/>
                <a:cs typeface="Garamond"/>
              </a:rPr>
              <a:t>Var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] = </a:t>
            </a:r>
            <a:r>
              <a:rPr lang="en-US" sz="3200" i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[(</a:t>
            </a:r>
            <a:r>
              <a:rPr lang="en-US" sz="3200" i="1" dirty="0">
                <a:latin typeface="Garamond"/>
                <a:cs typeface="Garamond"/>
              </a:rPr>
              <a:t>X – </a:t>
            </a:r>
            <a:r>
              <a:rPr lang="en-US" sz="3200" i="1" dirty="0">
                <a:latin typeface="Symbol" charset="2"/>
                <a:cs typeface="Symbol" charset="2"/>
              </a:rPr>
              <a:t>m</a:t>
            </a:r>
            <a:r>
              <a:rPr lang="en-US" sz="3200" dirty="0">
                <a:latin typeface="Garamond"/>
                <a:cs typeface="Garamond"/>
              </a:rPr>
              <a:t>)</a:t>
            </a:r>
            <a:r>
              <a:rPr lang="en-US" sz="3200" baseline="30000" dirty="0">
                <a:latin typeface="Garamond"/>
                <a:cs typeface="Garamond"/>
              </a:rPr>
              <a:t>2</a:t>
            </a:r>
            <a:r>
              <a:rPr lang="en-US" sz="3200" dirty="0">
                <a:latin typeface="Garamond"/>
                <a:cs typeface="Garamond"/>
              </a:rPr>
              <a:t>]</a:t>
            </a:r>
          </a:p>
          <a:p>
            <a:pPr algn="ctr"/>
            <a:r>
              <a:rPr lang="en-US" altLang="zh-CN" sz="3200" dirty="0">
                <a:latin typeface="Garamond"/>
                <a:cs typeface="Garamond"/>
              </a:rPr>
              <a:t>           =</a:t>
            </a:r>
            <a:r>
              <a:rPr lang="en-US" altLang="zh-CN" sz="3200" i="1" dirty="0">
                <a:latin typeface="Garamond"/>
                <a:cs typeface="Garamond"/>
              </a:rPr>
              <a:t> E</a:t>
            </a:r>
            <a:r>
              <a:rPr lang="en-US" altLang="zh-CN" sz="3200" dirty="0">
                <a:latin typeface="Garamond"/>
                <a:cs typeface="Garamond"/>
              </a:rPr>
              <a:t>[</a:t>
            </a:r>
            <a:r>
              <a:rPr lang="en-US" altLang="zh-CN" sz="3200" i="1" dirty="0">
                <a:latin typeface="Garamond"/>
                <a:cs typeface="Garamond"/>
              </a:rPr>
              <a:t>X</a:t>
            </a:r>
            <a:r>
              <a:rPr lang="en-US" altLang="zh-CN" sz="3200" baseline="30000" dirty="0">
                <a:latin typeface="Garamond"/>
                <a:cs typeface="Garamond"/>
              </a:rPr>
              <a:t>2</a:t>
            </a:r>
            <a:r>
              <a:rPr lang="en-US" altLang="zh-CN" sz="3200" dirty="0">
                <a:latin typeface="Garamond"/>
                <a:cs typeface="Garamond"/>
              </a:rPr>
              <a:t>] – </a:t>
            </a:r>
            <a:r>
              <a:rPr lang="en-US" altLang="zh-CN" sz="3200" i="1" dirty="0">
                <a:latin typeface="Garamond"/>
                <a:cs typeface="Garamond"/>
              </a:rPr>
              <a:t>E</a:t>
            </a:r>
            <a:r>
              <a:rPr lang="en-US" altLang="zh-CN" sz="3200" dirty="0">
                <a:latin typeface="Garamond"/>
                <a:cs typeface="Garamond"/>
              </a:rPr>
              <a:t>[</a:t>
            </a:r>
            <a:r>
              <a:rPr lang="en-US" altLang="zh-CN" sz="3200" i="1" dirty="0">
                <a:latin typeface="Garamond"/>
                <a:cs typeface="Garamond"/>
              </a:rPr>
              <a:t>X</a:t>
            </a:r>
            <a:r>
              <a:rPr lang="en-US" altLang="zh-CN" sz="3200" dirty="0">
                <a:latin typeface="Garamond"/>
                <a:cs typeface="Garamond"/>
              </a:rPr>
              <a:t>]</a:t>
            </a:r>
            <a:r>
              <a:rPr lang="en-US" altLang="zh-CN" sz="3200" baseline="30000" dirty="0">
                <a:latin typeface="Garamond"/>
                <a:cs typeface="Garamond"/>
              </a:rPr>
              <a:t>2</a:t>
            </a:r>
            <a:endParaRPr lang="en-US" sz="3200" i="1" baseline="30000" dirty="0">
              <a:latin typeface="Garamond"/>
              <a:cs typeface="Garamon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4119521"/>
            <a:ext cx="8229600" cy="584776"/>
            <a:chOff x="457200" y="4119521"/>
            <a:chExt cx="8229600" cy="584776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119521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The </a:t>
              </a:r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standard deviation</a:t>
              </a:r>
              <a:r>
                <a:rPr lang="en-US" sz="2800" dirty="0">
                  <a:latin typeface="Franklin Gothic Medium"/>
                  <a:cs typeface="Franklin Gothic Medium"/>
                </a:rPr>
                <a:t> of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Franklin Gothic Medium"/>
                  <a:cs typeface="Franklin Gothic Medium"/>
                </a:rPr>
                <a:t> is </a:t>
              </a:r>
              <a:r>
                <a:rPr lang="en-US" sz="2800" i="1" dirty="0">
                  <a:latin typeface="Symbol" charset="2"/>
                  <a:cs typeface="Symbol" charset="2"/>
                </a:rPr>
                <a:t>s</a:t>
              </a:r>
              <a:r>
                <a:rPr lang="en-US" sz="2800" dirty="0">
                  <a:latin typeface="Garamond"/>
                  <a:cs typeface="Garamond"/>
                </a:rPr>
                <a:t> = </a:t>
              </a:r>
              <a:r>
                <a:rPr lang="en-US" sz="3200" dirty="0">
                  <a:latin typeface="Franklin Gothic Medium"/>
                  <a:cs typeface="Franklin Gothic Medium"/>
                </a:rPr>
                <a:t>√</a:t>
              </a:r>
              <a:r>
                <a:rPr lang="en-US" sz="2800" i="1" dirty="0" err="1">
                  <a:latin typeface="Garamond"/>
                  <a:cs typeface="Garamond"/>
                </a:rPr>
                <a:t>Var</a:t>
              </a:r>
              <a:r>
                <a:rPr lang="en-US" sz="2800" dirty="0">
                  <a:latin typeface="Garamond"/>
                  <a:cs typeface="Garamond"/>
                </a:rPr>
                <a:t>[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]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032500" y="4191000"/>
              <a:ext cx="10033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57200" y="5198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They measure how close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typically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  <a:p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degree of scatter  </a:t>
            </a:r>
          </a:p>
        </p:txBody>
      </p:sp>
    </p:spTree>
    <p:extLst>
      <p:ext uri="{BB962C8B-B14F-4D97-AF65-F5344CB8AC3E}">
        <p14:creationId xmlns:p14="http://schemas.microsoft.com/office/powerpoint/2010/main" val="2386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variance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7975" y="1058894"/>
            <a:ext cx="3575050" cy="2808110"/>
            <a:chOff x="5111750" y="1009134"/>
            <a:chExt cx="3575050" cy="2808110"/>
          </a:xfrm>
        </p:grpSpPr>
        <p:pic>
          <p:nvPicPr>
            <p:cNvPr id="4" name="Picture 3" descr="50ber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50" y="1116230"/>
              <a:ext cx="3575050" cy="2701014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6946900" y="1174750"/>
              <a:ext cx="0" cy="2374900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922694" y="1009134"/>
              <a:ext cx="109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 = </a:t>
              </a:r>
              <a:r>
                <a:rPr lang="en-US" i="1" dirty="0">
                  <a:solidFill>
                    <a:schemeClr val="accent1"/>
                  </a:solidFill>
                  <a:latin typeface="Garamond"/>
                  <a:cs typeface="Garamond"/>
                </a:rPr>
                <a:t>E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[</a:t>
              </a:r>
              <a:r>
                <a:rPr lang="en-US" altLang="zh-CN" sz="1800" i="1" dirty="0">
                  <a:latin typeface="Garamond"/>
                  <a:cs typeface="Garamond"/>
                </a:rPr>
                <a:t>X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]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83218" y="4026637"/>
            <a:ext cx="2863832" cy="1566722"/>
            <a:chOff x="5283218" y="4026637"/>
            <a:chExt cx="2863832" cy="156672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927350" y="4520052"/>
              <a:ext cx="1483100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44450" y="4026637"/>
              <a:ext cx="41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4550" y="4026637"/>
              <a:ext cx="56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aramond"/>
                  <a:cs typeface="Garamond"/>
                </a:rPr>
                <a:t>25</a:t>
              </a:r>
              <a:r>
                <a:rPr lang="en-US" sz="2400" baseline="30000" dirty="0">
                  <a:latin typeface="Garamond"/>
                  <a:cs typeface="Garamond"/>
                </a:rPr>
                <a:t>2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3700" y="4501002"/>
              <a:ext cx="614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q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y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15319" y="4511779"/>
              <a:ext cx="639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aramond"/>
                  <a:cs typeface="Garamond"/>
                </a:rPr>
                <a:t>1	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83218" y="5131694"/>
              <a:ext cx="286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Franklin Gothic Medium"/>
                  <a:cs typeface="Franklin Gothic Medium"/>
                </a:rPr>
                <a:t>p.m.f</a:t>
              </a:r>
              <a:r>
                <a:rPr lang="en-US" sz="2400" dirty="0">
                  <a:latin typeface="Franklin Gothic Medium"/>
                  <a:cs typeface="Franklin Gothic Medium"/>
                </a:rPr>
                <a:t> of  </a:t>
              </a:r>
              <a:r>
                <a:rPr lang="en-US" sz="2400" i="1" dirty="0">
                  <a:latin typeface="Franklin Gothic Medium"/>
                  <a:cs typeface="Franklin Gothic Medium"/>
                </a:rPr>
                <a:t>Y</a:t>
              </a:r>
              <a:r>
                <a:rPr lang="en-US" sz="2400" dirty="0">
                  <a:latin typeface="Franklin Gothic Medium"/>
                  <a:cs typeface="Franklin Gothic Medium"/>
                </a:rPr>
                <a:t>=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altLang="zh-CN" sz="2400" i="1" dirty="0">
                  <a:latin typeface="Garamond"/>
                  <a:cs typeface="Garamond"/>
                </a:rPr>
                <a:t>X</a:t>
              </a:r>
              <a:r>
                <a:rPr lang="en-US" sz="2400" baseline="-25000" dirty="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– </a:t>
              </a:r>
              <a:r>
                <a:rPr lang="en-US" sz="2400" i="1" dirty="0">
                  <a:latin typeface="Symbol" charset="2"/>
                  <a:cs typeface="Symbol" charset="2"/>
                </a:rPr>
                <a:t>m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r>
                <a:rPr lang="en-US" sz="2400" baseline="30000" dirty="0">
                  <a:latin typeface="Garamond"/>
                  <a:cs typeface="Garamond"/>
                </a:rPr>
                <a:t>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9600" y="4142882"/>
            <a:ext cx="399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altLang="zh-CN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[(</a:t>
            </a:r>
            <a:r>
              <a:rPr lang="en-US" altLang="zh-CN" sz="2800" i="1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13368" y="1442322"/>
            <a:ext cx="2863832" cy="1564842"/>
            <a:chOff x="5213368" y="1442322"/>
            <a:chExt cx="2863832" cy="156484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518150" y="1935737"/>
              <a:ext cx="2400300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35250" y="1442322"/>
              <a:ext cx="41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35350" y="1442322"/>
              <a:ext cx="148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		50	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6490" y="1916687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=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6119" y="1927464"/>
              <a:ext cx="160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½		½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	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68" y="2545499"/>
              <a:ext cx="2863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Franklin Gothic Medium"/>
                  <a:cs typeface="Franklin Gothic Medium"/>
                </a:rPr>
                <a:t>p.m.f</a:t>
              </a:r>
              <a:r>
                <a:rPr lang="en-US" sz="2400" dirty="0">
                  <a:latin typeface="Franklin Gothic Medium"/>
                  <a:cs typeface="Franklin Gothic Medium"/>
                </a:rPr>
                <a:t> of </a:t>
              </a:r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baseline="-25000" dirty="0">
                  <a:latin typeface="Franklin Gothic Medium"/>
                  <a:cs typeface="Franklin Gothic Medium"/>
                </a:rPr>
                <a:t>A</a:t>
              </a:r>
              <a:endParaRPr lang="en-US" sz="2400" baseline="30000" dirty="0">
                <a:latin typeface="Garamond"/>
                <a:cs typeface="Garamond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94150" y="4148084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25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" y="4973444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dirty="0">
                <a:latin typeface="Franklin Gothic Medium"/>
                <a:cs typeface="Franklin Gothic Medium"/>
              </a:rPr>
              <a:t>std. dev. of </a:t>
            </a:r>
            <a:r>
              <a:rPr lang="en-US" altLang="zh-CN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25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3000" y="2224041"/>
            <a:ext cx="1987550" cy="379134"/>
            <a:chOff x="1143000" y="2224041"/>
            <a:chExt cx="1987550" cy="379134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143000" y="2600602"/>
              <a:ext cx="1987550" cy="0"/>
            </a:xfrm>
            <a:prstGeom prst="straightConnector1">
              <a:avLst/>
            </a:prstGeom>
            <a:ln w="9525" cmpd="sng"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27150" y="2224041"/>
              <a:ext cx="729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m </a:t>
              </a:r>
              <a:r>
                <a:rPr lang="en-US" dirty="0">
                  <a:solidFill>
                    <a:srgbClr val="FF9933"/>
                  </a:solidFill>
                  <a:latin typeface="Garamond"/>
                  <a:cs typeface="Garamond"/>
                </a:rPr>
                <a:t>–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 </a:t>
              </a:r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28287" y="2233843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m </a:t>
              </a:r>
              <a:r>
                <a:rPr lang="en-US" dirty="0">
                  <a:solidFill>
                    <a:srgbClr val="FF9933"/>
                  </a:solidFill>
                  <a:latin typeface="Garamond"/>
                  <a:cs typeface="Garamond"/>
                </a:rPr>
                <a:t>+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 </a:t>
              </a:r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3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formula for variance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75526"/>
            <a:ext cx="399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[(</a:t>
            </a:r>
            <a:r>
              <a:rPr lang="en-US" sz="2800" i="1" dirty="0">
                <a:latin typeface="Garamond"/>
                <a:cs typeface="Garamond"/>
              </a:rPr>
              <a:t>X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2250" y="1947366"/>
            <a:ext cx="315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– 2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+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600" y="2565836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+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[–2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+</a:t>
            </a:r>
            <a:r>
              <a:rPr lang="en-US" sz="2800" i="1" dirty="0">
                <a:latin typeface="Garamond"/>
                <a:cs typeface="Garamond"/>
              </a:rPr>
              <a:t> 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600" y="3213536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– 2</a:t>
            </a:r>
            <a:r>
              <a:rPr lang="en-US" sz="2800" i="1" dirty="0">
                <a:latin typeface="Symbol" charset="2"/>
                <a:cs typeface="Symbol" charset="2"/>
              </a:rPr>
              <a:t>m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+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600" y="3835836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– 2</a:t>
            </a:r>
            <a:r>
              <a:rPr lang="en-US" sz="2800" i="1" dirty="0">
                <a:latin typeface="Symbol" charset="2"/>
                <a:cs typeface="Symbol" charset="2"/>
              </a:rPr>
              <a:t>m m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+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2250" y="4442042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–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781551" y="1004996"/>
            <a:ext cx="3905249" cy="614254"/>
          </a:xfrm>
          <a:prstGeom prst="borderCallout1">
            <a:avLst>
              <a:gd name="adj1" fmla="val 37873"/>
              <a:gd name="adj2" fmla="val 216"/>
              <a:gd name="adj3" fmla="val 276890"/>
              <a:gd name="adj4" fmla="val -23151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for constant </a:t>
            </a:r>
            <a:r>
              <a:rPr lang="en-US" sz="2400" i="1" dirty="0">
                <a:latin typeface="Garamond"/>
                <a:cs typeface="Garamond"/>
              </a:rPr>
              <a:t>c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[</a:t>
            </a:r>
            <a:r>
              <a:rPr lang="en-US" sz="2400" i="1" dirty="0" err="1">
                <a:latin typeface="Garamond"/>
                <a:cs typeface="Garamond"/>
              </a:rPr>
              <a:t>c</a:t>
            </a:r>
            <a:r>
              <a:rPr lang="en-US" sz="2400" dirty="0" err="1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] = </a:t>
            </a:r>
            <a:r>
              <a:rPr lang="en-US" sz="2400" i="1" dirty="0" err="1">
                <a:latin typeface="Garamond"/>
                <a:cs typeface="Garamond"/>
              </a:rPr>
              <a:t>cE</a:t>
            </a:r>
            <a:r>
              <a:rPr lang="en-US" sz="2400" dirty="0"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416550" y="1806792"/>
            <a:ext cx="3270250" cy="614254"/>
          </a:xfrm>
          <a:prstGeom prst="borderCallout1">
            <a:avLst>
              <a:gd name="adj1" fmla="val 37873"/>
              <a:gd name="adj2" fmla="val 216"/>
              <a:gd name="adj3" fmla="val 141466"/>
              <a:gd name="adj4" fmla="val -11134"/>
            </a:avLst>
          </a:prstGeom>
          <a:solidFill>
            <a:srgbClr val="D9D9D9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for constant </a:t>
            </a:r>
            <a:r>
              <a:rPr lang="en-US" sz="2400" i="1" dirty="0">
                <a:latin typeface="Garamond"/>
                <a:cs typeface="Garamond"/>
              </a:rPr>
              <a:t>c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latin typeface="Garamond"/>
                <a:cs typeface="Garamond"/>
              </a:rPr>
              <a:t>E[</a:t>
            </a:r>
            <a:r>
              <a:rPr lang="en-US" sz="2400" i="1" dirty="0">
                <a:latin typeface="Garamond"/>
                <a:cs typeface="Garamond"/>
              </a:rPr>
              <a:t>c</a:t>
            </a:r>
            <a:r>
              <a:rPr lang="en-US" sz="2400" dirty="0">
                <a:latin typeface="Garamond"/>
                <a:cs typeface="Garamond"/>
              </a:rPr>
              <a:t>] = </a:t>
            </a:r>
            <a:r>
              <a:rPr lang="en-US" sz="2400" i="1" dirty="0">
                <a:latin typeface="Garamond"/>
                <a:cs typeface="Garamond"/>
              </a:rPr>
              <a:t>c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400" y="5250626"/>
            <a:ext cx="4419600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>
                <a:latin typeface="Garamond"/>
                <a:cs typeface="Garamond"/>
              </a:rPr>
              <a:t>Var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] = </a:t>
            </a:r>
            <a:r>
              <a:rPr lang="en-US" sz="3200" i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baseline="30000" dirty="0">
                <a:latin typeface="Garamond"/>
                <a:cs typeface="Garamond"/>
              </a:rPr>
              <a:t>2</a:t>
            </a:r>
            <a:r>
              <a:rPr lang="en-US" sz="3200" dirty="0">
                <a:latin typeface="Garamond"/>
                <a:cs typeface="Garamond"/>
              </a:rPr>
              <a:t>] – </a:t>
            </a:r>
            <a:r>
              <a:rPr lang="en-US" sz="3200" i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]</a:t>
            </a:r>
            <a:r>
              <a:rPr lang="en-US" sz="3200" baseline="30000" dirty="0">
                <a:latin typeface="Garamond"/>
                <a:cs typeface="Garamon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32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properties for variance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011D04-6719-49DC-8E68-23735783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0" y="1492195"/>
            <a:ext cx="8696640" cy="29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4.6 Bernoulli and Binomial Random Variables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2819E-372D-41D3-AFBB-B1744C59A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4"/>
            <a:ext cx="8229599" cy="506615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altLang="zh-CN" sz="2400" b="0" i="0" u="none" strike="noStrike" baseline="0" dirty="0">
                <a:latin typeface="ArialMT"/>
              </a:rPr>
              <a:t>Bernoulli trail</a:t>
            </a:r>
          </a:p>
          <a:p>
            <a:pPr marL="0" indent="0" algn="l">
              <a:buNone/>
            </a:pPr>
            <a:r>
              <a:rPr lang="en-US" altLang="zh-CN" sz="2400" b="0" i="0" u="none" strike="noStrike" baseline="0" dirty="0">
                <a:latin typeface="ArialMT"/>
              </a:rPr>
              <a:t>	Suppose that a trial, or an experiment, whose outcome 	can be classified as either a </a:t>
            </a:r>
            <a:r>
              <a:rPr lang="en-US" altLang="zh-CN" sz="2400" b="0" i="1" u="none" strike="noStrike" baseline="0" dirty="0">
                <a:latin typeface="Arial-ItalicMT"/>
              </a:rPr>
              <a:t>success </a:t>
            </a:r>
            <a:r>
              <a:rPr lang="en-US" altLang="zh-CN" sz="2400" b="0" i="0" u="none" strike="noStrike" baseline="0" dirty="0">
                <a:latin typeface="ArialMT"/>
              </a:rPr>
              <a:t>or a </a:t>
            </a:r>
            <a:r>
              <a:rPr lang="en-US" altLang="zh-CN" sz="2400" b="0" i="1" u="none" strike="noStrike" baseline="0" dirty="0">
                <a:latin typeface="Arial-ItalicMT"/>
              </a:rPr>
              <a:t>failure,   </a:t>
            </a:r>
            <a:r>
              <a:rPr lang="en-US" altLang="zh-CN" sz="2400" b="0" i="0" u="none" strike="noStrike" baseline="0" dirty="0">
                <a:latin typeface="ArialMT"/>
              </a:rPr>
              <a:t>is 	performed.</a:t>
            </a:r>
          </a:p>
          <a:p>
            <a:pPr marL="0" indent="0" algn="l">
              <a:buNone/>
            </a:pPr>
            <a:r>
              <a:rPr lang="en-US" altLang="zh-CN" sz="2400" b="0" i="0" u="none" strike="noStrike" baseline="0" dirty="0">
                <a:latin typeface="ArialMT"/>
              </a:rPr>
              <a:t>	</a:t>
            </a:r>
          </a:p>
          <a:p>
            <a:pPr marL="0" indent="0" algn="l">
              <a:buNone/>
            </a:pPr>
            <a:r>
              <a:rPr lang="en-US" altLang="zh-CN" sz="2400" dirty="0">
                <a:latin typeface="ArialMT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It is can be used to model the events having two results</a:t>
            </a:r>
            <a:endParaRPr lang="en-US" altLang="zh-CN" sz="2400" b="0" i="0" u="none" strike="noStrike" baseline="0" dirty="0">
              <a:solidFill>
                <a:srgbClr val="FF0000"/>
              </a:solidFill>
              <a:latin typeface="ArialMT"/>
            </a:endParaRPr>
          </a:p>
          <a:p>
            <a:pPr marL="0" indent="0" algn="l">
              <a:buNone/>
            </a:pPr>
            <a:endParaRPr lang="en-US" altLang="zh-CN" sz="2400" b="0" i="0" u="none" strike="noStrike" baseline="0" dirty="0">
              <a:latin typeface="ArialM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0" i="1" u="none" strike="noStrike" baseline="0" dirty="0">
                <a:latin typeface="Arial-ItalicMT"/>
              </a:rPr>
              <a:t>n </a:t>
            </a:r>
            <a:r>
              <a:rPr lang="en-US" altLang="zh-CN" sz="2400" b="0" i="0" u="none" strike="noStrike" baseline="0" dirty="0">
                <a:latin typeface="ArialMT"/>
              </a:rPr>
              <a:t>times of Bernoulli trails</a:t>
            </a:r>
          </a:p>
          <a:p>
            <a:pPr marL="0" indent="0" algn="l">
              <a:buNone/>
            </a:pPr>
            <a:r>
              <a:rPr lang="en-US" altLang="zh-CN" sz="2400" dirty="0"/>
              <a:t>	Perform </a:t>
            </a:r>
            <a:r>
              <a:rPr lang="en-US" altLang="zh-CN" sz="2400" i="1" dirty="0"/>
              <a:t>n</a:t>
            </a:r>
            <a:r>
              <a:rPr lang="en-US" altLang="zh-CN" sz="2400" dirty="0"/>
              <a:t> times of Bernoulli trails;</a:t>
            </a:r>
          </a:p>
          <a:p>
            <a:pPr marL="0" indent="0" algn="l">
              <a:buNone/>
            </a:pPr>
            <a:r>
              <a:rPr lang="en-US" altLang="zh-CN" sz="2400" dirty="0"/>
              <a:t>	outcomes of each time is independent on the others </a:t>
            </a:r>
          </a:p>
          <a:p>
            <a:pPr marL="0" indent="0" algn="l">
              <a:buNone/>
            </a:pP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It focuses on the times of successes or failures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99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indicator</a:t>
            </a:r>
            <a:r>
              <a:rPr lang="en-US" dirty="0"/>
              <a:t> (Bernoulli)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Perform 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trial</a:t>
            </a:r>
            <a:r>
              <a:rPr lang="en-US" sz="2800" dirty="0">
                <a:latin typeface="Franklin Gothic Medium"/>
                <a:cs typeface="Franklin Gothic Medium"/>
              </a:rPr>
              <a:t> that succeeds with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 and fails with probability </a:t>
            </a:r>
            <a:r>
              <a:rPr lang="en-US" sz="2800" dirty="0">
                <a:latin typeface="Garamond"/>
                <a:cs typeface="Garamond"/>
              </a:rPr>
              <a:t>1 –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2570" y="2676468"/>
            <a:ext cx="2420380" cy="932874"/>
            <a:chOff x="862570" y="2676468"/>
            <a:chExt cx="2420380" cy="9328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62570" y="3178156"/>
              <a:ext cx="223623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5369" y="2697441"/>
              <a:ext cx="1404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		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2570" y="3133706"/>
              <a:ext cx="681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75369" y="3147677"/>
              <a:ext cx="160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 – </a:t>
              </a:r>
              <a:r>
                <a:rPr lang="en-US" sz="2400" i="1" dirty="0">
                  <a:latin typeface="Garamond"/>
                  <a:cs typeface="Garamond"/>
                </a:rPr>
                <a:t>p	p</a:t>
              </a:r>
              <a:r>
                <a:rPr lang="en-US" sz="2400" dirty="0">
                  <a:latin typeface="Garamond"/>
                  <a:cs typeface="Garamond"/>
                </a:rPr>
                <a:t>	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83220" y="2676468"/>
              <a:ext cx="367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9496" y="1776244"/>
            <a:ext cx="3241703" cy="2307614"/>
            <a:chOff x="5089496" y="1776244"/>
            <a:chExt cx="3241703" cy="2307614"/>
          </a:xfrm>
        </p:grpSpPr>
        <p:pic>
          <p:nvPicPr>
            <p:cNvPr id="47" name="Picture 46" descr="bern.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51" y="1776244"/>
              <a:ext cx="3054348" cy="230761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7053820" y="3371198"/>
              <a:ext cx="1063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schemeClr val="accent1"/>
                  </a:solidFill>
                  <a:latin typeface="Garamond"/>
                  <a:cs typeface="Garamond"/>
                </a:rPr>
                <a:t> = 0.5</a:t>
              </a:r>
              <a:endParaRPr lang="en-US" sz="2400" dirty="0">
                <a:solidFill>
                  <a:schemeClr val="accent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4986999" y="2646901"/>
              <a:ext cx="605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p</a:t>
              </a:r>
              <a:r>
                <a:rPr lang="en-US" sz="2000" dirty="0">
                  <a:latin typeface="Garamond"/>
                  <a:cs typeface="Garamond"/>
                </a:rPr>
                <a:t>(</a:t>
              </a:r>
              <a:r>
                <a:rPr lang="en-US" sz="2000" i="1" dirty="0">
                  <a:latin typeface="Garamond"/>
                  <a:cs typeface="Garamond"/>
                </a:rPr>
                <a:t>x</a:t>
              </a:r>
              <a:r>
                <a:rPr lang="en-US" sz="2000" dirty="0">
                  <a:latin typeface="Garamond"/>
                  <a:cs typeface="Garamond"/>
                </a:rPr>
                <a:t>)</a:t>
              </a:r>
              <a:endParaRPr lang="en-US" sz="20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86352" y="4083859"/>
            <a:ext cx="3244847" cy="2307614"/>
            <a:chOff x="5086352" y="4083859"/>
            <a:chExt cx="3244847" cy="2307614"/>
          </a:xfrm>
        </p:grpSpPr>
        <p:pic>
          <p:nvPicPr>
            <p:cNvPr id="48" name="Picture 47" descr="bern.6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51" y="4083859"/>
              <a:ext cx="3054348" cy="230761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053820" y="5676248"/>
              <a:ext cx="1063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schemeClr val="accent1"/>
                  </a:solidFill>
                  <a:latin typeface="Garamond"/>
                  <a:cs typeface="Garamond"/>
                </a:rPr>
                <a:t> = 0.4</a:t>
              </a:r>
              <a:endParaRPr lang="en-US" sz="2400" dirty="0">
                <a:solidFill>
                  <a:schemeClr val="accent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4983855" y="4951951"/>
              <a:ext cx="605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p</a:t>
              </a:r>
              <a:r>
                <a:rPr lang="en-US" sz="2000" dirty="0">
                  <a:latin typeface="Garamond"/>
                  <a:cs typeface="Garamond"/>
                </a:rPr>
                <a:t>(</a:t>
              </a:r>
              <a:r>
                <a:rPr lang="en-US" sz="2000" i="1" dirty="0">
                  <a:latin typeface="Garamond"/>
                  <a:cs typeface="Garamond"/>
                </a:rPr>
                <a:t>x</a:t>
              </a:r>
              <a:r>
                <a:rPr lang="en-US" sz="2000" dirty="0">
                  <a:latin typeface="Garamond"/>
                  <a:cs typeface="Garamond"/>
                </a:rPr>
                <a:t>)</a:t>
              </a:r>
              <a:endParaRPr lang="en-US" sz="2000" dirty="0"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62570" y="4954704"/>
            <a:ext cx="1527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" y="4195433"/>
            <a:ext cx="363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Garamond"/>
                <a:cs typeface="Garamond"/>
              </a:rPr>
              <a:t>Bernoulli(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then</a:t>
            </a:r>
          </a:p>
        </p:txBody>
      </p:sp>
    </p:spTree>
    <p:extLst>
      <p:ext uri="{BB962C8B-B14F-4D97-AF65-F5344CB8AC3E}">
        <p14:creationId xmlns:p14="http://schemas.microsoft.com/office/powerpoint/2010/main" val="3842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random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06859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: Perform </a:t>
            </a:r>
            <a:r>
              <a:rPr lang="en-US" sz="2800" i="1" dirty="0">
                <a:latin typeface="Garamond"/>
                <a:cs typeface="Garamond"/>
              </a:rPr>
              <a:t>n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trials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,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each of which succeeds with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.</a:t>
            </a:r>
          </a:p>
          <a:p>
            <a:r>
              <a:rPr lang="en-US" altLang="zh-CN" sz="2800" i="1" dirty="0" err="1">
                <a:latin typeface="Garamond"/>
                <a:cs typeface="Garamond"/>
              </a:rPr>
              <a:t>X</a:t>
            </a:r>
            <a:r>
              <a:rPr lang="en-US" altLang="zh-CN" sz="2800" dirty="0" err="1">
                <a:latin typeface="Garamond"/>
                <a:cs typeface="Garamond"/>
              </a:rPr>
              <a:t>~Binomial</a:t>
            </a:r>
            <a:r>
              <a:rPr lang="en-US" altLang="zh-CN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n</a:t>
            </a:r>
            <a:r>
              <a:rPr lang="en-US" altLang="zh-CN" sz="2800" dirty="0">
                <a:latin typeface="Garamond"/>
                <a:cs typeface="Garamond"/>
              </a:rPr>
              <a:t>, </a:t>
            </a:r>
            <a:r>
              <a:rPr lang="en-US" altLang="zh-CN" sz="2800" i="1" dirty="0">
                <a:latin typeface="Garamond"/>
                <a:cs typeface="Garamond"/>
              </a:rPr>
              <a:t>p</a:t>
            </a:r>
            <a:r>
              <a:rPr lang="en-US" altLang="zh-CN" sz="2800" dirty="0">
                <a:latin typeface="Garamond"/>
                <a:cs typeface="Garamond"/>
              </a:rPr>
              <a:t>)</a:t>
            </a:r>
            <a:r>
              <a:rPr lang="en-US" altLang="zh-CN" sz="2800" dirty="0">
                <a:latin typeface="Franklin Gothic Medium"/>
                <a:cs typeface="Garamond"/>
              </a:rPr>
              <a:t>, 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0535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dirty="0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aramond"/>
                <a:cs typeface="Garamond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 number of successes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340192"/>
            <a:ext cx="1974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9230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coins. (# heads) is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½)</a:t>
            </a:r>
            <a:r>
              <a:rPr lang="en-US" sz="2800" dirty="0">
                <a:latin typeface="Franklin Gothic Medium"/>
                <a:cs typeface="Franklin Gothic Medium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71460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dice. (#      s) is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1/6)</a:t>
            </a:r>
            <a:r>
              <a:rPr lang="en-US" sz="2800" dirty="0">
                <a:latin typeface="Franklin Gothic Medium"/>
                <a:cs typeface="Franklin Gothic Medium"/>
              </a:rPr>
              <a:t>. </a:t>
            </a:r>
          </a:p>
        </p:txBody>
      </p:sp>
      <p:pic>
        <p:nvPicPr>
          <p:cNvPr id="10" name="Picture 9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85" y="581177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3.8  </a:t>
            </a:r>
            <a:r>
              <a:rPr lang="en-US" dirty="0"/>
              <a:t>A less obvious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6807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coins. Let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be the number of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consecutive changes</a:t>
            </a:r>
            <a:r>
              <a:rPr lang="en-US" sz="2800" dirty="0">
                <a:latin typeface="Franklin Gothic Medium"/>
                <a:cs typeface="Franklin Gothic Medium"/>
              </a:rPr>
              <a:t> (</a:t>
            </a:r>
            <a:r>
              <a:rPr lang="en-US" sz="2800" dirty="0">
                <a:latin typeface="Courier New"/>
                <a:cs typeface="Courier New"/>
              </a:rPr>
              <a:t>HT</a:t>
            </a:r>
            <a:r>
              <a:rPr lang="en-US" sz="2800" dirty="0">
                <a:latin typeface="Franklin Gothic Medium"/>
                <a:cs typeface="Franklin Gothic Medium"/>
              </a:rPr>
              <a:t> or </a:t>
            </a:r>
            <a:r>
              <a:rPr lang="en-US" sz="2800" dirty="0">
                <a:latin typeface="Courier New"/>
                <a:cs typeface="Courier New"/>
              </a:rPr>
              <a:t>TH</a:t>
            </a:r>
            <a:r>
              <a:rPr lang="en-US" sz="2800" dirty="0">
                <a:latin typeface="Franklin Gothic Medium"/>
                <a:cs typeface="Franklin Gothic Medium"/>
              </a:rPr>
              <a:t>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22550" y="2690167"/>
            <a:ext cx="2541970" cy="1620798"/>
            <a:chOff x="2622550" y="2690167"/>
            <a:chExt cx="2541970" cy="1620798"/>
          </a:xfrm>
        </p:grpSpPr>
        <p:sp>
          <p:nvSpPr>
            <p:cNvPr id="6" name="TextBox 5"/>
            <p:cNvSpPr txBox="1"/>
            <p:nvPr/>
          </p:nvSpPr>
          <p:spPr>
            <a:xfrm>
              <a:off x="2622550" y="2690167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Symbol" charset="2"/>
                  <a:cs typeface="Symbol" charset="2"/>
                </a:rPr>
                <a:t>w</a:t>
              </a:r>
              <a:endParaRPr lang="en-US" sz="2400" dirty="0">
                <a:solidFill>
                  <a:srgbClr val="FF9933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75150" y="2690167"/>
              <a:ext cx="789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C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Symbol" charset="2"/>
                  <a:cs typeface="Symbol" charset="2"/>
                </a:rPr>
                <a:t>w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>
                <a:solidFill>
                  <a:srgbClr val="FF9933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22550" y="3849300"/>
              <a:ext cx="1477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FF9933"/>
                  </a:solidFill>
                  <a:latin typeface="Courier New"/>
                  <a:cs typeface="Courier New"/>
                </a:rPr>
                <a:t>HTH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  <a:cs typeface="Courier New"/>
                </a:rPr>
                <a:t>HH</a:t>
              </a:r>
              <a:r>
                <a:rPr lang="en-US" sz="2400" dirty="0">
                  <a:solidFill>
                    <a:srgbClr val="FF9933"/>
                  </a:solidFill>
                  <a:latin typeface="Courier New"/>
                  <a:cs typeface="Courier New"/>
                </a:rPr>
                <a:t>HT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0232" y="3849300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2550" y="3515835"/>
              <a:ext cx="1477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FF9933"/>
                  </a:solidFill>
                  <a:latin typeface="Courier New"/>
                  <a:cs typeface="Courier New"/>
                </a:rPr>
                <a:t>TH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  <a:cs typeface="Courier New"/>
                </a:rPr>
                <a:t>HHH</a:t>
              </a:r>
              <a:r>
                <a:rPr lang="en-US" sz="2400" dirty="0">
                  <a:solidFill>
                    <a:srgbClr val="FF9933"/>
                  </a:solidFill>
                  <a:latin typeface="Courier New"/>
                  <a:cs typeface="Courier New"/>
                </a:rPr>
                <a:t>HT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2550" y="3179105"/>
              <a:ext cx="1477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0000"/>
                  </a:solidFill>
                  <a:latin typeface="Courier New"/>
                  <a:cs typeface="Courier New"/>
                </a:rPr>
                <a:t>HHHHHHH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0232" y="3515835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4514" y="3179105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698750" y="3198155"/>
              <a:ext cx="24003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7200" y="2706072"/>
            <a:ext cx="210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700" y="4932064"/>
            <a:ext cx="816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– 1, ½)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  <a:r>
              <a:rPr lang="en-US" sz="2800" dirty="0">
                <a:latin typeface="Garamond"/>
                <a:cs typeface="Garamon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49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3.9 </a:t>
            </a:r>
            <a:r>
              <a:rPr lang="en-US" dirty="0"/>
              <a:t>A non-example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68076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Draw 10 cards from a 52-card deck without replacement.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452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number of aces among the drawn cards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80644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dirty="0">
                <a:latin typeface="Franklin Gothic Medium"/>
                <a:cs typeface="Franklin Gothic Medium"/>
              </a:rPr>
              <a:t> a </a:t>
            </a:r>
            <a:r>
              <a:rPr lang="en-US" sz="3200" dirty="0">
                <a:latin typeface="Garamond"/>
                <a:cs typeface="Garamond"/>
              </a:rPr>
              <a:t>Binomial(10, 1/13)</a:t>
            </a:r>
            <a:r>
              <a:rPr lang="en-US" sz="3200" dirty="0">
                <a:latin typeface="Franklin Gothic Medium"/>
                <a:cs typeface="Franklin Gothic Medium"/>
              </a:rPr>
              <a:t> random variable?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" y="4922044"/>
            <a:ext cx="19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No! </a:t>
            </a:r>
            <a:endParaRPr lang="en-US" sz="8000" dirty="0">
              <a:latin typeface="Franklin Gothic Medium"/>
              <a:cs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2650" y="5072409"/>
            <a:ext cx="6534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Different trial outcomes are </a:t>
            </a:r>
            <a:b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</a:b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independent.</a:t>
            </a:r>
          </a:p>
        </p:txBody>
      </p:sp>
    </p:spTree>
    <p:extLst>
      <p:ext uri="{BB962C8B-B14F-4D97-AF65-F5344CB8AC3E}">
        <p14:creationId xmlns:p14="http://schemas.microsoft.com/office/powerpoint/2010/main" val="16931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binomial random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, its </a:t>
            </a:r>
            <a:r>
              <a:rPr lang="en-US" sz="2800" dirty="0" err="1"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latin typeface="Franklin Gothic Medium"/>
                <a:cs typeface="Franklin Gothic Medium"/>
              </a:rPr>
              <a:t>. 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2075" y="2082784"/>
            <a:ext cx="6254750" cy="584776"/>
          </a:xfrm>
          <a:prstGeom prst="rect">
            <a:avLst/>
          </a:prstGeom>
          <a:noFill/>
          <a:ln w="19050" cmpd="sng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) = </a:t>
            </a:r>
            <a:r>
              <a:rPr lang="en-US" sz="3200" i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 = </a:t>
            </a:r>
            <a:r>
              <a:rPr lang="en-US" sz="3200" i="1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) = C(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 err="1">
                <a:latin typeface="Garamond"/>
                <a:cs typeface="Garamond"/>
              </a:rPr>
              <a:t>p</a:t>
            </a:r>
            <a:r>
              <a:rPr lang="en-US" sz="3200" i="1" baseline="30000" dirty="0" err="1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 (1 - </a:t>
            </a:r>
            <a:r>
              <a:rPr lang="en-US" sz="3200" i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)</a:t>
            </a:r>
            <a:r>
              <a:rPr lang="en-US" sz="3200" i="1" baseline="30000" dirty="0">
                <a:latin typeface="Garamond"/>
                <a:cs typeface="Garamond"/>
              </a:rPr>
              <a:t>n</a:t>
            </a:r>
            <a:r>
              <a:rPr lang="en-US" sz="3200" baseline="30000" dirty="0">
                <a:latin typeface="Garamond"/>
                <a:cs typeface="Garamond"/>
              </a:rPr>
              <a:t>-</a:t>
            </a:r>
            <a:r>
              <a:rPr lang="en-US" sz="3200" i="1" baseline="30000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2048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write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 + … + 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, where 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i="1" baseline="-25000" dirty="0">
                <a:latin typeface="Garamond"/>
                <a:cs typeface="Garamond"/>
              </a:rPr>
              <a:t>i </a:t>
            </a:r>
            <a:r>
              <a:rPr lang="en-US" sz="2800" dirty="0">
                <a:latin typeface="Franklin Gothic Medium"/>
                <a:cs typeface="Franklin Gothic Medium"/>
              </a:rPr>
              <a:t>is an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indicator random variable </a:t>
            </a:r>
            <a:r>
              <a:rPr lang="en-US" sz="2800" dirty="0">
                <a:latin typeface="Franklin Gothic Medium"/>
                <a:cs typeface="Franklin Gothic Medium"/>
              </a:rPr>
              <a:t>for the success of the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Franklin Gothic Medium"/>
                <a:cs typeface="Franklin Gothic Medium"/>
              </a:rPr>
              <a:t>-th</a:t>
            </a:r>
            <a:r>
              <a:rPr lang="en-US" sz="2800" dirty="0">
                <a:latin typeface="Franklin Gothic Medium"/>
                <a:cs typeface="Franklin Gothic Medium"/>
              </a:rPr>
              <a:t> trial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00" y="4301538"/>
            <a:ext cx="401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] + … +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I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]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3699" y="4307888"/>
            <a:ext cx="297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p + … + p = </a:t>
            </a:r>
            <a:r>
              <a:rPr lang="en-US" sz="2800" i="1" dirty="0" err="1">
                <a:latin typeface="Garamond"/>
                <a:cs typeface="Garamond"/>
              </a:rPr>
              <a:t>np</a:t>
            </a:r>
            <a:r>
              <a:rPr lang="en-US" sz="2800" dirty="0">
                <a:latin typeface="Garamond"/>
                <a:cs typeface="Garamond"/>
              </a:rPr>
              <a:t>.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100" y="5214696"/>
            <a:ext cx="2000250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] = </a:t>
            </a:r>
            <a:r>
              <a:rPr lang="en-US" sz="3200" i="1" dirty="0" err="1">
                <a:latin typeface="Garamond"/>
                <a:cs typeface="Garamond"/>
              </a:rPr>
              <a:t>np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57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090139"/>
                <a:ext cx="8229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Let X be the number of Heads. This is a random variable with possible values 0, 1, and 2. Viewed as a function, X assigns the value 2 to the outcome HH, 1 to the outcomes HT and T H, and 0 to the outcome T </a:t>
                </a:r>
                <a:r>
                  <a:rPr lang="en-US" altLang="zh-CN" sz="2400" dirty="0" err="1"/>
                  <a:t>T</a:t>
                </a:r>
                <a:r>
                  <a:rPr lang="en-US" altLang="zh-CN" sz="2400" dirty="0"/>
                  <a:t> . That is,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 err="1"/>
                  <a:t>Simplied</a:t>
                </a:r>
                <a:r>
                  <a:rPr lang="en-US" altLang="zh-CN" sz="2400" dirty="0"/>
                  <a:t> as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=2,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Let </a:t>
                </a:r>
                <a:r>
                  <a:rPr lang="en-US" altLang="zh-CN" sz="2400" i="1" dirty="0"/>
                  <a:t>Y </a:t>
                </a:r>
                <a:r>
                  <a:rPr lang="en-US" altLang="zh-CN" sz="2400" dirty="0"/>
                  <a:t>be the number of Tails. In terms of </a:t>
                </a:r>
                <a:r>
                  <a:rPr lang="en-US" altLang="zh-CN" sz="2400" i="1" dirty="0"/>
                  <a:t>X</a:t>
                </a:r>
                <a:r>
                  <a:rPr lang="en-US" altLang="zh-CN" sz="2400" dirty="0"/>
                  <a:t>, we have </a:t>
                </a:r>
                <a:r>
                  <a:rPr lang="en-US" altLang="zh-CN" sz="2400" i="1" dirty="0"/>
                  <a:t>Y </a:t>
                </a:r>
                <a:r>
                  <a:rPr lang="en-US" altLang="zh-CN" sz="2400" dirty="0"/>
                  <a:t>= 2 </a:t>
                </a:r>
                <a:r>
                  <a:rPr lang="en-US" altLang="zh-CN" sz="2400" i="1" dirty="0"/>
                  <a:t>+ X</a:t>
                </a:r>
                <a:r>
                  <a:rPr lang="en-US" altLang="zh-CN" sz="2400" dirty="0"/>
                  <a:t>. In other words,</a:t>
                </a:r>
                <a:br>
                  <a:rPr lang="en-US" altLang="zh-CN" sz="2400" dirty="0"/>
                </a:br>
                <a:r>
                  <a:rPr lang="en-US" altLang="zh-CN" sz="2400" i="1" dirty="0"/>
                  <a:t>Y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i="1" dirty="0"/>
                  <a:t>+ X </a:t>
                </a:r>
                <a:r>
                  <a:rPr lang="en-US" altLang="zh-CN" sz="2400" dirty="0"/>
                  <a:t>are the same </a:t>
                </a:r>
                <a:r>
                  <a:rPr lang="en-US" altLang="zh-CN" sz="2400" dirty="0" err="1"/>
                  <a:t>r.v</a:t>
                </a:r>
                <a:r>
                  <a:rPr lang="en-US" altLang="zh-CN" sz="2400" dirty="0"/>
                  <a:t>.: </a:t>
                </a:r>
                <a:r>
                  <a:rPr lang="en-US" altLang="zh-CN" sz="2400" i="1" dirty="0"/>
                  <a:t>Y 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s</a:t>
                </a:r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i="1" dirty="0"/>
                  <a:t>+ X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s</a:t>
                </a:r>
                <a:r>
                  <a:rPr lang="en-US" altLang="zh-CN" sz="2400" dirty="0"/>
                  <a:t>) for all </a:t>
                </a:r>
                <a:r>
                  <a:rPr lang="en-US" altLang="zh-CN" sz="2400" i="1" dirty="0"/>
                  <a:t>s</a:t>
                </a:r>
                <a:r>
                  <a:rPr lang="en-US" altLang="zh-CN" sz="2400" dirty="0"/>
                  <a:t>. </a:t>
                </a:r>
              </a:p>
              <a:p>
                <a:pPr marL="0" indent="0">
                  <a:buNone/>
                </a:pPr>
                <a:br>
                  <a:rPr lang="en-US" altLang="zh-CN" sz="2400" dirty="0"/>
                </a:br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0139"/>
                <a:ext cx="8229600" cy="4524315"/>
              </a:xfrm>
              <a:prstGeom prst="rect">
                <a:avLst/>
              </a:prstGeom>
              <a:blipFill>
                <a:blip r:embed="rId3"/>
                <a:stretch>
                  <a:fillRect l="-1111" t="-1078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7200" y="1091336"/>
            <a:ext cx="8229600" cy="598411"/>
            <a:chOff x="457200" y="2689548"/>
            <a:chExt cx="8229600" cy="598411"/>
          </a:xfrm>
        </p:grpSpPr>
        <p:pic>
          <p:nvPicPr>
            <p:cNvPr id="5" name="Picture 4" descr="g95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086" y="2689548"/>
              <a:ext cx="588265" cy="589901"/>
            </a:xfrm>
            <a:prstGeom prst="rect">
              <a:avLst/>
            </a:prstGeom>
          </p:spPr>
        </p:pic>
        <p:pic>
          <p:nvPicPr>
            <p:cNvPr id="6" name="Picture 5" descr="g95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03" y="2689548"/>
              <a:ext cx="588265" cy="5899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11750" y="2764739"/>
              <a:ext cx="2936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/>
                  <a:cs typeface="Garamond"/>
                </a:rPr>
                <a:t>{ </a:t>
              </a:r>
              <a:r>
                <a:rPr lang="en-US" sz="2800" dirty="0">
                  <a:latin typeface="Courier New"/>
                  <a:cs typeface="Courier New"/>
                </a:rPr>
                <a:t>HH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dirty="0">
                  <a:latin typeface="Courier New"/>
                  <a:cs typeface="Courier New"/>
                </a:rPr>
                <a:t>HT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dirty="0">
                  <a:latin typeface="Courier New"/>
                  <a:cs typeface="Courier New"/>
                </a:rPr>
                <a:t>TH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dirty="0">
                  <a:latin typeface="Courier New"/>
                  <a:cs typeface="Courier New"/>
                </a:rPr>
                <a:t>TT</a:t>
              </a:r>
              <a:r>
                <a:rPr lang="en-US" sz="28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703183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0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4700" y="1001930"/>
            <a:ext cx="3575050" cy="2701014"/>
            <a:chOff x="774700" y="1001930"/>
            <a:chExt cx="3575050" cy="2701014"/>
          </a:xfrm>
        </p:grpSpPr>
        <p:pic>
          <p:nvPicPr>
            <p:cNvPr id="6" name="Picture 5" descr="bin10,0.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0" y="1001930"/>
              <a:ext cx="3575050" cy="27010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73612" y="1280636"/>
              <a:ext cx="1718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Binomial(10, 0.5)</a:t>
              </a:r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09850" y="1280636"/>
              <a:ext cx="0" cy="2148364"/>
            </a:xfrm>
            <a:prstGeom prst="line">
              <a:avLst/>
            </a:prstGeom>
            <a:ln w="12700" cmpd="sng">
              <a:solidFill>
                <a:srgbClr val="FF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349750" y="1001931"/>
            <a:ext cx="3575050" cy="2701013"/>
            <a:chOff x="4349750" y="1001931"/>
            <a:chExt cx="3575050" cy="2701013"/>
          </a:xfrm>
        </p:grpSpPr>
        <p:pic>
          <p:nvPicPr>
            <p:cNvPr id="7" name="Picture 6" descr="bin50,0.5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750" y="1001931"/>
              <a:ext cx="3575050" cy="270101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855012" y="1286986"/>
              <a:ext cx="1718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Binomial(50, 0.5)</a:t>
              </a:r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184900" y="1286986"/>
              <a:ext cx="0" cy="214836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74700" y="3586671"/>
            <a:ext cx="3575050" cy="2701014"/>
            <a:chOff x="774700" y="3586671"/>
            <a:chExt cx="3575050" cy="2701014"/>
          </a:xfrm>
        </p:grpSpPr>
        <p:pic>
          <p:nvPicPr>
            <p:cNvPr id="4" name="Picture 3" descr="bin10,0.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0" y="3586671"/>
              <a:ext cx="3575050" cy="270101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73612" y="3858736"/>
              <a:ext cx="1718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Binomial(10, 0.3)</a:t>
              </a:r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16150" y="3865086"/>
              <a:ext cx="0" cy="2148364"/>
            </a:xfrm>
            <a:prstGeom prst="line">
              <a:avLst/>
            </a:prstGeom>
            <a:ln w="12700" cmpd="sng">
              <a:solidFill>
                <a:srgbClr val="FF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349750" y="3586671"/>
            <a:ext cx="3575050" cy="2701014"/>
            <a:chOff x="4349750" y="3586671"/>
            <a:chExt cx="3575050" cy="2701014"/>
          </a:xfrm>
        </p:grpSpPr>
        <p:pic>
          <p:nvPicPr>
            <p:cNvPr id="5" name="Picture 4" descr="bin50,0.3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750" y="3586671"/>
              <a:ext cx="3575050" cy="27010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855012" y="3865086"/>
              <a:ext cx="1718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Binomial(50, 0.3)</a:t>
              </a:r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784850" y="3865086"/>
              <a:ext cx="0" cy="2148364"/>
            </a:xfrm>
            <a:prstGeom prst="line">
              <a:avLst/>
            </a:prstGeom>
            <a:ln w="12700" cmpd="sng">
              <a:solidFill>
                <a:srgbClr val="FF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8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3.10 </a:t>
            </a:r>
            <a:r>
              <a:rPr lang="en-US" dirty="0"/>
              <a:t>Investments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850" y="1431576"/>
            <a:ext cx="6477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 have two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investment choices</a:t>
            </a:r>
            <a:r>
              <a:rPr lang="en-US" sz="3200" dirty="0">
                <a:latin typeface="Franklin Gothic Medium"/>
                <a:cs typeface="Franklin Gothic Medium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5850" y="2520252"/>
            <a:ext cx="419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A:</a:t>
            </a:r>
            <a:r>
              <a:rPr lang="en-US" sz="2800" dirty="0">
                <a:latin typeface="Franklin Gothic Medium"/>
                <a:cs typeface="Franklin Gothic Medium"/>
              </a:rPr>
              <a:t> put $25 in one stock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5850" y="3631502"/>
            <a:ext cx="714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B: </a:t>
            </a:r>
            <a:r>
              <a:rPr lang="en-US" sz="2800" dirty="0">
                <a:latin typeface="Franklin Gothic Medium"/>
                <a:cs typeface="Franklin Gothic Medium"/>
              </a:rPr>
              <a:t>put $½ in each of 50 unrelated stocks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5850" y="4746276"/>
            <a:ext cx="5238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32936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40822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98376"/>
            <a:ext cx="185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Each stock</a:t>
            </a:r>
          </a:p>
        </p:txBody>
      </p:sp>
      <p:sp>
        <p:nvSpPr>
          <p:cNvPr id="6" name="Left Brace 5"/>
          <p:cNvSpPr/>
          <p:nvPr/>
        </p:nvSpPr>
        <p:spPr>
          <a:xfrm>
            <a:off x="2330450" y="2324100"/>
            <a:ext cx="165100" cy="895350"/>
          </a:xfrm>
          <a:prstGeom prst="leftBrace">
            <a:avLst>
              <a:gd name="adj1" fmla="val 44231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6350" y="2198666"/>
            <a:ext cx="58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doubles in value </a:t>
            </a:r>
            <a:r>
              <a:rPr lang="en-US" sz="2800" dirty="0">
                <a:latin typeface="Franklin Gothic Medium"/>
                <a:cs typeface="Franklin Gothic Medium"/>
              </a:rPr>
              <a:t>with probability 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9050" y="2721886"/>
            <a:ext cx="58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loses all value </a:t>
            </a:r>
            <a:r>
              <a:rPr lang="en-US" sz="2800" dirty="0">
                <a:latin typeface="Franklin Gothic Medium"/>
                <a:cs typeface="Franklin Gothic Medium"/>
              </a:rPr>
              <a:t>with probability ½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9183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Different stocks perform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independently</a:t>
            </a:r>
          </a:p>
        </p:txBody>
      </p:sp>
    </p:spTree>
    <p:extLst>
      <p:ext uri="{BB962C8B-B14F-4D97-AF65-F5344CB8AC3E}">
        <p14:creationId xmlns:p14="http://schemas.microsoft.com/office/powerpoint/2010/main" val="18754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8216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baseline="-25000" dirty="0">
                <a:latin typeface="Franklin Gothic Medium"/>
                <a:cs typeface="Franklin Gothic Medium"/>
              </a:rPr>
              <a:t>A</a:t>
            </a:r>
            <a:r>
              <a:rPr lang="en-US" sz="2400" i="1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amount on choice A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918732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baseline="-25000" dirty="0">
                <a:latin typeface="Franklin Gothic Medium"/>
                <a:cs typeface="Franklin Gothic Medium"/>
              </a:rPr>
              <a:t>B</a:t>
            </a:r>
            <a:r>
              <a:rPr lang="en-US" sz="2400" i="1" dirty="0">
                <a:latin typeface="Garamond"/>
                <a:cs typeface="Garamond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amount</a:t>
            </a:r>
            <a:r>
              <a:rPr lang="en-US" sz="2400" dirty="0">
                <a:latin typeface="Franklin Gothic Medium"/>
                <a:cs typeface="Franklin Gothic Medium"/>
              </a:rPr>
              <a:t> on choice B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 descr="bin50,0.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040281"/>
            <a:ext cx="3575050" cy="27010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5136" y="2381250"/>
            <a:ext cx="2364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aramond"/>
                <a:cs typeface="Garamond"/>
              </a:rPr>
              <a:t>50 × Bernoulli(½)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231202"/>
            <a:ext cx="410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A:</a:t>
            </a:r>
            <a:r>
              <a:rPr lang="en-US" sz="2400" dirty="0">
                <a:latin typeface="Franklin Gothic Medium"/>
                <a:cs typeface="Franklin Gothic Medium"/>
              </a:rPr>
              <a:t> put $50 in one stock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1350" y="1231202"/>
            <a:ext cx="423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B: </a:t>
            </a:r>
            <a:r>
              <a:rPr lang="en-US" sz="2400" dirty="0">
                <a:latin typeface="Franklin Gothic Medium"/>
                <a:cs typeface="Franklin Gothic Medium"/>
              </a:rPr>
              <a:t>put $½ in each of 50 stocks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9786" y="2400300"/>
            <a:ext cx="220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aramond"/>
                <a:cs typeface="Garamond"/>
              </a:rPr>
              <a:t>Binomial(50, ½)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3" name="Picture 12" descr="50be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3040280"/>
            <a:ext cx="3575050" cy="27010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067534" y="3143250"/>
            <a:ext cx="786206" cy="2832616"/>
            <a:chOff x="2067534" y="3143250"/>
            <a:chExt cx="786206" cy="28326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451100" y="3143250"/>
              <a:ext cx="0" cy="2514600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067534" y="5606534"/>
              <a:ext cx="786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Garamond"/>
                  <a:cs typeface="Garamond"/>
                </a:rPr>
                <a:t>E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[</a:t>
              </a:r>
              <a:r>
                <a:rPr lang="en-US" i="1" dirty="0">
                  <a:solidFill>
                    <a:schemeClr val="accent1"/>
                  </a:solidFill>
                  <a:latin typeface="Garamond"/>
                  <a:cs typeface="Garamond"/>
                </a:rPr>
                <a:t>N</a:t>
              </a:r>
              <a:r>
                <a:rPr lang="en-US" baseline="-250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]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96634" y="3143250"/>
            <a:ext cx="786206" cy="2800350"/>
            <a:chOff x="6296634" y="3143250"/>
            <a:chExt cx="786206" cy="28003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692900" y="3143250"/>
              <a:ext cx="0" cy="2514600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296634" y="5574268"/>
              <a:ext cx="786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Garamond"/>
                  <a:cs typeface="Garamond"/>
                </a:rPr>
                <a:t>E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[</a:t>
              </a:r>
              <a:r>
                <a:rPr lang="en-US" i="1" dirty="0">
                  <a:solidFill>
                    <a:schemeClr val="accent1"/>
                  </a:solidFill>
                  <a:latin typeface="Garamond"/>
                  <a:cs typeface="Garamond"/>
                </a:rPr>
                <a:t>N</a:t>
              </a:r>
              <a:r>
                <a:rPr lang="en-US" baseline="-250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B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]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5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binomial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Suppose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</a:t>
            </a:r>
            <a:r>
              <a:rPr lang="en-US" sz="2400" dirty="0">
                <a:latin typeface="Garamond"/>
                <a:cs typeface="Garamond"/>
              </a:rPr>
              <a:t>Binomial(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27820"/>
            <a:ext cx="525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i="1" dirty="0">
                <a:latin typeface="Garamond"/>
                <a:cs typeface="Garamond"/>
              </a:rPr>
              <a:t>I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 + … + </a:t>
            </a:r>
            <a:r>
              <a:rPr lang="en-US" sz="2400" i="1" dirty="0">
                <a:latin typeface="Garamond"/>
                <a:cs typeface="Garamond"/>
              </a:rPr>
              <a:t>I</a:t>
            </a:r>
            <a:r>
              <a:rPr lang="en-US" sz="2400" i="1" baseline="-25000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Franklin Gothic Medium"/>
                <a:cs typeface="Franklin Gothic Medium"/>
              </a:rPr>
              <a:t>, where </a:t>
            </a:r>
            <a:r>
              <a:rPr lang="en-US" sz="2400" i="1" dirty="0">
                <a:latin typeface="Garamond"/>
                <a:cs typeface="Garamond"/>
              </a:rPr>
              <a:t>I</a:t>
            </a:r>
            <a:r>
              <a:rPr lang="en-US" sz="2400" i="1" baseline="-25000" dirty="0">
                <a:latin typeface="Garamond"/>
                <a:cs typeface="Garamond"/>
              </a:rPr>
              <a:t>i </a:t>
            </a:r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i="1" baseline="-25000" dirty="0">
                <a:latin typeface="Garamond"/>
                <a:cs typeface="Garamond"/>
              </a:rPr>
              <a:t> </a:t>
            </a:r>
            <a:r>
              <a:rPr lang="en-US" sz="2400" dirty="0">
                <a:latin typeface="Garamond"/>
                <a:cs typeface="Garamond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34120" y="1612857"/>
            <a:ext cx="2393873" cy="698560"/>
            <a:chOff x="4734120" y="1612857"/>
            <a:chExt cx="2393873" cy="698560"/>
          </a:xfrm>
        </p:grpSpPr>
        <p:sp>
          <p:nvSpPr>
            <p:cNvPr id="6" name="Left Brace 5"/>
            <p:cNvSpPr/>
            <p:nvPr/>
          </p:nvSpPr>
          <p:spPr>
            <a:xfrm>
              <a:off x="4734120" y="1723040"/>
              <a:ext cx="165100" cy="516035"/>
            </a:xfrm>
            <a:prstGeom prst="leftBrace">
              <a:avLst>
                <a:gd name="adj1" fmla="val 44231"/>
                <a:gd name="adj2" fmla="val 50000"/>
              </a:avLst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53162" y="1612857"/>
              <a:ext cx="22748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</a:t>
              </a:r>
              <a:r>
                <a:rPr lang="en-US" sz="2000" dirty="0">
                  <a:latin typeface="Franklin Gothic Medium"/>
                  <a:cs typeface="Franklin Gothic Medium"/>
                </a:rPr>
                <a:t>, if trial </a:t>
              </a:r>
              <a:r>
                <a:rPr lang="en-US" sz="2000" i="1" dirty="0" err="1">
                  <a:latin typeface="Garamond"/>
                  <a:cs typeface="Garamond"/>
                </a:rPr>
                <a:t>i</a:t>
              </a:r>
              <a:r>
                <a:rPr lang="en-US" sz="2000" dirty="0">
                  <a:latin typeface="Garamond"/>
                  <a:cs typeface="Garamond"/>
                </a:rPr>
                <a:t> </a:t>
              </a:r>
              <a:r>
                <a:rPr lang="en-US" sz="2000" dirty="0">
                  <a:latin typeface="Franklin Gothic Medium"/>
                  <a:cs typeface="Franklin Gothic Medium"/>
                </a:rPr>
                <a:t>succeeds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3162" y="1911307"/>
              <a:ext cx="17430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0</a:t>
              </a:r>
              <a:r>
                <a:rPr lang="en-US" sz="2000" dirty="0">
                  <a:latin typeface="Franklin Gothic Medium"/>
                  <a:cs typeface="Franklin Gothic Medium"/>
                </a:rPr>
                <a:t>,</a:t>
              </a:r>
              <a:r>
                <a:rPr lang="en-US" sz="2000" dirty="0">
                  <a:latin typeface="Garamond"/>
                  <a:cs typeface="Garamond"/>
                </a:rPr>
                <a:t> </a:t>
              </a:r>
              <a:r>
                <a:rPr lang="en-US" sz="2000" dirty="0">
                  <a:latin typeface="Franklin Gothic Medium"/>
                  <a:cs typeface="Franklin Gothic Medium"/>
                </a:rPr>
                <a:t>if trial </a:t>
              </a:r>
              <a:r>
                <a:rPr lang="en-US" sz="2000" i="1" dirty="0" err="1">
                  <a:latin typeface="Garamond"/>
                  <a:cs typeface="Garamond"/>
                </a:rPr>
                <a:t>i</a:t>
              </a:r>
              <a:r>
                <a:rPr lang="en-US" sz="2000" dirty="0">
                  <a:latin typeface="Franklin Gothic Medium"/>
                  <a:cs typeface="Franklin Gothic Medium"/>
                </a:rPr>
                <a:t> fails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0" y="2862331"/>
            <a:ext cx="4556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] – </a:t>
            </a:r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] – 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np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05084"/>
            <a:ext cx="196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np</a:t>
            </a:r>
            <a:endParaRPr lang="en-US" sz="2400" baseline="300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3026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binomial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615684"/>
            <a:ext cx="3828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np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 + n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-1)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– 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np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endParaRPr lang="en-US" sz="24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1907588"/>
            <a:ext cx="2889250" cy="523220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 err="1">
                <a:latin typeface="Garamond"/>
                <a:cs typeface="Garamond"/>
              </a:rPr>
              <a:t>np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2783" y="2615684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= np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np</a:t>
            </a:r>
            <a:r>
              <a:rPr lang="en-US" sz="24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 = np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(1-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3373196"/>
            <a:ext cx="2889250" cy="523220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 err="1">
                <a:latin typeface="Garamond"/>
                <a:cs typeface="Garamond"/>
              </a:rPr>
              <a:t>np</a:t>
            </a:r>
            <a:r>
              <a:rPr lang="en-US" sz="2800" dirty="0">
                <a:latin typeface="Garamond"/>
                <a:cs typeface="Garamond"/>
              </a:rPr>
              <a:t>(1-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00400" y="5074996"/>
            <a:ext cx="2889250" cy="523220"/>
            <a:chOff x="3200400" y="5074996"/>
            <a:chExt cx="288925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3200400" y="5074996"/>
              <a:ext cx="2889250" cy="523220"/>
            </a:xfrm>
            <a:prstGeom prst="rect">
              <a:avLst/>
            </a:prstGeom>
            <a:noFill/>
            <a:ln w="19050" cmpd="sng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>
                  <a:latin typeface="Symbol" charset="2"/>
                  <a:cs typeface="Symbol" charset="2"/>
                </a:rPr>
                <a:t>s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= </a:t>
              </a:r>
              <a:r>
                <a:rPr lang="en-US" sz="2800" dirty="0">
                  <a:latin typeface="Franklin Gothic Medium"/>
                  <a:cs typeface="Franklin Gothic Medium"/>
                </a:rPr>
                <a:t>√</a:t>
              </a:r>
              <a:r>
                <a:rPr lang="en-US" sz="2800" i="1" dirty="0" err="1">
                  <a:latin typeface="Garamond"/>
                  <a:cs typeface="Garamond"/>
                </a:rPr>
                <a:t>np</a:t>
              </a:r>
              <a:r>
                <a:rPr lang="en-US" sz="2800" dirty="0">
                  <a:latin typeface="Garamond"/>
                  <a:cs typeface="Garamond"/>
                </a:rPr>
                <a:t>(1-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).</a:t>
              </a:r>
              <a:endParaRPr lang="en-US" sz="2800" dirty="0">
                <a:latin typeface="Franklin Gothic Medium"/>
                <a:cs typeface="Franklin Gothic Medium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91050" y="5162550"/>
              <a:ext cx="9398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57200" y="44176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standard deviation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</a:t>
            </a:r>
            <a:endParaRPr lang="en-US"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71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8216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baseline="-25000" dirty="0">
                <a:latin typeface="Franklin Gothic Medium"/>
                <a:cs typeface="Franklin Gothic Medium"/>
              </a:rPr>
              <a:t>A</a:t>
            </a:r>
            <a:r>
              <a:rPr lang="en-US" sz="2400" i="1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amount on choice A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918732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baseline="-25000" dirty="0">
                <a:latin typeface="Franklin Gothic Medium"/>
                <a:cs typeface="Franklin Gothic Medium"/>
              </a:rPr>
              <a:t>B</a:t>
            </a:r>
            <a:r>
              <a:rPr lang="en-US" sz="2400" i="1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amount on choice B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 descr="bin50,0.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2964081"/>
            <a:ext cx="3575050" cy="27010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5136" y="2381250"/>
            <a:ext cx="2364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aramond"/>
                <a:cs typeface="Garamond"/>
              </a:rPr>
              <a:t>50 × Bernoulli(½)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692900" y="3067050"/>
            <a:ext cx="0" cy="233045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231202"/>
            <a:ext cx="410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A:</a:t>
            </a:r>
            <a:r>
              <a:rPr lang="en-US" sz="2400" dirty="0">
                <a:latin typeface="Franklin Gothic Medium"/>
                <a:cs typeface="Franklin Gothic Medium"/>
              </a:rPr>
              <a:t> put $50 in one stock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1350" y="1231202"/>
            <a:ext cx="423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B: </a:t>
            </a:r>
            <a:r>
              <a:rPr lang="en-US" sz="2400" dirty="0">
                <a:latin typeface="Franklin Gothic Medium"/>
                <a:cs typeface="Franklin Gothic Medium"/>
              </a:rPr>
              <a:t>put $½ in each of 50 stocks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9786" y="2400300"/>
            <a:ext cx="220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aramond"/>
                <a:cs typeface="Garamond"/>
              </a:rPr>
              <a:t>Binomial(50, ½)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3" name="Picture 12" descr="50be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2964080"/>
            <a:ext cx="3575050" cy="270101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451100" y="3067050"/>
            <a:ext cx="0" cy="233045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2050" y="2841359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Symbol" charset="2"/>
                <a:cs typeface="Symbol" charset="2"/>
              </a:rPr>
              <a:t>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3850" y="2831584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Symbol" charset="2"/>
                <a:cs typeface="Symbol" charset="2"/>
              </a:rPr>
              <a:t>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3958" y="5709544"/>
            <a:ext cx="127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s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Garamond"/>
                <a:cs typeface="Garamond"/>
              </a:rPr>
              <a:t>= 25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29729" y="5784850"/>
            <a:ext cx="3126342" cy="461665"/>
            <a:chOff x="5129729" y="5784850"/>
            <a:chExt cx="3126342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5129729" y="5784850"/>
              <a:ext cx="3126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ymbol" charset="2"/>
                  <a:cs typeface="Symbol" charset="2"/>
                </a:rPr>
                <a:t>s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= </a:t>
              </a:r>
              <a:r>
                <a:rPr lang="en-US" sz="2400" dirty="0">
                  <a:latin typeface="Franklin Gothic Medium"/>
                  <a:cs typeface="Franklin Gothic Medium"/>
                </a:rPr>
                <a:t>√</a:t>
              </a:r>
              <a:r>
                <a:rPr lang="en-US" sz="2400" dirty="0">
                  <a:latin typeface="Garamond"/>
                  <a:cs typeface="Garamond"/>
                </a:rPr>
                <a:t>50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½ ½ = 3.536… 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endParaRPr lang="en-US" sz="2400" dirty="0">
                <a:latin typeface="Garamond"/>
                <a:cs typeface="Garamond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925621" y="5860156"/>
              <a:ext cx="9398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457325" y="3241729"/>
            <a:ext cx="1987551" cy="2155771"/>
            <a:chOff x="1457325" y="3241729"/>
            <a:chExt cx="1987551" cy="2155771"/>
          </a:xfrm>
        </p:grpSpPr>
        <p:sp>
          <p:nvSpPr>
            <p:cNvPr id="27" name="Rectangle 26"/>
            <p:cNvSpPr/>
            <p:nvPr/>
          </p:nvSpPr>
          <p:spPr>
            <a:xfrm>
              <a:off x="1457326" y="3241729"/>
              <a:ext cx="1987550" cy="215577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457325" y="3426102"/>
              <a:ext cx="1987550" cy="0"/>
            </a:xfrm>
            <a:prstGeom prst="straightConnector1">
              <a:avLst/>
            </a:prstGeom>
            <a:ln w="9525" cmpd="sng">
              <a:headEnd type="arrow" w="med" len="sm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641475" y="3341641"/>
              <a:ext cx="729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m </a:t>
              </a:r>
              <a:r>
                <a:rPr lang="en-US" dirty="0">
                  <a:solidFill>
                    <a:srgbClr val="FF9933"/>
                  </a:solidFill>
                  <a:latin typeface="Garamond"/>
                  <a:cs typeface="Garamond"/>
                </a:rPr>
                <a:t>–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 </a:t>
              </a:r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42612" y="3351443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m </a:t>
              </a:r>
              <a:r>
                <a:rPr lang="en-US" dirty="0">
                  <a:solidFill>
                    <a:srgbClr val="FF9933"/>
                  </a:solidFill>
                  <a:latin typeface="Garamond"/>
                  <a:cs typeface="Garamond"/>
                </a:rPr>
                <a:t>+</a:t>
              </a:r>
              <a:r>
                <a:rPr lang="en-US" dirty="0">
                  <a:solidFill>
                    <a:schemeClr val="accent1"/>
                  </a:solidFill>
                  <a:latin typeface="Garamond"/>
                  <a:cs typeface="Garamond"/>
                </a:rPr>
                <a:t> </a:t>
              </a:r>
              <a:r>
                <a:rPr lang="en-US" i="1" dirty="0">
                  <a:solidFill>
                    <a:schemeClr val="accent1"/>
                  </a:solidFill>
                  <a:latin typeface="Symbol" charset="2"/>
                  <a:cs typeface="Symbol" charset="2"/>
                </a:rPr>
                <a:t>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52338" y="3241729"/>
            <a:ext cx="279831" cy="2155771"/>
            <a:chOff x="6552338" y="3241729"/>
            <a:chExt cx="279831" cy="2155771"/>
          </a:xfrm>
        </p:grpSpPr>
        <p:sp>
          <p:nvSpPr>
            <p:cNvPr id="26" name="Rectangle 25"/>
            <p:cNvSpPr/>
            <p:nvPr/>
          </p:nvSpPr>
          <p:spPr>
            <a:xfrm>
              <a:off x="6552338" y="3241729"/>
              <a:ext cx="279831" cy="215577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552338" y="3407052"/>
              <a:ext cx="279831" cy="0"/>
            </a:xfrm>
            <a:prstGeom prst="straightConnector1">
              <a:avLst/>
            </a:prstGeom>
            <a:ln w="9525" cmpd="sng">
              <a:headEnd type="arrow" w="med" len="sm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0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3.11 </a:t>
            </a:r>
            <a:r>
              <a:rPr lang="en-US" dirty="0"/>
              <a:t>Apples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303022" y="3067050"/>
            <a:ext cx="2363481" cy="3321050"/>
            <a:chOff x="6064873" y="1600200"/>
            <a:chExt cx="2363481" cy="3321050"/>
          </a:xfrm>
        </p:grpSpPr>
        <p:pic>
          <p:nvPicPr>
            <p:cNvPr id="6" name="Picture 5" descr="AppleTreeNEW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73" y="1600200"/>
              <a:ext cx="2363481" cy="3321050"/>
            </a:xfrm>
            <a:prstGeom prst="rect">
              <a:avLst/>
            </a:prstGeom>
          </p:spPr>
        </p:pic>
        <p:pic>
          <p:nvPicPr>
            <p:cNvPr id="9" name="Picture 8" descr="apple_logo_rainbow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0" y="2059204"/>
              <a:ext cx="698500" cy="523875"/>
            </a:xfrm>
            <a:prstGeom prst="rect">
              <a:avLst/>
            </a:prstGeom>
          </p:spPr>
        </p:pic>
        <p:pic>
          <p:nvPicPr>
            <p:cNvPr id="10" name="Picture 9" descr="apple_logo_rainbow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600" y="2535454"/>
              <a:ext cx="698500" cy="523875"/>
            </a:xfrm>
            <a:prstGeom prst="rect">
              <a:avLst/>
            </a:prstGeom>
          </p:spPr>
        </p:pic>
        <p:pic>
          <p:nvPicPr>
            <p:cNvPr id="11" name="Picture 10" descr="apple_logo_rainbow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0" y="2022908"/>
              <a:ext cx="698500" cy="523875"/>
            </a:xfrm>
            <a:prstGeom prst="rect">
              <a:avLst/>
            </a:prstGeom>
          </p:spPr>
        </p:pic>
        <p:pic>
          <p:nvPicPr>
            <p:cNvPr id="12" name="Picture 11" descr="apple_logo_rainbow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950" y="2486458"/>
              <a:ext cx="698500" cy="523875"/>
            </a:xfrm>
            <a:prstGeom prst="rect">
              <a:avLst/>
            </a:prstGeom>
          </p:spPr>
        </p:pic>
        <p:pic>
          <p:nvPicPr>
            <p:cNvPr id="13" name="Picture 12" descr="apple_logo_rainbow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1795679"/>
              <a:ext cx="698500" cy="523875"/>
            </a:xfrm>
            <a:prstGeom prst="rect">
              <a:avLst/>
            </a:prstGeom>
          </p:spPr>
        </p:pic>
        <p:pic>
          <p:nvPicPr>
            <p:cNvPr id="21" name="Picture 20" descr="cartoon-worm-7.gif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6961" b="21245"/>
            <a:stretch/>
          </p:blipFill>
          <p:spPr>
            <a:xfrm>
              <a:off x="7607300" y="1706779"/>
              <a:ext cx="215900" cy="395071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57200" y="12934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About 10% of the apples on your farm are rotten.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193992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sell 10 apples. How many are rotten?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654300"/>
            <a:ext cx="41465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950" y="3375569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umber of rotten apples you sold is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 = 10,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= 1/10).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66700" y="4209146"/>
            <a:ext cx="4648200" cy="2288099"/>
            <a:chOff x="266700" y="4209146"/>
            <a:chExt cx="4648200" cy="2288099"/>
          </a:xfrm>
        </p:grpSpPr>
        <p:pic>
          <p:nvPicPr>
            <p:cNvPr id="28" name="Picture 27" descr="poisson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4209146"/>
              <a:ext cx="4648200" cy="228809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08200" y="4442691"/>
              <a:ext cx="2273300" cy="461665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dirty="0">
                  <a:latin typeface="Garamond"/>
                  <a:cs typeface="Garamond"/>
                </a:rPr>
                <a:t>[</a:t>
              </a:r>
              <a:r>
                <a:rPr lang="en-US" sz="24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] = </a:t>
              </a:r>
              <a:r>
                <a:rPr lang="en-US" sz="2400" i="1" dirty="0" err="1">
                  <a:latin typeface="Garamond"/>
                  <a:cs typeface="Garamond"/>
                </a:rPr>
                <a:t>np</a:t>
              </a:r>
              <a:r>
                <a:rPr lang="en-US" sz="2400" dirty="0">
                  <a:latin typeface="Garamond"/>
                  <a:cs typeface="Garamond"/>
                </a:rPr>
                <a:t> = 1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19250" y="4425950"/>
              <a:ext cx="0" cy="184330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7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12934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improve productivity; now only 5% apples rot.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197167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can now sell 20 apples and only one will be rotten on average.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950" y="3139248"/>
            <a:ext cx="440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now </a:t>
            </a:r>
            <a:r>
              <a:rPr lang="en-US" sz="2800" dirty="0">
                <a:latin typeface="Garamond"/>
                <a:cs typeface="Garamond"/>
              </a:rPr>
              <a:t>Binomial(20, 1/20).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1005" y="4012905"/>
            <a:ext cx="8599994" cy="2288099"/>
            <a:chOff x="471005" y="4012905"/>
            <a:chExt cx="8599994" cy="2288099"/>
          </a:xfrm>
        </p:grpSpPr>
        <p:pic>
          <p:nvPicPr>
            <p:cNvPr id="27" name="Picture 26" descr="poisson2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8"/>
            <a:stretch/>
          </p:blipFill>
          <p:spPr>
            <a:xfrm>
              <a:off x="471005" y="4012905"/>
              <a:ext cx="8599994" cy="2288099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2209800" y="4235450"/>
              <a:ext cx="0" cy="184330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124599" y="3067050"/>
            <a:ext cx="2781300" cy="3321050"/>
            <a:chOff x="6124599" y="3067050"/>
            <a:chExt cx="2781300" cy="3321050"/>
          </a:xfrm>
        </p:grpSpPr>
        <p:pic>
          <p:nvPicPr>
            <p:cNvPr id="6" name="Picture 5" descr="AppleTreeNEW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67" b="98500" l="2810" r="978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022" y="3067050"/>
              <a:ext cx="2363481" cy="3321050"/>
            </a:xfrm>
            <a:prstGeom prst="rect">
              <a:avLst/>
            </a:prstGeom>
          </p:spPr>
        </p:pic>
        <p:pic>
          <p:nvPicPr>
            <p:cNvPr id="9" name="Picture 8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349" y="3526054"/>
              <a:ext cx="698500" cy="523875"/>
            </a:xfrm>
            <a:prstGeom prst="rect">
              <a:avLst/>
            </a:prstGeom>
          </p:spPr>
        </p:pic>
        <p:pic>
          <p:nvPicPr>
            <p:cNvPr id="10" name="Picture 9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49" y="4002304"/>
              <a:ext cx="698500" cy="523875"/>
            </a:xfrm>
            <a:prstGeom prst="rect">
              <a:avLst/>
            </a:prstGeom>
          </p:spPr>
        </p:pic>
        <p:pic>
          <p:nvPicPr>
            <p:cNvPr id="11" name="Picture 10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849" y="3489030"/>
              <a:ext cx="698500" cy="523875"/>
            </a:xfrm>
            <a:prstGeom prst="rect">
              <a:avLst/>
            </a:prstGeom>
          </p:spPr>
        </p:pic>
        <p:pic>
          <p:nvPicPr>
            <p:cNvPr id="12" name="Picture 11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099" y="3953308"/>
              <a:ext cx="698500" cy="523875"/>
            </a:xfrm>
            <a:prstGeom prst="rect">
              <a:avLst/>
            </a:prstGeom>
          </p:spPr>
        </p:pic>
        <p:pic>
          <p:nvPicPr>
            <p:cNvPr id="13" name="Picture 12" descr="apple_logo_rainbow.gif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949" y="3262529"/>
              <a:ext cx="698500" cy="523875"/>
            </a:xfrm>
            <a:prstGeom prst="rect">
              <a:avLst/>
            </a:prstGeom>
          </p:spPr>
        </p:pic>
        <p:pic>
          <p:nvPicPr>
            <p:cNvPr id="21" name="Picture 20" descr="cartoon-worm-7.gif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6961" b="21245"/>
            <a:stretch/>
          </p:blipFill>
          <p:spPr>
            <a:xfrm>
              <a:off x="7845449" y="3173629"/>
              <a:ext cx="215900" cy="395071"/>
            </a:xfrm>
            <a:prstGeom prst="rect">
              <a:avLst/>
            </a:prstGeom>
          </p:spPr>
        </p:pic>
        <p:pic>
          <p:nvPicPr>
            <p:cNvPr id="29" name="Picture 28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599" y="3138593"/>
              <a:ext cx="698500" cy="523875"/>
            </a:xfrm>
            <a:prstGeom prst="rect">
              <a:avLst/>
            </a:prstGeom>
          </p:spPr>
        </p:pic>
        <p:pic>
          <p:nvPicPr>
            <p:cNvPr id="30" name="Picture 29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949" y="4078937"/>
              <a:ext cx="698500" cy="523875"/>
            </a:xfrm>
            <a:prstGeom prst="rect">
              <a:avLst/>
            </a:prstGeom>
          </p:spPr>
        </p:pic>
        <p:pic>
          <p:nvPicPr>
            <p:cNvPr id="31" name="Picture 30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599" y="4002304"/>
              <a:ext cx="698500" cy="523875"/>
            </a:xfrm>
            <a:prstGeom prst="rect">
              <a:avLst/>
            </a:prstGeom>
          </p:spPr>
        </p:pic>
        <p:pic>
          <p:nvPicPr>
            <p:cNvPr id="32" name="Picture 31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349" y="4078937"/>
              <a:ext cx="698500" cy="523875"/>
            </a:xfrm>
            <a:prstGeom prst="rect">
              <a:avLst/>
            </a:prstGeom>
          </p:spPr>
        </p:pic>
        <p:pic>
          <p:nvPicPr>
            <p:cNvPr id="33" name="Picture 32" descr="apple_logo_rainbow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399" y="3533270"/>
              <a:ext cx="698500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58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819150"/>
            <a:ext cx="837565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993674" y="201711"/>
            <a:ext cx="4781488" cy="2136284"/>
            <a:chOff x="1003300" y="201711"/>
            <a:chExt cx="4648200" cy="2136284"/>
          </a:xfrm>
        </p:grpSpPr>
        <p:pic>
          <p:nvPicPr>
            <p:cNvPr id="6" name="Picture 5" descr="poisson1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"/>
            <a:stretch/>
          </p:blipFill>
          <p:spPr>
            <a:xfrm>
              <a:off x="1003300" y="201711"/>
              <a:ext cx="4648200" cy="213628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355850" y="273050"/>
              <a:ext cx="0" cy="184330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118162" y="266184"/>
              <a:ext cx="20813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Binomial(10, 1/10)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07453" y="364411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.349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6251" y="201711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.387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6800" y="1000779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.194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1409" y="1814927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.001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53959" y="1808577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10</a:t>
              </a:r>
              <a:r>
                <a:rPr lang="en-US" sz="1400" baseline="30000" dirty="0">
                  <a:latin typeface="Garamond"/>
                  <a:cs typeface="Garamond"/>
                </a:rPr>
                <a:t>-10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650" y="2196805"/>
            <a:ext cx="7766050" cy="2288099"/>
            <a:chOff x="628650" y="2196805"/>
            <a:chExt cx="7766050" cy="2288099"/>
          </a:xfrm>
        </p:grpSpPr>
        <p:pic>
          <p:nvPicPr>
            <p:cNvPr id="8" name="Picture 7" descr="poisson2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8" r="8757"/>
            <a:stretch/>
          </p:blipFill>
          <p:spPr>
            <a:xfrm>
              <a:off x="628650" y="2196805"/>
              <a:ext cx="7766050" cy="228809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2367445" y="2419350"/>
              <a:ext cx="0" cy="184330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134412" y="2412484"/>
              <a:ext cx="20813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Binomial(20, 1/20)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6503" y="2409567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.354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0099" y="2269867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.377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39097" y="3153429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.189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3712" y="3960054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.002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38510" y="3968604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10</a:t>
              </a:r>
              <a:r>
                <a:rPr lang="en-US" sz="1400" baseline="30000" dirty="0">
                  <a:latin typeface="Garamond"/>
                  <a:cs typeface="Garamond"/>
                </a:rPr>
                <a:t>-8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27710" y="3974954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10</a:t>
              </a:r>
              <a:r>
                <a:rPr lang="en-US" sz="1400" baseline="30000" dirty="0">
                  <a:latin typeface="Garamond"/>
                  <a:cs typeface="Garamond"/>
                </a:rPr>
                <a:t>-26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9600" y="4432615"/>
            <a:ext cx="7670800" cy="2122688"/>
            <a:chOff x="609600" y="4432615"/>
            <a:chExt cx="7670800" cy="2122688"/>
          </a:xfrm>
        </p:grpSpPr>
        <p:pic>
          <p:nvPicPr>
            <p:cNvPr id="23" name="Picture 22" descr="poissonreal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8" t="7357" r="21342" b="4978"/>
            <a:stretch/>
          </p:blipFill>
          <p:spPr>
            <a:xfrm>
              <a:off x="609600" y="4470399"/>
              <a:ext cx="7670800" cy="2084904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2387600" y="4542054"/>
              <a:ext cx="0" cy="190319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32853" y="4432615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.367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9751" y="4432615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.367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50647" y="5296356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.183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86412" y="6154177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.003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63910" y="6154177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10</a:t>
              </a:r>
              <a:r>
                <a:rPr lang="en-US" sz="1400" baseline="30000" dirty="0">
                  <a:latin typeface="Garamond"/>
                  <a:cs typeface="Garamond"/>
                </a:rPr>
                <a:t>-7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1360" y="6151260"/>
              <a:ext cx="56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/>
                  <a:cs typeface="Garamond"/>
                </a:rPr>
                <a:t>10</a:t>
              </a:r>
              <a:r>
                <a:rPr lang="en-US" sz="1400" baseline="30000" dirty="0">
                  <a:latin typeface="Garamond"/>
                  <a:cs typeface="Garamond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4.2  Discrete Random variable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195097"/>
            <a:ext cx="8229599" cy="5284258"/>
          </a:xfrm>
        </p:spPr>
        <p:txBody>
          <a:bodyPr/>
          <a:lstStyle/>
          <a:p>
            <a:r>
              <a:rPr lang="en-US" altLang="zh-CN" sz="2800" dirty="0"/>
              <a:t> Definition</a:t>
            </a:r>
          </a:p>
          <a:p>
            <a:r>
              <a:rPr lang="en-US" altLang="zh-CN" sz="2800" dirty="0"/>
              <a:t> PMF</a:t>
            </a:r>
          </a:p>
          <a:p>
            <a:r>
              <a:rPr lang="en-US" altLang="zh-CN" sz="2800" dirty="0"/>
              <a:t> CDF</a:t>
            </a:r>
          </a:p>
        </p:txBody>
      </p:sp>
    </p:spTree>
    <p:extLst>
      <p:ext uri="{BB962C8B-B14F-4D97-AF65-F5344CB8AC3E}">
        <p14:creationId xmlns:p14="http://schemas.microsoft.com/office/powerpoint/2010/main" val="28541981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4.7 The Poisson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34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</a:t>
            </a:r>
            <a:r>
              <a:rPr lang="en-US" sz="2800" dirty="0">
                <a:latin typeface="Garamond"/>
                <a:cs typeface="Garamond"/>
              </a:rPr>
              <a:t>Poisson(</a:t>
            </a:r>
            <a:r>
              <a:rPr lang="el-GR" sz="2800" i="1" dirty="0">
                <a:latin typeface="Garamond"/>
                <a:cs typeface="Garamond"/>
              </a:rPr>
              <a:t>λ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random variable has this </a:t>
            </a:r>
            <a:r>
              <a:rPr lang="en-US" sz="2800" dirty="0" err="1">
                <a:latin typeface="Franklin Gothic Medium"/>
                <a:cs typeface="Franklin Gothic Medium"/>
              </a:rPr>
              <a:t>p.m.f</a:t>
            </a:r>
            <a:r>
              <a:rPr lang="en-US" sz="2800" dirty="0">
                <a:latin typeface="Franklin Gothic Medium"/>
                <a:cs typeface="Franklin Gothic Medium"/>
              </a:rPr>
              <a:t>.: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9525" y="2070084"/>
            <a:ext cx="2974975" cy="584776"/>
          </a:xfrm>
          <a:prstGeom prst="rect">
            <a:avLst/>
          </a:prstGeom>
          <a:noFill/>
          <a:ln w="19050" cmpd="sng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) = e</a:t>
            </a:r>
            <a:r>
              <a:rPr lang="en-US" sz="3200" baseline="30000" dirty="0">
                <a:latin typeface="Garamond"/>
                <a:cs typeface="Garamond"/>
              </a:rPr>
              <a:t>-</a:t>
            </a:r>
            <a:r>
              <a:rPr lang="el-GR" altLang="zh-CN" sz="3200" i="1" baseline="30000" dirty="0">
                <a:latin typeface="Garamond"/>
                <a:cs typeface="Garamond"/>
              </a:rPr>
              <a:t>λ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l-GR" altLang="zh-CN" sz="3200" i="1" dirty="0">
                <a:latin typeface="Garamond"/>
                <a:cs typeface="Garamond"/>
              </a:rPr>
              <a:t>λ </a:t>
            </a:r>
            <a:r>
              <a:rPr lang="en-US" sz="3200" i="1" baseline="30000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/</a:t>
            </a:r>
            <a:r>
              <a:rPr lang="en-US" sz="3200" i="1" dirty="0">
                <a:latin typeface="Garamond"/>
                <a:cs typeface="Garamond"/>
              </a:rPr>
              <a:t>k</a:t>
            </a:r>
            <a:r>
              <a:rPr lang="en-US" sz="3200" dirty="0">
                <a:latin typeface="Garamond"/>
                <a:cs typeface="Garamond"/>
              </a:rPr>
              <a:t>!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7100" y="2082784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k </a:t>
            </a:r>
            <a:r>
              <a:rPr lang="en-US" sz="2800" dirty="0">
                <a:latin typeface="Garamond"/>
                <a:cs typeface="Garamond"/>
              </a:rPr>
              <a:t>= 0, 1, 2, 3,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32638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They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approximate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random variables when </a:t>
            </a:r>
            <a:r>
              <a:rPr lang="el-GR" altLang="zh-CN" sz="2800" i="1" dirty="0">
                <a:latin typeface="Garamond"/>
                <a:cs typeface="Garamond"/>
              </a:rPr>
              <a:t>λ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np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fixed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large</a:t>
            </a:r>
            <a:r>
              <a:rPr lang="en-US" sz="2800" dirty="0">
                <a:latin typeface="Franklin Gothic Medium"/>
                <a:cs typeface="Franklin Gothic Medium"/>
              </a:rPr>
              <a:t> (so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Franklin Gothic Medium"/>
                <a:cs typeface="Franklin Gothic Medium"/>
              </a:rPr>
              <a:t> is small)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9225" y="5439537"/>
            <a:ext cx="6359525" cy="52322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p</a:t>
            </a:r>
            <a:r>
              <a:rPr lang="en-US" sz="2800" baseline="-25000" dirty="0" err="1">
                <a:latin typeface="Garamond"/>
                <a:cs typeface="Garamond"/>
              </a:rPr>
              <a:t>Poisson</a:t>
            </a:r>
            <a:r>
              <a:rPr lang="en-US" sz="2800" baseline="-25000" dirty="0">
                <a:latin typeface="Garamond"/>
                <a:cs typeface="Garamond"/>
              </a:rPr>
              <a:t>(</a:t>
            </a:r>
            <a:r>
              <a:rPr lang="el-G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l-GR" altLang="zh-CN" sz="2800" i="1" dirty="0">
                <a:latin typeface="Garamond"/>
                <a:cs typeface="Garamond"/>
              </a:rPr>
              <a:t> </a:t>
            </a:r>
            <a:r>
              <a:rPr lang="en-US" sz="2800" baseline="-250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lim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 → ∞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 err="1">
                <a:latin typeface="Garamond"/>
                <a:cs typeface="Garamond"/>
              </a:rPr>
              <a:t>p</a:t>
            </a:r>
            <a:r>
              <a:rPr lang="en-US" sz="2800" baseline="-25000" dirty="0" err="1">
                <a:latin typeface="Garamond"/>
                <a:cs typeface="Garamond"/>
              </a:rPr>
              <a:t>Binomial</a:t>
            </a:r>
            <a:r>
              <a:rPr lang="en-US" sz="2800" baseline="-25000" dirty="0">
                <a:latin typeface="Garamond"/>
                <a:cs typeface="Garamond"/>
              </a:rPr>
              <a:t>(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, </a:t>
            </a:r>
            <a:r>
              <a:rPr lang="el-G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800" baseline="-25000" dirty="0">
                <a:latin typeface="Garamond"/>
                <a:cs typeface="Garamond"/>
              </a:rPr>
              <a:t>/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9062C6-331B-4CB4-8C94-456A1F0C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2870886"/>
            <a:ext cx="7894891" cy="7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/>
              <a:t> </a:t>
            </a:r>
            <a:r>
              <a:rPr lang="en-US" dirty="0"/>
              <a:t>Birthday problem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994501-81A7-4BB3-9702-5DFC57D8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0" y="1549217"/>
            <a:ext cx="8237420" cy="44798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2432DDD-B98A-4CD5-91AF-C65983769CBB}"/>
              </a:ext>
            </a:extLst>
          </p:cNvPr>
          <p:cNvSpPr/>
          <p:nvPr/>
        </p:nvSpPr>
        <p:spPr>
          <a:xfrm>
            <a:off x="1609344" y="1549217"/>
            <a:ext cx="667512" cy="371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69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Poisson distribution</a:t>
            </a:r>
          </a:p>
        </p:txBody>
      </p:sp>
      <p:pic>
        <p:nvPicPr>
          <p:cNvPr id="4" name="Picture 4" descr="呼叫">
            <a:extLst>
              <a:ext uri="{FF2B5EF4-FFF2-40B4-BE49-F238E27FC236}">
                <a16:creationId xmlns:a16="http://schemas.microsoft.com/office/drawing/2014/main" id="{DA4C6FA5-2A9B-466E-A4F0-23B62623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74" y="4194969"/>
            <a:ext cx="243840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买东西">
            <a:extLst>
              <a:ext uri="{FF2B5EF4-FFF2-40B4-BE49-F238E27FC236}">
                <a16:creationId xmlns:a16="http://schemas.microsoft.com/office/drawing/2014/main" id="{AD3FFD2F-1224-471E-9EC9-40BDC3D1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4" y="4191000"/>
            <a:ext cx="2667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E81364F9-5ED8-4B2C-9778-E3F8E02ACB46}"/>
              </a:ext>
            </a:extLst>
          </p:cNvPr>
          <p:cNvGrpSpPr>
            <a:grpSpLocks/>
          </p:cNvGrpSpPr>
          <p:nvPr/>
        </p:nvGrpSpPr>
        <p:grpSpPr bwMode="auto">
          <a:xfrm>
            <a:off x="6085948" y="4208463"/>
            <a:ext cx="2067878" cy="1752600"/>
            <a:chOff x="3936" y="2496"/>
            <a:chExt cx="1392" cy="110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896058D-5954-4B65-ABF0-41A5492A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96"/>
              <a:ext cx="1392" cy="1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8" name="Picture 9" descr="BD07195_">
              <a:extLst>
                <a:ext uri="{FF2B5EF4-FFF2-40B4-BE49-F238E27FC236}">
                  <a16:creationId xmlns:a16="http://schemas.microsoft.com/office/drawing/2014/main" id="{3D63EDA6-0A73-47C4-84AF-B128F2284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688"/>
              <a:ext cx="1151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13" descr="洪水">
            <a:extLst>
              <a:ext uri="{FF2B5EF4-FFF2-40B4-BE49-F238E27FC236}">
                <a16:creationId xmlns:a16="http://schemas.microsoft.com/office/drawing/2014/main" id="{0C43E4C1-56C4-43BF-807F-3F61A44F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74" y="1524000"/>
            <a:ext cx="223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火山喷发">
            <a:extLst>
              <a:ext uri="{FF2B5EF4-FFF2-40B4-BE49-F238E27FC236}">
                <a16:creationId xmlns:a16="http://schemas.microsoft.com/office/drawing/2014/main" id="{3F6DBA1E-B038-494A-B1EC-A8338CB7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24" y="1524000"/>
            <a:ext cx="25844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地震">
            <a:extLst>
              <a:ext uri="{FF2B5EF4-FFF2-40B4-BE49-F238E27FC236}">
                <a16:creationId xmlns:a16="http://schemas.microsoft.com/office/drawing/2014/main" id="{B357C8B7-EA07-4B94-816D-4454B2D5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4" y="1524000"/>
            <a:ext cx="2292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6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ain-drops-falling-blue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5433"/>
          <a:stretch/>
        </p:blipFill>
        <p:spPr>
          <a:xfrm>
            <a:off x="8007350" y="0"/>
            <a:ext cx="1231900" cy="1168400"/>
          </a:xfrm>
          <a:prstGeom prst="rect">
            <a:avLst/>
          </a:prstGeom>
        </p:spPr>
      </p:pic>
      <p:pic>
        <p:nvPicPr>
          <p:cNvPr id="8" name="Picture 7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50" y="0"/>
            <a:ext cx="1168400" cy="1168400"/>
          </a:xfrm>
          <a:prstGeom prst="rect">
            <a:avLst/>
          </a:prstGeom>
        </p:spPr>
      </p:pic>
      <p:pic>
        <p:nvPicPr>
          <p:cNvPr id="9" name="Picture 8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0"/>
            <a:ext cx="1168400" cy="1168400"/>
          </a:xfrm>
          <a:prstGeom prst="rect">
            <a:avLst/>
          </a:prstGeom>
        </p:spPr>
      </p:pic>
      <p:pic>
        <p:nvPicPr>
          <p:cNvPr id="10" name="Picture 9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1168400" cy="1168400"/>
          </a:xfrm>
          <a:prstGeom prst="rect">
            <a:avLst/>
          </a:prstGeom>
        </p:spPr>
      </p:pic>
      <p:pic>
        <p:nvPicPr>
          <p:cNvPr id="11" name="Picture 10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168400" cy="1168400"/>
          </a:xfrm>
          <a:prstGeom prst="rect">
            <a:avLst/>
          </a:prstGeom>
        </p:spPr>
      </p:pic>
      <p:pic>
        <p:nvPicPr>
          <p:cNvPr id="12" name="Picture 11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0"/>
            <a:ext cx="1168400" cy="1168400"/>
          </a:xfrm>
          <a:prstGeom prst="rect">
            <a:avLst/>
          </a:prstGeom>
        </p:spPr>
      </p:pic>
      <p:pic>
        <p:nvPicPr>
          <p:cNvPr id="13" name="Picture 12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1168400" cy="1168400"/>
          </a:xfrm>
          <a:prstGeom prst="rect">
            <a:avLst/>
          </a:prstGeom>
        </p:spPr>
      </p:pic>
      <p:pic>
        <p:nvPicPr>
          <p:cNvPr id="14" name="Picture 13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0"/>
            <a:ext cx="11684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34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Rain is falling on your head at an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average speed </a:t>
            </a:r>
            <a:r>
              <a:rPr lang="en-US" sz="2800" dirty="0">
                <a:latin typeface="Franklin Gothic Medium"/>
                <a:cs typeface="Franklin Gothic Medium"/>
              </a:rPr>
              <a:t>of 2.8 drops/second.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00" y="32048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Divide the second evenly in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intervals of length </a:t>
            </a:r>
            <a:r>
              <a:rPr lang="en-US" sz="2800" dirty="0">
                <a:latin typeface="Garamond"/>
                <a:cs typeface="Garamond"/>
              </a:rPr>
              <a:t>1/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3.12 </a:t>
            </a:r>
            <a:r>
              <a:rPr lang="en-US" dirty="0"/>
              <a:t>Raindrops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57200" y="881280"/>
            <a:ext cx="82296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" y="39731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be the event “raindrop hits during interval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.”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6250" y="47288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, …, 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, the number of drops in the second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is a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 err="1">
                <a:latin typeface="Franklin Gothic Medium"/>
                <a:cs typeface="Franklin Gothic Medium"/>
              </a:rPr>
              <a:t>r.v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6250" y="58353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Since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] = 2.8</a:t>
            </a:r>
            <a:r>
              <a:rPr lang="en-US" sz="2800" dirty="0">
                <a:latin typeface="Franklin Gothic Medium"/>
                <a:cs typeface="Franklin Gothic Medium"/>
              </a:rPr>
              <a:t>, and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 err="1">
                <a:latin typeface="Garamond"/>
                <a:cs typeface="Garamond"/>
              </a:rPr>
              <a:t>np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must equal</a:t>
            </a:r>
            <a:r>
              <a:rPr lang="en-US" sz="2800" dirty="0">
                <a:latin typeface="Garamond"/>
                <a:cs typeface="Garamond"/>
              </a:rPr>
              <a:t> 2.8/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1366019" y="2373868"/>
            <a:ext cx="6178165" cy="509032"/>
            <a:chOff x="1366019" y="2373868"/>
            <a:chExt cx="6178165" cy="509032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504950" y="2882900"/>
              <a:ext cx="58928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49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3977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366019" y="2373868"/>
              <a:ext cx="292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51315" y="2380218"/>
              <a:ext cx="292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/>
                  <a:cs typeface="Garamond"/>
                </a:rPr>
                <a:t>1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873250" y="2743200"/>
            <a:ext cx="5156200" cy="139700"/>
            <a:chOff x="1873250" y="2743200"/>
            <a:chExt cx="5156200" cy="1397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22415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9781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7147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4513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1879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9245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6611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8732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6098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3464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830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8196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5562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2928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029450" y="2743200"/>
              <a:ext cx="0" cy="1397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000250" y="2533650"/>
            <a:ext cx="4902200" cy="279400"/>
            <a:chOff x="2000250" y="2533650"/>
            <a:chExt cx="4902200" cy="279400"/>
          </a:xfrm>
        </p:grpSpPr>
        <p:pic>
          <p:nvPicPr>
            <p:cNvPr id="114" name="Picture 113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0" y="2540000"/>
              <a:ext cx="133350" cy="266700"/>
            </a:xfrm>
            <a:prstGeom prst="rect">
              <a:avLst/>
            </a:prstGeom>
          </p:spPr>
        </p:pic>
        <p:pic>
          <p:nvPicPr>
            <p:cNvPr id="115" name="Picture 114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750" y="2540000"/>
              <a:ext cx="133350" cy="266700"/>
            </a:xfrm>
            <a:prstGeom prst="rect">
              <a:avLst/>
            </a:prstGeom>
          </p:spPr>
        </p:pic>
        <p:pic>
          <p:nvPicPr>
            <p:cNvPr id="116" name="Picture 115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2533650"/>
              <a:ext cx="133350" cy="266700"/>
            </a:xfrm>
            <a:prstGeom prst="rect">
              <a:avLst/>
            </a:prstGeom>
          </p:spPr>
        </p:pic>
        <p:pic>
          <p:nvPicPr>
            <p:cNvPr id="117" name="Picture 116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100" y="2546350"/>
              <a:ext cx="1333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6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60" grpId="0"/>
      <p:bldP spid="6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ain-drops-falling-blue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5433"/>
          <a:stretch/>
        </p:blipFill>
        <p:spPr>
          <a:xfrm>
            <a:off x="8007350" y="0"/>
            <a:ext cx="1231900" cy="1168400"/>
          </a:xfrm>
          <a:prstGeom prst="rect">
            <a:avLst/>
          </a:prstGeom>
        </p:spPr>
      </p:pic>
      <p:pic>
        <p:nvPicPr>
          <p:cNvPr id="8" name="Picture 7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50" y="0"/>
            <a:ext cx="1168400" cy="1168400"/>
          </a:xfrm>
          <a:prstGeom prst="rect">
            <a:avLst/>
          </a:prstGeom>
        </p:spPr>
      </p:pic>
      <p:pic>
        <p:nvPicPr>
          <p:cNvPr id="9" name="Picture 8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0"/>
            <a:ext cx="1168400" cy="1168400"/>
          </a:xfrm>
          <a:prstGeom prst="rect">
            <a:avLst/>
          </a:prstGeom>
        </p:spPr>
      </p:pic>
      <p:pic>
        <p:nvPicPr>
          <p:cNvPr id="10" name="Picture 9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1168400" cy="1168400"/>
          </a:xfrm>
          <a:prstGeom prst="rect">
            <a:avLst/>
          </a:prstGeom>
        </p:spPr>
      </p:pic>
      <p:pic>
        <p:nvPicPr>
          <p:cNvPr id="11" name="Picture 10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168400" cy="1168400"/>
          </a:xfrm>
          <a:prstGeom prst="rect">
            <a:avLst/>
          </a:prstGeom>
        </p:spPr>
      </p:pic>
      <p:pic>
        <p:nvPicPr>
          <p:cNvPr id="12" name="Picture 11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0"/>
            <a:ext cx="1168400" cy="1168400"/>
          </a:xfrm>
          <a:prstGeom prst="rect">
            <a:avLst/>
          </a:prstGeom>
        </p:spPr>
      </p:pic>
      <p:pic>
        <p:nvPicPr>
          <p:cNvPr id="13" name="Picture 12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1168400" cy="1168400"/>
          </a:xfrm>
          <a:prstGeom prst="rect">
            <a:avLst/>
          </a:prstGeom>
        </p:spPr>
      </p:pic>
      <p:pic>
        <p:nvPicPr>
          <p:cNvPr id="14" name="Picture 13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0"/>
            <a:ext cx="1168400" cy="1168400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Raindrops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57200" y="881280"/>
            <a:ext cx="82296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04950" y="2092957"/>
            <a:ext cx="589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Number of drops </a:t>
            </a:r>
            <a:r>
              <a:rPr lang="en-US" sz="2400" i="1" dirty="0">
                <a:latin typeface="Garamond"/>
                <a:cs typeface="Garamond"/>
              </a:rPr>
              <a:t>N </a:t>
            </a:r>
            <a:r>
              <a:rPr lang="en-US" sz="2400" dirty="0">
                <a:latin typeface="Franklin Gothic Medium"/>
                <a:cs typeface="Franklin Gothic Medium"/>
              </a:rPr>
              <a:t>is </a:t>
            </a:r>
            <a:r>
              <a:rPr lang="en-US" sz="2400" dirty="0">
                <a:latin typeface="Garamond"/>
                <a:cs typeface="Garamond"/>
              </a:rPr>
              <a:t>Binomial(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, 2.8/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Garamond"/>
                <a:cs typeface="Garamond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504950" y="1987550"/>
            <a:ext cx="58928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5049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415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781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7147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513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879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245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611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977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366019" y="1478518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51315" y="1484868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8732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6098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464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830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8196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5562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2928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29450" y="18478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raemi_Dr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644650"/>
            <a:ext cx="133350" cy="266700"/>
          </a:xfrm>
          <a:prstGeom prst="rect">
            <a:avLst/>
          </a:prstGeom>
        </p:spPr>
      </p:pic>
      <p:pic>
        <p:nvPicPr>
          <p:cNvPr id="115" name="Picture 114" descr="raemi_Dr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1644650"/>
            <a:ext cx="133350" cy="266700"/>
          </a:xfrm>
          <a:prstGeom prst="rect">
            <a:avLst/>
          </a:prstGeom>
        </p:spPr>
      </p:pic>
      <p:pic>
        <p:nvPicPr>
          <p:cNvPr id="116" name="Picture 115" descr="raemi_Dr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638300"/>
            <a:ext cx="133350" cy="266700"/>
          </a:xfrm>
          <a:prstGeom prst="rect">
            <a:avLst/>
          </a:prstGeom>
        </p:spPr>
      </p:pic>
      <p:pic>
        <p:nvPicPr>
          <p:cNvPr id="117" name="Picture 116" descr="raemi_Dro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1651000"/>
            <a:ext cx="133350" cy="2667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7200" y="28301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gets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larger</a:t>
            </a:r>
            <a:r>
              <a:rPr lang="en-US" sz="2800" dirty="0">
                <a:latin typeface="Franklin Gothic Medium"/>
                <a:cs typeface="Franklin Gothic Medium"/>
              </a:rPr>
              <a:t>, the number of drops within the second “approaches” a </a:t>
            </a:r>
            <a:r>
              <a:rPr lang="en-US" sz="2800" dirty="0">
                <a:latin typeface="Garamond"/>
                <a:cs typeface="Garamond"/>
              </a:rPr>
              <a:t>Poisson(2.8)</a:t>
            </a:r>
            <a:r>
              <a:rPr lang="en-US" sz="2800" dirty="0">
                <a:latin typeface="Franklin Gothic Medium"/>
                <a:cs typeface="Franklin Gothic Medium"/>
              </a:rPr>
              <a:t> random variable:</a:t>
            </a:r>
            <a:endParaRPr lang="en-US" sz="28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Picture 2" descr="raindrop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>
          <a:xfrm>
            <a:off x="1130300" y="3891753"/>
            <a:ext cx="5899150" cy="24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and variance of Poisson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34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Garamond"/>
                <a:cs typeface="Garamond"/>
              </a:rPr>
              <a:t>Binomial(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450" y="1981372"/>
            <a:ext cx="2889250" cy="52322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 err="1">
                <a:latin typeface="Garamond"/>
                <a:cs typeface="Garamond"/>
              </a:rPr>
              <a:t>np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4550" y="1981372"/>
            <a:ext cx="2889250" cy="52322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 err="1">
                <a:latin typeface="Garamond"/>
                <a:cs typeface="Garamond"/>
              </a:rPr>
              <a:t>np</a:t>
            </a:r>
            <a:r>
              <a:rPr lang="en-US" sz="2800" dirty="0">
                <a:latin typeface="Garamond"/>
                <a:cs typeface="Garamond"/>
              </a:rPr>
              <a:t>(1-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7095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When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/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, we 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8400" y="3289472"/>
            <a:ext cx="2889250" cy="52322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3289472"/>
            <a:ext cx="2889250" cy="52322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(1-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/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0366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→ ∞,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→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and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→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. This suggests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6300" y="5038730"/>
            <a:ext cx="7473950" cy="838200"/>
            <a:chOff x="876300" y="5038730"/>
            <a:chExt cx="7473950" cy="838200"/>
          </a:xfrm>
        </p:grpSpPr>
        <p:sp>
          <p:nvSpPr>
            <p:cNvPr id="12" name="TextBox 11"/>
            <p:cNvSpPr txBox="1"/>
            <p:nvPr/>
          </p:nvSpPr>
          <p:spPr>
            <a:xfrm>
              <a:off x="876300" y="5135570"/>
              <a:ext cx="74739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>
                  <a:latin typeface="Franklin Gothic Medium"/>
                  <a:cs typeface="Franklin Gothic Medium"/>
                </a:rPr>
                <a:t>When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Franklin Gothic Medium"/>
                  <a:cs typeface="Franklin Gothic Medium"/>
                </a:rPr>
                <a:t> is </a:t>
              </a:r>
              <a:r>
                <a:rPr lang="en-US" sz="2800" dirty="0">
                  <a:latin typeface="Garamond"/>
                  <a:cs typeface="Garamond"/>
                </a:rPr>
                <a:t>Poisson(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[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]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=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Franklin Gothic Medium"/>
                  <a:cs typeface="Franklin Gothic Medium"/>
                </a:rPr>
                <a:t>and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 err="1">
                  <a:latin typeface="Garamond"/>
                  <a:cs typeface="Garamond"/>
                </a:rPr>
                <a:t>Var</a:t>
              </a:r>
              <a:r>
                <a:rPr lang="en-US" sz="2800" dirty="0">
                  <a:latin typeface="Garamond"/>
                  <a:cs typeface="Garamond"/>
                </a:rPr>
                <a:t>[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] =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3200" i="1" dirty="0">
                  <a:latin typeface="Franklin Gothic Medium"/>
                  <a:cs typeface="Franklin Gothic Medium"/>
                </a:rPr>
                <a:t>.</a:t>
              </a:r>
              <a:endParaRPr lang="en-US" sz="3200" i="1" dirty="0">
                <a:solidFill>
                  <a:prstClr val="black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" y="5038730"/>
              <a:ext cx="7473950" cy="8382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4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you to solve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34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Rain falls on you at an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average rate </a:t>
            </a:r>
            <a:r>
              <a:rPr lang="en-US" sz="2800" dirty="0">
                <a:latin typeface="Franklin Gothic Medium"/>
                <a:cs typeface="Franklin Gothic Medium"/>
              </a:rPr>
              <a:t>of 3 drops/sec.</a:t>
            </a:r>
          </a:p>
        </p:txBody>
      </p:sp>
      <p:pic>
        <p:nvPicPr>
          <p:cNvPr id="10" name="Picture 9" descr="7821564610_6dee31936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3"/>
          <a:stretch/>
        </p:blipFill>
        <p:spPr>
          <a:xfrm>
            <a:off x="5570474" y="2324100"/>
            <a:ext cx="2525205" cy="282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3270049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walk for 30 sec from MTR to bus stop.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051653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When 100 drops hit you, your hair gets wet.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502753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your hair got wet? </a:t>
            </a:r>
          </a:p>
        </p:txBody>
      </p:sp>
    </p:spTree>
    <p:extLst>
      <p:ext uri="{BB962C8B-B14F-4D97-AF65-F5344CB8AC3E}">
        <p14:creationId xmlns:p14="http://schemas.microsoft.com/office/powerpoint/2010/main" val="30250817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you to solve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0668"/>
            <a:ext cx="1974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516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On average, 90 drops fall in 30 seconds.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82635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So we model the number of drops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you receive as a </a:t>
            </a:r>
            <a:r>
              <a:rPr lang="en-US" sz="2800" dirty="0">
                <a:latin typeface="Garamond"/>
                <a:cs typeface="Garamond"/>
              </a:rPr>
              <a:t>Poisson(90)</a:t>
            </a:r>
            <a:r>
              <a:rPr lang="en-US" sz="2800" dirty="0">
                <a:latin typeface="Franklin Gothic Medium"/>
                <a:cs typeface="Franklin Gothic Medium"/>
              </a:rPr>
              <a:t> random variable.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3605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Using the </a:t>
            </a:r>
            <a:r>
              <a:rPr lang="en-US" sz="2800" dirty="0">
                <a:latin typeface="Franklin Gothic Medium"/>
                <a:cs typeface="Franklin Gothic Medium"/>
                <a:hlinkClick r:id="rId2"/>
              </a:rPr>
              <a:t>online</a:t>
            </a:r>
            <a:r>
              <a:rPr lang="en-US" sz="2800" dirty="0">
                <a:latin typeface="Franklin Gothic Medium"/>
                <a:cs typeface="Franklin Gothic Medium"/>
              </a:rPr>
              <a:t> Poisson calculator at or the </a:t>
            </a:r>
            <a:r>
              <a:rPr lang="en-US" sz="2400" dirty="0" err="1">
                <a:latin typeface="Courier New"/>
                <a:cs typeface="Courier New"/>
              </a:rPr>
              <a:t>poissonpmf</a:t>
            </a:r>
            <a:r>
              <a:rPr lang="en-US" sz="2400" dirty="0">
                <a:latin typeface="Courier New"/>
                <a:cs typeface="Courier New"/>
              </a:rPr>
              <a:t>(n, L)</a:t>
            </a:r>
            <a:r>
              <a:rPr lang="en-US" sz="2800" dirty="0">
                <a:latin typeface="Franklin Gothic Medium"/>
                <a:cs typeface="Franklin Gothic Medium"/>
              </a:rPr>
              <a:t> function, we get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5455253"/>
            <a:ext cx="8229600" cy="523220"/>
            <a:chOff x="539750" y="5455253"/>
            <a:chExt cx="8229600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539750" y="5455253"/>
              <a:ext cx="822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N </a:t>
              </a:r>
              <a:r>
                <a:rPr lang="en-US" sz="2800" dirty="0">
                  <a:latin typeface="Garamond"/>
                  <a:cs typeface="Garamond"/>
                </a:rPr>
                <a:t>&gt; 100)</a:t>
              </a:r>
              <a:r>
                <a:rPr lang="en-US" sz="2800" i="1" dirty="0">
                  <a:latin typeface="Garamond"/>
                  <a:cs typeface="Garamond"/>
                </a:rPr>
                <a:t> = </a:t>
              </a:r>
              <a:r>
                <a:rPr lang="en-US" sz="2800" dirty="0">
                  <a:latin typeface="Garamond"/>
                  <a:cs typeface="Garamond"/>
                </a:rPr>
                <a:t>1 - 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∑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= 0 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≈ 13.49%</a:t>
              </a:r>
              <a:endParaRPr lang="en-US" sz="28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39533" y="5541732"/>
              <a:ext cx="409086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99</a:t>
              </a:r>
              <a:endParaRPr lang="en-US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456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Bin and Poisson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A3AAB-9A88-441D-B555-E8D5B47B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" y="1441801"/>
            <a:ext cx="8750808" cy="4161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416B36-241C-4F6E-9CAA-3FEA849ACC5B}"/>
              </a:ext>
            </a:extLst>
          </p:cNvPr>
          <p:cNvSpPr/>
          <p:nvPr/>
        </p:nvSpPr>
        <p:spPr>
          <a:xfrm>
            <a:off x="1453896" y="1441801"/>
            <a:ext cx="667512" cy="371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9E8BE0-6DCB-457B-B762-E10550D41F97}"/>
              </a:ext>
            </a:extLst>
          </p:cNvPr>
          <p:cNvSpPr/>
          <p:nvPr/>
        </p:nvSpPr>
        <p:spPr>
          <a:xfrm>
            <a:off x="1453896" y="2518481"/>
            <a:ext cx="667512" cy="371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0A927F-603B-4C2E-B744-3E6B42E9EBB5}"/>
              </a:ext>
            </a:extLst>
          </p:cNvPr>
          <p:cNvSpPr/>
          <p:nvPr/>
        </p:nvSpPr>
        <p:spPr>
          <a:xfrm>
            <a:off x="1453896" y="3968497"/>
            <a:ext cx="667512" cy="371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226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 </a:t>
            </a:r>
            <a:r>
              <a:rPr lang="en-US" dirty="0"/>
              <a:t> Website hitting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2953EA-48C3-4C8B-8F56-F16ED91182C3}"/>
              </a:ext>
            </a:extLst>
          </p:cNvPr>
          <p:cNvGrpSpPr/>
          <p:nvPr/>
        </p:nvGrpSpPr>
        <p:grpSpPr>
          <a:xfrm>
            <a:off x="352044" y="1009009"/>
            <a:ext cx="8439912" cy="1729701"/>
            <a:chOff x="352044" y="1009009"/>
            <a:chExt cx="8439912" cy="17297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432DDD-B98A-4CD5-91AF-C65983769CBB}"/>
                </a:ext>
              </a:extLst>
            </p:cNvPr>
            <p:cNvSpPr/>
            <p:nvPr/>
          </p:nvSpPr>
          <p:spPr>
            <a:xfrm>
              <a:off x="1609344" y="1549217"/>
              <a:ext cx="667512" cy="371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04C8638-B583-4814-86C5-004D6F1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044" y="1036058"/>
              <a:ext cx="8439912" cy="170265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491259-E9D9-4FD5-A204-E88BFDCB4046}"/>
                </a:ext>
              </a:extLst>
            </p:cNvPr>
            <p:cNvSpPr/>
            <p:nvPr/>
          </p:nvSpPr>
          <p:spPr>
            <a:xfrm>
              <a:off x="1478419" y="1009009"/>
              <a:ext cx="667512" cy="371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15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4.2  Discrete Random variable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F2385052-83CB-49E4-B513-73386C6A64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57199" y="1088136"/>
                <a:ext cx="8229601" cy="57698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(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Discrete random variable</a:t>
                </a:r>
                <a:r>
                  <a:rPr lang="en-US" altLang="zh-CN" sz="2800" dirty="0"/>
                  <a:t>). A random variable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is said to be discrete if there is a finite list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or an infinite list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,. . . </m:t>
                    </m:r>
                  </m:oMath>
                </a14:m>
                <a:r>
                  <a:rPr lang="en-US" altLang="zh-CN" sz="2800" dirty="0"/>
                  <a:t>such that P (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for some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/>
                  <a:t>) = 1. If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is a discrete </a:t>
                </a:r>
                <a:r>
                  <a:rPr lang="en-US" altLang="zh-CN" sz="2800" dirty="0" err="1"/>
                  <a:t>r.v</a:t>
                </a:r>
                <a:r>
                  <a:rPr lang="en-US" altLang="zh-CN" sz="2800" dirty="0"/>
                  <a:t>., then the finite or countably infinite set of values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such that P (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) &gt;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is called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the support</a:t>
                </a:r>
                <a:r>
                  <a:rPr lang="en-US" altLang="zh-CN" sz="2800" dirty="0"/>
                  <a:t> of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.</a:t>
                </a:r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To express the distribution of a discrete </a:t>
                </a:r>
                <a:r>
                  <a:rPr lang="en-US" altLang="zh-CN" sz="2800" dirty="0" err="1"/>
                  <a:t>r.v.</a:t>
                </a:r>
                <a:r>
                  <a:rPr lang="en-US" altLang="zh-CN" sz="2800" dirty="0"/>
                  <a:t>, the most natural way to do so is with a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probability mass function</a:t>
                </a:r>
                <a:r>
                  <a:rPr lang="en-US" altLang="zh-CN" sz="2800" dirty="0"/>
                  <a:t> or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 table.</a:t>
                </a:r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F2385052-83CB-49E4-B513-73386C6A6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57199" y="1088136"/>
                <a:ext cx="8229601" cy="5769864"/>
              </a:xfrm>
              <a:blipFill>
                <a:blip r:embed="rId2"/>
                <a:stretch>
                  <a:fillRect l="-1481" t="-105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0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4.8 Other Discrete Probability Distributions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3483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 The Geometric Random Variable </a:t>
            </a:r>
          </a:p>
          <a:p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2 The Negative Binomial Random Variable </a:t>
            </a:r>
          </a:p>
          <a:p>
            <a:endParaRPr lang="en-US" sz="28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3 The Hypergeometric Random Variable </a:t>
            </a:r>
          </a:p>
        </p:txBody>
      </p:sp>
    </p:spTree>
    <p:extLst>
      <p:ext uri="{BB962C8B-B14F-4D97-AF65-F5344CB8AC3E}">
        <p14:creationId xmlns:p14="http://schemas.microsoft.com/office/powerpoint/2010/main" val="42134871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E57C76-8EB9-49C7-BBE0-0FF0D155EFBF}"/>
              </a:ext>
            </a:extLst>
          </p:cNvPr>
          <p:cNvSpPr txBox="1">
            <a:spLocks noChangeArrowheads="1"/>
          </p:cNvSpPr>
          <p:nvPr/>
        </p:nvSpPr>
        <p:spPr>
          <a:xfrm>
            <a:off x="442912" y="1098550"/>
            <a:ext cx="8347075" cy="3978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a Bernoulli trial (S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F) is repeated until a success occurs.  Let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the times of the trials when the first success (S) occurs. Find the probability distribution of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</a:t>
            </a:r>
          </a:p>
          <a:p>
            <a:pPr marL="0" indent="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possible values of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{1, 2, 3, 4, 5, … }</a:t>
            </a:r>
          </a:p>
          <a:p>
            <a:pPr marL="0" indent="0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sample space for the experiment is:</a:t>
            </a:r>
          </a:p>
          <a:p>
            <a:pPr marL="0" indent="0"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{S, FS, FFS, FFFS, FFFFS,   …  , FFF…FFFS, …}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D22180-3448-4AE9-8599-9060E073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5621670"/>
            <a:ext cx="82597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[{FFF…FFFS}] = (1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– 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85054C3-3225-4D84-9192-7AEFE894A8FA}"/>
              </a:ext>
            </a:extLst>
          </p:cNvPr>
          <p:cNvSpPr>
            <a:spLocks/>
          </p:cNvSpPr>
          <p:nvPr/>
        </p:nvSpPr>
        <p:spPr bwMode="auto">
          <a:xfrm rot="5400000">
            <a:off x="4220370" y="4843001"/>
            <a:ext cx="290512" cy="1463675"/>
          </a:xfrm>
          <a:prstGeom prst="leftBrace">
            <a:avLst>
              <a:gd name="adj1" fmla="val 419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7137F8-7B0D-4754-9912-A281A1B3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5024770"/>
            <a:ext cx="16906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1) F’s</a:t>
            </a:r>
          </a:p>
        </p:txBody>
      </p:sp>
    </p:spTree>
    <p:extLst>
      <p:ext uri="{BB962C8B-B14F-4D97-AF65-F5344CB8AC3E}">
        <p14:creationId xmlns:p14="http://schemas.microsoft.com/office/powerpoint/2010/main" val="18758989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B004B8-A2A1-4435-A59C-70A493E7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7118"/>
            <a:ext cx="82740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Thus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probability function of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B2626AF-2A7C-4197-BF86-EFCF4B4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798955"/>
            <a:ext cx="5883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] =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(1 –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– 1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pq</a:t>
            </a:r>
            <a:r>
              <a:rPr lang="en-US" altLang="zh-CN" sz="28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– 1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E935D86-E8D2-49E8-A3FA-6CD8051D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729230"/>
            <a:ext cx="827405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A random variable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that has this distribution is said to have the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Geometric distribution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A258216-8A4C-4BB6-AD7B-AFE343A3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086543"/>
            <a:ext cx="827405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Reason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(1)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p, 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(2) = 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pq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(3)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pq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(4)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pq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forms a geometric series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21E23E4D-F1CF-4D34-8142-3C35051AB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97594"/>
              </p:ext>
            </p:extLst>
          </p:nvPr>
        </p:nvGraphicFramePr>
        <p:xfrm>
          <a:off x="920750" y="5029518"/>
          <a:ext cx="54483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2425680" imgH="431640" progId="Equation.DSMT4">
                  <p:embed/>
                </p:oleObj>
              </mc:Choice>
              <mc:Fallback>
                <p:oleObj name="Equation" r:id="rId3" imgW="2425680" imgH="43164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21E23E4D-F1CF-4D34-8142-3C35051AB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029518"/>
                        <a:ext cx="54483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63A0543D-46C3-449F-A001-06CDE388B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92646"/>
              </p:ext>
            </p:extLst>
          </p:nvPr>
        </p:nvGraphicFramePr>
        <p:xfrm>
          <a:off x="2003425" y="5667693"/>
          <a:ext cx="630396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2806560" imgH="419040" progId="Equation.DSMT4">
                  <p:embed/>
                </p:oleObj>
              </mc:Choice>
              <mc:Fallback>
                <p:oleObj name="Equation" r:id="rId5" imgW="2806560" imgH="41904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63A0543D-46C3-449F-A001-06CDE388B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667693"/>
                        <a:ext cx="630396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9900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1FD32-1409-423F-AECA-D7554A99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1052251"/>
            <a:ext cx="8906256" cy="4251304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3EDC51F6-F16B-4FFB-8EE9-659CC9E69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74526"/>
            <a:ext cx="82740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)=?           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)=?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041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392A3-C4A4-4405-A420-CC12F78D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5061"/>
            <a:ext cx="3985404" cy="4437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CE2204-B960-4996-97C4-A47E4302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79" y="2662660"/>
            <a:ext cx="137755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17B9D6-6066-44B3-9B52-2CED52FD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3" y="952680"/>
            <a:ext cx="6478929" cy="3610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186E0B-F6FF-41FC-A40F-3DD05350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0" y="5358843"/>
            <a:ext cx="2946879" cy="6900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D3527C-7B2B-446F-9D9F-476A71C9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699" y="5336832"/>
            <a:ext cx="4692680" cy="7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Example 3.14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9EA357-22D3-40C2-A8A3-2A2A4CD4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280"/>
            <a:ext cx="9144000" cy="22104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0A89CD-2351-4372-8637-0052F00C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9" y="3168775"/>
            <a:ext cx="6834257" cy="36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Negative Binomial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3E73C68-09BC-4EA7-93E3-3A8DD36C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98550"/>
            <a:ext cx="8366125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a Bernoulli trial (S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F) is repeated until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successes occur totally. Let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the trial on which the 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kern="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success (S) occurs. Find the probability distribution of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</a:t>
            </a:r>
          </a:p>
          <a:p>
            <a:pPr marL="0" indent="0" defTabSz="914400">
              <a:buFontTx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possible values of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</a:t>
            </a:r>
          </a:p>
          <a:p>
            <a:pPr marL="0" indent="0" defTabSz="91440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 r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+ 1,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+ 2,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+ 3,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+ 4,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+ 5, … }</a:t>
            </a:r>
          </a:p>
          <a:p>
            <a:pPr marL="0" indent="0" defTabSz="914400">
              <a:buFontTx/>
              <a:buNone/>
            </a:pPr>
            <a:endParaRPr lang="en-US" altLang="zh-CN" sz="28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sample space for the experiment (repeating a Bernoulli trial until </a:t>
            </a:r>
            <a:r>
              <a:rPr lang="en-US" altLang="zh-CN" sz="28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successes occurs) consists of sequences of S’s and F’s having the following properties: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2A0E04-83BC-4FC5-82B4-1E19E86E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00713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will contain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S’s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outcome in the sequence will be an S.</a:t>
            </a:r>
          </a:p>
        </p:txBody>
      </p:sp>
    </p:spTree>
    <p:extLst>
      <p:ext uri="{BB962C8B-B14F-4D97-AF65-F5344CB8AC3E}">
        <p14:creationId xmlns:p14="http://schemas.microsoft.com/office/powerpoint/2010/main" val="955369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Negative Binomial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79D39-8DFE-4901-8DB9-8C940ACB412F}"/>
              </a:ext>
            </a:extLst>
          </p:cNvPr>
          <p:cNvSpPr txBox="1">
            <a:spLocks noChangeArrowheads="1"/>
          </p:cNvSpPr>
          <p:nvPr/>
        </p:nvSpPr>
        <p:spPr>
          <a:xfrm>
            <a:off x="247261" y="1849041"/>
            <a:ext cx="8350250" cy="519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SFSFSFFFFS FFFSF   … FFFFFFS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6928B219-835D-4CE2-8F16-6612D5CF9E68}"/>
              </a:ext>
            </a:extLst>
          </p:cNvPr>
          <p:cNvSpPr>
            <a:spLocks/>
          </p:cNvSpPr>
          <p:nvPr/>
        </p:nvSpPr>
        <p:spPr bwMode="auto">
          <a:xfrm rot="5400000">
            <a:off x="4178704" y="-834627"/>
            <a:ext cx="442913" cy="5181600"/>
          </a:xfrm>
          <a:prstGeom prst="leftBrace">
            <a:avLst>
              <a:gd name="adj1" fmla="val 97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E5CCE7-7919-47DD-A479-F9F3CE3D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773" y="816442"/>
            <a:ext cx="3306763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 sequence of length </a:t>
            </a:r>
            <a:r>
              <a:rPr lang="en-US" altLang="zh-CN" sz="2400" i="1" dirty="0"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ea typeface="宋体" panose="02010600030101010101" pitchFamily="2" charset="-122"/>
              </a:rPr>
              <a:t>containing exactly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S’s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B3AD1F-5771-4776-BD58-F5C59C733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948" y="2745979"/>
            <a:ext cx="1357313" cy="119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The last outcome is an S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DE124E2-87A2-48E1-A111-4645BC530F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8573" y="2320529"/>
            <a:ext cx="319088" cy="4111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68713C3-1548-4D92-AF52-E7CBCCA6DAA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072341" y="79773"/>
            <a:ext cx="442913" cy="4876800"/>
          </a:xfrm>
          <a:prstGeom prst="leftBrace">
            <a:avLst>
              <a:gd name="adj1" fmla="val 91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C4D4469-3BBB-4968-8880-C98658C8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11" y="2928541"/>
            <a:ext cx="2165350" cy="123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The # of S’s in the first </a:t>
            </a:r>
            <a:r>
              <a:rPr lang="en-US" altLang="zh-CN" sz="2400" i="1" dirty="0">
                <a:ea typeface="宋体" panose="02010600030101010101" pitchFamily="2" charset="-122"/>
              </a:rPr>
              <a:t>n – </a:t>
            </a:r>
            <a:r>
              <a:rPr lang="en-US" altLang="zh-CN" sz="2400" dirty="0">
                <a:ea typeface="宋体" panose="02010600030101010101" pitchFamily="2" charset="-122"/>
              </a:rPr>
              <a:t>1 trials is </a:t>
            </a:r>
            <a:r>
              <a:rPr lang="en-US" altLang="zh-CN" sz="2400" i="1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</a:rPr>
              <a:t>– 1.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889A5CA-0475-4D8E-82EB-B4AA7A8B6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3786" y="2738041"/>
            <a:ext cx="1287462" cy="619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85DDB976-2F6B-46FD-8977-777132D05E43}"/>
                  </a:ext>
                </a:extLst>
              </p:cNvPr>
              <p:cNvSpPr txBox="1"/>
              <p:nvPr/>
            </p:nvSpPr>
            <p:spPr bwMode="auto">
              <a:xfrm>
                <a:off x="612474" y="4199709"/>
                <a:ext cx="8597510" cy="989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+2,…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85DDB976-2F6B-46FD-8977-777132D0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474" y="4199709"/>
                <a:ext cx="8597510" cy="989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1">
            <a:extLst>
              <a:ext uri="{FF2B5EF4-FFF2-40B4-BE49-F238E27FC236}">
                <a16:creationId xmlns:a16="http://schemas.microsoft.com/office/drawing/2014/main" id="{54B4C4EE-F97E-4E06-B5FE-7C332032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23" y="5259023"/>
            <a:ext cx="2043113" cy="1495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The # of ways of choosing from the first </a:t>
            </a:r>
            <a:r>
              <a:rPr lang="en-US" altLang="zh-CN" sz="1800" i="1" dirty="0">
                <a:ea typeface="宋体" panose="02010600030101010101" pitchFamily="2" charset="-122"/>
              </a:rPr>
              <a:t>n – </a:t>
            </a:r>
            <a:r>
              <a:rPr lang="en-US" altLang="zh-CN" sz="1800" dirty="0">
                <a:ea typeface="宋体" panose="02010600030101010101" pitchFamily="2" charset="-122"/>
              </a:rPr>
              <a:t>1 trials, the positions for the first </a:t>
            </a:r>
            <a:r>
              <a:rPr lang="en-US" altLang="zh-CN" sz="1800" i="1" dirty="0">
                <a:ea typeface="宋体" panose="02010600030101010101" pitchFamily="2" charset="-122"/>
              </a:rPr>
              <a:t>r </a:t>
            </a:r>
            <a:r>
              <a:rPr lang="en-US" altLang="zh-CN" sz="1800" dirty="0">
                <a:ea typeface="宋体" panose="02010600030101010101" pitchFamily="2" charset="-122"/>
              </a:rPr>
              <a:t>– 1 S’s.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8A97C85-A125-422F-8C6F-C7528D75BC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4111" y="5055823"/>
            <a:ext cx="601662" cy="649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224562C-0C20-434E-9B07-EB03FD93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323" y="5480437"/>
            <a:ext cx="1724025" cy="120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The probability of a sequence containing </a:t>
            </a:r>
            <a:r>
              <a:rPr lang="en-US" altLang="zh-CN" sz="1800" i="1" dirty="0">
                <a:ea typeface="宋体" panose="02010600030101010101" pitchFamily="2" charset="-122"/>
              </a:rPr>
              <a:t>r </a:t>
            </a:r>
            <a:r>
              <a:rPr lang="en-US" altLang="zh-CN" sz="1800" dirty="0">
                <a:ea typeface="宋体" panose="02010600030101010101" pitchFamily="2" charset="-122"/>
              </a:rPr>
              <a:t>S’s and </a:t>
            </a:r>
            <a:r>
              <a:rPr lang="en-US" altLang="zh-CN" sz="1800" i="1" dirty="0">
                <a:ea typeface="宋体" panose="02010600030101010101" pitchFamily="2" charset="-122"/>
              </a:rPr>
              <a:t>n – r</a:t>
            </a:r>
            <a:r>
              <a:rPr lang="en-US" altLang="zh-CN" sz="1800" dirty="0">
                <a:ea typeface="宋体" panose="02010600030101010101" pitchFamily="2" charset="-122"/>
              </a:rPr>
              <a:t> F’s.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DF2EF7B-9A1B-4D85-BCEA-996F1ADF21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3060" y="4807008"/>
            <a:ext cx="936625" cy="75280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09A4D8AB-9D11-41DF-AD79-A4077684F13C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3742415" y="4770507"/>
            <a:ext cx="109538" cy="441325"/>
          </a:xfrm>
          <a:prstGeom prst="leftBrace">
            <a:avLst>
              <a:gd name="adj1" fmla="val 33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534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Example 3.15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AADC87-21CC-4B36-A246-F5C498B8175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60438"/>
            <a:ext cx="8229600" cy="5165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the chance of winning any prize in a lottery is 3%.  Suppose that I play the lottery until I have won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5 times. Let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denote the number of times that I play the lottery. Find the probability function,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of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2E5521C-1F49-4A54-B73F-6CABD3975622}"/>
                  </a:ext>
                </a:extLst>
              </p:cNvPr>
              <p:cNvSpPr txBox="1"/>
              <p:nvPr/>
            </p:nvSpPr>
            <p:spPr bwMode="auto">
              <a:xfrm>
                <a:off x="543465" y="3536950"/>
                <a:ext cx="8143336" cy="960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+2,…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2E5521C-1F49-4A54-B73F-6CABD3975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465" y="3536950"/>
                <a:ext cx="8143336" cy="96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EF5E8C7-9BFD-401E-95C4-4B79090CFB78}"/>
                  </a:ext>
                </a:extLst>
              </p:cNvPr>
              <p:cNvSpPr txBox="1"/>
              <p:nvPr/>
            </p:nvSpPr>
            <p:spPr bwMode="auto">
              <a:xfrm>
                <a:off x="650637" y="4831556"/>
                <a:ext cx="6250496" cy="960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0.91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=5,6,7,…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EF5E8C7-9BFD-401E-95C4-4B79090CF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637" y="4831556"/>
                <a:ext cx="6250496" cy="960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0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7472" y="3137710"/>
                <a:ext cx="8119872" cy="279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/>
                  <a:t> of </a:t>
                </a:r>
                <a:r>
                  <a:rPr lang="en-US" altLang="zh-CN" sz="2800" i="1" dirty="0"/>
                  <a:t>X </a:t>
                </a:r>
                <a:r>
                  <a:rPr lang="en-US" altLang="zh-CN" sz="2800" dirty="0"/>
                  <a:t>must satisfy the following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two criteria: </a:t>
                </a:r>
                <a:br>
                  <a:rPr lang="en-US" altLang="zh-CN" sz="2800" dirty="0"/>
                </a:br>
                <a:endParaRPr lang="en-US" altLang="zh-CN" sz="2800" dirty="0"/>
              </a:p>
              <a:p>
                <a:r>
                  <a:rPr lang="en-US" altLang="zh-CN" sz="2800" i="1" dirty="0"/>
                  <a:t>• </a:t>
                </a:r>
                <a:r>
                  <a:rPr lang="en-US" altLang="zh-CN" sz="2800" dirty="0"/>
                  <a:t>Nonnegative: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) </a:t>
                </a:r>
                <a:r>
                  <a:rPr lang="en-US" altLang="zh-CN" sz="2800" i="1" dirty="0"/>
                  <a:t>&gt;</a:t>
                </a:r>
                <a:r>
                  <a:rPr lang="en-US" altLang="zh-CN" sz="2800" dirty="0"/>
                  <a:t>0 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 for some </a:t>
                </a:r>
                <a:r>
                  <a:rPr lang="en-US" altLang="zh-CN" sz="2800" i="1" dirty="0"/>
                  <a:t>j</a:t>
                </a:r>
                <a:r>
                  <a:rPr lang="en-US" altLang="zh-CN" sz="2800" dirty="0"/>
                  <a:t>, </a:t>
                </a:r>
              </a:p>
              <a:p>
                <a:r>
                  <a:rPr lang="en-US" altLang="zh-CN" sz="2800" dirty="0"/>
                  <a:t>				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)  =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otherwise; </a:t>
                </a:r>
              </a:p>
              <a:p>
                <a:endParaRPr lang="en-US" altLang="zh-CN" sz="2800" dirty="0"/>
              </a:p>
              <a:p>
                <a:r>
                  <a:rPr lang="en-US" altLang="zh-CN" sz="2800" i="1" dirty="0"/>
                  <a:t>• </a:t>
                </a:r>
                <a:r>
                  <a:rPr lang="en-US" altLang="zh-CN" sz="2800" dirty="0"/>
                  <a:t>Sums to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1: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i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3137710"/>
                <a:ext cx="8119872" cy="2792239"/>
              </a:xfrm>
              <a:prstGeom prst="rect">
                <a:avLst/>
              </a:prstGeom>
              <a:blipFill>
                <a:blip r:embed="rId2"/>
                <a:stretch>
                  <a:fillRect l="-1502" t="-2183" r="-3754" b="-3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57200" y="1152513"/>
            <a:ext cx="841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+mj-lt"/>
                <a:cs typeface="Franklin Gothic Medium"/>
              </a:rPr>
              <a:t>probability mass function (</a:t>
            </a:r>
            <a:r>
              <a:rPr lang="en-US" sz="2800" dirty="0" err="1">
                <a:solidFill>
                  <a:srgbClr val="FF9933"/>
                </a:solidFill>
                <a:latin typeface="+mj-lt"/>
                <a:cs typeface="Franklin Gothic Medium"/>
              </a:rPr>
              <a:t>p.m.f</a:t>
            </a:r>
            <a:r>
              <a:rPr lang="en-US" sz="2800" dirty="0">
                <a:solidFill>
                  <a:srgbClr val="FF9933"/>
                </a:solidFill>
                <a:latin typeface="+mj-lt"/>
                <a:cs typeface="Franklin Gothic Medium"/>
              </a:rPr>
              <a:t>.) </a:t>
            </a:r>
            <a:r>
              <a:rPr lang="en-US" sz="2800" dirty="0">
                <a:latin typeface="+mj-lt"/>
                <a:cs typeface="Franklin Gothic Medium"/>
              </a:rPr>
              <a:t>of discrete random variable </a:t>
            </a:r>
            <a:r>
              <a:rPr lang="en-US" sz="2800" i="1" dirty="0">
                <a:latin typeface="+mj-lt"/>
                <a:cs typeface="Garamond"/>
              </a:rPr>
              <a:t>X</a:t>
            </a:r>
            <a:r>
              <a:rPr lang="en-US" sz="2800" dirty="0">
                <a:latin typeface="+mj-lt"/>
                <a:cs typeface="Franklin Gothic Medium"/>
              </a:rPr>
              <a:t> is the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24040" y="2245016"/>
                <a:ext cx="25643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3200" i="1" dirty="0">
                    <a:solidFill>
                      <a:prstClr val="black"/>
                    </a:solidFill>
                    <a:latin typeface="+mj-lt"/>
                    <a:cs typeface="Garamond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cs typeface="Garamon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cs typeface="Garamond"/>
                  </a:rPr>
                  <a:t>) = </a:t>
                </a:r>
                <a:r>
                  <a:rPr lang="en-US" sz="3200" i="1" dirty="0">
                    <a:solidFill>
                      <a:prstClr val="black"/>
                    </a:solidFill>
                    <a:latin typeface="+mj-lt"/>
                    <a:cs typeface="Garamond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cs typeface="Garamond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+mj-lt"/>
                    <a:cs typeface="Garamond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cs typeface="Garamond"/>
                  </a:rPr>
                  <a:t>)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40" y="2245016"/>
                <a:ext cx="2564356" cy="584775"/>
              </a:xfrm>
              <a:prstGeom prst="rect">
                <a:avLst/>
              </a:prstGeom>
              <a:blipFill>
                <a:blip r:embed="rId3"/>
                <a:stretch>
                  <a:fillRect l="-5938" t="-12500" r="-4751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E(X) and Var(X)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AADC87-21CC-4B36-A246-F5C498B8175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60438"/>
            <a:ext cx="8229600" cy="5165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157063F-4B3B-4ADE-93E1-6868567BDF48}"/>
              </a:ext>
            </a:extLst>
          </p:cNvPr>
          <p:cNvSpPr txBox="1">
            <a:spLocks noChangeArrowheads="1"/>
          </p:cNvSpPr>
          <p:nvPr/>
        </p:nvSpPr>
        <p:spPr>
          <a:xfrm>
            <a:off x="247261" y="1849041"/>
            <a:ext cx="8350250" cy="519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FS FFS FFFFS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26798697-316D-4FA6-8A9A-0023BEF17408}"/>
              </a:ext>
            </a:extLst>
          </p:cNvPr>
          <p:cNvSpPr>
            <a:spLocks/>
          </p:cNvSpPr>
          <p:nvPr/>
        </p:nvSpPr>
        <p:spPr bwMode="auto">
          <a:xfrm rot="5400000">
            <a:off x="3409172" y="1496259"/>
            <a:ext cx="442913" cy="433507"/>
          </a:xfrm>
          <a:prstGeom prst="leftBrace">
            <a:avLst>
              <a:gd name="adj1" fmla="val 97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D7C3D636-178C-4137-B818-76626EB45D0E}"/>
              </a:ext>
            </a:extLst>
          </p:cNvPr>
          <p:cNvSpPr>
            <a:spLocks/>
          </p:cNvSpPr>
          <p:nvPr/>
        </p:nvSpPr>
        <p:spPr bwMode="auto">
          <a:xfrm rot="5400000">
            <a:off x="3946886" y="1453131"/>
            <a:ext cx="442913" cy="496763"/>
          </a:xfrm>
          <a:prstGeom prst="leftBrace">
            <a:avLst>
              <a:gd name="adj1" fmla="val 97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7FD0FA6-667C-4693-A0C3-426DD1D49F7C}"/>
              </a:ext>
            </a:extLst>
          </p:cNvPr>
          <p:cNvSpPr>
            <a:spLocks/>
          </p:cNvSpPr>
          <p:nvPr/>
        </p:nvSpPr>
        <p:spPr bwMode="auto">
          <a:xfrm rot="5400000">
            <a:off x="4747702" y="1276289"/>
            <a:ext cx="442913" cy="861953"/>
          </a:xfrm>
          <a:prstGeom prst="leftBrace">
            <a:avLst>
              <a:gd name="adj1" fmla="val 97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0AB4489-D090-41FA-9FE8-2D8C6217BDFE}"/>
                  </a:ext>
                </a:extLst>
              </p:cNvPr>
              <p:cNvSpPr txBox="1"/>
              <p:nvPr/>
            </p:nvSpPr>
            <p:spPr bwMode="auto">
              <a:xfrm>
                <a:off x="3413875" y="999837"/>
                <a:ext cx="3380868" cy="960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0AB4489-D090-41FA-9FE8-2D8C6217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3875" y="999837"/>
                <a:ext cx="3380868" cy="960438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FB9C018-3581-4382-82DF-5FB9E3F088D2}"/>
              </a:ext>
            </a:extLst>
          </p:cNvPr>
          <p:cNvSpPr txBox="1"/>
          <p:nvPr/>
        </p:nvSpPr>
        <p:spPr>
          <a:xfrm>
            <a:off x="532309" y="240811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</a:t>
            </a:r>
          </a:p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total number of trails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568D378E-B6BC-4D4C-AB63-9A0E0AADFA0B}"/>
                  </a:ext>
                </a:extLst>
              </p:cNvPr>
              <p:cNvSpPr txBox="1"/>
              <p:nvPr/>
            </p:nvSpPr>
            <p:spPr bwMode="auto">
              <a:xfrm>
                <a:off x="1392419" y="3586436"/>
                <a:ext cx="3380868" cy="960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568D378E-B6BC-4D4C-AB63-9A0E0AAD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2419" y="3586436"/>
                <a:ext cx="3380868" cy="960438"/>
              </a:xfrm>
              <a:prstGeom prst="rect">
                <a:avLst/>
              </a:prstGeom>
              <a:blipFill>
                <a:blip r:embed="rId3"/>
                <a:stretch>
                  <a:fillRect l="-3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605FC044-0B54-49F0-B1D9-C24971542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548" y="5106987"/>
            <a:ext cx="1352550" cy="7905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A3D0FD-7518-4611-B9C7-D1D7BFA5C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91" y="5238237"/>
            <a:ext cx="1043309" cy="43719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90CF1A-3514-4A7A-B2DF-C78B79E4A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816" y="5106987"/>
            <a:ext cx="1533553" cy="7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Hypergeometric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E57C76-8EB9-49C7-BBE0-0FF0D155EFBF}"/>
              </a:ext>
            </a:extLst>
          </p:cNvPr>
          <p:cNvSpPr txBox="1">
            <a:spLocks noChangeArrowheads="1"/>
          </p:cNvSpPr>
          <p:nvPr/>
        </p:nvSpPr>
        <p:spPr>
          <a:xfrm>
            <a:off x="442912" y="1098550"/>
            <a:ext cx="8347075" cy="52290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 urn containing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balls, (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white balls,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black balls) ,  Randomly draw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balls, Let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denote the number of white balls drew in the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balls.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When having replacements, what does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distributed    as?</a:t>
            </a:r>
          </a:p>
          <a:p>
            <a:pPr marL="514350" marR="0" lvl="0" indent="-5143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lang="en-US" altLang="zh-CN" sz="2800" kern="0" dirty="0">
              <a:solidFill>
                <a:srgbClr val="000000"/>
              </a:solidFill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514350" indent="-514350" defTabSz="914400" eaLnBrk="0" fontAlgn="base" hangingPunct="0">
              <a:lnSpc>
                <a:spcPct val="90000"/>
              </a:lnSpc>
              <a:spcAft>
                <a:spcPct val="0"/>
              </a:spcAft>
              <a:buFontTx/>
              <a:buAutoNum type="arabicParenBoth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When without replacements, what does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distributed    as?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Hypergeometric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E57C76-8EB9-49C7-BBE0-0FF0D155EFBF}"/>
              </a:ext>
            </a:extLst>
          </p:cNvPr>
          <p:cNvSpPr txBox="1">
            <a:spLocks noChangeArrowheads="1"/>
          </p:cNvSpPr>
          <p:nvPr/>
        </p:nvSpPr>
        <p:spPr>
          <a:xfrm>
            <a:off x="442912" y="1098550"/>
            <a:ext cx="8347075" cy="52290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Suppose we have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objects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two category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.  Let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 the number of elements in category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 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and let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 the number of elements in the other category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Now suppose that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elements are selected from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objects at random. Let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denote the elements from category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A.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n – X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will be the number of elements from category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B.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Find the probability distribution of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651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Hypergeometric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409D41-B160-4F4E-A8B0-12547F9F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12925"/>
            <a:ext cx="6416675" cy="41910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1D0B959A-B5CA-44F0-952D-FDD99B2196D3}"/>
              </a:ext>
            </a:extLst>
          </p:cNvPr>
          <p:cNvSpPr>
            <a:spLocks/>
          </p:cNvSpPr>
          <p:nvPr/>
        </p:nvSpPr>
        <p:spPr bwMode="auto">
          <a:xfrm>
            <a:off x="3203575" y="1812925"/>
            <a:ext cx="2681287" cy="4175125"/>
          </a:xfrm>
          <a:custGeom>
            <a:avLst/>
            <a:gdLst>
              <a:gd name="T0" fmla="*/ 2147483647 w 1689"/>
              <a:gd name="T1" fmla="*/ 0 h 2630"/>
              <a:gd name="T2" fmla="*/ 2147483647 w 1689"/>
              <a:gd name="T3" fmla="*/ 2147483647 h 2630"/>
              <a:gd name="T4" fmla="*/ 2147483647 w 1689"/>
              <a:gd name="T5" fmla="*/ 2147483647 h 2630"/>
              <a:gd name="T6" fmla="*/ 2147483647 w 1689"/>
              <a:gd name="T7" fmla="*/ 2147483647 h 2630"/>
              <a:gd name="T8" fmla="*/ 2147483647 w 1689"/>
              <a:gd name="T9" fmla="*/ 2147483647 h 2630"/>
              <a:gd name="T10" fmla="*/ 2147483647 w 1689"/>
              <a:gd name="T11" fmla="*/ 2147483647 h 2630"/>
              <a:gd name="T12" fmla="*/ 2147483647 w 1689"/>
              <a:gd name="T13" fmla="*/ 2147483647 h 2630"/>
              <a:gd name="T14" fmla="*/ 2147483647 w 1689"/>
              <a:gd name="T15" fmla="*/ 2147483647 h 2630"/>
              <a:gd name="T16" fmla="*/ 2147483647 w 1689"/>
              <a:gd name="T17" fmla="*/ 2147483647 h 2630"/>
              <a:gd name="T18" fmla="*/ 2147483647 w 1689"/>
              <a:gd name="T19" fmla="*/ 2147483647 h 2630"/>
              <a:gd name="T20" fmla="*/ 2147483647 w 1689"/>
              <a:gd name="T21" fmla="*/ 2147483647 h 2630"/>
              <a:gd name="T22" fmla="*/ 2147483647 w 1689"/>
              <a:gd name="T23" fmla="*/ 2147483647 h 2630"/>
              <a:gd name="T24" fmla="*/ 2147483647 w 1689"/>
              <a:gd name="T25" fmla="*/ 2147483647 h 2630"/>
              <a:gd name="T26" fmla="*/ 2147483647 w 1689"/>
              <a:gd name="T27" fmla="*/ 2147483647 h 2630"/>
              <a:gd name="T28" fmla="*/ 2147483647 w 1689"/>
              <a:gd name="T29" fmla="*/ 2147483647 h 2630"/>
              <a:gd name="T30" fmla="*/ 2147483647 w 1689"/>
              <a:gd name="T31" fmla="*/ 2147483647 h 26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89"/>
              <a:gd name="T49" fmla="*/ 0 h 2630"/>
              <a:gd name="T50" fmla="*/ 1689 w 1689"/>
              <a:gd name="T51" fmla="*/ 2630 h 263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89" h="2630">
                <a:moveTo>
                  <a:pt x="40" y="0"/>
                </a:moveTo>
                <a:cubicBezTo>
                  <a:pt x="20" y="40"/>
                  <a:pt x="0" y="80"/>
                  <a:pt x="11" y="134"/>
                </a:cubicBezTo>
                <a:cubicBezTo>
                  <a:pt x="22" y="188"/>
                  <a:pt x="19" y="283"/>
                  <a:pt x="107" y="326"/>
                </a:cubicBezTo>
                <a:cubicBezTo>
                  <a:pt x="195" y="369"/>
                  <a:pt x="398" y="354"/>
                  <a:pt x="539" y="394"/>
                </a:cubicBezTo>
                <a:cubicBezTo>
                  <a:pt x="680" y="434"/>
                  <a:pt x="834" y="500"/>
                  <a:pt x="952" y="566"/>
                </a:cubicBezTo>
                <a:cubicBezTo>
                  <a:pt x="1070" y="632"/>
                  <a:pt x="1188" y="702"/>
                  <a:pt x="1249" y="787"/>
                </a:cubicBezTo>
                <a:cubicBezTo>
                  <a:pt x="1310" y="872"/>
                  <a:pt x="1297" y="989"/>
                  <a:pt x="1316" y="1075"/>
                </a:cubicBezTo>
                <a:cubicBezTo>
                  <a:pt x="1335" y="1161"/>
                  <a:pt x="1417" y="1199"/>
                  <a:pt x="1364" y="1306"/>
                </a:cubicBezTo>
                <a:cubicBezTo>
                  <a:pt x="1311" y="1413"/>
                  <a:pt x="1073" y="1600"/>
                  <a:pt x="1000" y="1718"/>
                </a:cubicBezTo>
                <a:cubicBezTo>
                  <a:pt x="927" y="1836"/>
                  <a:pt x="910" y="1957"/>
                  <a:pt x="923" y="2016"/>
                </a:cubicBezTo>
                <a:cubicBezTo>
                  <a:pt x="936" y="2075"/>
                  <a:pt x="964" y="2048"/>
                  <a:pt x="1076" y="2074"/>
                </a:cubicBezTo>
                <a:cubicBezTo>
                  <a:pt x="1188" y="2100"/>
                  <a:pt x="1501" y="2137"/>
                  <a:pt x="1595" y="2170"/>
                </a:cubicBezTo>
                <a:cubicBezTo>
                  <a:pt x="1689" y="2203"/>
                  <a:pt x="1638" y="2242"/>
                  <a:pt x="1643" y="2275"/>
                </a:cubicBezTo>
                <a:cubicBezTo>
                  <a:pt x="1648" y="2308"/>
                  <a:pt x="1658" y="2325"/>
                  <a:pt x="1624" y="2371"/>
                </a:cubicBezTo>
                <a:cubicBezTo>
                  <a:pt x="1590" y="2417"/>
                  <a:pt x="1472" y="2511"/>
                  <a:pt x="1441" y="2554"/>
                </a:cubicBezTo>
                <a:cubicBezTo>
                  <a:pt x="1410" y="2597"/>
                  <a:pt x="1425" y="2613"/>
                  <a:pt x="1441" y="263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874742F-0C3B-4A23-803A-D70B8E2D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717" y="2760424"/>
            <a:ext cx="3316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Category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elements)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7179FB5-08AB-43A9-A274-CA58F335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986" y="2089150"/>
            <a:ext cx="3549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Category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N-m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elements)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DAD5802-0020-4B93-9422-61A7347A49F6}"/>
              </a:ext>
            </a:extLst>
          </p:cNvPr>
          <p:cNvSpPr>
            <a:spLocks/>
          </p:cNvSpPr>
          <p:nvPr/>
        </p:nvSpPr>
        <p:spPr bwMode="auto">
          <a:xfrm>
            <a:off x="3206750" y="3200400"/>
            <a:ext cx="4064000" cy="1646238"/>
          </a:xfrm>
          <a:custGeom>
            <a:avLst/>
            <a:gdLst>
              <a:gd name="T0" fmla="*/ 2147483647 w 2560"/>
              <a:gd name="T1" fmla="*/ 2147483647 h 1037"/>
              <a:gd name="T2" fmla="*/ 2147483647 w 2560"/>
              <a:gd name="T3" fmla="*/ 2147483647 h 1037"/>
              <a:gd name="T4" fmla="*/ 2147483647 w 2560"/>
              <a:gd name="T5" fmla="*/ 2147483647 h 1037"/>
              <a:gd name="T6" fmla="*/ 2147483647 w 2560"/>
              <a:gd name="T7" fmla="*/ 2147483647 h 1037"/>
              <a:gd name="T8" fmla="*/ 2147483647 w 2560"/>
              <a:gd name="T9" fmla="*/ 2147483647 h 1037"/>
              <a:gd name="T10" fmla="*/ 2147483647 w 2560"/>
              <a:gd name="T11" fmla="*/ 0 h 1037"/>
              <a:gd name="T12" fmla="*/ 2147483647 w 2560"/>
              <a:gd name="T13" fmla="*/ 2147483647 h 1037"/>
              <a:gd name="T14" fmla="*/ 2147483647 w 2560"/>
              <a:gd name="T15" fmla="*/ 2147483647 h 1037"/>
              <a:gd name="T16" fmla="*/ 2147483647 w 2560"/>
              <a:gd name="T17" fmla="*/ 2147483647 h 1037"/>
              <a:gd name="T18" fmla="*/ 2147483647 w 2560"/>
              <a:gd name="T19" fmla="*/ 2147483647 h 1037"/>
              <a:gd name="T20" fmla="*/ 2147483647 w 2560"/>
              <a:gd name="T21" fmla="*/ 2147483647 h 1037"/>
              <a:gd name="T22" fmla="*/ 2147483647 w 2560"/>
              <a:gd name="T23" fmla="*/ 2147483647 h 1037"/>
              <a:gd name="T24" fmla="*/ 2147483647 w 2560"/>
              <a:gd name="T25" fmla="*/ 2147483647 h 1037"/>
              <a:gd name="T26" fmla="*/ 2147483647 w 2560"/>
              <a:gd name="T27" fmla="*/ 2147483647 h 1037"/>
              <a:gd name="T28" fmla="*/ 2147483647 w 2560"/>
              <a:gd name="T29" fmla="*/ 2147483647 h 1037"/>
              <a:gd name="T30" fmla="*/ 2147483647 w 2560"/>
              <a:gd name="T31" fmla="*/ 2147483647 h 1037"/>
              <a:gd name="T32" fmla="*/ 2147483647 w 2560"/>
              <a:gd name="T33" fmla="*/ 2147483647 h 1037"/>
              <a:gd name="T34" fmla="*/ 2147483647 w 2560"/>
              <a:gd name="T35" fmla="*/ 2147483647 h 1037"/>
              <a:gd name="T36" fmla="*/ 2147483647 w 2560"/>
              <a:gd name="T37" fmla="*/ 2147483647 h 1037"/>
              <a:gd name="T38" fmla="*/ 0 w 2560"/>
              <a:gd name="T39" fmla="*/ 2147483647 h 1037"/>
              <a:gd name="T40" fmla="*/ 2147483647 w 2560"/>
              <a:gd name="T41" fmla="*/ 2147483647 h 1037"/>
              <a:gd name="T42" fmla="*/ 2147483647 w 2560"/>
              <a:gd name="T43" fmla="*/ 2147483647 h 1037"/>
              <a:gd name="T44" fmla="*/ 2147483647 w 2560"/>
              <a:gd name="T45" fmla="*/ 2147483647 h 1037"/>
              <a:gd name="T46" fmla="*/ 2147483647 w 2560"/>
              <a:gd name="T47" fmla="*/ 2147483647 h 1037"/>
              <a:gd name="T48" fmla="*/ 2147483647 w 2560"/>
              <a:gd name="T49" fmla="*/ 2147483647 h 1037"/>
              <a:gd name="T50" fmla="*/ 2147483647 w 2560"/>
              <a:gd name="T51" fmla="*/ 2147483647 h 1037"/>
              <a:gd name="T52" fmla="*/ 2147483647 w 2560"/>
              <a:gd name="T53" fmla="*/ 2147483647 h 1037"/>
              <a:gd name="T54" fmla="*/ 2147483647 w 2560"/>
              <a:gd name="T55" fmla="*/ 2147483647 h 1037"/>
              <a:gd name="T56" fmla="*/ 2147483647 w 2560"/>
              <a:gd name="T57" fmla="*/ 2147483647 h 1037"/>
              <a:gd name="T58" fmla="*/ 2147483647 w 2560"/>
              <a:gd name="T59" fmla="*/ 2147483647 h 1037"/>
              <a:gd name="T60" fmla="*/ 2147483647 w 2560"/>
              <a:gd name="T61" fmla="*/ 2147483647 h 1037"/>
              <a:gd name="T62" fmla="*/ 2147483647 w 2560"/>
              <a:gd name="T63" fmla="*/ 2147483647 h 1037"/>
              <a:gd name="T64" fmla="*/ 2147483647 w 2560"/>
              <a:gd name="T65" fmla="*/ 2147483647 h 1037"/>
              <a:gd name="T66" fmla="*/ 2147483647 w 2560"/>
              <a:gd name="T67" fmla="*/ 2147483647 h 1037"/>
              <a:gd name="T68" fmla="*/ 2147483647 w 2560"/>
              <a:gd name="T69" fmla="*/ 2147483647 h 1037"/>
              <a:gd name="T70" fmla="*/ 2147483647 w 2560"/>
              <a:gd name="T71" fmla="*/ 2147483647 h 1037"/>
              <a:gd name="T72" fmla="*/ 2147483647 w 2560"/>
              <a:gd name="T73" fmla="*/ 2147483647 h 1037"/>
              <a:gd name="T74" fmla="*/ 2147483647 w 2560"/>
              <a:gd name="T75" fmla="*/ 2147483647 h 1037"/>
              <a:gd name="T76" fmla="*/ 2147483647 w 2560"/>
              <a:gd name="T77" fmla="*/ 2147483647 h 1037"/>
              <a:gd name="T78" fmla="*/ 2147483647 w 2560"/>
              <a:gd name="T79" fmla="*/ 2147483647 h 1037"/>
              <a:gd name="T80" fmla="*/ 2147483647 w 2560"/>
              <a:gd name="T81" fmla="*/ 2147483647 h 1037"/>
              <a:gd name="T82" fmla="*/ 2147483647 w 2560"/>
              <a:gd name="T83" fmla="*/ 2147483647 h 1037"/>
              <a:gd name="T84" fmla="*/ 2147483647 w 2560"/>
              <a:gd name="T85" fmla="*/ 2147483647 h 1037"/>
              <a:gd name="T86" fmla="*/ 2147483647 w 2560"/>
              <a:gd name="T87" fmla="*/ 2147483647 h 1037"/>
              <a:gd name="T88" fmla="*/ 2147483647 w 2560"/>
              <a:gd name="T89" fmla="*/ 2147483647 h 1037"/>
              <a:gd name="T90" fmla="*/ 2147483647 w 2560"/>
              <a:gd name="T91" fmla="*/ 2147483647 h 1037"/>
              <a:gd name="T92" fmla="*/ 2147483647 w 2560"/>
              <a:gd name="T93" fmla="*/ 2147483647 h 1037"/>
              <a:gd name="T94" fmla="*/ 2147483647 w 2560"/>
              <a:gd name="T95" fmla="*/ 2147483647 h 1037"/>
              <a:gd name="T96" fmla="*/ 2147483647 w 2560"/>
              <a:gd name="T97" fmla="*/ 2147483647 h 1037"/>
              <a:gd name="T98" fmla="*/ 2147483647 w 2560"/>
              <a:gd name="T99" fmla="*/ 2147483647 h 1037"/>
              <a:gd name="T100" fmla="*/ 2147483647 w 2560"/>
              <a:gd name="T101" fmla="*/ 2147483647 h 103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560"/>
              <a:gd name="T154" fmla="*/ 0 h 1037"/>
              <a:gd name="T155" fmla="*/ 2560 w 2560"/>
              <a:gd name="T156" fmla="*/ 1037 h 103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560" h="1037">
                <a:moveTo>
                  <a:pt x="2160" y="134"/>
                </a:moveTo>
                <a:cubicBezTo>
                  <a:pt x="2157" y="147"/>
                  <a:pt x="2160" y="164"/>
                  <a:pt x="2150" y="173"/>
                </a:cubicBezTo>
                <a:cubicBezTo>
                  <a:pt x="2112" y="207"/>
                  <a:pt x="2053" y="215"/>
                  <a:pt x="2006" y="230"/>
                </a:cubicBezTo>
                <a:cubicBezTo>
                  <a:pt x="1953" y="222"/>
                  <a:pt x="1936" y="219"/>
                  <a:pt x="1901" y="182"/>
                </a:cubicBezTo>
                <a:cubicBezTo>
                  <a:pt x="1892" y="157"/>
                  <a:pt x="1866" y="55"/>
                  <a:pt x="1853" y="38"/>
                </a:cubicBezTo>
                <a:cubicBezTo>
                  <a:pt x="1826" y="4"/>
                  <a:pt x="1750" y="4"/>
                  <a:pt x="1718" y="0"/>
                </a:cubicBezTo>
                <a:cubicBezTo>
                  <a:pt x="1708" y="1"/>
                  <a:pt x="1637" y="6"/>
                  <a:pt x="1613" y="19"/>
                </a:cubicBezTo>
                <a:cubicBezTo>
                  <a:pt x="1563" y="47"/>
                  <a:pt x="1523" y="87"/>
                  <a:pt x="1469" y="106"/>
                </a:cubicBezTo>
                <a:cubicBezTo>
                  <a:pt x="1385" y="98"/>
                  <a:pt x="1319" y="87"/>
                  <a:pt x="1238" y="67"/>
                </a:cubicBezTo>
                <a:cubicBezTo>
                  <a:pt x="1203" y="58"/>
                  <a:pt x="1133" y="48"/>
                  <a:pt x="1133" y="48"/>
                </a:cubicBezTo>
                <a:cubicBezTo>
                  <a:pt x="1043" y="56"/>
                  <a:pt x="901" y="67"/>
                  <a:pt x="816" y="106"/>
                </a:cubicBezTo>
                <a:cubicBezTo>
                  <a:pt x="751" y="135"/>
                  <a:pt x="735" y="156"/>
                  <a:pt x="681" y="192"/>
                </a:cubicBezTo>
                <a:cubicBezTo>
                  <a:pt x="631" y="268"/>
                  <a:pt x="590" y="363"/>
                  <a:pt x="499" y="394"/>
                </a:cubicBezTo>
                <a:cubicBezTo>
                  <a:pt x="461" y="431"/>
                  <a:pt x="448" y="423"/>
                  <a:pt x="403" y="442"/>
                </a:cubicBezTo>
                <a:cubicBezTo>
                  <a:pt x="344" y="468"/>
                  <a:pt x="284" y="492"/>
                  <a:pt x="221" y="509"/>
                </a:cubicBezTo>
                <a:cubicBezTo>
                  <a:pt x="181" y="535"/>
                  <a:pt x="135" y="548"/>
                  <a:pt x="96" y="576"/>
                </a:cubicBezTo>
                <a:cubicBezTo>
                  <a:pt x="85" y="584"/>
                  <a:pt x="78" y="596"/>
                  <a:pt x="67" y="605"/>
                </a:cubicBezTo>
                <a:cubicBezTo>
                  <a:pt x="58" y="612"/>
                  <a:pt x="48" y="618"/>
                  <a:pt x="38" y="624"/>
                </a:cubicBezTo>
                <a:cubicBezTo>
                  <a:pt x="32" y="634"/>
                  <a:pt x="24" y="642"/>
                  <a:pt x="19" y="653"/>
                </a:cubicBezTo>
                <a:cubicBezTo>
                  <a:pt x="11" y="671"/>
                  <a:pt x="0" y="710"/>
                  <a:pt x="0" y="710"/>
                </a:cubicBezTo>
                <a:cubicBezTo>
                  <a:pt x="5" y="784"/>
                  <a:pt x="5" y="886"/>
                  <a:pt x="57" y="950"/>
                </a:cubicBezTo>
                <a:cubicBezTo>
                  <a:pt x="78" y="976"/>
                  <a:pt x="103" y="988"/>
                  <a:pt x="134" y="998"/>
                </a:cubicBezTo>
                <a:cubicBezTo>
                  <a:pt x="153" y="1004"/>
                  <a:pt x="173" y="1012"/>
                  <a:pt x="192" y="1018"/>
                </a:cubicBezTo>
                <a:cubicBezTo>
                  <a:pt x="202" y="1021"/>
                  <a:pt x="221" y="1027"/>
                  <a:pt x="221" y="1027"/>
                </a:cubicBezTo>
                <a:cubicBezTo>
                  <a:pt x="250" y="1024"/>
                  <a:pt x="280" y="1029"/>
                  <a:pt x="307" y="1018"/>
                </a:cubicBezTo>
                <a:cubicBezTo>
                  <a:pt x="328" y="1009"/>
                  <a:pt x="339" y="986"/>
                  <a:pt x="355" y="970"/>
                </a:cubicBezTo>
                <a:cubicBezTo>
                  <a:pt x="428" y="896"/>
                  <a:pt x="458" y="783"/>
                  <a:pt x="566" y="749"/>
                </a:cubicBezTo>
                <a:cubicBezTo>
                  <a:pt x="644" y="756"/>
                  <a:pt x="709" y="759"/>
                  <a:pt x="777" y="797"/>
                </a:cubicBezTo>
                <a:cubicBezTo>
                  <a:pt x="818" y="820"/>
                  <a:pt x="850" y="859"/>
                  <a:pt x="893" y="874"/>
                </a:cubicBezTo>
                <a:cubicBezTo>
                  <a:pt x="925" y="921"/>
                  <a:pt x="903" y="896"/>
                  <a:pt x="969" y="941"/>
                </a:cubicBezTo>
                <a:cubicBezTo>
                  <a:pt x="1017" y="974"/>
                  <a:pt x="981" y="983"/>
                  <a:pt x="1056" y="1008"/>
                </a:cubicBezTo>
                <a:cubicBezTo>
                  <a:pt x="1126" y="1031"/>
                  <a:pt x="1094" y="1022"/>
                  <a:pt x="1152" y="1037"/>
                </a:cubicBezTo>
                <a:cubicBezTo>
                  <a:pt x="1206" y="1034"/>
                  <a:pt x="1261" y="1035"/>
                  <a:pt x="1315" y="1027"/>
                </a:cubicBezTo>
                <a:cubicBezTo>
                  <a:pt x="1346" y="1022"/>
                  <a:pt x="1345" y="997"/>
                  <a:pt x="1363" y="979"/>
                </a:cubicBezTo>
                <a:cubicBezTo>
                  <a:pt x="1407" y="935"/>
                  <a:pt x="1379" y="989"/>
                  <a:pt x="1421" y="931"/>
                </a:cubicBezTo>
                <a:cubicBezTo>
                  <a:pt x="1454" y="885"/>
                  <a:pt x="1469" y="831"/>
                  <a:pt x="1488" y="778"/>
                </a:cubicBezTo>
                <a:cubicBezTo>
                  <a:pt x="1492" y="736"/>
                  <a:pt x="1480" y="686"/>
                  <a:pt x="1507" y="653"/>
                </a:cubicBezTo>
                <a:cubicBezTo>
                  <a:pt x="1527" y="629"/>
                  <a:pt x="1593" y="614"/>
                  <a:pt x="1593" y="614"/>
                </a:cubicBezTo>
                <a:cubicBezTo>
                  <a:pt x="1686" y="617"/>
                  <a:pt x="1779" y="616"/>
                  <a:pt x="1872" y="624"/>
                </a:cubicBezTo>
                <a:cubicBezTo>
                  <a:pt x="1875" y="624"/>
                  <a:pt x="1943" y="648"/>
                  <a:pt x="1958" y="653"/>
                </a:cubicBezTo>
                <a:cubicBezTo>
                  <a:pt x="2028" y="677"/>
                  <a:pt x="2116" y="707"/>
                  <a:pt x="2189" y="720"/>
                </a:cubicBezTo>
                <a:cubicBezTo>
                  <a:pt x="2230" y="717"/>
                  <a:pt x="2273" y="721"/>
                  <a:pt x="2313" y="710"/>
                </a:cubicBezTo>
                <a:cubicBezTo>
                  <a:pt x="2335" y="704"/>
                  <a:pt x="2352" y="685"/>
                  <a:pt x="2371" y="672"/>
                </a:cubicBezTo>
                <a:cubicBezTo>
                  <a:pt x="2381" y="666"/>
                  <a:pt x="2400" y="653"/>
                  <a:pt x="2400" y="653"/>
                </a:cubicBezTo>
                <a:cubicBezTo>
                  <a:pt x="2430" y="613"/>
                  <a:pt x="2456" y="587"/>
                  <a:pt x="2496" y="557"/>
                </a:cubicBezTo>
                <a:cubicBezTo>
                  <a:pt x="2515" y="528"/>
                  <a:pt x="2525" y="499"/>
                  <a:pt x="2544" y="470"/>
                </a:cubicBezTo>
                <a:cubicBezTo>
                  <a:pt x="2560" y="421"/>
                  <a:pt x="2547" y="389"/>
                  <a:pt x="2525" y="346"/>
                </a:cubicBezTo>
                <a:cubicBezTo>
                  <a:pt x="2499" y="295"/>
                  <a:pt x="2468" y="216"/>
                  <a:pt x="2419" y="182"/>
                </a:cubicBezTo>
                <a:cubicBezTo>
                  <a:pt x="2389" y="161"/>
                  <a:pt x="2355" y="160"/>
                  <a:pt x="2323" y="144"/>
                </a:cubicBezTo>
                <a:cubicBezTo>
                  <a:pt x="2248" y="106"/>
                  <a:pt x="2338" y="140"/>
                  <a:pt x="2265" y="115"/>
                </a:cubicBezTo>
                <a:cubicBezTo>
                  <a:pt x="2157" y="125"/>
                  <a:pt x="2160" y="90"/>
                  <a:pt x="2160" y="134"/>
                </a:cubicBezTo>
                <a:close/>
              </a:path>
            </a:pathLst>
          </a:custGeom>
          <a:solidFill>
            <a:srgbClr val="C0C0C0">
              <a:alpha val="67058"/>
            </a:srgb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346AAF57-AFE8-4862-838B-5727E7AB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122863"/>
            <a:ext cx="2908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sample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elements)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4F1F5FEB-6D17-44A4-B36E-8D8AC9A9F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75" y="4770438"/>
            <a:ext cx="350837" cy="381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79B1CFDA-2580-4BF4-983B-55F81816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2" y="3827463"/>
            <a:ext cx="34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2A36D98-E7C4-470A-BF50-79A18FFA5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3675063"/>
            <a:ext cx="1049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 - x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3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Hypergeometric Random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6393D10-D9B6-4E0E-8A6E-6E292757D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884555"/>
            <a:ext cx="82740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altLang="zh-CN" sz="2800" b="1" ker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Thus</a:t>
            </a:r>
            <a:r>
              <a:rPr lang="en-US" altLang="zh-CN" sz="2800" ker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probability function of </a:t>
            </a:r>
            <a:r>
              <a:rPr lang="en-US" altLang="zh-CN" sz="2800" i="1" ker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is: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FC6C4CA-BF48-4E0F-B01D-56D0B60C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5" y="4707573"/>
            <a:ext cx="827405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 random variable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that has this distribution is said to have the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Hypergeometric distribution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29D79E-1172-488C-9EB3-E8E5C339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441510"/>
            <a:ext cx="2406650" cy="122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The total number of ways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 can be chosen from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3B392C7D-FA3B-4D2E-A3E9-B1977FF94BE3}"/>
                  </a:ext>
                </a:extLst>
              </p:cNvPr>
              <p:cNvSpPr txBox="1"/>
              <p:nvPr/>
            </p:nvSpPr>
            <p:spPr bwMode="auto">
              <a:xfrm>
                <a:off x="1608195" y="2943282"/>
                <a:ext cx="5076825" cy="2052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3B392C7D-FA3B-4D2E-A3E9-B1977FF9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195" y="2943282"/>
                <a:ext cx="5076825" cy="2052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6">
            <a:extLst>
              <a:ext uri="{FF2B5EF4-FFF2-40B4-BE49-F238E27FC236}">
                <a16:creationId xmlns:a16="http://schemas.microsoft.com/office/drawing/2014/main" id="{A243AB7B-E81C-4C1C-9430-6FF49EE7E4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0688" y="3928872"/>
            <a:ext cx="623887" cy="106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E49B3F1-434A-4418-8C92-28E35CA3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1598422"/>
            <a:ext cx="2114550" cy="96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The number of ways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 can be chosen Group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D974A065-C771-4AC1-A92A-B84B8A447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2643627"/>
            <a:ext cx="304800" cy="3349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D2304C8-A8A4-45B2-9026-2490F955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1536510"/>
            <a:ext cx="2114550" cy="97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The number of ways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 can be chosen Group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D0F3C3DB-6F45-4E60-AF17-D9EF17473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2512822"/>
            <a:ext cx="671512" cy="365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8755E040-1046-4E7D-8FDC-E0DB53832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475" y="5696585"/>
                <a:ext cx="8274050" cy="102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possible values of 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are integer values that range from max(0,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 –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)) to min(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n, m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8755E040-1046-4E7D-8FDC-E0DB53832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475" y="5696585"/>
                <a:ext cx="8274050" cy="1020763"/>
              </a:xfrm>
              <a:prstGeom prst="rect">
                <a:avLst/>
              </a:prstGeom>
              <a:blipFill>
                <a:blip r:embed="rId3"/>
                <a:stretch>
                  <a:fillRect l="-1179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486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Franklin Gothic Medium"/>
                <a:cs typeface="Franklin Gothic Medium"/>
              </a:rPr>
              <a:t>Example 3.16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74E66BE-3EC3-4834-A6E2-D00A3336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83" y="1113250"/>
            <a:ext cx="8391917" cy="2303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Example  </a:t>
            </a:r>
            <a:r>
              <a:rPr lang="en-US" altLang="zh-CN" sz="2400" dirty="0"/>
              <a:t>(Elk capture-recapture)</a:t>
            </a:r>
            <a:r>
              <a:rPr lang="en-US" altLang="zh-CN" sz="2400" b="1" dirty="0"/>
              <a:t>. </a:t>
            </a:r>
            <a:r>
              <a:rPr lang="en-US" altLang="zh-CN" sz="2400" dirty="0"/>
              <a:t>A forest has </a:t>
            </a:r>
            <a:r>
              <a:rPr lang="en-US" altLang="zh-CN" sz="2400" i="1" dirty="0"/>
              <a:t>N </a:t>
            </a:r>
            <a:r>
              <a:rPr lang="en-US" altLang="zh-CN" sz="2400" dirty="0"/>
              <a:t>elk. Today, </a:t>
            </a:r>
            <a:r>
              <a:rPr lang="en-US" altLang="zh-CN" sz="2400" i="1" dirty="0"/>
              <a:t>m </a:t>
            </a:r>
            <a:r>
              <a:rPr lang="en-US" altLang="zh-CN" sz="2400" dirty="0"/>
              <a:t>of the elk are captured, tagged, and released into the wild. At a later date,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elk are recaptured at random. Assume that the recaptured elk are equally likely to be any set of </a:t>
            </a:r>
            <a:r>
              <a:rPr lang="en-US" altLang="zh-CN" sz="2400" i="1" dirty="0"/>
              <a:t>n </a:t>
            </a:r>
            <a:r>
              <a:rPr lang="en-US" altLang="zh-CN" sz="2400" dirty="0"/>
              <a:t>of the elk, e.g., an elk that has been captured does not learn how to avoid being captured again. 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314740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6756E6F-6DD8-4968-8751-B2F86527E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r>
              <a:rPr lang="en-US" altLang="zh-CN" sz="3200" b="1" dirty="0">
                <a:ea typeface="宋体" panose="02010600030101010101" pitchFamily="2" charset="-122"/>
              </a:rPr>
              <a:t>Sampling </a:t>
            </a:r>
            <a:r>
              <a:rPr lang="en-US" altLang="zh-CN" sz="3200" b="1" u="sng" dirty="0">
                <a:ea typeface="宋体" panose="02010600030101010101" pitchFamily="2" charset="-122"/>
              </a:rPr>
              <a:t>with</a:t>
            </a:r>
            <a:r>
              <a:rPr lang="en-US" altLang="zh-CN" sz="3200" b="1" dirty="0">
                <a:ea typeface="宋体" panose="02010600030101010101" pitchFamily="2" charset="-122"/>
              </a:rPr>
              <a:t> and </a:t>
            </a:r>
            <a:r>
              <a:rPr lang="en-US" altLang="zh-CN" sz="3200" b="1" u="sng" dirty="0">
                <a:ea typeface="宋体" panose="02010600030101010101" pitchFamily="2" charset="-122"/>
              </a:rPr>
              <a:t>without</a:t>
            </a:r>
            <a:r>
              <a:rPr lang="en-US" altLang="zh-CN" sz="3200" b="1" dirty="0">
                <a:ea typeface="宋体" panose="02010600030101010101" pitchFamily="2" charset="-122"/>
              </a:rPr>
              <a:t> replacement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0916435-7B50-446B-92A4-0C011D64B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1022350"/>
            <a:ext cx="8366125" cy="296305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we have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objects 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objects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and b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objects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 N = 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 suppose that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 are selected. Let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denote the elements from category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– 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will be the number of elements from category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the probability distribution of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5661C768-541C-4AF2-A1B1-240819D4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990946"/>
            <a:ext cx="836612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If the sampling was done with replacement.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If the sampling was done without replacement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1652F506-1182-4723-BCE8-5705D555D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algn="l"/>
            <a:r>
              <a:rPr lang="en-US" altLang="zh-CN" sz="3200" b="1"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B588E172-2492-47D6-9448-EA41DAFE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095375"/>
            <a:ext cx="83661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If the sampling was done with replacement.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Then the distribution of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Binomial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37D8789B-FC96-4192-B8CF-B03D2E461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3582988"/>
          <a:ext cx="707231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3149280" imgH="482400" progId="Equation.DSMT4">
                  <p:embed/>
                </p:oleObj>
              </mc:Choice>
              <mc:Fallback>
                <p:oleObj name="Equation" r:id="rId4" imgW="3149280" imgH="482400" progId="Equation.DSMT4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37D8789B-FC96-4192-B8CF-B03D2E461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582988"/>
                        <a:ext cx="707231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B1E42E6C-16B5-47F2-B0E9-31DB2441C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2244725"/>
          <a:ext cx="4648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2070000" imgH="393480" progId="Equation.DSMT4">
                  <p:embed/>
                </p:oleObj>
              </mc:Choice>
              <mc:Fallback>
                <p:oleObj name="Equation" r:id="rId6" imgW="2070000" imgH="393480" progId="Equation.DSMT4">
                  <p:embed/>
                  <p:pic>
                    <p:nvPicPr>
                      <p:cNvPr id="47107" name="Object 3">
                        <a:extLst>
                          <a:ext uri="{FF2B5EF4-FFF2-40B4-BE49-F238E27FC236}">
                            <a16:creationId xmlns:a16="http://schemas.microsoft.com/office/drawing/2014/main" id="{B1E42E6C-16B5-47F2-B0E9-31DB2441C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244725"/>
                        <a:ext cx="4648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9756C3D7-6205-4606-B14E-FA108AA8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095375"/>
            <a:ext cx="83661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If the sampling was done without replacement.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Then the distribution of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hyper-geometric distn.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6200E4F2-614C-4341-9ACD-168E42D70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01950"/>
          <a:ext cx="6273800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2793960" imgH="914400" progId="Equation.DSMT4">
                  <p:embed/>
                </p:oleObj>
              </mc:Choice>
              <mc:Fallback>
                <p:oleObj name="Equation" r:id="rId4" imgW="2793960" imgH="914400" progId="Equation.DSMT4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6200E4F2-614C-4341-9ACD-168E42D70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01950"/>
                        <a:ext cx="6273800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>
            <a:extLst>
              <a:ext uri="{FF2B5EF4-FFF2-40B4-BE49-F238E27FC236}">
                <a16:creationId xmlns:a16="http://schemas.microsoft.com/office/drawing/2014/main" id="{E3D12596-97D3-4860-8753-7C44DDE43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" y="182563"/>
            <a:ext cx="8229600" cy="762000"/>
          </a:xfrm>
        </p:spPr>
        <p:txBody>
          <a:bodyPr/>
          <a:lstStyle/>
          <a:p>
            <a:pPr algn="l"/>
            <a:r>
              <a:rPr lang="en-US" altLang="zh-CN" sz="3200" b="1">
                <a:ea typeface="宋体" panose="02010600030101010101" pitchFamily="2" charset="-122"/>
              </a:rPr>
              <a:t>Note:</a:t>
            </a:r>
          </a:p>
        </p:txBody>
      </p:sp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83E3A4CA-3991-41CB-8EFA-FA9150D9F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60649"/>
              </p:ext>
            </p:extLst>
          </p:nvPr>
        </p:nvGraphicFramePr>
        <p:xfrm>
          <a:off x="680657" y="950468"/>
          <a:ext cx="39751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2184120" imgH="927000" progId="Equation.DSMT4">
                  <p:embed/>
                </p:oleObj>
              </mc:Choice>
              <mc:Fallback>
                <p:oleObj name="Equation" r:id="rId4" imgW="2184120" imgH="927000" progId="Equation.DSMT4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83E3A4CA-3991-41CB-8EFA-FA9150D9F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57" y="950468"/>
                        <a:ext cx="39751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83034644-F237-4C31-BC79-53C03A3EC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684762"/>
              </p:ext>
            </p:extLst>
          </p:nvPr>
        </p:nvGraphicFramePr>
        <p:xfrm>
          <a:off x="607632" y="2658618"/>
          <a:ext cx="70913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3733560" imgH="469800" progId="Equation.DSMT4">
                  <p:embed/>
                </p:oleObj>
              </mc:Choice>
              <mc:Fallback>
                <p:oleObj name="Equation" r:id="rId6" imgW="3733560" imgH="469800" progId="Equation.DSMT4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83034644-F237-4C31-BC79-53C03A3EC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32" y="2658618"/>
                        <a:ext cx="70913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FFF9FBD2-28CB-4170-8F27-6EBD19E84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5138"/>
              </p:ext>
            </p:extLst>
          </p:nvPr>
        </p:nvGraphicFramePr>
        <p:xfrm>
          <a:off x="509207" y="3807968"/>
          <a:ext cx="84153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8" imgW="4368600" imgH="469800" progId="Equation.DSMT4">
                  <p:embed/>
                </p:oleObj>
              </mc:Choice>
              <mc:Fallback>
                <p:oleObj name="Equation" r:id="rId8" imgW="4368600" imgH="469800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FFF9FBD2-28CB-4170-8F27-6EBD19E84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07" y="3807968"/>
                        <a:ext cx="84153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C08A0B0A-53E0-4C90-8CD3-8B063B1C0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73215"/>
              </p:ext>
            </p:extLst>
          </p:nvPr>
        </p:nvGraphicFramePr>
        <p:xfrm>
          <a:off x="517144" y="4868418"/>
          <a:ext cx="8048625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10" imgW="4178160" imgH="838080" progId="Equation.DSMT4">
                  <p:embed/>
                </p:oleObj>
              </mc:Choice>
              <mc:Fallback>
                <p:oleObj name="Equation" r:id="rId10" imgW="4178160" imgH="838080" progId="Equation.DSMT4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C08A0B0A-53E0-4C90-8CD3-8B063B1C0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44" y="4868418"/>
                        <a:ext cx="8048625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5508</Words>
  <Application>Microsoft Office PowerPoint</Application>
  <PresentationFormat>On-screen Show (4:3)</PresentationFormat>
  <Paragraphs>801</Paragraphs>
  <Slides>102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4. Random variables </vt:lpstr>
      <vt:lpstr>Contents</vt:lpstr>
      <vt:lpstr>4.1 Random variable</vt:lpstr>
      <vt:lpstr>Random variable</vt:lpstr>
      <vt:lpstr>Random variable</vt:lpstr>
      <vt:lpstr>Random variable</vt:lpstr>
      <vt:lpstr>4.2  Discrete Random variable</vt:lpstr>
      <vt:lpstr>4.2  Discrete Random variable</vt:lpstr>
      <vt:lpstr>Probability mass function</vt:lpstr>
      <vt:lpstr>Probability mass function</vt:lpstr>
      <vt:lpstr>Probability mass function</vt:lpstr>
      <vt:lpstr>Example 3.1 </vt:lpstr>
      <vt:lpstr>Example 3.2 Balls</vt:lpstr>
      <vt:lpstr>Example Balls</vt:lpstr>
      <vt:lpstr>Cumulative distribution function</vt:lpstr>
      <vt:lpstr>Example 3.3</vt:lpstr>
      <vt:lpstr>Example 3.3</vt:lpstr>
      <vt:lpstr>Example 3.3</vt:lpstr>
      <vt:lpstr>Example 3.3</vt:lpstr>
      <vt:lpstr>Example 3.3</vt:lpstr>
      <vt:lpstr>Relations between PMF and CDF</vt:lpstr>
      <vt:lpstr>Relations between PMF and CDF</vt:lpstr>
      <vt:lpstr>Exercise</vt:lpstr>
      <vt:lpstr>3.3 Expected value</vt:lpstr>
      <vt:lpstr>3.3 Expected value</vt:lpstr>
      <vt:lpstr>3.3 Expected value</vt:lpstr>
      <vt:lpstr>3.3 Expected value</vt:lpstr>
      <vt:lpstr>3.3 Expected value</vt:lpstr>
      <vt:lpstr>3.3 Expected value</vt:lpstr>
      <vt:lpstr>3.3 Expected value</vt:lpstr>
      <vt:lpstr>3.3 Expected value</vt:lpstr>
      <vt:lpstr>Exercise Russian roulette</vt:lpstr>
      <vt:lpstr>Example 3.4  Chuck-a-luck</vt:lpstr>
      <vt:lpstr>Example 3.4  Chuck-a-luck</vt:lpstr>
      <vt:lpstr>3.4 Expectation of Functions of random variables</vt:lpstr>
      <vt:lpstr>3.4 Expectation of Functions of random variables</vt:lpstr>
      <vt:lpstr>Review of Expectation</vt:lpstr>
      <vt:lpstr>Review of Expectation</vt:lpstr>
      <vt:lpstr>Example 3.5 </vt:lpstr>
      <vt:lpstr>Two dice</vt:lpstr>
      <vt:lpstr>Two dice again</vt:lpstr>
      <vt:lpstr>Sum of random variables</vt:lpstr>
      <vt:lpstr>Linearity of expectation</vt:lpstr>
      <vt:lpstr>Two dice again</vt:lpstr>
      <vt:lpstr>Example 3.6 Balls</vt:lpstr>
      <vt:lpstr>Example 3.6 Balls</vt:lpstr>
      <vt:lpstr>Example 3.7  Three dice (Indicator application)</vt:lpstr>
      <vt:lpstr>Exercise</vt:lpstr>
      <vt:lpstr>4.5 Variance and standard deviation</vt:lpstr>
      <vt:lpstr>4.5 Variance and standard deviation</vt:lpstr>
      <vt:lpstr>Calculating variance</vt:lpstr>
      <vt:lpstr>Another formula for variance</vt:lpstr>
      <vt:lpstr>Another properties for variance</vt:lpstr>
      <vt:lpstr> 4.6 Bernoulli and Binomial Random Variables </vt:lpstr>
      <vt:lpstr>The indicator (Bernoulli) random variable</vt:lpstr>
      <vt:lpstr>The binomial random variable</vt:lpstr>
      <vt:lpstr>Example 3.8  A less obvious example</vt:lpstr>
      <vt:lpstr>Example 3.9 A non-example</vt:lpstr>
      <vt:lpstr>Properties of binomial random variables</vt:lpstr>
      <vt:lpstr>Probability mass function</vt:lpstr>
      <vt:lpstr>Example 3.10 Investments</vt:lpstr>
      <vt:lpstr>Investments</vt:lpstr>
      <vt:lpstr>Investments</vt:lpstr>
      <vt:lpstr>Variance of binomial random variable</vt:lpstr>
      <vt:lpstr>Variance of binomial random variable</vt:lpstr>
      <vt:lpstr>Investments</vt:lpstr>
      <vt:lpstr>Example 3.11 Apples</vt:lpstr>
      <vt:lpstr>Apples</vt:lpstr>
      <vt:lpstr>PowerPoint Presentation</vt:lpstr>
      <vt:lpstr>4.7 The Poisson random variable</vt:lpstr>
      <vt:lpstr>Example  Birthday problem</vt:lpstr>
      <vt:lpstr>Application of Poisson distribution</vt:lpstr>
      <vt:lpstr>Example 3.12 Raindrops</vt:lpstr>
      <vt:lpstr>Raindrops</vt:lpstr>
      <vt:lpstr>Expectation and variance of Poisson</vt:lpstr>
      <vt:lpstr>Problem for you to solve</vt:lpstr>
      <vt:lpstr>Problem for you to solve</vt:lpstr>
      <vt:lpstr>Relation between Bin and Poisson </vt:lpstr>
      <vt:lpstr>Exercise   Website hitting</vt:lpstr>
      <vt:lpstr>4.8 Other Discrete Probability Distributions</vt:lpstr>
      <vt:lpstr>Geometric Random Variable</vt:lpstr>
      <vt:lpstr>Geometric Random Variable</vt:lpstr>
      <vt:lpstr>Geometric Random Variable</vt:lpstr>
      <vt:lpstr>Geometric Random Variable</vt:lpstr>
      <vt:lpstr>Geometric Random Variable</vt:lpstr>
      <vt:lpstr>Example 3.14</vt:lpstr>
      <vt:lpstr>Negative Binomial Random Variable</vt:lpstr>
      <vt:lpstr>Negative Binomial Random Variable</vt:lpstr>
      <vt:lpstr>Example 3.15</vt:lpstr>
      <vt:lpstr>E(X) and Var(X)</vt:lpstr>
      <vt:lpstr>Hypergeometric Random Variable</vt:lpstr>
      <vt:lpstr>Hypergeometric Random Variable</vt:lpstr>
      <vt:lpstr>Hypergeometric Random Variable</vt:lpstr>
      <vt:lpstr>Hypergeometric Random Variable</vt:lpstr>
      <vt:lpstr>Example 3.16</vt:lpstr>
      <vt:lpstr>Sampling with and without replacement</vt:lpstr>
      <vt:lpstr>Solution:</vt:lpstr>
      <vt:lpstr>PowerPoint Presentation</vt:lpstr>
      <vt:lpstr>Note:</vt:lpstr>
      <vt:lpstr>for large values of N, a and b</vt:lpstr>
      <vt:lpstr>4.9 Expected value of sum of random variables</vt:lpstr>
      <vt:lpstr>4.10 Properties of CDF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A41244</cp:lastModifiedBy>
  <cp:revision>679</cp:revision>
  <dcterms:created xsi:type="dcterms:W3CDTF">2013-01-07T07:20:47Z</dcterms:created>
  <dcterms:modified xsi:type="dcterms:W3CDTF">2021-12-25T07:04:24Z</dcterms:modified>
</cp:coreProperties>
</file>