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7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Leung" userId="7aea90485852faf2" providerId="LiveId" clId="{F2A4DC77-5C52-47D4-A421-14C4DE167222}"/>
    <pc:docChg chg="undo custSel addSld modSld">
      <pc:chgData name="Tony Leung" userId="7aea90485852faf2" providerId="LiveId" clId="{F2A4DC77-5C52-47D4-A421-14C4DE167222}" dt="2024-04-15T00:47:31.291" v="1073" actId="20577"/>
      <pc:docMkLst>
        <pc:docMk/>
      </pc:docMkLst>
      <pc:sldChg chg="modSp mod">
        <pc:chgData name="Tony Leung" userId="7aea90485852faf2" providerId="LiveId" clId="{F2A4DC77-5C52-47D4-A421-14C4DE167222}" dt="2024-04-14T21:44:23.929" v="428" actId="20577"/>
        <pc:sldMkLst>
          <pc:docMk/>
          <pc:sldMk cId="193039553" sldId="256"/>
        </pc:sldMkLst>
        <pc:spChg chg="mod">
          <ac:chgData name="Tony Leung" userId="7aea90485852faf2" providerId="LiveId" clId="{F2A4DC77-5C52-47D4-A421-14C4DE167222}" dt="2024-04-14T21:44:18.821" v="412" actId="404"/>
          <ac:spMkLst>
            <pc:docMk/>
            <pc:sldMk cId="193039553" sldId="256"/>
            <ac:spMk id="2" creationId="{BA2DC7DC-49CE-12F2-50E1-1D91ADBDA102}"/>
          </ac:spMkLst>
        </pc:spChg>
        <pc:spChg chg="mod">
          <ac:chgData name="Tony Leung" userId="7aea90485852faf2" providerId="LiveId" clId="{F2A4DC77-5C52-47D4-A421-14C4DE167222}" dt="2024-04-14T21:44:23.929" v="428" actId="20577"/>
          <ac:spMkLst>
            <pc:docMk/>
            <pc:sldMk cId="193039553" sldId="256"/>
            <ac:spMk id="3" creationId="{647A5401-2317-ACD0-E96F-81D4AA65D1AD}"/>
          </ac:spMkLst>
        </pc:spChg>
      </pc:sldChg>
      <pc:sldChg chg="addSp delSp modSp mod">
        <pc:chgData name="Tony Leung" userId="7aea90485852faf2" providerId="LiveId" clId="{F2A4DC77-5C52-47D4-A421-14C4DE167222}" dt="2024-04-14T23:47:20.172" v="824" actId="27918"/>
        <pc:sldMkLst>
          <pc:docMk/>
          <pc:sldMk cId="803379484" sldId="257"/>
        </pc:sldMkLst>
        <pc:spChg chg="del mod">
          <ac:chgData name="Tony Leung" userId="7aea90485852faf2" providerId="LiveId" clId="{F2A4DC77-5C52-47D4-A421-14C4DE167222}" dt="2024-04-14T20:50:42.726" v="210"/>
          <ac:spMkLst>
            <pc:docMk/>
            <pc:sldMk cId="803379484" sldId="257"/>
            <ac:spMk id="5" creationId="{AD8A8873-2178-C799-F9F7-739B9836E493}"/>
          </ac:spMkLst>
        </pc:spChg>
        <pc:spChg chg="add del mod">
          <ac:chgData name="Tony Leung" userId="7aea90485852faf2" providerId="LiveId" clId="{F2A4DC77-5C52-47D4-A421-14C4DE167222}" dt="2024-04-14T21:33:56.095" v="257" actId="1076"/>
          <ac:spMkLst>
            <pc:docMk/>
            <pc:sldMk cId="803379484" sldId="257"/>
            <ac:spMk id="6" creationId="{941E60B2-F496-C7A2-B2D5-63C7DC34E817}"/>
          </ac:spMkLst>
        </pc:spChg>
        <pc:graphicFrameChg chg="mod">
          <ac:chgData name="Tony Leung" userId="7aea90485852faf2" providerId="LiveId" clId="{F2A4DC77-5C52-47D4-A421-14C4DE167222}" dt="2024-04-14T21:36:40.397" v="390"/>
          <ac:graphicFrameMkLst>
            <pc:docMk/>
            <pc:sldMk cId="803379484" sldId="257"/>
            <ac:graphicFrameMk id="4" creationId="{CC59DE6B-E0BB-7936-2B97-0572CCA94116}"/>
          </ac:graphicFrameMkLst>
        </pc:graphicFrameChg>
        <pc:graphicFrameChg chg="add del">
          <ac:chgData name="Tony Leung" userId="7aea90485852faf2" providerId="LiveId" clId="{F2A4DC77-5C52-47D4-A421-14C4DE167222}" dt="2024-04-14T20:43:10.688" v="187" actId="3680"/>
          <ac:graphicFrameMkLst>
            <pc:docMk/>
            <pc:sldMk cId="803379484" sldId="257"/>
            <ac:graphicFrameMk id="7" creationId="{D262D5E9-FD5A-4531-F03D-CA23EBE5B048}"/>
          </ac:graphicFrameMkLst>
        </pc:graphicFrameChg>
      </pc:sldChg>
      <pc:sldChg chg="addSp modSp new mod modClrScheme chgLayout">
        <pc:chgData name="Tony Leung" userId="7aea90485852faf2" providerId="LiveId" clId="{F2A4DC77-5C52-47D4-A421-14C4DE167222}" dt="2024-04-15T00:47:31.291" v="1073" actId="20577"/>
        <pc:sldMkLst>
          <pc:docMk/>
          <pc:sldMk cId="2232060642" sldId="258"/>
        </pc:sldMkLst>
        <pc:spChg chg="add mod ord">
          <ac:chgData name="Tony Leung" userId="7aea90485852faf2" providerId="LiveId" clId="{F2A4DC77-5C52-47D4-A421-14C4DE167222}" dt="2024-04-14T21:21:26.345" v="224" actId="700"/>
          <ac:spMkLst>
            <pc:docMk/>
            <pc:sldMk cId="2232060642" sldId="258"/>
            <ac:spMk id="2" creationId="{5ADF61A9-972D-325A-2300-4BE9894016D9}"/>
          </ac:spMkLst>
        </pc:spChg>
        <pc:spChg chg="add mod ord">
          <ac:chgData name="Tony Leung" userId="7aea90485852faf2" providerId="LiveId" clId="{F2A4DC77-5C52-47D4-A421-14C4DE167222}" dt="2024-04-15T00:47:31.291" v="1073" actId="20577"/>
          <ac:spMkLst>
            <pc:docMk/>
            <pc:sldMk cId="2232060642" sldId="258"/>
            <ac:spMk id="3" creationId="{08BA502B-9153-3B49-F8A7-009F439D4B24}"/>
          </ac:spMkLst>
        </pc:spChg>
      </pc:sldChg>
      <pc:sldChg chg="addSp modSp new mod">
        <pc:chgData name="Tony Leung" userId="7aea90485852faf2" providerId="LiveId" clId="{F2A4DC77-5C52-47D4-A421-14C4DE167222}" dt="2024-04-14T23:47:20.176" v="825" actId="27918"/>
        <pc:sldMkLst>
          <pc:docMk/>
          <pc:sldMk cId="3768313258" sldId="259"/>
        </pc:sldMkLst>
        <pc:spChg chg="add mod">
          <ac:chgData name="Tony Leung" userId="7aea90485852faf2" providerId="LiveId" clId="{F2A4DC77-5C52-47D4-A421-14C4DE167222}" dt="2024-04-14T21:46:59.652" v="437" actId="113"/>
          <ac:spMkLst>
            <pc:docMk/>
            <pc:sldMk cId="3768313258" sldId="259"/>
            <ac:spMk id="3" creationId="{EA071CA5-B36D-4F5E-C93E-FF2D32D30460}"/>
          </ac:spMkLst>
        </pc:spChg>
        <pc:graphicFrameChg chg="add mod">
          <ac:chgData name="Tony Leung" userId="7aea90485852faf2" providerId="LiveId" clId="{F2A4DC77-5C52-47D4-A421-14C4DE167222}" dt="2024-04-14T22:22:14.089" v="585" actId="404"/>
          <ac:graphicFrameMkLst>
            <pc:docMk/>
            <pc:sldMk cId="3768313258" sldId="259"/>
            <ac:graphicFrameMk id="2" creationId="{B50317D9-9FCE-E23E-1167-774ECBB5748E}"/>
          </ac:graphicFrameMkLst>
        </pc:graphicFrameChg>
      </pc:sldChg>
      <pc:sldChg chg="addSp delSp modSp new mod modClrScheme chgLayout">
        <pc:chgData name="Tony Leung" userId="7aea90485852faf2" providerId="LiveId" clId="{F2A4DC77-5C52-47D4-A421-14C4DE167222}" dt="2024-04-14T22:26:55.098" v="728" actId="255"/>
        <pc:sldMkLst>
          <pc:docMk/>
          <pc:sldMk cId="1433537413" sldId="260"/>
        </pc:sldMkLst>
        <pc:spChg chg="add del mod">
          <ac:chgData name="Tony Leung" userId="7aea90485852faf2" providerId="LiveId" clId="{F2A4DC77-5C52-47D4-A421-14C4DE167222}" dt="2024-04-14T22:00:30.048" v="559" actId="478"/>
          <ac:spMkLst>
            <pc:docMk/>
            <pc:sldMk cId="1433537413" sldId="260"/>
            <ac:spMk id="2" creationId="{D264A1A9-D5EC-67BA-CF38-0D11A8942013}"/>
          </ac:spMkLst>
        </pc:spChg>
        <pc:spChg chg="add del mod">
          <ac:chgData name="Tony Leung" userId="7aea90485852faf2" providerId="LiveId" clId="{F2A4DC77-5C52-47D4-A421-14C4DE167222}" dt="2024-04-14T22:00:31.114" v="560" actId="478"/>
          <ac:spMkLst>
            <pc:docMk/>
            <pc:sldMk cId="1433537413" sldId="260"/>
            <ac:spMk id="3" creationId="{78C079E8-137D-11DE-9014-9857463D0582}"/>
          </ac:spMkLst>
        </pc:spChg>
        <pc:spChg chg="add del mod">
          <ac:chgData name="Tony Leung" userId="7aea90485852faf2" providerId="LiveId" clId="{F2A4DC77-5C52-47D4-A421-14C4DE167222}" dt="2024-04-14T22:00:35.335" v="561" actId="700"/>
          <ac:spMkLst>
            <pc:docMk/>
            <pc:sldMk cId="1433537413" sldId="260"/>
            <ac:spMk id="5" creationId="{DD966D08-5B26-9B6F-E98E-B92485B42F90}"/>
          </ac:spMkLst>
        </pc:spChg>
        <pc:spChg chg="add mod">
          <ac:chgData name="Tony Leung" userId="7aea90485852faf2" providerId="LiveId" clId="{F2A4DC77-5C52-47D4-A421-14C4DE167222}" dt="2024-04-14T22:26:55.098" v="728" actId="255"/>
          <ac:spMkLst>
            <pc:docMk/>
            <pc:sldMk cId="1433537413" sldId="260"/>
            <ac:spMk id="10" creationId="{579E4D9A-5721-51FF-A3F1-FCE0D7DC4C59}"/>
          </ac:spMkLst>
        </pc:spChg>
        <pc:graphicFrameChg chg="add mod">
          <ac:chgData name="Tony Leung" userId="7aea90485852faf2" providerId="LiveId" clId="{F2A4DC77-5C52-47D4-A421-14C4DE167222}" dt="2024-04-14T22:21:23.116" v="573"/>
          <ac:graphicFrameMkLst>
            <pc:docMk/>
            <pc:sldMk cId="1433537413" sldId="260"/>
            <ac:graphicFrameMk id="8" creationId="{B7DC7886-5E11-0762-2271-2149404C534D}"/>
          </ac:graphicFrameMkLst>
        </pc:graphicFrameChg>
        <pc:graphicFrameChg chg="add mod">
          <ac:chgData name="Tony Leung" userId="7aea90485852faf2" providerId="LiveId" clId="{F2A4DC77-5C52-47D4-A421-14C4DE167222}" dt="2024-04-14T22:23:07.908" v="607" actId="14100"/>
          <ac:graphicFrameMkLst>
            <pc:docMk/>
            <pc:sldMk cId="1433537413" sldId="260"/>
            <ac:graphicFrameMk id="9" creationId="{B7DC7886-5E11-0762-2271-2149404C534D}"/>
          </ac:graphicFrameMkLst>
        </pc:graphicFrameChg>
        <pc:picChg chg="add del mod">
          <ac:chgData name="Tony Leung" userId="7aea90485852faf2" providerId="LiveId" clId="{F2A4DC77-5C52-47D4-A421-14C4DE167222}" dt="2024-04-14T22:21:07.143" v="567" actId="478"/>
          <ac:picMkLst>
            <pc:docMk/>
            <pc:sldMk cId="1433537413" sldId="260"/>
            <ac:picMk id="7" creationId="{AF70616F-349D-25C2-59B6-0FA6B04DAB6A}"/>
          </ac:picMkLst>
        </pc:picChg>
      </pc:sldChg>
      <pc:sldChg chg="addSp delSp modSp new mod modClrScheme chgLayout">
        <pc:chgData name="Tony Leung" userId="7aea90485852faf2" providerId="LiveId" clId="{F2A4DC77-5C52-47D4-A421-14C4DE167222}" dt="2024-04-14T23:20:48.764" v="823" actId="255"/>
        <pc:sldMkLst>
          <pc:docMk/>
          <pc:sldMk cId="3977094520" sldId="261"/>
        </pc:sldMkLst>
        <pc:spChg chg="del">
          <ac:chgData name="Tony Leung" userId="7aea90485852faf2" providerId="LiveId" clId="{F2A4DC77-5C52-47D4-A421-14C4DE167222}" dt="2024-04-14T21:44:33.138" v="430" actId="700"/>
          <ac:spMkLst>
            <pc:docMk/>
            <pc:sldMk cId="3977094520" sldId="261"/>
            <ac:spMk id="2" creationId="{7D0A918F-0B2D-8652-0F6E-4C5B1C2AE9EA}"/>
          </ac:spMkLst>
        </pc:spChg>
        <pc:spChg chg="del">
          <ac:chgData name="Tony Leung" userId="7aea90485852faf2" providerId="LiveId" clId="{F2A4DC77-5C52-47D4-A421-14C4DE167222}" dt="2024-04-14T21:44:33.138" v="430" actId="700"/>
          <ac:spMkLst>
            <pc:docMk/>
            <pc:sldMk cId="3977094520" sldId="261"/>
            <ac:spMk id="3" creationId="{296F5970-5E15-CE59-40F4-5FBE844DF814}"/>
          </ac:spMkLst>
        </pc:spChg>
        <pc:spChg chg="add del mod ord">
          <ac:chgData name="Tony Leung" userId="7aea90485852faf2" providerId="LiveId" clId="{F2A4DC77-5C52-47D4-A421-14C4DE167222}" dt="2024-04-14T22:28:16.985" v="731" actId="700"/>
          <ac:spMkLst>
            <pc:docMk/>
            <pc:sldMk cId="3977094520" sldId="261"/>
            <ac:spMk id="4" creationId="{0C5AE3EA-5F84-2BED-B640-3C644D6F9BBE}"/>
          </ac:spMkLst>
        </pc:spChg>
        <pc:spChg chg="add del mod ord">
          <ac:chgData name="Tony Leung" userId="7aea90485852faf2" providerId="LiveId" clId="{F2A4DC77-5C52-47D4-A421-14C4DE167222}" dt="2024-04-14T22:28:16.985" v="731" actId="700"/>
          <ac:spMkLst>
            <pc:docMk/>
            <pc:sldMk cId="3977094520" sldId="261"/>
            <ac:spMk id="5" creationId="{B78E69B1-401E-7BC8-57FD-36858C0126E1}"/>
          </ac:spMkLst>
        </pc:spChg>
        <pc:spChg chg="add mod">
          <ac:chgData name="Tony Leung" userId="7aea90485852faf2" providerId="LiveId" clId="{F2A4DC77-5C52-47D4-A421-14C4DE167222}" dt="2024-04-14T23:20:48.764" v="823" actId="255"/>
          <ac:spMkLst>
            <pc:docMk/>
            <pc:sldMk cId="3977094520" sldId="261"/>
            <ac:spMk id="6" creationId="{5889F367-F706-47A4-EA2E-0BA66AC354EE}"/>
          </ac:spMkLst>
        </pc:spChg>
        <pc:spChg chg="add mod ord">
          <ac:chgData name="Tony Leung" userId="7aea90485852faf2" providerId="LiveId" clId="{F2A4DC77-5C52-47D4-A421-14C4DE167222}" dt="2024-04-14T22:31:21.977" v="816" actId="404"/>
          <ac:spMkLst>
            <pc:docMk/>
            <pc:sldMk cId="3977094520" sldId="261"/>
            <ac:spMk id="7" creationId="{E6EBCDA5-3061-25F1-EA60-B01BF826B9EE}"/>
          </ac:spMkLst>
        </pc:spChg>
        <pc:spChg chg="add del mod ord">
          <ac:chgData name="Tony Leung" userId="7aea90485852faf2" providerId="LiveId" clId="{F2A4DC77-5C52-47D4-A421-14C4DE167222}" dt="2024-04-14T22:31:44.023" v="822" actId="478"/>
          <ac:spMkLst>
            <pc:docMk/>
            <pc:sldMk cId="3977094520" sldId="261"/>
            <ac:spMk id="8" creationId="{9AEDA6DB-3517-7BE7-4379-16E726F3972C}"/>
          </ac:spMkLst>
        </pc:spChg>
      </pc:sldChg>
      <pc:sldChg chg="addSp modSp new mod">
        <pc:chgData name="Tony Leung" userId="7aea90485852faf2" providerId="LiveId" clId="{F2A4DC77-5C52-47D4-A421-14C4DE167222}" dt="2024-04-15T00:35:26.239" v="892" actId="255"/>
        <pc:sldMkLst>
          <pc:docMk/>
          <pc:sldMk cId="1692048953" sldId="262"/>
        </pc:sldMkLst>
        <pc:spChg chg="add mod">
          <ac:chgData name="Tony Leung" userId="7aea90485852faf2" providerId="LiveId" clId="{F2A4DC77-5C52-47D4-A421-14C4DE167222}" dt="2024-04-15T00:35:26.239" v="892" actId="255"/>
          <ac:spMkLst>
            <pc:docMk/>
            <pc:sldMk cId="1692048953" sldId="262"/>
            <ac:spMk id="3" creationId="{48BF6EBD-2762-601B-D383-BC6343DFA2BB}"/>
          </ac:spMkLst>
        </pc:spChg>
        <pc:graphicFrameChg chg="add mod">
          <ac:chgData name="Tony Leung" userId="7aea90485852faf2" providerId="LiveId" clId="{F2A4DC77-5C52-47D4-A421-14C4DE167222}" dt="2024-04-14T23:47:33.645" v="828"/>
          <ac:graphicFrameMkLst>
            <pc:docMk/>
            <pc:sldMk cId="1692048953" sldId="262"/>
            <ac:graphicFrameMk id="2" creationId="{0FA4C9EF-74B4-F7D7-BAED-2193F10EC2BB}"/>
          </ac:graphicFrameMkLst>
        </pc:graphicFrameChg>
        <pc:picChg chg="add mod">
          <ac:chgData name="Tony Leung" userId="7aea90485852faf2" providerId="LiveId" clId="{F2A4DC77-5C52-47D4-A421-14C4DE167222}" dt="2024-04-15T00:34:02.990" v="832" actId="1076"/>
          <ac:picMkLst>
            <pc:docMk/>
            <pc:sldMk cId="1692048953" sldId="262"/>
            <ac:picMk id="1026" creationId="{4BCA1E16-20E1-01D4-C731-EB9CD423E0F5}"/>
          </ac:picMkLst>
        </pc:picChg>
      </pc:sldChg>
      <pc:sldChg chg="addSp modSp new mod modClrScheme chgLayout">
        <pc:chgData name="Tony Leung" userId="7aea90485852faf2" providerId="LiveId" clId="{F2A4DC77-5C52-47D4-A421-14C4DE167222}" dt="2024-04-15T00:46:09.795" v="1072" actId="207"/>
        <pc:sldMkLst>
          <pc:docMk/>
          <pc:sldMk cId="433315035" sldId="263"/>
        </pc:sldMkLst>
        <pc:spChg chg="add mod">
          <ac:chgData name="Tony Leung" userId="7aea90485852faf2" providerId="LiveId" clId="{F2A4DC77-5C52-47D4-A421-14C4DE167222}" dt="2024-04-15T00:41:58.230" v="1016" actId="313"/>
          <ac:spMkLst>
            <pc:docMk/>
            <pc:sldMk cId="433315035" sldId="263"/>
            <ac:spMk id="2" creationId="{0BA94A51-1072-FBF6-6AC1-FD242AA85215}"/>
          </ac:spMkLst>
        </pc:spChg>
        <pc:spChg chg="add mod">
          <ac:chgData name="Tony Leung" userId="7aea90485852faf2" providerId="LiveId" clId="{F2A4DC77-5C52-47D4-A421-14C4DE167222}" dt="2024-04-15T00:46:09.795" v="1072" actId="207"/>
          <ac:spMkLst>
            <pc:docMk/>
            <pc:sldMk cId="433315035" sldId="263"/>
            <ac:spMk id="3" creationId="{71381721-52EA-C6A7-F550-264A5FD1B7C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ea90485852faf2/Desktop/CUNY/DATA%20608/Week%2012/Story%206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ea90485852faf2/Desktop/CUNY/DATA%20608/Week%2012/Story%20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ea90485852faf2/Desktop/CUNY/DATA%20608/Week%2012/Story%20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u="none" strike="noStrike" cap="all" normalizeH="0" baseline="0" dirty="0"/>
              <a:t>Prevalence of Food Insecurity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164440382452194E-2"/>
          <c:y val="0.21011488020978844"/>
          <c:w val="0.94198654855643049"/>
          <c:h val="0.675662614294833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Proverty!$B$1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Proverty!$A$2:$A$5</c:f>
              <c:strCache>
                <c:ptCount val="4"/>
                <c:pt idx="0">
                  <c:v>Under 1.00 </c:v>
                </c:pt>
                <c:pt idx="1">
                  <c:v>Under 1.30</c:v>
                </c:pt>
                <c:pt idx="2">
                  <c:v>Under 1.85</c:v>
                </c:pt>
                <c:pt idx="3">
                  <c:v>1.85 and over</c:v>
                </c:pt>
              </c:strCache>
            </c:strRef>
          </c:cat>
          <c:val>
            <c:numRef>
              <c:f>Proverty!$B$2:$B$5</c:f>
              <c:numCache>
                <c:formatCode>0.00%</c:formatCode>
                <c:ptCount val="4"/>
                <c:pt idx="0">
                  <c:v>0.34899999999999998</c:v>
                </c:pt>
                <c:pt idx="1">
                  <c:v>0.33100000000000002</c:v>
                </c:pt>
                <c:pt idx="2">
                  <c:v>0.27800000000000002</c:v>
                </c:pt>
                <c:pt idx="3" formatCode="0%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AC-42CF-B76F-FF0437EAFF48}"/>
            </c:ext>
          </c:extLst>
        </c:ser>
        <c:ser>
          <c:idx val="1"/>
          <c:order val="1"/>
          <c:tx>
            <c:strRef>
              <c:f>Proverty!$C$1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Proverty!$A$2:$A$5</c:f>
              <c:strCache>
                <c:ptCount val="4"/>
                <c:pt idx="0">
                  <c:v>Under 1.00 </c:v>
                </c:pt>
                <c:pt idx="1">
                  <c:v>Under 1.30</c:v>
                </c:pt>
                <c:pt idx="2">
                  <c:v>Under 1.85</c:v>
                </c:pt>
                <c:pt idx="3">
                  <c:v>1.85 and over</c:v>
                </c:pt>
              </c:strCache>
            </c:strRef>
          </c:cat>
          <c:val>
            <c:numRef>
              <c:f>Proverty!$C$2:$C$5</c:f>
              <c:numCache>
                <c:formatCode>0.00%</c:formatCode>
                <c:ptCount val="4"/>
                <c:pt idx="0">
                  <c:v>0.35299999999999998</c:v>
                </c:pt>
                <c:pt idx="1">
                  <c:v>0.33100000000000002</c:v>
                </c:pt>
                <c:pt idx="2">
                  <c:v>0.28599999999999998</c:v>
                </c:pt>
                <c:pt idx="3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AC-42CF-B76F-FF0437EAFF48}"/>
            </c:ext>
          </c:extLst>
        </c:ser>
        <c:ser>
          <c:idx val="2"/>
          <c:order val="2"/>
          <c:tx>
            <c:strRef>
              <c:f>Proverty!$D$1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Proverty!$A$2:$A$5</c:f>
              <c:strCache>
                <c:ptCount val="4"/>
                <c:pt idx="0">
                  <c:v>Under 1.00 </c:v>
                </c:pt>
                <c:pt idx="1">
                  <c:v>Under 1.30</c:v>
                </c:pt>
                <c:pt idx="2">
                  <c:v>Under 1.85</c:v>
                </c:pt>
                <c:pt idx="3">
                  <c:v>1.85 and over</c:v>
                </c:pt>
              </c:strCache>
            </c:strRef>
          </c:cat>
          <c:val>
            <c:numRef>
              <c:f>Proverty!$D$2:$D$5</c:f>
              <c:numCache>
                <c:formatCode>0%</c:formatCode>
                <c:ptCount val="4"/>
                <c:pt idx="0" formatCode="0.00%">
                  <c:v>0.32100000000000001</c:v>
                </c:pt>
                <c:pt idx="1">
                  <c:v>0.31</c:v>
                </c:pt>
                <c:pt idx="2" formatCode="0.00%">
                  <c:v>0.26500000000000001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AC-42CF-B76F-FF0437EAFF48}"/>
            </c:ext>
          </c:extLst>
        </c:ser>
        <c:ser>
          <c:idx val="3"/>
          <c:order val="3"/>
          <c:tx>
            <c:strRef>
              <c:f>Proverty!$E$1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Proverty!$A$2:$A$5</c:f>
              <c:strCache>
                <c:ptCount val="4"/>
                <c:pt idx="0">
                  <c:v>Under 1.00 </c:v>
                </c:pt>
                <c:pt idx="1">
                  <c:v>Under 1.30</c:v>
                </c:pt>
                <c:pt idx="2">
                  <c:v>Under 1.85</c:v>
                </c:pt>
                <c:pt idx="3">
                  <c:v>1.85 and over</c:v>
                </c:pt>
              </c:strCache>
            </c:strRef>
          </c:cat>
          <c:val>
            <c:numRef>
              <c:f>Proverty!$E$2:$E$5</c:f>
              <c:numCache>
                <c:formatCode>0.00%</c:formatCode>
                <c:ptCount val="4"/>
                <c:pt idx="0">
                  <c:v>0.36699999999999999</c:v>
                </c:pt>
                <c:pt idx="1">
                  <c:v>0.35199999999999998</c:v>
                </c:pt>
                <c:pt idx="2" formatCode="0%">
                  <c:v>0.32</c:v>
                </c:pt>
                <c:pt idx="3">
                  <c:v>6.8000000000000005E-2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AC-42CF-B76F-FF0437EAFF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36728936"/>
        <c:axId val="636725696"/>
      </c:barChart>
      <c:catAx>
        <c:axId val="636728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Household income-to-poverty ratio</a:t>
                </a:r>
              </a:p>
            </c:rich>
          </c:tx>
          <c:layout>
            <c:manualLayout>
              <c:xMode val="edge"/>
              <c:yMode val="edge"/>
              <c:x val="0.40423298650168726"/>
              <c:y val="0.951134629298098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725696"/>
        <c:crosses val="autoZero"/>
        <c:auto val="1"/>
        <c:lblAlgn val="ctr"/>
        <c:lblOffset val="100"/>
        <c:noMultiLvlLbl val="0"/>
      </c:catAx>
      <c:valAx>
        <c:axId val="63672569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Food-insecure households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crossAx val="636728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baseline="0" dirty="0"/>
              <a:t>Households with children &lt; 18 years by food security status, 2022</a:t>
            </a:r>
            <a:endParaRPr lang="en-US" sz="1800" b="1" dirty="0"/>
          </a:p>
        </c:rich>
      </c:tx>
      <c:layout>
        <c:manualLayout>
          <c:xMode val="edge"/>
          <c:yMode val="edge"/>
          <c:x val="9.7159964085508754E-2"/>
          <c:y val="4.12973905530602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Child!$A$2</c:f>
              <c:strCache>
                <c:ptCount val="1"/>
                <c:pt idx="0">
                  <c:v>With children &lt; 18 years</c:v>
                </c:pt>
              </c:strCache>
            </c:strRef>
          </c:tx>
          <c:explosion val="1"/>
          <c:dPt>
            <c:idx val="0"/>
            <c:bubble3D val="0"/>
            <c:explosion val="14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D5-429B-84F5-F60F3B5EDF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D5-429B-84F5-F60F3B5EDF8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7E5852A-5649-43C6-8AB4-0F0073B36C00}" type="CATEGORYNAME">
                      <a:rPr lang="en-US" sz="180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pPr/>
                      <a:t>[CATEGORY NAME]</a:t>
                    </a:fld>
                    <a:r>
                      <a:rPr lang="en-US" sz="1800" baseline="0" dirty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
</a:t>
                    </a:r>
                    <a:fld id="{686359C2-89DA-4F3E-9E8D-C58DAA4AA35E}" type="PERCENTAGE">
                      <a:rPr lang="en-US" sz="1800" baseline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pPr/>
                      <a:t>[PERCENTAGE]</a:t>
                    </a:fld>
                    <a:endParaRPr lang="en-US" sz="1800" baseline="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193954586135446"/>
                      <c:h val="0.1088021958485931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6D5-429B-84F5-F60F3B5EDF8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Child!$B$1:$C$1</c:f>
              <c:strCache>
                <c:ptCount val="2"/>
                <c:pt idx="0">
                  <c:v>Food insecure</c:v>
                </c:pt>
                <c:pt idx="1">
                  <c:v>Food secure</c:v>
                </c:pt>
              </c:strCache>
            </c:strRef>
          </c:cat>
          <c:val>
            <c:numRef>
              <c:f>Child!$B$2:$C$2</c:f>
              <c:numCache>
                <c:formatCode>0.00%</c:formatCode>
                <c:ptCount val="2"/>
                <c:pt idx="0">
                  <c:v>0.17299999999999999</c:v>
                </c:pt>
                <c:pt idx="1">
                  <c:v>0.82699999999999996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D5-429B-84F5-F60F3B5ED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43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Adverse Childhood</a:t>
            </a:r>
            <a:r>
              <a:rPr lang="en-US" b="1" baseline="0" dirty="0"/>
              <a:t> Experience By Households Food Security Status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131670580165893E-2"/>
          <c:y val="0.13479820627802694"/>
          <c:w val="0.91254974845741765"/>
          <c:h val="0.694623542012405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Food security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Sheet4!$A$2:$A$11</c:f>
              <c:strCache>
                <c:ptCount val="10"/>
                <c:pt idx="0">
                  <c:v>Emotional Abuse</c:v>
                </c:pt>
                <c:pt idx="1">
                  <c:v>Physical Abuse </c:v>
                </c:pt>
                <c:pt idx="2">
                  <c:v>Sexual Abuse</c:v>
                </c:pt>
                <c:pt idx="3">
                  <c:v>Emotional Neglect</c:v>
                </c:pt>
                <c:pt idx="4">
                  <c:v>Physical Neglect</c:v>
                </c:pt>
                <c:pt idx="5">
                  <c:v>Parental Separation</c:v>
                </c:pt>
                <c:pt idx="6">
                  <c:v>Domestic Violence</c:v>
                </c:pt>
                <c:pt idx="7">
                  <c:v>Substance Abuse</c:v>
                </c:pt>
                <c:pt idx="8">
                  <c:v>Household mental illness </c:v>
                </c:pt>
                <c:pt idx="9">
                  <c:v>Household incarceration</c:v>
                </c:pt>
              </c:strCache>
            </c:strRef>
          </c:cat>
          <c:val>
            <c:numRef>
              <c:f>Sheet4!$B$2:$B$11</c:f>
              <c:numCache>
                <c:formatCode>0.00%</c:formatCode>
                <c:ptCount val="10"/>
                <c:pt idx="0">
                  <c:v>0.109</c:v>
                </c:pt>
                <c:pt idx="1">
                  <c:v>8.4000000000000005E-2</c:v>
                </c:pt>
                <c:pt idx="2">
                  <c:v>9.4E-2</c:v>
                </c:pt>
                <c:pt idx="3">
                  <c:v>0.191</c:v>
                </c:pt>
                <c:pt idx="4">
                  <c:v>3.9E-2</c:v>
                </c:pt>
                <c:pt idx="5">
                  <c:v>0.251</c:v>
                </c:pt>
                <c:pt idx="6">
                  <c:v>8.6999999999999994E-2</c:v>
                </c:pt>
                <c:pt idx="7">
                  <c:v>0.153</c:v>
                </c:pt>
                <c:pt idx="8">
                  <c:v>0.107</c:v>
                </c:pt>
                <c:pt idx="9">
                  <c:v>0.184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63-41DB-B943-C94FBADC3E25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Low food security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Sheet4!$A$2:$A$11</c:f>
              <c:strCache>
                <c:ptCount val="10"/>
                <c:pt idx="0">
                  <c:v>Emotional Abuse</c:v>
                </c:pt>
                <c:pt idx="1">
                  <c:v>Physical Abuse </c:v>
                </c:pt>
                <c:pt idx="2">
                  <c:v>Sexual Abuse</c:v>
                </c:pt>
                <c:pt idx="3">
                  <c:v>Emotional Neglect</c:v>
                </c:pt>
                <c:pt idx="4">
                  <c:v>Physical Neglect</c:v>
                </c:pt>
                <c:pt idx="5">
                  <c:v>Parental Separation</c:v>
                </c:pt>
                <c:pt idx="6">
                  <c:v>Domestic Violence</c:v>
                </c:pt>
                <c:pt idx="7">
                  <c:v>Substance Abuse</c:v>
                </c:pt>
                <c:pt idx="8">
                  <c:v>Household mental illness </c:v>
                </c:pt>
                <c:pt idx="9">
                  <c:v>Household incarceration</c:v>
                </c:pt>
              </c:strCache>
            </c:strRef>
          </c:cat>
          <c:val>
            <c:numRef>
              <c:f>Sheet4!$C$2:$C$11</c:f>
              <c:numCache>
                <c:formatCode>0.00%</c:formatCode>
                <c:ptCount val="10"/>
                <c:pt idx="0">
                  <c:v>0.186</c:v>
                </c:pt>
                <c:pt idx="1">
                  <c:v>0.16600000000000001</c:v>
                </c:pt>
                <c:pt idx="2">
                  <c:v>0.159</c:v>
                </c:pt>
                <c:pt idx="3">
                  <c:v>0.372</c:v>
                </c:pt>
                <c:pt idx="4">
                  <c:v>0.159</c:v>
                </c:pt>
                <c:pt idx="5">
                  <c:v>0.435</c:v>
                </c:pt>
                <c:pt idx="6">
                  <c:v>0.193</c:v>
                </c:pt>
                <c:pt idx="7">
                  <c:v>0.27600000000000002</c:v>
                </c:pt>
                <c:pt idx="8">
                  <c:v>0.24099999999999999</c:v>
                </c:pt>
                <c:pt idx="9">
                  <c:v>0.32400000000000001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63-41DB-B943-C94FBADC3E25}"/>
            </c:ext>
          </c:extLst>
        </c:ser>
        <c:ser>
          <c:idx val="2"/>
          <c:order val="2"/>
          <c:tx>
            <c:strRef>
              <c:f>Sheet4!$D$1</c:f>
              <c:strCache>
                <c:ptCount val="1"/>
                <c:pt idx="0">
                  <c:v>Very low food security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Sheet4!$A$2:$A$11</c:f>
              <c:strCache>
                <c:ptCount val="10"/>
                <c:pt idx="0">
                  <c:v>Emotional Abuse</c:v>
                </c:pt>
                <c:pt idx="1">
                  <c:v>Physical Abuse </c:v>
                </c:pt>
                <c:pt idx="2">
                  <c:v>Sexual Abuse</c:v>
                </c:pt>
                <c:pt idx="3">
                  <c:v>Emotional Neglect</c:v>
                </c:pt>
                <c:pt idx="4">
                  <c:v>Physical Neglect</c:v>
                </c:pt>
                <c:pt idx="5">
                  <c:v>Parental Separation</c:v>
                </c:pt>
                <c:pt idx="6">
                  <c:v>Domestic Violence</c:v>
                </c:pt>
                <c:pt idx="7">
                  <c:v>Substance Abuse</c:v>
                </c:pt>
                <c:pt idx="8">
                  <c:v>Household mental illness </c:v>
                </c:pt>
                <c:pt idx="9">
                  <c:v>Household incarceration</c:v>
                </c:pt>
              </c:strCache>
            </c:strRef>
          </c:cat>
          <c:val>
            <c:numRef>
              <c:f>Sheet4!$D$2:$D$11</c:f>
              <c:numCache>
                <c:formatCode>0.00%</c:formatCode>
                <c:ptCount val="10"/>
                <c:pt idx="0">
                  <c:v>0.38900000000000001</c:v>
                </c:pt>
                <c:pt idx="1">
                  <c:v>0.32200000000000001</c:v>
                </c:pt>
                <c:pt idx="2">
                  <c:v>0.23300000000000001</c:v>
                </c:pt>
                <c:pt idx="3">
                  <c:v>0.55600000000000005</c:v>
                </c:pt>
                <c:pt idx="4">
                  <c:v>0.378</c:v>
                </c:pt>
                <c:pt idx="5">
                  <c:v>0.433</c:v>
                </c:pt>
                <c:pt idx="6">
                  <c:v>0.21099999999999999</c:v>
                </c:pt>
                <c:pt idx="7">
                  <c:v>0.44400000000000001</c:v>
                </c:pt>
                <c:pt idx="8">
                  <c:v>0.41099999999999998</c:v>
                </c:pt>
                <c:pt idx="9">
                  <c:v>0.38900000000000001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63-41DB-B943-C94FBADC3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7780880"/>
        <c:axId val="1307778000"/>
      </c:barChart>
      <c:catAx>
        <c:axId val="130778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778000"/>
        <c:crosses val="autoZero"/>
        <c:auto val="1"/>
        <c:lblAlgn val="ctr"/>
        <c:lblOffset val="100"/>
        <c:noMultiLvlLbl val="0"/>
      </c:catAx>
      <c:valAx>
        <c:axId val="130777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78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652294741929639"/>
          <c:y val="6.2676758428452245E-2"/>
          <c:w val="0.43732191724116326"/>
          <c:h val="5.14313617774522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0.06837</cdr:x>
      <cdr:y>0.44043</cdr:y>
    </cdr:from>
    <cdr:to>
      <cdr:x>0.77084</cdr:x>
      <cdr:y>0.44043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B3A4DE63-AB26-D50A-6630-A0AE642D1F47}"/>
            </a:ext>
          </a:extLst>
        </cdr:cNvPr>
        <cdr:cNvCxnSpPr/>
      </cdr:nvCxnSpPr>
      <cdr:spPr>
        <a:xfrm xmlns:a="http://schemas.openxmlformats.org/drawingml/2006/main">
          <a:off x="583472" y="2706733"/>
          <a:ext cx="5995164" cy="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C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0.77164</cdr:x>
      <cdr:y>0.44167</cdr:y>
    </cdr:from>
    <cdr:to>
      <cdr:x>0.86187</cdr:x>
      <cdr:y>0.69375</cdr:y>
    </cdr:to>
    <cdr:cxnSp macro="">
      <cdr:nvCxnSpPr>
        <cdr:cNvPr id="10" name="Straight Arrow Connector 9">
          <a:extLst xmlns:a="http://schemas.openxmlformats.org/drawingml/2006/main">
            <a:ext uri="{FF2B5EF4-FFF2-40B4-BE49-F238E27FC236}">
              <a16:creationId xmlns:a16="http://schemas.microsoft.com/office/drawing/2014/main" id="{A0CB393F-8C16-C45A-07C5-7185ED187337}"/>
            </a:ext>
          </a:extLst>
        </cdr:cNvPr>
        <cdr:cNvCxnSpPr/>
      </cdr:nvCxnSpPr>
      <cdr:spPr>
        <a:xfrm xmlns:a="http://schemas.openxmlformats.org/drawingml/2006/main">
          <a:off x="6585512" y="2714341"/>
          <a:ext cx="770021" cy="1549192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rgbClr val="FFC000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0.08367</cdr:x>
      <cdr:y>0.13514</cdr:y>
    </cdr:from>
    <cdr:to>
      <cdr:x>0.95854</cdr:x>
      <cdr:y>0.18437</cdr:y>
    </cdr:to>
    <cdr:sp macro="" textlink="">
      <cdr:nvSpPr>
        <cdr:cNvPr id="12" name="Arrow: Pentagon 11">
          <a:extLst xmlns:a="http://schemas.openxmlformats.org/drawingml/2006/main">
            <a:ext uri="{FF2B5EF4-FFF2-40B4-BE49-F238E27FC236}">
              <a16:creationId xmlns:a16="http://schemas.microsoft.com/office/drawing/2014/main" id="{9883FD31-2393-E2E0-3DA0-BBF5E473D28E}"/>
            </a:ext>
          </a:extLst>
        </cdr:cNvPr>
        <cdr:cNvSpPr/>
      </cdr:nvSpPr>
      <cdr:spPr>
        <a:xfrm xmlns:a="http://schemas.openxmlformats.org/drawingml/2006/main">
          <a:off x="714102" y="830540"/>
          <a:ext cx="7466454" cy="302508"/>
        </a:xfrm>
        <a:prstGeom xmlns:a="http://schemas.openxmlformats.org/drawingml/2006/main" prst="homePlate">
          <a:avLst/>
        </a:prstGeom>
        <a:gradFill xmlns:a="http://schemas.openxmlformats.org/drawingml/2006/main" flip="none" rotWithShape="1">
          <a:gsLst>
            <a:gs pos="0">
              <a:schemeClr val="accent1">
                <a:lumMod val="5000"/>
                <a:lumOff val="95000"/>
              </a:schemeClr>
            </a:gs>
            <a:gs pos="25000">
              <a:schemeClr val="accent1">
                <a:lumMod val="45000"/>
                <a:lumOff val="55000"/>
              </a:schemeClr>
            </a:gs>
            <a:gs pos="75000">
              <a:schemeClr val="accent2">
                <a:lumMod val="75000"/>
              </a:schemeClr>
            </a:gs>
            <a:gs pos="50000">
              <a:schemeClr val="accent2">
                <a:lumMod val="60000"/>
                <a:lumOff val="40000"/>
              </a:schemeClr>
            </a:gs>
            <a:gs pos="100000">
              <a:schemeClr val="accent2">
                <a:lumMod val="50000"/>
              </a:schemeClr>
            </a:gs>
          </a:gsLst>
          <a:lin ang="0" scaled="1"/>
          <a:tileRect/>
        </a:gradFill>
        <a:ln xmlns:a="http://schemas.openxmlformats.org/drawingml/2006/main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b="1" dirty="0">
              <a:solidFill>
                <a:schemeClr val="tx1"/>
              </a:solidFill>
            </a:rPr>
            <a:t>  POOR                                                                                                                                                                                                           </a:t>
          </a:r>
          <a:r>
            <a:rPr lang="en-US" b="1" dirty="0">
              <a:solidFill>
                <a:schemeClr val="bg1"/>
              </a:solidFill>
            </a:rPr>
            <a:t>RICH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jpmonline.org/action/showPdf?pii=S0749-3797%2815%2900626-1" TargetMode="External"/><Relationship Id="rId2" Type="http://schemas.openxmlformats.org/officeDocument/2006/relationships/hyperlink" Target="https://www.ers.usda.gov/publications/pub-details/?pubid=10770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onyCUNY/tonyCUNY/blob/main/Story%206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C7DC-49CE-12F2-50E1-1D91ADBDA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Story - 6 : </a:t>
            </a:r>
            <a:br>
              <a:rPr lang="en-US" sz="4000" dirty="0"/>
            </a:br>
            <a:r>
              <a:rPr lang="en-US" sz="3200" dirty="0"/>
              <a:t>What Is The State of Food Security and Nutrition in the US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A5401-2317-ACD0-E96F-81D4AA65D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CHUN SHING LEUNG</a:t>
            </a:r>
          </a:p>
        </p:txBody>
      </p:sp>
    </p:spTree>
    <p:extLst>
      <p:ext uri="{BB962C8B-B14F-4D97-AF65-F5344CB8AC3E}">
        <p14:creationId xmlns:p14="http://schemas.microsoft.com/office/powerpoint/2010/main" val="19303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89F367-F706-47A4-EA2E-0BA66AC354EE}"/>
              </a:ext>
            </a:extLst>
          </p:cNvPr>
          <p:cNvSpPr txBox="1"/>
          <p:nvPr/>
        </p:nvSpPr>
        <p:spPr>
          <a:xfrm>
            <a:off x="1117600" y="1008743"/>
            <a:ext cx="103486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Is there a correlation between level of poverty and food insecurity?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happens to the children as they mature into adults?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6EBCDA5-3061-25F1-EA60-B01BF826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 we suffer from malnutrition and starvation?</a:t>
            </a:r>
          </a:p>
        </p:txBody>
      </p:sp>
    </p:spTree>
    <p:extLst>
      <p:ext uri="{BB962C8B-B14F-4D97-AF65-F5344CB8AC3E}">
        <p14:creationId xmlns:p14="http://schemas.microsoft.com/office/powerpoint/2010/main" val="397709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C59DE6B-E0BB-7936-2B97-0572CCA941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2287147"/>
              </p:ext>
            </p:extLst>
          </p:nvPr>
        </p:nvGraphicFramePr>
        <p:xfrm>
          <a:off x="83420" y="159488"/>
          <a:ext cx="8534400" cy="6145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1E60B2-F496-C7A2-B2D5-63C7DC34E817}"/>
              </a:ext>
            </a:extLst>
          </p:cNvPr>
          <p:cNvSpPr txBox="1"/>
          <p:nvPr/>
        </p:nvSpPr>
        <p:spPr>
          <a:xfrm>
            <a:off x="8724154" y="2419489"/>
            <a:ext cx="30351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Food insecurity rate 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for low-income households was </a:t>
            </a:r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6.5 times higher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than that for mid/high-income households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7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50317D9-9FCE-E23E-1167-774ECBB574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072052"/>
              </p:ext>
            </p:extLst>
          </p:nvPr>
        </p:nvGraphicFramePr>
        <p:xfrm>
          <a:off x="0" y="369438"/>
          <a:ext cx="8326444" cy="5861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071CA5-B36D-4F5E-C93E-FF2D32D30460}"/>
              </a:ext>
            </a:extLst>
          </p:cNvPr>
          <p:cNvSpPr txBox="1"/>
          <p:nvPr/>
        </p:nvSpPr>
        <p:spPr>
          <a:xfrm>
            <a:off x="8724154" y="2249368"/>
            <a:ext cx="319494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17% (</a:t>
            </a:r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Public Sans"/>
              </a:rPr>
              <a:t>6.4 million)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of households with children younger than 18 years old 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experience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food insecurity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1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7DC7886-5E11-0762-2271-2149404C5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6906834"/>
              </p:ext>
            </p:extLst>
          </p:nvPr>
        </p:nvGraphicFramePr>
        <p:xfrm>
          <a:off x="-199380" y="55002"/>
          <a:ext cx="9254003" cy="6334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9E4D9A-5721-51FF-A3F1-FCE0D7DC4C59}"/>
              </a:ext>
            </a:extLst>
          </p:cNvPr>
          <p:cNvSpPr txBox="1"/>
          <p:nvPr/>
        </p:nvSpPr>
        <p:spPr>
          <a:xfrm>
            <a:off x="9191667" y="2689380"/>
            <a:ext cx="300033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-apple-system"/>
              </a:rPr>
              <a:t>Children with food insecurity suffer from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higher percentage of ACE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53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BCA1E16-20E1-01D4-C731-EB9CD423E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327"/>
            <a:ext cx="8227291" cy="587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BF6EBD-2762-601B-D383-BC6343DFA2BB}"/>
              </a:ext>
            </a:extLst>
          </p:cNvPr>
          <p:cNvSpPr txBox="1"/>
          <p:nvPr/>
        </p:nvSpPr>
        <p:spPr>
          <a:xfrm>
            <a:off x="8692903" y="2605202"/>
            <a:ext cx="30003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Southern States </a:t>
            </a:r>
            <a:r>
              <a:rPr lang="en-US" dirty="0">
                <a:latin typeface="-apple-system"/>
              </a:rPr>
              <a:t>have higher Food insecurity rate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04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4A51-1072-FBF6-6AC1-FD242AA8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81721-52EA-C6A7-F550-264A5FD1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There is a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Positive correlation </a:t>
            </a:r>
            <a:r>
              <a:rPr lang="en-US" sz="2800" dirty="0"/>
              <a:t>between level of poverty and food insecurity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There are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6.4 million 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of households with children younger than 18 years old </a:t>
            </a:r>
            <a:r>
              <a:rPr lang="en-US" sz="2800" dirty="0">
                <a:solidFill>
                  <a:srgbClr val="111111"/>
                </a:solidFill>
                <a:latin typeface="-apple-system"/>
              </a:rPr>
              <a:t>experience </a:t>
            </a:r>
            <a:r>
              <a:rPr lang="en-US" sz="2800" b="0" i="0" dirty="0">
                <a:solidFill>
                  <a:srgbClr val="111111"/>
                </a:solidFill>
                <a:effectLst/>
                <a:latin typeface="-apple-system"/>
              </a:rPr>
              <a:t>food insecurity. </a:t>
            </a:r>
            <a:r>
              <a:rPr lang="en-US" sz="2800" dirty="0">
                <a:latin typeface="-apple-system"/>
              </a:rPr>
              <a:t>They tends to develop childhood adversity, including abuse, neglect, and household dysfunc</a:t>
            </a:r>
            <a:r>
              <a:rPr lang="en-US" sz="2800" dirty="0"/>
              <a:t>tion. These are associated with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negative long-term health and economic outcomes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Southern States </a:t>
            </a:r>
            <a:r>
              <a:rPr lang="en-US" sz="2800" dirty="0"/>
              <a:t>have higher Food insecurity rate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1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61A9-972D-325A-2300-4BE98940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502B-9153-3B49-F8A7-009F439D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Statistical Supplement to Household Food Security in the United States in 2022</a:t>
            </a:r>
            <a:endParaRPr lang="en-US" dirty="0"/>
          </a:p>
          <a:p>
            <a:r>
              <a:rPr lang="en-US" dirty="0">
                <a:hlinkClick r:id="rId3"/>
              </a:rPr>
              <a:t>Childhood Adversity and Adult Reports of Food Insecurity Among Households With Children</a:t>
            </a:r>
            <a:endParaRPr lang="en-US" dirty="0"/>
          </a:p>
          <a:p>
            <a:r>
              <a:rPr lang="en-US">
                <a:hlinkClick r:id="rId4"/>
              </a:rPr>
              <a:t>Excel data for Story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606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263</TotalTime>
  <Words>232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Public Sans</vt:lpstr>
      <vt:lpstr>Arial</vt:lpstr>
      <vt:lpstr>Calibri</vt:lpstr>
      <vt:lpstr>Calibri Light</vt:lpstr>
      <vt:lpstr>Wingdings</vt:lpstr>
      <vt:lpstr>Retrospect</vt:lpstr>
      <vt:lpstr>Story - 6 :  What Is The State of Food Security and Nutrition in the US</vt:lpstr>
      <vt:lpstr>Do we suffer from malnutrition and starvation?</vt:lpstr>
      <vt:lpstr>PowerPoint Presentation</vt:lpstr>
      <vt:lpstr>PowerPoint Presentation</vt:lpstr>
      <vt:lpstr>PowerPoint Presentation</vt:lpstr>
      <vt:lpstr>PowerPoint Presentation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Leung</dc:creator>
  <cp:lastModifiedBy>Tony Leung</cp:lastModifiedBy>
  <cp:revision>1</cp:revision>
  <dcterms:created xsi:type="dcterms:W3CDTF">2024-04-14T20:23:50Z</dcterms:created>
  <dcterms:modified xsi:type="dcterms:W3CDTF">2024-04-15T00:47:47Z</dcterms:modified>
</cp:coreProperties>
</file>