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14" r:id="rId3"/>
    <p:sldId id="310" r:id="rId4"/>
    <p:sldId id="295" r:id="rId5"/>
    <p:sldId id="278" r:id="rId6"/>
    <p:sldId id="284" r:id="rId7"/>
    <p:sldId id="282" r:id="rId8"/>
    <p:sldId id="272" r:id="rId9"/>
    <p:sldId id="287" r:id="rId10"/>
    <p:sldId id="281" r:id="rId11"/>
    <p:sldId id="291" r:id="rId12"/>
    <p:sldId id="297" r:id="rId13"/>
    <p:sldId id="296" r:id="rId14"/>
    <p:sldId id="290" r:id="rId15"/>
    <p:sldId id="289" r:id="rId16"/>
    <p:sldId id="285" r:id="rId17"/>
    <p:sldId id="292" r:id="rId18"/>
    <p:sldId id="298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8E035-5102-4E20-89DD-6BA33B18297C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7322-48E6-4F44-A1ED-4D5A44B1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F21A77-01AF-48F5-B536-294802F6567D}" type="slidenum">
              <a:rPr lang="ru-RU" sz="1200"/>
              <a:pPr algn="r" eaLnBrk="1" hangingPunct="1"/>
              <a:t>1</a:t>
            </a:fld>
            <a:endParaRPr lang="ru-RU" sz="1200"/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E8CC33-5A76-42C4-AF16-44206000A281}" type="slidenum">
              <a:rPr lang="ru-RU" sz="1200">
                <a:cs typeface="Arial" charset="0"/>
              </a:rPr>
              <a:pPr algn="r"/>
              <a:t>1</a:t>
            </a:fld>
            <a:endParaRPr lang="ru-RU" sz="1200">
              <a:cs typeface="Arial" charset="0"/>
            </a:endParaRPr>
          </a:p>
        </p:txBody>
      </p:sp>
      <p:sp>
        <p:nvSpPr>
          <p:cNvPr id="9626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4225" cy="3446462"/>
          </a:xfrm>
          <a:ln/>
        </p:spPr>
      </p:sp>
      <p:sp>
        <p:nvSpPr>
          <p:cNvPr id="96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10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11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12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13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13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14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14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15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15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16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16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17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17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18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18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2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2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3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3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4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5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6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7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8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9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1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92C-135D-4E9B-96DF-F9C027207D9B}" type="datetimeFigureOut">
              <a:rPr lang="ru-RU" smtClean="0"/>
              <a:t>15.03.2021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ChangeAspect="1"/>
          </p:cNvGraphicFramePr>
          <p:nvPr/>
        </p:nvGraphicFramePr>
        <p:xfrm>
          <a:off x="96838" y="812800"/>
          <a:ext cx="5715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Image" r:id="rId4" imgW="3809524" imgH="30958730" progId="">
                  <p:embed/>
                </p:oleObj>
              </mc:Choice>
              <mc:Fallback>
                <p:oleObj name="Image" r:id="rId4" imgW="3809524" imgH="309587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812800"/>
                        <a:ext cx="5715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7" descr="Орден Красн Знам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18"/>
          <p:cNvSpPr txBox="1">
            <a:spLocks noChangeArrowheads="1"/>
          </p:cNvSpPr>
          <p:nvPr/>
        </p:nvSpPr>
        <p:spPr bwMode="auto">
          <a:xfrm>
            <a:off x="687389" y="3682743"/>
            <a:ext cx="8456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КЛАССИФИКАЦИЯ  </a:t>
            </a:r>
            <a:r>
              <a:rPr lang="ru-RU" sz="2000" b="1" dirty="0">
                <a:solidFill>
                  <a:srgbClr val="003399"/>
                </a:solidFill>
                <a:cs typeface="Arial" charset="0"/>
              </a:rPr>
              <a:t>УЯЗВИМОСТЕЙ ПРОГРАММНОГО </a:t>
            </a:r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ОБЕСПЕЧЕНИЯ</a:t>
            </a:r>
          </a:p>
          <a:p>
            <a:pPr lvl="1" algn="ctr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eaLnBrk="1" hangingPunct="1"/>
            <a:endParaRPr lang="ru-RU" sz="2000" dirty="0" smtClean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1.  Национальные стандарты  классификации  и описания уязвимостей</a:t>
            </a:r>
            <a:endParaRPr lang="ru-RU" sz="2000" b="1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44037" name="Line 29"/>
          <p:cNvSpPr>
            <a:spLocks noChangeShapeType="1"/>
          </p:cNvSpPr>
          <p:nvPr/>
        </p:nvSpPr>
        <p:spPr bwMode="auto">
          <a:xfrm flipH="1">
            <a:off x="0" y="530225"/>
            <a:ext cx="9144000" cy="0"/>
          </a:xfrm>
          <a:prstGeom prst="line">
            <a:avLst/>
          </a:prstGeom>
          <a:noFill/>
          <a:ln w="57150" cmpd="thickThin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/>
          </a:p>
        </p:txBody>
      </p:sp>
      <p:sp>
        <p:nvSpPr>
          <p:cNvPr id="44038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4039" name="Rectangle 1048"/>
          <p:cNvSpPr>
            <a:spLocks noChangeArrowheads="1"/>
          </p:cNvSpPr>
          <p:nvPr/>
        </p:nvSpPr>
        <p:spPr bwMode="auto">
          <a:xfrm>
            <a:off x="-3175" y="6731000"/>
            <a:ext cx="9147175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44040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1044"/>
          <p:cNvSpPr>
            <a:spLocks noChangeArrowheads="1"/>
          </p:cNvSpPr>
          <p:nvPr/>
        </p:nvSpPr>
        <p:spPr bwMode="auto">
          <a:xfrm>
            <a:off x="971550" y="-26988"/>
            <a:ext cx="8208963" cy="500063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cs typeface="Arial" pitchFamily="34" charset="0"/>
              </a:rPr>
              <a:t>УЯЗВИМОСТИ       ПРОГРАММНОГО     ОБЕСПЕЧЕНИЯ</a:t>
            </a:r>
          </a:p>
        </p:txBody>
      </p:sp>
      <p:sp>
        <p:nvSpPr>
          <p:cNvPr id="44042" name="Прямоугольник 2"/>
          <p:cNvSpPr>
            <a:spLocks noChangeArrowheads="1"/>
          </p:cNvSpPr>
          <p:nvPr/>
        </p:nvSpPr>
        <p:spPr bwMode="auto">
          <a:xfrm>
            <a:off x="971550" y="1136650"/>
            <a:ext cx="7993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</a:rPr>
              <a:t>Тема 1. Классификация уязвимостей программного обеспечения </a:t>
            </a:r>
          </a:p>
          <a:p>
            <a:r>
              <a:rPr lang="ru-RU" sz="3200" b="1">
                <a:solidFill>
                  <a:srgbClr val="FF0000"/>
                </a:solidFill>
              </a:rPr>
              <a:t>и  типы компьютерных атак</a:t>
            </a:r>
          </a:p>
        </p:txBody>
      </p:sp>
    </p:spTree>
    <p:extLst>
      <p:ext uri="{BB962C8B-B14F-4D97-AF65-F5344CB8AC3E}">
        <p14:creationId xmlns:p14="http://schemas.microsoft.com/office/powerpoint/2010/main" val="17536282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ГОСТ.  ФОРМА   ПАСПОРТА   Уязвимости   </a:t>
            </a:r>
            <a:r>
              <a:rPr lang="ru-RU" sz="2000" b="1" dirty="0" smtClean="0">
                <a:solidFill>
                  <a:schemeClr val="bg1"/>
                </a:solidFill>
              </a:rPr>
              <a:t>(завершение)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10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 descr="C:\Users\53\Desktop\Материалы к  лекции\ГОСТ\форма1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573515"/>
            <a:ext cx="8785100" cy="59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196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Национальный стандарт РФ. </a:t>
            </a:r>
            <a:r>
              <a:rPr lang="ru-RU" sz="2000" b="1" dirty="0" smtClean="0">
                <a:solidFill>
                  <a:schemeClr val="bg1"/>
                </a:solidFill>
              </a:rPr>
              <a:t> Классификация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уязвимостей информационных систем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11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53\Desktop\ГОСТ уязвимости\ГОСТ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65454"/>
            <a:ext cx="8921750" cy="607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3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Область применения.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 descr="C:\Users\53\Desktop\ГОСТ уязвимости\ГОСТ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04" y="692150"/>
            <a:ext cx="8627283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41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Уязвимости. Термины и определения.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13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8" name="Picture 2" descr="C:\Users\53\Desktop\ГОСТ уязвимости\ГОСТ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66" y="692150"/>
            <a:ext cx="8684582" cy="587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7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Классификационные признаки Уязвимостей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Информационных систем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14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C:\Users\53\Desktop\ГОСТ уязвимости\гост4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757238"/>
            <a:ext cx="8785101" cy="55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43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Классификация  уязвимостей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Информационных  систем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15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 descr="C:\Users\53\Desktop\ГОСТ уязвимости\гост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692150"/>
            <a:ext cx="8785101" cy="56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49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Уязвимости   программного обеспечения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16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2" descr="C:\Users\53\Desktop\ГОСТ уязвимости\гост6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92150"/>
            <a:ext cx="8605714" cy="554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74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Уязвимости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аппаратно-программного обеспечения технических средств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17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 descr="C:\Users\53\Desktop\ГОСТ уязвимости\гост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7" y="692150"/>
            <a:ext cx="8732526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54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Уязвимости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сетевого оборудования и средств защиты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18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 descr="C:\Users\53\Desktop\ГОСТ уязвимости\гост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1" y="836712"/>
            <a:ext cx="8834429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71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Нормативно-правовая база анализа уязвимостей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530" name="Picture 2" descr="C:\Users\53\Desktop\Материалы к  лекции\БДУ\ФСТЭК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857108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307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ГОСТы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3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434" name="Picture 2" descr="C:\Users\53\Desktop\Материалы к  лекции\БДУ\ГОСТ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6" y="648944"/>
            <a:ext cx="8636602" cy="573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0450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Национальный стандарт РФ. Правила описания уязвимостей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4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53\Desktop\Материалы к  лекции\ГОСТ\гост1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5" y="620688"/>
            <a:ext cx="8845463" cy="606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09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Уязвимости информационных систем 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Правила описания уязвимостей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5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53\Desktop\Материалы к  лекции\ГОСТ\гост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6" y="692150"/>
            <a:ext cx="8862509" cy="547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76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 . Уязвимости.  Термины и определения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6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C:\Users\53\Desktop\Материалы к  лекции\ГОСТ\гост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4" y="481013"/>
            <a:ext cx="8766794" cy="30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53\Desktop\Материалы к  лекции\ГОСТ\гост1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4" y="3573016"/>
            <a:ext cx="8766793" cy="31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052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 Структура и содержание  Уязвимостей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7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9" name="Picture 3" descr="C:\Users\53\Desktop\Материалы к  лекции\ГОСТ\гост12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836712"/>
            <a:ext cx="8458200" cy="5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6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Критерии опасности Уязвимости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8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53\Desktop\Материалы к  лекции\ГОСТ\КРИТЕРИ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0" y="836712"/>
            <a:ext cx="8648290" cy="54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97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ГОСТ.  ФОРМА   ПАСПОРТА   Уязвимости   (начало)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9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 descr="C:\Users\53\Desktop\Материалы к  лекции\ГОСТ\форма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6526"/>
            <a:ext cx="8785100" cy="593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14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183</Words>
  <Application>Microsoft Office PowerPoint</Application>
  <PresentationFormat>Экран (4:3)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Тема Office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53</dc:creator>
  <cp:lastModifiedBy>53</cp:lastModifiedBy>
  <cp:revision>39</cp:revision>
  <dcterms:created xsi:type="dcterms:W3CDTF">2018-02-08T17:54:43Z</dcterms:created>
  <dcterms:modified xsi:type="dcterms:W3CDTF">2021-03-15T13:08:38Z</dcterms:modified>
</cp:coreProperties>
</file>