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32" r:id="rId1"/>
  </p:sldMasterIdLst>
  <p:notesMasterIdLst>
    <p:notesMasterId r:id="rId19"/>
  </p:notesMasterIdLst>
  <p:sldIdLst>
    <p:sldId id="9504" r:id="rId2"/>
    <p:sldId id="9591" r:id="rId3"/>
    <p:sldId id="9600" r:id="rId4"/>
    <p:sldId id="9601" r:id="rId5"/>
    <p:sldId id="9602" r:id="rId6"/>
    <p:sldId id="9589" r:id="rId7"/>
    <p:sldId id="9603" r:id="rId8"/>
    <p:sldId id="9604" r:id="rId9"/>
    <p:sldId id="9605" r:id="rId10"/>
    <p:sldId id="9592" r:id="rId11"/>
    <p:sldId id="9606" r:id="rId12"/>
    <p:sldId id="9607" r:id="rId13"/>
    <p:sldId id="9593" r:id="rId14"/>
    <p:sldId id="9608" r:id="rId15"/>
    <p:sldId id="9609" r:id="rId16"/>
    <p:sldId id="9610" r:id="rId17"/>
    <p:sldId id="9599" r:id="rId18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20"/>
      <p:bold r:id="rId21"/>
      <p:italic r:id="rId22"/>
      <p:boldItalic r:id="rId23"/>
    </p:embeddedFont>
    <p:embeddedFont>
      <p:font typeface="Magistral Medium" panose="020B0604020202020204" charset="0"/>
      <p:regular r:id="rId24"/>
      <p:italic r:id="rId25"/>
    </p:embeddedFont>
    <p:embeddedFont>
      <p:font typeface="Montserrat ExtraBold" panose="00000900000000000000" pitchFamily="2" charset="-52"/>
      <p:bold r:id="rId26"/>
      <p:boldItalic r:id="rId27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Ходос Павел Ефимович" initials="ХП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2D55"/>
    <a:srgbClr val="D1E0EF"/>
    <a:srgbClr val="A4BAD1"/>
    <a:srgbClr val="FEE494"/>
    <a:srgbClr val="E0A52C"/>
    <a:srgbClr val="E5AD54"/>
    <a:srgbClr val="FFE3B3"/>
    <a:srgbClr val="2D5094"/>
    <a:srgbClr val="FFFFFF"/>
    <a:srgbClr val="DFE6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592" autoAdjust="0"/>
    <p:restoredTop sz="96939" autoAdjust="0"/>
  </p:normalViewPr>
  <p:slideViewPr>
    <p:cSldViewPr snapToGrid="0">
      <p:cViewPr varScale="1">
        <p:scale>
          <a:sx n="82" d="100"/>
          <a:sy n="82" d="100"/>
        </p:scale>
        <p:origin x="197" y="77"/>
      </p:cViewPr>
      <p:guideLst>
        <p:guide orient="horz" pos="162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86D2B0-5227-4C0E-A6FB-F6830E93BCD3}" type="datetimeFigureOut">
              <a:rPr lang="ru-RU" smtClean="0"/>
              <a:pPr/>
              <a:t>25.02.2025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03983F-30A7-481D-87BE-CA702416B498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3174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03983F-30A7-481D-87BE-CA702416B498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1439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63525" eaLnBrk="0" fontAlgn="base" hangingPunct="0">
              <a:spcAft>
                <a:spcPts val="0"/>
              </a:spcAft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03983F-30A7-481D-87BE-CA702416B498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6668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63525" eaLnBrk="0" fontAlgn="base" hangingPunct="0">
              <a:spcAft>
                <a:spcPts val="0"/>
              </a:spcAft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03983F-30A7-481D-87BE-CA702416B498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6979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63525" eaLnBrk="0" fontAlgn="base" hangingPunct="0">
              <a:spcAft>
                <a:spcPts val="0"/>
              </a:spcAft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03983F-30A7-481D-87BE-CA702416B498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9755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A2A8-7E0D-4FD8-BA6E-87BD9E681675}" type="datetimeFigureOut">
              <a:rPr lang="ru-RU" smtClean="0"/>
              <a:pPr/>
              <a:t>25.02.2025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47D9F-931E-462B-9A3B-B1EB98EBA96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46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A2A8-7E0D-4FD8-BA6E-87BD9E681675}" type="datetimeFigureOut">
              <a:rPr lang="ru-RU" smtClean="0"/>
              <a:pPr/>
              <a:t>25.02.2025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47D9F-931E-462B-9A3B-B1EB98EBA96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075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A2A8-7E0D-4FD8-BA6E-87BD9E681675}" type="datetimeFigureOut">
              <a:rPr lang="ru-RU" smtClean="0"/>
              <a:pPr/>
              <a:t>25.02.2025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47D9F-931E-462B-9A3B-B1EB98EBA96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370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A2A8-7E0D-4FD8-BA6E-87BD9E681675}" type="datetimeFigureOut">
              <a:rPr lang="ru-RU" smtClean="0"/>
              <a:pPr/>
              <a:t>25.02.2025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47D9F-931E-462B-9A3B-B1EB98EBA96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440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A2A8-7E0D-4FD8-BA6E-87BD9E681675}" type="datetimeFigureOut">
              <a:rPr lang="ru-RU" smtClean="0"/>
              <a:pPr/>
              <a:t>25.02.2025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47D9F-931E-462B-9A3B-B1EB98EBA96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876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A2A8-7E0D-4FD8-BA6E-87BD9E681675}" type="datetimeFigureOut">
              <a:rPr lang="ru-RU" smtClean="0"/>
              <a:pPr/>
              <a:t>25.02.2025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47D9F-931E-462B-9A3B-B1EB98EBA96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657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A2A8-7E0D-4FD8-BA6E-87BD9E681675}" type="datetimeFigureOut">
              <a:rPr lang="ru-RU" smtClean="0"/>
              <a:pPr/>
              <a:t>25.02.2025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47D9F-931E-462B-9A3B-B1EB98EBA96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0271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A2A8-7E0D-4FD8-BA6E-87BD9E681675}" type="datetimeFigureOut">
              <a:rPr lang="ru-RU" smtClean="0"/>
              <a:pPr/>
              <a:t>25.02.2025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47D9F-931E-462B-9A3B-B1EB98EBA96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986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A2A8-7E0D-4FD8-BA6E-87BD9E681675}" type="datetimeFigureOut">
              <a:rPr lang="ru-RU" smtClean="0"/>
              <a:pPr/>
              <a:t>25.02.2025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47D9F-931E-462B-9A3B-B1EB98EBA96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130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A2A8-7E0D-4FD8-BA6E-87BD9E681675}" type="datetimeFigureOut">
              <a:rPr lang="ru-RU" smtClean="0"/>
              <a:pPr/>
              <a:t>25.02.2025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47D9F-931E-462B-9A3B-B1EB98EBA96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585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A2A8-7E0D-4FD8-BA6E-87BD9E681675}" type="datetimeFigureOut">
              <a:rPr lang="ru-RU" smtClean="0"/>
              <a:pPr/>
              <a:t>25.02.2025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47D9F-931E-462B-9A3B-B1EB98EBA96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143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rgbClr val="A1B8CF">
                <a:alpha val="60000"/>
              </a:srgbClr>
            </a:gs>
            <a:gs pos="0">
              <a:srgbClr val="FFF9E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7A2A8-7E0D-4FD8-BA6E-87BD9E681675}" type="datetimeFigureOut">
              <a:rPr lang="ru-RU" smtClean="0"/>
              <a:pPr/>
              <a:t>25.02.2025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47D9F-931E-462B-9A3B-B1EB98EBA96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536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ommersant.ru/doc/6762685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7E9340E-C82C-4389-8C24-B6B48BC2A92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E5BFB9C9-B3FC-4E0F-8769-1A7B43B285C6}"/>
              </a:ext>
            </a:extLst>
          </p:cNvPr>
          <p:cNvSpPr txBox="1">
            <a:spLocks/>
          </p:cNvSpPr>
          <p:nvPr/>
        </p:nvSpPr>
        <p:spPr bwMode="auto">
          <a:xfrm>
            <a:off x="0" y="-181089"/>
            <a:ext cx="9144000" cy="2364731"/>
          </a:xfrm>
          <a:prstGeom prst="rect">
            <a:avLst/>
          </a:prstGeom>
          <a:gradFill>
            <a:gsLst>
              <a:gs pos="10000">
                <a:srgbClr val="00091A">
                  <a:lumMod val="93000"/>
                  <a:lumOff val="7000"/>
                </a:srgb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 prstMaterial="metal"/>
          </a:bodyPr>
          <a:lstStyle>
            <a:lvl1pPr algn="ctr" defTabSz="958215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lang="ru-RU" sz="1800" b="1" i="0" kern="1200" cap="none" spc="50">
                <a:ln w="6350">
                  <a:solidFill>
                    <a:schemeClr val="bg1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189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378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566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754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58215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2800" b="1" i="0" u="none" strike="noStrike" kern="1200" cap="none" spc="50" normalizeH="0" baseline="0" noProof="0" dirty="0">
              <a:ln w="6350" cmpd="sng">
                <a:noFill/>
                <a:prstDash val="solid"/>
                <a:miter lim="800000"/>
              </a:ln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1"/>
              </a:gradFill>
              <a:effectLst>
                <a:glow rad="139700">
                  <a:srgbClr val="0070C0">
                    <a:alpha val="40000"/>
                  </a:srgbClr>
                </a:glow>
                <a:outerShdw blurRad="50800" dist="38100" dir="2700000" algn="tl" rotWithShape="0">
                  <a:prstClr val="black">
                    <a:alpha val="60000"/>
                  </a:prstClr>
                </a:outerShdw>
              </a:effectLst>
              <a:uLnTx/>
              <a:uFillTx/>
              <a:latin typeface="Century Gothic" panose="020B0502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58215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2800" b="1" i="0" u="none" strike="noStrike" kern="1200" cap="none" spc="50" normalizeH="0" baseline="0" noProof="0" dirty="0">
              <a:ln w="6350" cmpd="sng">
                <a:noFill/>
                <a:prstDash val="solid"/>
                <a:miter lim="800000"/>
              </a:ln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1"/>
              </a:gradFill>
              <a:effectLst>
                <a:glow rad="139700">
                  <a:srgbClr val="0070C0">
                    <a:alpha val="40000"/>
                  </a:srgbClr>
                </a:glow>
                <a:outerShdw blurRad="50800" dist="38100" dir="2700000" algn="tl" rotWithShape="0">
                  <a:prstClr val="black">
                    <a:alpha val="60000"/>
                  </a:prstClr>
                </a:outerShdw>
              </a:effectLst>
              <a:uLnTx/>
              <a:uFillTx/>
              <a:latin typeface="Century Gothic" panose="020B0502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58215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3600" b="1" i="0" u="none" strike="noStrike" kern="1200" cap="none" spc="50" normalizeH="0" baseline="0" noProof="0" dirty="0">
              <a:ln w="6350" cmpd="sng">
                <a:noFill/>
                <a:prstDash val="solid"/>
                <a:miter lim="800000"/>
              </a:ln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1"/>
              </a:gradFill>
              <a:effectLst>
                <a:glow rad="139700">
                  <a:srgbClr val="0070C0">
                    <a:alpha val="40000"/>
                  </a:srgbClr>
                </a:glow>
                <a:outerShdw blurRad="50800" dist="38100" dir="2700000" algn="tl" rotWithShape="0">
                  <a:prstClr val="black">
                    <a:alpha val="60000"/>
                  </a:prstClr>
                </a:outerShdw>
              </a:effectLst>
              <a:uLnTx/>
              <a:uFillTx/>
              <a:latin typeface="Century Gothic" panose="020B0502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58215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2000" b="1" i="0" u="none" strike="noStrike" kern="1200" cap="none" spc="50" normalizeH="0" baseline="0" noProof="0" dirty="0">
              <a:ln w="6350" cmpd="sng">
                <a:noFill/>
                <a:prstDash val="solid"/>
                <a:miter lim="800000"/>
              </a:ln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1"/>
              </a:gradFill>
              <a:effectLst>
                <a:glow rad="139700">
                  <a:srgbClr val="0070C0">
                    <a:alpha val="40000"/>
                  </a:srgbClr>
                </a:glow>
                <a:outerShdw blurRad="50800" dist="38100" dir="2700000" algn="tl" rotWithShape="0">
                  <a:prstClr val="black">
                    <a:alpha val="60000"/>
                  </a:prstClr>
                </a:outerShdw>
              </a:effectLst>
              <a:uLnTx/>
              <a:uFillTx/>
              <a:latin typeface="Century Gothic" panose="020B0502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09C6E7-6567-4EB8-80EA-90B49848A862}"/>
              </a:ext>
            </a:extLst>
          </p:cNvPr>
          <p:cNvSpPr txBox="1"/>
          <p:nvPr/>
        </p:nvSpPr>
        <p:spPr>
          <a:xfrm>
            <a:off x="2275986" y="383620"/>
            <a:ext cx="6868012" cy="138499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algn="ctr" defTabSz="95821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800" spc="100" dirty="0">
                <a:ln w="6350" cmpd="sng">
                  <a:noFill/>
                  <a:prstDash val="solid"/>
                  <a:miter lim="800000"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>
                  <a:glow rad="101600">
                    <a:srgbClr val="2D5094"/>
                  </a:glow>
                </a:effectLst>
                <a:latin typeface="Magistral Medium" panose="020B0704030204080304" pitchFamily="34" charset="0"/>
                <a:cs typeface="Arial" panose="020B0604020202020204" pitchFamily="34" charset="0"/>
              </a:rPr>
              <a:t>Презентация на тему :</a:t>
            </a:r>
          </a:p>
          <a:p>
            <a:pPr lvl="0" algn="ctr" defTabSz="95821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800" spc="100" dirty="0">
                <a:ln w="6350" cmpd="sng">
                  <a:noFill/>
                  <a:prstDash val="solid"/>
                  <a:miter lim="800000"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>
                  <a:glow rad="101600">
                    <a:srgbClr val="2D5094"/>
                  </a:glow>
                </a:effectLst>
                <a:latin typeface="Magistral Medium" panose="020B0704030204080304" pitchFamily="34" charset="0"/>
                <a:cs typeface="Arial" panose="020B0604020202020204" pitchFamily="34" charset="0"/>
              </a:rPr>
              <a:t>«Сравнение СЭДО: современные варианты использования.»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1ACBBA28-D80B-4C0C-9F1A-B7643D8BD0B0}"/>
              </a:ext>
            </a:extLst>
          </p:cNvPr>
          <p:cNvCxnSpPr>
            <a:cxnSpLocks/>
          </p:cNvCxnSpPr>
          <p:nvPr/>
        </p:nvCxnSpPr>
        <p:spPr>
          <a:xfrm>
            <a:off x="2195736" y="104010"/>
            <a:ext cx="0" cy="3076070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70050EC-4EBF-4542-9ABE-C52BECE78D4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48118"/>
            <a:ext cx="1772946" cy="1656000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052474-528B-4D9D-AB4D-83F0F6176B7C}"/>
              </a:ext>
            </a:extLst>
          </p:cNvPr>
          <p:cNvSpPr txBox="1"/>
          <p:nvPr/>
        </p:nvSpPr>
        <p:spPr>
          <a:xfrm>
            <a:off x="2335614" y="4636611"/>
            <a:ext cx="6868012" cy="338554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algn="ctr" defTabSz="95821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1600" spc="100" dirty="0">
                <a:ln w="6350" cmpd="sng">
                  <a:noFill/>
                  <a:prstDash val="solid"/>
                  <a:miter lim="800000"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>
                  <a:glow rad="101600">
                    <a:srgbClr val="2D5094"/>
                  </a:glow>
                </a:effectLst>
                <a:latin typeface="Magistral Medium" panose="020B07040302040803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824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196A90C8-CD2B-4CBA-B9EB-EBBBE0212D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3" y="44337"/>
            <a:ext cx="520255" cy="485938"/>
          </a:xfrm>
          <a:prstGeom prst="rect">
            <a:avLst/>
          </a:prstGeom>
        </p:spPr>
      </p:pic>
      <p:sp>
        <p:nvSpPr>
          <p:cNvPr id="40" name="Полилиния: фигура 16">
            <a:extLst>
              <a:ext uri="{FF2B5EF4-FFF2-40B4-BE49-F238E27FC236}">
                <a16:creationId xmlns:a16="http://schemas.microsoft.com/office/drawing/2014/main" id="{42E61268-E45A-4DB9-A598-78E59EC2FDC3}"/>
              </a:ext>
            </a:extLst>
          </p:cNvPr>
          <p:cNvSpPr/>
          <p:nvPr/>
        </p:nvSpPr>
        <p:spPr>
          <a:xfrm rot="19924743">
            <a:off x="8709350" y="-250206"/>
            <a:ext cx="643771" cy="1136470"/>
          </a:xfrm>
          <a:custGeom>
            <a:avLst/>
            <a:gdLst>
              <a:gd name="connsiteX0" fmla="*/ 741491 w 741491"/>
              <a:gd name="connsiteY0" fmla="*/ 392946 h 1792140"/>
              <a:gd name="connsiteX1" fmla="*/ 0 w 741491"/>
              <a:gd name="connsiteY1" fmla="*/ 1792140 h 1792140"/>
              <a:gd name="connsiteX2" fmla="*/ 1 w 741491"/>
              <a:gd name="connsiteY2" fmla="*/ 0 h 1792140"/>
              <a:gd name="connsiteX0" fmla="*/ 842484 w 842484"/>
              <a:gd name="connsiteY0" fmla="*/ 446467 h 1845661"/>
              <a:gd name="connsiteX1" fmla="*/ 100993 w 842484"/>
              <a:gd name="connsiteY1" fmla="*/ 1845661 h 1845661"/>
              <a:gd name="connsiteX2" fmla="*/ 0 w 842484"/>
              <a:gd name="connsiteY2" fmla="*/ 0 h 1845661"/>
              <a:gd name="connsiteX3" fmla="*/ 842484 w 842484"/>
              <a:gd name="connsiteY3" fmla="*/ 446467 h 1845661"/>
              <a:gd name="connsiteX0" fmla="*/ 842484 w 842484"/>
              <a:gd name="connsiteY0" fmla="*/ 446467 h 1585932"/>
              <a:gd name="connsiteX1" fmla="*/ 288940 w 842484"/>
              <a:gd name="connsiteY1" fmla="*/ 1585932 h 1585932"/>
              <a:gd name="connsiteX2" fmla="*/ 0 w 842484"/>
              <a:gd name="connsiteY2" fmla="*/ 0 h 1585932"/>
              <a:gd name="connsiteX3" fmla="*/ 842484 w 842484"/>
              <a:gd name="connsiteY3" fmla="*/ 446467 h 1585932"/>
              <a:gd name="connsiteX0" fmla="*/ 858361 w 858361"/>
              <a:gd name="connsiteY0" fmla="*/ 375828 h 1515293"/>
              <a:gd name="connsiteX1" fmla="*/ 304817 w 858361"/>
              <a:gd name="connsiteY1" fmla="*/ 1515293 h 1515293"/>
              <a:gd name="connsiteX2" fmla="*/ 0 w 858361"/>
              <a:gd name="connsiteY2" fmla="*/ 0 h 1515293"/>
              <a:gd name="connsiteX3" fmla="*/ 858361 w 858361"/>
              <a:gd name="connsiteY3" fmla="*/ 375828 h 1515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8361" h="1515293">
                <a:moveTo>
                  <a:pt x="858361" y="375828"/>
                </a:moveTo>
                <a:lnTo>
                  <a:pt x="304817" y="1515293"/>
                </a:lnTo>
                <a:lnTo>
                  <a:pt x="0" y="0"/>
                </a:lnTo>
                <a:lnTo>
                  <a:pt x="858361" y="375828"/>
                </a:lnTo>
                <a:close/>
              </a:path>
            </a:pathLst>
          </a:custGeom>
          <a:solidFill>
            <a:srgbClr val="0C2D5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013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E18E36D6-3C73-44D7-B7BC-ED5C60CC9C2F}"/>
              </a:ext>
            </a:extLst>
          </p:cNvPr>
          <p:cNvSpPr/>
          <p:nvPr/>
        </p:nvSpPr>
        <p:spPr>
          <a:xfrm>
            <a:off x="8793508" y="44337"/>
            <a:ext cx="351000" cy="275953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tIns="0" rIns="0" bIns="0" rtlCol="0" anchor="ctr" anchorCtr="1"/>
          <a:lstStyle/>
          <a:p>
            <a:pPr marL="0" marR="0" lvl="0" indent="0" algn="ctr" defTabSz="6856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i="0" u="none" strike="noStrike" kern="0" cap="none" spc="0" normalizeH="0" baseline="0" dirty="0">
                <a:ln w="0"/>
                <a:solidFill>
                  <a:prstClr val="white"/>
                </a:solidFill>
                <a:uLnTx/>
                <a:uFillTx/>
                <a:latin typeface="Magistral Medium" panose="020B0704030204080304" pitchFamily="34" charset="0"/>
                <a:cs typeface="Arial" charset="0"/>
              </a:rPr>
              <a:t>5</a:t>
            </a:r>
            <a:endParaRPr kumimoji="0" lang="ru-RU" sz="1800" i="0" u="none" strike="noStrike" kern="0" cap="none" spc="0" normalizeH="0" baseline="0" noProof="0" dirty="0">
              <a:ln w="0"/>
              <a:solidFill>
                <a:prstClr val="white"/>
              </a:solidFill>
              <a:uLnTx/>
              <a:uFillTx/>
              <a:latin typeface="Magistral Medium" panose="020B0704030204080304" pitchFamily="34" charset="0"/>
              <a:cs typeface="Arial" charset="0"/>
            </a:endParaRPr>
          </a:p>
        </p:txBody>
      </p:sp>
      <p:sp>
        <p:nvSpPr>
          <p:cNvPr id="8" name="Параллелограмм 7">
            <a:extLst>
              <a:ext uri="{FF2B5EF4-FFF2-40B4-BE49-F238E27FC236}">
                <a16:creationId xmlns:a16="http://schemas.microsoft.com/office/drawing/2014/main" id="{E4B25AD6-B936-4F64-9358-0975AF2B1614}"/>
              </a:ext>
            </a:extLst>
          </p:cNvPr>
          <p:cNvSpPr>
            <a:spLocks/>
          </p:cNvSpPr>
          <p:nvPr/>
        </p:nvSpPr>
        <p:spPr>
          <a:xfrm flipH="1">
            <a:off x="-812296" y="796128"/>
            <a:ext cx="572572" cy="174715"/>
          </a:xfrm>
          <a:prstGeom prst="parallelogram">
            <a:avLst>
              <a:gd name="adj" fmla="val 7054"/>
            </a:avLst>
          </a:prstGeom>
          <a:gradFill>
            <a:gsLst>
              <a:gs pos="0">
                <a:schemeClr val="bg1"/>
              </a:gs>
              <a:gs pos="100000">
                <a:srgbClr val="B1C3D6">
                  <a:lumMod val="48000"/>
                  <a:lumOff val="52000"/>
                </a:srgbClr>
              </a:gs>
            </a:gsLst>
            <a:lin ang="2700000" scaled="0"/>
          </a:gradFill>
          <a:ln w="19050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34289" rIns="0" bIns="34289" rtlCol="0" anchor="ctr">
            <a:noAutofit/>
          </a:bodyPr>
          <a:lstStyle/>
          <a:p>
            <a:r>
              <a:rPr lang="ru-RU" sz="1400" b="1" dirty="0">
                <a:ln w="0"/>
                <a:solidFill>
                  <a:srgbClr val="0C2D55"/>
                </a:solidFill>
                <a:latin typeface="Golos Text" panose="020B0503020202020204" pitchFamily="34" charset="-52"/>
                <a:cs typeface="Golos Text" panose="020B0503020202020204" pitchFamily="34" charset="-52"/>
              </a:rPr>
              <a:t>Региональная война</a:t>
            </a:r>
            <a:r>
              <a:rPr lang="ru-RU" sz="1400" dirty="0">
                <a:ln w="0"/>
                <a:solidFill>
                  <a:srgbClr val="0C2D55"/>
                </a:solidFill>
                <a:latin typeface="Golos Text" panose="020B0503020202020204" pitchFamily="34" charset="-52"/>
                <a:cs typeface="Golos Text" panose="020B0503020202020204" pitchFamily="34" charset="-52"/>
              </a:rPr>
              <a:t> — война с участим нескольких государств одного региона.</a:t>
            </a:r>
          </a:p>
          <a:p>
            <a:r>
              <a:rPr lang="ru-RU" sz="1400" b="1" dirty="0">
                <a:ln w="0"/>
                <a:solidFill>
                  <a:srgbClr val="0C2D55"/>
                </a:solidFill>
                <a:latin typeface="Golos Text" panose="020B0503020202020204" pitchFamily="34" charset="-52"/>
                <a:cs typeface="Golos Text" panose="020B0503020202020204" pitchFamily="34" charset="-52"/>
              </a:rPr>
              <a:t>Крупномасштабная война</a:t>
            </a:r>
            <a:r>
              <a:rPr lang="ru-RU" sz="1400" dirty="0">
                <a:ln w="0"/>
                <a:solidFill>
                  <a:srgbClr val="0C2D55"/>
                </a:solidFill>
                <a:latin typeface="Golos Text" panose="020B0503020202020204" pitchFamily="34" charset="-52"/>
                <a:cs typeface="Golos Text" panose="020B0503020202020204" pitchFamily="34" charset="-52"/>
              </a:rPr>
              <a:t> — война с радикальными военно-политическими целями.</a:t>
            </a:r>
          </a:p>
          <a:p>
            <a:r>
              <a:rPr lang="ru-RU" sz="1400" b="1" dirty="0">
                <a:ln w="0"/>
                <a:solidFill>
                  <a:srgbClr val="0C2D55"/>
                </a:solidFill>
                <a:latin typeface="Golos Text" panose="020B0503020202020204" pitchFamily="34" charset="-52"/>
                <a:cs typeface="Golos Text" panose="020B0503020202020204" pitchFamily="34" charset="-52"/>
              </a:rPr>
              <a:t>Военная политика</a:t>
            </a:r>
            <a:r>
              <a:rPr lang="ru-RU" sz="1400" dirty="0">
                <a:ln w="0"/>
                <a:solidFill>
                  <a:srgbClr val="0C2D55"/>
                </a:solidFill>
                <a:latin typeface="Golos Text" panose="020B0503020202020204" pitchFamily="34" charset="-52"/>
                <a:cs typeface="Golos Text" panose="020B0503020202020204" pitchFamily="34" charset="-52"/>
              </a:rPr>
              <a:t> — деятельность государства по организации обороны и безопасности.</a:t>
            </a:r>
          </a:p>
          <a:p>
            <a:r>
              <a:rPr lang="ru-RU" sz="1400" b="1" dirty="0">
                <a:ln w="0"/>
                <a:solidFill>
                  <a:srgbClr val="0C2D55"/>
                </a:solidFill>
                <a:latin typeface="Golos Text" panose="020B0503020202020204" pitchFamily="34" charset="-52"/>
                <a:cs typeface="Golos Text" panose="020B0503020202020204" pitchFamily="34" charset="-52"/>
              </a:rPr>
              <a:t>Военная организация</a:t>
            </a:r>
            <a:r>
              <a:rPr lang="ru-RU" sz="1400" dirty="0">
                <a:ln w="0"/>
                <a:solidFill>
                  <a:srgbClr val="0C2D55"/>
                </a:solidFill>
                <a:latin typeface="Golos Text" panose="020B0503020202020204" pitchFamily="34" charset="-52"/>
                <a:cs typeface="Golos Text" panose="020B0503020202020204" pitchFamily="34" charset="-52"/>
              </a:rPr>
              <a:t> — совокупность органов управления, Вооруженных Сил и оборонно-промышленного комплекса.</a:t>
            </a:r>
          </a:p>
          <a:p>
            <a:r>
              <a:rPr lang="ru-RU" sz="1400" b="1" dirty="0">
                <a:ln w="0"/>
                <a:solidFill>
                  <a:srgbClr val="0C2D55"/>
                </a:solidFill>
                <a:latin typeface="Golos Text" panose="020B0503020202020204" pitchFamily="34" charset="-52"/>
                <a:cs typeface="Golos Text" panose="020B0503020202020204" pitchFamily="34" charset="-52"/>
              </a:rPr>
              <a:t>Военное планирование</a:t>
            </a:r>
            <a:r>
              <a:rPr lang="ru-RU" sz="1400" dirty="0">
                <a:ln w="0"/>
                <a:solidFill>
                  <a:srgbClr val="0C2D55"/>
                </a:solidFill>
                <a:latin typeface="Golos Text" panose="020B0503020202020204" pitchFamily="34" charset="-52"/>
                <a:cs typeface="Golos Text" panose="020B0503020202020204" pitchFamily="34" charset="-52"/>
              </a:rPr>
              <a:t> — определение порядка и способов реализации целей военной организации.</a:t>
            </a:r>
          </a:p>
          <a:p>
            <a:r>
              <a:rPr lang="ru-RU" sz="1400" b="1" dirty="0">
                <a:ln w="0"/>
                <a:solidFill>
                  <a:srgbClr val="0C2D55"/>
                </a:solidFill>
                <a:latin typeface="Golos Text" panose="020B0503020202020204" pitchFamily="34" charset="-52"/>
                <a:cs typeface="Golos Text" panose="020B0503020202020204" pitchFamily="34" charset="-52"/>
              </a:rPr>
              <a:t>Мобилизационная готовность</a:t>
            </a:r>
            <a:r>
              <a:rPr lang="ru-RU" sz="1400" dirty="0">
                <a:ln w="0"/>
                <a:solidFill>
                  <a:srgbClr val="0C2D55"/>
                </a:solidFill>
                <a:latin typeface="Golos Text" panose="020B0503020202020204" pitchFamily="34" charset="-52"/>
                <a:cs typeface="Golos Text" panose="020B0503020202020204" pitchFamily="34" charset="-52"/>
              </a:rPr>
              <a:t> — способность к выполнению мобилизационных планов.</a:t>
            </a:r>
          </a:p>
          <a:p>
            <a:r>
              <a:rPr lang="ru-RU" sz="1400" b="1" dirty="0">
                <a:ln w="0"/>
                <a:solidFill>
                  <a:srgbClr val="0C2D55"/>
                </a:solidFill>
                <a:latin typeface="Golos Text" panose="020B0503020202020204" pitchFamily="34" charset="-52"/>
                <a:cs typeface="Golos Text" panose="020B0503020202020204" pitchFamily="34" charset="-52"/>
              </a:rPr>
              <a:t>Система неядерного сдерживания</a:t>
            </a:r>
            <a:r>
              <a:rPr lang="ru-RU" sz="1400" dirty="0">
                <a:ln w="0"/>
                <a:solidFill>
                  <a:srgbClr val="0C2D55"/>
                </a:solidFill>
                <a:latin typeface="Golos Text" panose="020B0503020202020204" pitchFamily="34" charset="-52"/>
                <a:cs typeface="Golos Text" panose="020B0503020202020204" pitchFamily="34" charset="-52"/>
              </a:rPr>
              <a:t> — комплекс мер для предотвращения агрессии неядерными средствами.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E4CD70F-7229-B4E1-9BFF-4C4E0D60A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3" y="796128"/>
            <a:ext cx="8383587" cy="4347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F5B8BB-50CE-41FF-9E7B-4FB458431D6F}"/>
              </a:ext>
            </a:extLst>
          </p:cNvPr>
          <p:cNvSpPr txBox="1"/>
          <p:nvPr/>
        </p:nvSpPr>
        <p:spPr>
          <a:xfrm>
            <a:off x="1764384" y="182313"/>
            <a:ext cx="50652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dirty="0" err="1">
                <a:solidFill>
                  <a:srgbClr val="000000"/>
                </a:solidFill>
                <a:effectLst/>
                <a:latin typeface="Manrope"/>
              </a:rPr>
              <a:t>Docsvision</a:t>
            </a:r>
            <a:endParaRPr lang="en-US" sz="3200" b="1" i="0" dirty="0">
              <a:solidFill>
                <a:srgbClr val="000000"/>
              </a:solidFill>
              <a:effectLst/>
              <a:latin typeface="Manrope"/>
            </a:endParaRPr>
          </a:p>
        </p:txBody>
      </p:sp>
    </p:spTree>
    <p:extLst>
      <p:ext uri="{BB962C8B-B14F-4D97-AF65-F5344CB8AC3E}">
        <p14:creationId xmlns:p14="http://schemas.microsoft.com/office/powerpoint/2010/main" val="79783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54809E-C3F2-AE58-82F6-23562EAF6939}"/>
              </a:ext>
            </a:extLst>
          </p:cNvPr>
          <p:cNvSpPr txBox="1"/>
          <p:nvPr/>
        </p:nvSpPr>
        <p:spPr>
          <a:xfrm>
            <a:off x="91440" y="528033"/>
            <a:ext cx="9144000" cy="5057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750"/>
              </a:spcAft>
            </a:pPr>
            <a:r>
              <a:rPr lang="ru-RU" sz="2000" b="0" i="0" dirty="0">
                <a:solidFill>
                  <a:srgbClr val="000000"/>
                </a:solidFill>
                <a:effectLst/>
                <a:latin typeface="Manrope"/>
              </a:rPr>
              <a:t>Российская BPM/ECM-платформа для управления документооборотом, бизнес-процессами и контентом от компании «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Manrope"/>
              </a:rPr>
              <a:t>ДоксВижн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Manrope"/>
              </a:rPr>
              <a:t>». Предлагает доступ к инструментам для автоматизации ключевых задач документооборота посредством модуля «Управление документами». Для сложных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Manrope"/>
              </a:rPr>
              <a:t>кастоматизаций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Manrope"/>
              </a:rPr>
              <a:t> требуется помощь разработчика.</a:t>
            </a:r>
            <a:br>
              <a:rPr lang="ru-RU" sz="2000" dirty="0"/>
            </a:br>
            <a:br>
              <a:rPr lang="ru-RU" sz="2000" dirty="0"/>
            </a:br>
            <a:r>
              <a:rPr lang="ru-RU" sz="2000" b="0" i="0" dirty="0">
                <a:solidFill>
                  <a:srgbClr val="000000"/>
                </a:solidFill>
                <a:effectLst/>
                <a:latin typeface="Manrope"/>
              </a:rPr>
              <a:t>Возможности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Manrope"/>
              </a:rPr>
              <a:t>Docsvision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Manrope"/>
              </a:rPr>
              <a:t>:</a:t>
            </a:r>
            <a:br>
              <a:rPr lang="ru-RU" sz="2000" dirty="0"/>
            </a:br>
            <a:br>
              <a:rPr lang="ru-RU" sz="2000" dirty="0"/>
            </a:br>
            <a:r>
              <a:rPr lang="ru-RU" sz="2000" b="0" i="0" dirty="0">
                <a:solidFill>
                  <a:srgbClr val="000000"/>
                </a:solidFill>
                <a:effectLst/>
                <a:latin typeface="Manrope"/>
              </a:rPr>
              <a:t>Доступ к различным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Manrope"/>
              </a:rPr>
              <a:t>low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Manrope"/>
              </a:rPr>
              <a:t>-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Manrope"/>
              </a:rPr>
              <a:t>code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Manrope"/>
              </a:rPr>
              <a:t>-инструментам, таким как визуальный конструктор для настройки карточек документов.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000000"/>
                </a:solidFill>
                <a:effectLst/>
                <a:latin typeface="Manrope"/>
              </a:rPr>
              <a:t>Адаптивный веб-интерфейс и отсутствие ограничений по нагрузке.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000000"/>
                </a:solidFill>
                <a:effectLst/>
                <a:latin typeface="Manrope"/>
              </a:rPr>
              <a:t>Возможность развертывания как на сервере компании, так и в облаке.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000000"/>
                </a:solidFill>
                <a:effectLst/>
                <a:latin typeface="Manrope"/>
              </a:rPr>
              <a:t>Открытое API, обеспечивающее широкие возможности для интеграции.</a:t>
            </a:r>
          </a:p>
          <a:p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527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52F1C1-8BC9-EF33-35FD-18EBA1559349}"/>
              </a:ext>
            </a:extLst>
          </p:cNvPr>
          <p:cNvSpPr txBox="1"/>
          <p:nvPr/>
        </p:nvSpPr>
        <p:spPr>
          <a:xfrm>
            <a:off x="182880" y="126742"/>
            <a:ext cx="877824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750"/>
              </a:spcAft>
            </a:pPr>
            <a:r>
              <a:rPr lang="ru-RU" sz="2000" b="0" i="0" dirty="0">
                <a:solidFill>
                  <a:srgbClr val="000000"/>
                </a:solidFill>
                <a:effectLst/>
                <a:latin typeface="Manrope"/>
              </a:rPr>
              <a:t>Плюсы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Manrope"/>
              </a:rPr>
              <a:t>Docsvision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Manrope"/>
              </a:rPr>
              <a:t>:</a:t>
            </a:r>
            <a:br>
              <a:rPr lang="ru-RU" sz="2000" dirty="0"/>
            </a:br>
            <a:br>
              <a:rPr lang="ru-RU" sz="2000" dirty="0"/>
            </a:br>
            <a:r>
              <a:rPr lang="ru-RU" sz="2000" b="0" i="0" dirty="0">
                <a:solidFill>
                  <a:srgbClr val="000000"/>
                </a:solidFill>
                <a:effectLst/>
                <a:latin typeface="Manrope"/>
              </a:rPr>
              <a:t>Высокая производительность системы.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000000"/>
                </a:solidFill>
                <a:effectLst/>
                <a:latin typeface="Manrope"/>
              </a:rPr>
              <a:t>Интуитивно-понятный интерфейс.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000000"/>
                </a:solidFill>
                <a:effectLst/>
                <a:latin typeface="Manrope"/>
              </a:rPr>
              <a:t>Несложный процесс внедрения.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000000"/>
                </a:solidFill>
                <a:effectLst/>
                <a:latin typeface="Manrope"/>
              </a:rPr>
              <a:t>Позволяет подписывать документы прямо из почты, не заходя в систему.</a:t>
            </a:r>
            <a:endParaRPr lang="en-US" sz="2000" b="0" i="0" dirty="0">
              <a:solidFill>
                <a:srgbClr val="000000"/>
              </a:solidFill>
              <a:effectLst/>
              <a:latin typeface="Manrope"/>
            </a:endParaRPr>
          </a:p>
          <a:p>
            <a:pPr algn="l">
              <a:spcAft>
                <a:spcPts val="750"/>
              </a:spcAft>
            </a:pPr>
            <a:br>
              <a:rPr lang="ru-RU" sz="2000" dirty="0"/>
            </a:br>
            <a:r>
              <a:rPr lang="ru-RU" sz="2000" b="0" i="0" dirty="0">
                <a:solidFill>
                  <a:srgbClr val="000000"/>
                </a:solidFill>
                <a:effectLst/>
                <a:latin typeface="Manrope"/>
              </a:rPr>
              <a:t>Минусы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Manrope"/>
              </a:rPr>
              <a:t>Docsvision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Manrope"/>
              </a:rPr>
              <a:t>:</a:t>
            </a:r>
            <a:br>
              <a:rPr lang="ru-RU" sz="2000" dirty="0"/>
            </a:br>
            <a:br>
              <a:rPr lang="ru-RU" sz="2000" dirty="0"/>
            </a:br>
            <a:r>
              <a:rPr lang="ru-RU" sz="2000" b="0" i="0" dirty="0">
                <a:solidFill>
                  <a:srgbClr val="000000"/>
                </a:solidFill>
                <a:effectLst/>
                <a:latin typeface="Manrope"/>
              </a:rPr>
              <a:t>Высокая стоимость для малого и среднего бизнеса.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000000"/>
                </a:solidFill>
                <a:effectLst/>
                <a:latin typeface="Manrope"/>
              </a:rPr>
              <a:t>Зависимость от интегратора, часто требуется помощь специалистов.</a:t>
            </a:r>
          </a:p>
          <a:p>
            <a:br>
              <a:rPr lang="ru-RU" sz="2000" dirty="0"/>
            </a:br>
            <a:r>
              <a:rPr lang="ru-RU" sz="2000" b="0" i="0" dirty="0">
                <a:solidFill>
                  <a:srgbClr val="000000"/>
                </a:solidFill>
                <a:effectLst/>
                <a:latin typeface="Manrope"/>
              </a:rPr>
              <a:t>Стоимость – 10 100 руб. за одно рабочее место при покупке до 100 пользователей.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847223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196A90C8-CD2B-4CBA-B9EB-EBBBE0212D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3" y="44337"/>
            <a:ext cx="520255" cy="485938"/>
          </a:xfrm>
          <a:prstGeom prst="rect">
            <a:avLst/>
          </a:prstGeom>
        </p:spPr>
      </p:pic>
      <p:sp>
        <p:nvSpPr>
          <p:cNvPr id="40" name="Полилиния: фигура 16">
            <a:extLst>
              <a:ext uri="{FF2B5EF4-FFF2-40B4-BE49-F238E27FC236}">
                <a16:creationId xmlns:a16="http://schemas.microsoft.com/office/drawing/2014/main" id="{42E61268-E45A-4DB9-A598-78E59EC2FDC3}"/>
              </a:ext>
            </a:extLst>
          </p:cNvPr>
          <p:cNvSpPr/>
          <p:nvPr/>
        </p:nvSpPr>
        <p:spPr>
          <a:xfrm rot="19924743">
            <a:off x="8709350" y="-250206"/>
            <a:ext cx="643771" cy="1136470"/>
          </a:xfrm>
          <a:custGeom>
            <a:avLst/>
            <a:gdLst>
              <a:gd name="connsiteX0" fmla="*/ 741491 w 741491"/>
              <a:gd name="connsiteY0" fmla="*/ 392946 h 1792140"/>
              <a:gd name="connsiteX1" fmla="*/ 0 w 741491"/>
              <a:gd name="connsiteY1" fmla="*/ 1792140 h 1792140"/>
              <a:gd name="connsiteX2" fmla="*/ 1 w 741491"/>
              <a:gd name="connsiteY2" fmla="*/ 0 h 1792140"/>
              <a:gd name="connsiteX0" fmla="*/ 842484 w 842484"/>
              <a:gd name="connsiteY0" fmla="*/ 446467 h 1845661"/>
              <a:gd name="connsiteX1" fmla="*/ 100993 w 842484"/>
              <a:gd name="connsiteY1" fmla="*/ 1845661 h 1845661"/>
              <a:gd name="connsiteX2" fmla="*/ 0 w 842484"/>
              <a:gd name="connsiteY2" fmla="*/ 0 h 1845661"/>
              <a:gd name="connsiteX3" fmla="*/ 842484 w 842484"/>
              <a:gd name="connsiteY3" fmla="*/ 446467 h 1845661"/>
              <a:gd name="connsiteX0" fmla="*/ 842484 w 842484"/>
              <a:gd name="connsiteY0" fmla="*/ 446467 h 1585932"/>
              <a:gd name="connsiteX1" fmla="*/ 288940 w 842484"/>
              <a:gd name="connsiteY1" fmla="*/ 1585932 h 1585932"/>
              <a:gd name="connsiteX2" fmla="*/ 0 w 842484"/>
              <a:gd name="connsiteY2" fmla="*/ 0 h 1585932"/>
              <a:gd name="connsiteX3" fmla="*/ 842484 w 842484"/>
              <a:gd name="connsiteY3" fmla="*/ 446467 h 1585932"/>
              <a:gd name="connsiteX0" fmla="*/ 858361 w 858361"/>
              <a:gd name="connsiteY0" fmla="*/ 375828 h 1515293"/>
              <a:gd name="connsiteX1" fmla="*/ 304817 w 858361"/>
              <a:gd name="connsiteY1" fmla="*/ 1515293 h 1515293"/>
              <a:gd name="connsiteX2" fmla="*/ 0 w 858361"/>
              <a:gd name="connsiteY2" fmla="*/ 0 h 1515293"/>
              <a:gd name="connsiteX3" fmla="*/ 858361 w 858361"/>
              <a:gd name="connsiteY3" fmla="*/ 375828 h 1515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8361" h="1515293">
                <a:moveTo>
                  <a:pt x="858361" y="375828"/>
                </a:moveTo>
                <a:lnTo>
                  <a:pt x="304817" y="1515293"/>
                </a:lnTo>
                <a:lnTo>
                  <a:pt x="0" y="0"/>
                </a:lnTo>
                <a:lnTo>
                  <a:pt x="858361" y="375828"/>
                </a:lnTo>
                <a:close/>
              </a:path>
            </a:pathLst>
          </a:custGeom>
          <a:solidFill>
            <a:srgbClr val="0C2D5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013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E18E36D6-3C73-44D7-B7BC-ED5C60CC9C2F}"/>
              </a:ext>
            </a:extLst>
          </p:cNvPr>
          <p:cNvSpPr/>
          <p:nvPr/>
        </p:nvSpPr>
        <p:spPr>
          <a:xfrm>
            <a:off x="8793508" y="44337"/>
            <a:ext cx="351000" cy="275953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tIns="0" rIns="0" bIns="0" rtlCol="0" anchor="ctr" anchorCtr="1"/>
          <a:lstStyle/>
          <a:p>
            <a:pPr marL="0" marR="0" lvl="0" indent="0" algn="ctr" defTabSz="6856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i="0" u="none" strike="noStrike" kern="0" cap="none" spc="0" normalizeH="0" baseline="0" dirty="0">
                <a:ln w="0"/>
                <a:solidFill>
                  <a:prstClr val="white"/>
                </a:solidFill>
                <a:uLnTx/>
                <a:uFillTx/>
                <a:latin typeface="Magistral Medium" panose="020B0704030204080304" pitchFamily="34" charset="0"/>
                <a:cs typeface="Arial" charset="0"/>
              </a:rPr>
              <a:t>6</a:t>
            </a:r>
            <a:endParaRPr kumimoji="0" lang="ru-RU" sz="1800" i="0" u="none" strike="noStrike" kern="0" cap="none" spc="0" normalizeH="0" baseline="0" noProof="0" dirty="0">
              <a:ln w="0"/>
              <a:solidFill>
                <a:prstClr val="white"/>
              </a:solidFill>
              <a:uLnTx/>
              <a:uFillTx/>
              <a:latin typeface="Magistral Medium" panose="020B0704030204080304" pitchFamily="34" charset="0"/>
              <a:cs typeface="Arial" charset="0"/>
            </a:endParaRPr>
          </a:p>
        </p:txBody>
      </p:sp>
      <p:sp>
        <p:nvSpPr>
          <p:cNvPr id="1595" name="TextBox 1594">
            <a:extLst>
              <a:ext uri="{FF2B5EF4-FFF2-40B4-BE49-F238E27FC236}">
                <a16:creationId xmlns:a16="http://schemas.microsoft.com/office/drawing/2014/main" id="{8F05279B-F17A-4E67-A363-4F851F60186C}"/>
              </a:ext>
            </a:extLst>
          </p:cNvPr>
          <p:cNvSpPr txBox="1"/>
          <p:nvPr/>
        </p:nvSpPr>
        <p:spPr>
          <a:xfrm>
            <a:off x="3331783" y="44337"/>
            <a:ext cx="730954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i="0" dirty="0">
                <a:solidFill>
                  <a:srgbClr val="000000"/>
                </a:solidFill>
                <a:effectLst/>
                <a:latin typeface="Manrope"/>
              </a:rPr>
              <a:t>Битрикс24</a:t>
            </a:r>
          </a:p>
          <a:p>
            <a:endParaRPr lang="ru-RU" sz="2800" b="1" dirty="0">
              <a:ln w="0"/>
              <a:solidFill>
                <a:srgbClr val="0C2D55"/>
              </a:solidFill>
              <a:latin typeface="Golos Text" panose="020B0503020202020204" pitchFamily="34" charset="-52"/>
              <a:cs typeface="Golos Text" panose="020B0503020202020204" pitchFamily="34" charset="-52"/>
            </a:endParaRPr>
          </a:p>
        </p:txBody>
      </p:sp>
      <p:sp>
        <p:nvSpPr>
          <p:cNvPr id="14" name="Параллелограмм 13">
            <a:extLst>
              <a:ext uri="{FF2B5EF4-FFF2-40B4-BE49-F238E27FC236}">
                <a16:creationId xmlns:a16="http://schemas.microsoft.com/office/drawing/2014/main" id="{38892832-D94C-4A88-93E7-93FF674EA323}"/>
              </a:ext>
            </a:extLst>
          </p:cNvPr>
          <p:cNvSpPr>
            <a:spLocks/>
          </p:cNvSpPr>
          <p:nvPr/>
        </p:nvSpPr>
        <p:spPr>
          <a:xfrm>
            <a:off x="95910" y="3212014"/>
            <a:ext cx="3815556" cy="1078043"/>
          </a:xfrm>
          <a:prstGeom prst="parallelogram">
            <a:avLst>
              <a:gd name="adj" fmla="val 51945"/>
            </a:avLst>
          </a:prstGeom>
          <a:gradFill>
            <a:gsLst>
              <a:gs pos="0">
                <a:schemeClr val="bg1"/>
              </a:gs>
              <a:gs pos="100000">
                <a:srgbClr val="B1C3D6">
                  <a:lumMod val="48000"/>
                  <a:lumOff val="52000"/>
                </a:srgbClr>
              </a:gs>
            </a:gsLst>
            <a:lin ang="2700000" scaled="0"/>
          </a:gradFill>
          <a:ln w="19050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34289" rIns="0" bIns="34289" rtlCol="0" anchor="ctr">
            <a:noAutofit/>
          </a:bodyPr>
          <a:lstStyle/>
          <a:p>
            <a:pPr algn="ctr"/>
            <a:r>
              <a:rPr lang="ru-RU" sz="1400" b="1" dirty="0">
                <a:ln w="0"/>
                <a:solidFill>
                  <a:srgbClr val="0C2D55"/>
                </a:solidFill>
                <a:latin typeface="Golos Text" panose="020B0503020202020204" pitchFamily="34" charset="-52"/>
                <a:cs typeface="Golos Text" panose="020B0503020202020204" pitchFamily="34" charset="-52"/>
              </a:rPr>
              <a:t>Мировое развитие характеризуется усилением глобальной конкуренции и напряженности.</a:t>
            </a:r>
          </a:p>
        </p:txBody>
      </p:sp>
      <p:sp>
        <p:nvSpPr>
          <p:cNvPr id="16" name="Параллелограмм 15">
            <a:extLst>
              <a:ext uri="{FF2B5EF4-FFF2-40B4-BE49-F238E27FC236}">
                <a16:creationId xmlns:a16="http://schemas.microsoft.com/office/drawing/2014/main" id="{598D64F0-16E0-44F4-B9C5-8D0B43BDC625}"/>
              </a:ext>
            </a:extLst>
          </p:cNvPr>
          <p:cNvSpPr>
            <a:spLocks/>
          </p:cNvSpPr>
          <p:nvPr/>
        </p:nvSpPr>
        <p:spPr>
          <a:xfrm>
            <a:off x="133254" y="2071492"/>
            <a:ext cx="3859740" cy="808094"/>
          </a:xfrm>
          <a:prstGeom prst="parallelogram">
            <a:avLst>
              <a:gd name="adj" fmla="val 62210"/>
            </a:avLst>
          </a:prstGeom>
          <a:gradFill>
            <a:gsLst>
              <a:gs pos="0">
                <a:schemeClr val="bg1"/>
              </a:gs>
              <a:gs pos="100000">
                <a:srgbClr val="B1C3D6">
                  <a:lumMod val="48000"/>
                  <a:lumOff val="52000"/>
                </a:srgbClr>
              </a:gs>
            </a:gsLst>
            <a:lin ang="2700000" scaled="0"/>
          </a:gradFill>
          <a:ln w="19050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34289" rIns="0" bIns="34289" rtlCol="0" anchor="ctr">
            <a:noAutofit/>
          </a:bodyPr>
          <a:lstStyle/>
          <a:p>
            <a:pPr algn="ctr"/>
            <a:r>
              <a:rPr lang="ru-RU" sz="1400" b="1" dirty="0">
                <a:ln w="0"/>
                <a:solidFill>
                  <a:srgbClr val="0C2D55"/>
                </a:solidFill>
                <a:latin typeface="Golos Text" panose="020B0503020202020204" pitchFamily="34" charset="-52"/>
                <a:cs typeface="Golos Text" panose="020B0503020202020204" pitchFamily="34" charset="-52"/>
              </a:rPr>
              <a:t>Неурегулированные региональные конфликты и тенденции к их силовому разрешению.</a:t>
            </a:r>
          </a:p>
        </p:txBody>
      </p:sp>
      <p:sp>
        <p:nvSpPr>
          <p:cNvPr id="17" name="Параллелограмм 16">
            <a:extLst>
              <a:ext uri="{FF2B5EF4-FFF2-40B4-BE49-F238E27FC236}">
                <a16:creationId xmlns:a16="http://schemas.microsoft.com/office/drawing/2014/main" id="{40F703CC-A449-4619-BD8B-2FA73B714D75}"/>
              </a:ext>
            </a:extLst>
          </p:cNvPr>
          <p:cNvSpPr>
            <a:spLocks/>
          </p:cNvSpPr>
          <p:nvPr/>
        </p:nvSpPr>
        <p:spPr>
          <a:xfrm>
            <a:off x="133255" y="930970"/>
            <a:ext cx="3815556" cy="808094"/>
          </a:xfrm>
          <a:prstGeom prst="parallelogram">
            <a:avLst>
              <a:gd name="adj" fmla="val 62210"/>
            </a:avLst>
          </a:prstGeom>
          <a:gradFill>
            <a:gsLst>
              <a:gs pos="0">
                <a:schemeClr val="bg1"/>
              </a:gs>
              <a:gs pos="100000">
                <a:srgbClr val="B1C3D6">
                  <a:lumMod val="48000"/>
                  <a:lumOff val="52000"/>
                </a:srgbClr>
              </a:gs>
            </a:gsLst>
            <a:lin ang="2700000" scaled="0"/>
          </a:gradFill>
          <a:ln w="19050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34289" rIns="0" bIns="34289" rtlCol="0" anchor="ctr">
            <a:noAutofit/>
          </a:bodyPr>
          <a:lstStyle/>
          <a:p>
            <a:pPr algn="ctr"/>
            <a:r>
              <a:rPr lang="ru-RU" sz="1400" b="1" dirty="0">
                <a:ln w="0"/>
                <a:solidFill>
                  <a:srgbClr val="0C2D55"/>
                </a:solidFill>
                <a:latin typeface="Golos Text" panose="020B0503020202020204" pitchFamily="34" charset="-52"/>
                <a:cs typeface="Golos Text" panose="020B0503020202020204" pitchFamily="34" charset="-52"/>
              </a:rPr>
              <a:t>Смещение военных опасностей в информационное пространство и внутреннюю сферу РФ.</a:t>
            </a:r>
          </a:p>
        </p:txBody>
      </p:sp>
      <p:pic>
        <p:nvPicPr>
          <p:cNvPr id="3074" name="Picture 2" descr="Picture background">
            <a:extLst>
              <a:ext uri="{FF2B5EF4-FFF2-40B4-BE49-F238E27FC236}">
                <a16:creationId xmlns:a16="http://schemas.microsoft.com/office/drawing/2014/main" id="{EDAA77FA-5DAD-4D1B-A750-B53828CC6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020" y="1098662"/>
            <a:ext cx="4697069" cy="302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97BAAA11-4CE5-A259-25EC-9F3327689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530275"/>
            <a:ext cx="8667750" cy="4201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356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0F2F02-D144-B5DE-1970-96A39CE2C05F}"/>
              </a:ext>
            </a:extLst>
          </p:cNvPr>
          <p:cNvSpPr txBox="1"/>
          <p:nvPr/>
        </p:nvSpPr>
        <p:spPr>
          <a:xfrm>
            <a:off x="111967" y="385214"/>
            <a:ext cx="9144000" cy="46576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750"/>
              </a:spcAft>
            </a:pPr>
            <a:r>
              <a:rPr lang="ru-RU" b="0" i="0" dirty="0">
                <a:solidFill>
                  <a:srgbClr val="000000"/>
                </a:solidFill>
                <a:effectLst/>
                <a:latin typeface="Manrope"/>
              </a:rPr>
              <a:t>Портал Битрикс24 можно использовать для автоматизации документооборота, если вашему бизнесу достаточно базового функционала и вам не требуется отдельный модуль для управления договорами и делопроизводством. Онлайн-сервис от компании ориентирован в первую очередь на управление проектами и продажами (CRM), но также включает ряд инструментов для работы с электронными документами.</a:t>
            </a:r>
            <a:br>
              <a:rPr lang="ru-RU" dirty="0"/>
            </a:br>
            <a:br>
              <a:rPr lang="ru-RU" dirty="0"/>
            </a:br>
            <a:r>
              <a:rPr lang="ru-RU" b="0" i="0" dirty="0">
                <a:solidFill>
                  <a:srgbClr val="000000"/>
                </a:solidFill>
                <a:effectLst/>
                <a:latin typeface="Manrope"/>
              </a:rPr>
              <a:t>Возможности Битрикс24:</a:t>
            </a:r>
            <a:br>
              <a:rPr lang="ru-RU" dirty="0"/>
            </a:br>
            <a:br>
              <a:rPr lang="ru-RU" dirty="0"/>
            </a:br>
            <a:r>
              <a:rPr lang="ru-RU" b="0" i="0" dirty="0">
                <a:solidFill>
                  <a:srgbClr val="000000"/>
                </a:solidFill>
                <a:effectLst/>
                <a:latin typeface="Manrope"/>
              </a:rPr>
              <a:t>Совместная работа с документами в режиме онлайн.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Manrope"/>
              </a:rPr>
              <a:t>Встроенный конструктор сайтов, корпоративный мессенджер, контакт-центр для взаимодействия с клиентами.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Manrope"/>
              </a:rPr>
              <a:t>Разграничение прав доступа для пользователей.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Manrope"/>
              </a:rPr>
              <a:t>ИИ-помощник для обработки текстов.</a:t>
            </a:r>
          </a:p>
          <a:p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737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B256B9-F7DF-7A60-B1AE-33051CF83C35}"/>
              </a:ext>
            </a:extLst>
          </p:cNvPr>
          <p:cNvSpPr txBox="1"/>
          <p:nvPr/>
        </p:nvSpPr>
        <p:spPr>
          <a:xfrm>
            <a:off x="0" y="278814"/>
            <a:ext cx="9144000" cy="4965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Manrope"/>
              </a:rPr>
              <a:t>Плюсы Битрикс24:</a:t>
            </a:r>
            <a:br>
              <a:rPr lang="ru-RU" dirty="0"/>
            </a:br>
            <a:br>
              <a:rPr lang="ru-RU" dirty="0"/>
            </a:br>
            <a:r>
              <a:rPr lang="ru-RU" b="0" i="0" dirty="0">
                <a:solidFill>
                  <a:srgbClr val="000000"/>
                </a:solidFill>
                <a:effectLst/>
                <a:latin typeface="Manrope"/>
              </a:rPr>
              <a:t>Подходит для широкого списка задач.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Manrope"/>
              </a:rPr>
              <a:t>Есть инструкции для начинающих пользователей.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Manrope"/>
              </a:rPr>
              <a:t>Доступно мобильное приложение.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Manrope"/>
              </a:rPr>
              <a:t>Широкие возможности интеграции, например, с «1С».</a:t>
            </a:r>
          </a:p>
          <a:p>
            <a:pPr algn="l">
              <a:spcAft>
                <a:spcPts val="750"/>
              </a:spcAft>
            </a:pPr>
            <a:br>
              <a:rPr lang="ru-RU" dirty="0"/>
            </a:br>
            <a:r>
              <a:rPr lang="ru-RU" b="0" i="0" dirty="0">
                <a:solidFill>
                  <a:srgbClr val="000000"/>
                </a:solidFill>
                <a:effectLst/>
                <a:latin typeface="Manrope"/>
              </a:rPr>
              <a:t>Минусы Битрикс24:</a:t>
            </a:r>
            <a:br>
              <a:rPr lang="ru-RU" dirty="0"/>
            </a:br>
            <a:br>
              <a:rPr lang="ru-RU" dirty="0"/>
            </a:br>
            <a:r>
              <a:rPr lang="ru-RU" b="0" i="0" dirty="0">
                <a:solidFill>
                  <a:srgbClr val="000000"/>
                </a:solidFill>
                <a:effectLst/>
                <a:latin typeface="Manrope"/>
              </a:rPr>
              <a:t>Нельзя выбирать отдельные функции в тарифах, в результате пользователю иногда требуется оплачивать множество ненужных опций ради более расширенного тарифа.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Manrope"/>
              </a:rPr>
              <a:t>Базовой (бесплатной) версии зачастую не хватает для решения более сложных и объемных задач.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Manrope"/>
              </a:rPr>
              <a:t>Возможны технические сбои.</a:t>
            </a:r>
            <a:endParaRPr lang="en-US" b="0" i="0" dirty="0">
              <a:solidFill>
                <a:srgbClr val="000000"/>
              </a:solidFill>
              <a:effectLst/>
              <a:latin typeface="Manrope"/>
            </a:endParaRPr>
          </a:p>
          <a:p>
            <a:pPr algn="l">
              <a:spcAft>
                <a:spcPts val="750"/>
              </a:spcAft>
            </a:pPr>
            <a:r>
              <a:rPr lang="ru-RU" b="0" i="0" dirty="0">
                <a:solidFill>
                  <a:srgbClr val="000000"/>
                </a:solidFill>
                <a:effectLst/>
                <a:latin typeface="Manrope"/>
              </a:rPr>
              <a:t>Стоимость – от 2 490 руб. / месяц.</a:t>
            </a:r>
          </a:p>
        </p:txBody>
      </p:sp>
    </p:spTree>
    <p:extLst>
      <p:ext uri="{BB962C8B-B14F-4D97-AF65-F5344CB8AC3E}">
        <p14:creationId xmlns:p14="http://schemas.microsoft.com/office/powerpoint/2010/main" val="313296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E48335-E2D9-391F-CC95-F49786EA535C}"/>
              </a:ext>
            </a:extLst>
          </p:cNvPr>
          <p:cNvSpPr txBox="1"/>
          <p:nvPr/>
        </p:nvSpPr>
        <p:spPr>
          <a:xfrm>
            <a:off x="307910" y="395004"/>
            <a:ext cx="780972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Manrope"/>
              </a:rPr>
              <a:t>ВЫВОД</a:t>
            </a:r>
          </a:p>
          <a:p>
            <a:endParaRPr lang="ru-RU" dirty="0">
              <a:solidFill>
                <a:srgbClr val="000000"/>
              </a:solidFill>
              <a:latin typeface="Manrope"/>
            </a:endParaRPr>
          </a:p>
          <a:p>
            <a:endParaRPr lang="ru-RU" b="0" i="0" dirty="0">
              <a:solidFill>
                <a:srgbClr val="000000"/>
              </a:solidFill>
              <a:effectLst/>
              <a:latin typeface="Manrope"/>
            </a:endParaRPr>
          </a:p>
          <a:p>
            <a:endParaRPr lang="ru-RU" dirty="0">
              <a:solidFill>
                <a:srgbClr val="000000"/>
              </a:solidFill>
              <a:latin typeface="Manrope"/>
            </a:endParaRPr>
          </a:p>
          <a:p>
            <a:endParaRPr lang="ru-RU" b="0" i="0" dirty="0">
              <a:solidFill>
                <a:srgbClr val="000000"/>
              </a:solidFill>
              <a:effectLst/>
              <a:latin typeface="Manrope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Manrope"/>
              </a:rPr>
              <a:t>Выбор системы электронного документооборота требует тщательного изучения информации. По словам экспертов, рынок СЭД в России ежегодно</a:t>
            </a:r>
            <a:r>
              <a:rPr lang="ru-RU" b="1" i="0" dirty="0">
                <a:solidFill>
                  <a:srgbClr val="000000"/>
                </a:solidFill>
                <a:effectLst/>
                <a:latin typeface="Manrope"/>
              </a:rPr>
              <a:t> </a:t>
            </a:r>
            <a:r>
              <a:rPr lang="ru-RU" b="1" i="0" u="none" strike="noStrike" dirty="0">
                <a:solidFill>
                  <a:srgbClr val="0260E8"/>
                </a:solidFill>
                <a:effectLst/>
                <a:latin typeface="Manrope"/>
                <a:hlinkClick r:id="rId2"/>
              </a:rPr>
              <a:t>растет на 20-30%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Manrope"/>
                <a:hlinkClick r:id="rId2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723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8453FB-3D56-4A97-CC43-476EB50F4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FDFFDA-BA76-CF64-990A-46ED59AE05FA}"/>
              </a:ext>
            </a:extLst>
          </p:cNvPr>
          <p:cNvSpPr txBox="1"/>
          <p:nvPr/>
        </p:nvSpPr>
        <p:spPr>
          <a:xfrm>
            <a:off x="917226" y="1971585"/>
            <a:ext cx="73095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ln w="0"/>
                <a:solidFill>
                  <a:srgbClr val="0C2D55"/>
                </a:solidFill>
                <a:latin typeface="Golos Text" panose="020B0503020202020204" pitchFamily="34" charset="-52"/>
                <a:cs typeface="Golos Text" panose="020B0503020202020204" pitchFamily="34" charset="-52"/>
              </a:rPr>
              <a:t>Спасибо за внимание !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4A1DC49-4451-B41C-DE37-BD921C5D47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3" y="44337"/>
            <a:ext cx="520255" cy="485938"/>
          </a:xfrm>
          <a:prstGeom prst="rect">
            <a:avLst/>
          </a:prstGeom>
        </p:spPr>
      </p:pic>
      <p:sp>
        <p:nvSpPr>
          <p:cNvPr id="1590" name="Полилиния: фигура 16">
            <a:extLst>
              <a:ext uri="{FF2B5EF4-FFF2-40B4-BE49-F238E27FC236}">
                <a16:creationId xmlns:a16="http://schemas.microsoft.com/office/drawing/2014/main" id="{A2B80469-F37F-37E2-2721-CA4E9139A3C2}"/>
              </a:ext>
            </a:extLst>
          </p:cNvPr>
          <p:cNvSpPr/>
          <p:nvPr/>
        </p:nvSpPr>
        <p:spPr>
          <a:xfrm rot="19924743">
            <a:off x="8709350" y="-250206"/>
            <a:ext cx="643771" cy="1136470"/>
          </a:xfrm>
          <a:custGeom>
            <a:avLst/>
            <a:gdLst>
              <a:gd name="connsiteX0" fmla="*/ 741491 w 741491"/>
              <a:gd name="connsiteY0" fmla="*/ 392946 h 1792140"/>
              <a:gd name="connsiteX1" fmla="*/ 0 w 741491"/>
              <a:gd name="connsiteY1" fmla="*/ 1792140 h 1792140"/>
              <a:gd name="connsiteX2" fmla="*/ 1 w 741491"/>
              <a:gd name="connsiteY2" fmla="*/ 0 h 1792140"/>
              <a:gd name="connsiteX0" fmla="*/ 842484 w 842484"/>
              <a:gd name="connsiteY0" fmla="*/ 446467 h 1845661"/>
              <a:gd name="connsiteX1" fmla="*/ 100993 w 842484"/>
              <a:gd name="connsiteY1" fmla="*/ 1845661 h 1845661"/>
              <a:gd name="connsiteX2" fmla="*/ 0 w 842484"/>
              <a:gd name="connsiteY2" fmla="*/ 0 h 1845661"/>
              <a:gd name="connsiteX3" fmla="*/ 842484 w 842484"/>
              <a:gd name="connsiteY3" fmla="*/ 446467 h 1845661"/>
              <a:gd name="connsiteX0" fmla="*/ 842484 w 842484"/>
              <a:gd name="connsiteY0" fmla="*/ 446467 h 1585932"/>
              <a:gd name="connsiteX1" fmla="*/ 288940 w 842484"/>
              <a:gd name="connsiteY1" fmla="*/ 1585932 h 1585932"/>
              <a:gd name="connsiteX2" fmla="*/ 0 w 842484"/>
              <a:gd name="connsiteY2" fmla="*/ 0 h 1585932"/>
              <a:gd name="connsiteX3" fmla="*/ 842484 w 842484"/>
              <a:gd name="connsiteY3" fmla="*/ 446467 h 1585932"/>
              <a:gd name="connsiteX0" fmla="*/ 858361 w 858361"/>
              <a:gd name="connsiteY0" fmla="*/ 375828 h 1515293"/>
              <a:gd name="connsiteX1" fmla="*/ 304817 w 858361"/>
              <a:gd name="connsiteY1" fmla="*/ 1515293 h 1515293"/>
              <a:gd name="connsiteX2" fmla="*/ 0 w 858361"/>
              <a:gd name="connsiteY2" fmla="*/ 0 h 1515293"/>
              <a:gd name="connsiteX3" fmla="*/ 858361 w 858361"/>
              <a:gd name="connsiteY3" fmla="*/ 375828 h 1515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8361" h="1515293">
                <a:moveTo>
                  <a:pt x="858361" y="375828"/>
                </a:moveTo>
                <a:lnTo>
                  <a:pt x="304817" y="1515293"/>
                </a:lnTo>
                <a:lnTo>
                  <a:pt x="0" y="0"/>
                </a:lnTo>
                <a:lnTo>
                  <a:pt x="858361" y="375828"/>
                </a:lnTo>
                <a:close/>
              </a:path>
            </a:pathLst>
          </a:custGeom>
          <a:solidFill>
            <a:srgbClr val="0C2D5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013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92" name="Овал 1591">
            <a:extLst>
              <a:ext uri="{FF2B5EF4-FFF2-40B4-BE49-F238E27FC236}">
                <a16:creationId xmlns:a16="http://schemas.microsoft.com/office/drawing/2014/main" id="{0B9D7633-1DD8-59B9-DB98-15281241BD6A}"/>
              </a:ext>
            </a:extLst>
          </p:cNvPr>
          <p:cNvSpPr/>
          <p:nvPr/>
        </p:nvSpPr>
        <p:spPr>
          <a:xfrm>
            <a:off x="8793508" y="44337"/>
            <a:ext cx="351000" cy="275953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tIns="0" rIns="0" bIns="0" rtlCol="0" anchor="ctr" anchorCtr="1"/>
          <a:lstStyle/>
          <a:p>
            <a:pPr marL="0" marR="0" lvl="0" indent="0" algn="ctr" defTabSz="6856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kern="0" noProof="0" dirty="0">
                <a:ln w="0"/>
                <a:solidFill>
                  <a:prstClr val="white"/>
                </a:solidFill>
                <a:latin typeface="Magistral Medium" panose="020B0704030204080304" pitchFamily="34" charset="0"/>
                <a:cs typeface="Arial" charset="0"/>
              </a:rPr>
              <a:t>10</a:t>
            </a:r>
            <a:endParaRPr kumimoji="0" lang="ru-RU" sz="1800" i="0" u="none" strike="noStrike" kern="0" cap="none" spc="0" normalizeH="0" baseline="0" noProof="0" dirty="0">
              <a:ln w="0"/>
              <a:solidFill>
                <a:prstClr val="white"/>
              </a:solidFill>
              <a:uLnTx/>
              <a:uFillTx/>
              <a:latin typeface="Magistral Medium" panose="020B0704030204080304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120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28E060C-2682-4343-B33B-1626FC13C4F1}"/>
              </a:ext>
            </a:extLst>
          </p:cNvPr>
          <p:cNvSpPr txBox="1"/>
          <p:nvPr/>
        </p:nvSpPr>
        <p:spPr>
          <a:xfrm>
            <a:off x="2649927" y="98368"/>
            <a:ext cx="730954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dirty="0" err="1">
                <a:solidFill>
                  <a:srgbClr val="000000"/>
                </a:solidFill>
                <a:effectLst/>
                <a:latin typeface="Manrope"/>
              </a:rPr>
              <a:t>Directum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Manrope"/>
              </a:rPr>
              <a:t> Lite</a:t>
            </a:r>
          </a:p>
          <a:p>
            <a:endParaRPr lang="ru-RU" sz="2800" b="1" dirty="0">
              <a:ln w="0"/>
              <a:solidFill>
                <a:srgbClr val="0C2D55"/>
              </a:solidFill>
              <a:latin typeface="Golos Text" panose="020B0503020202020204" pitchFamily="34" charset="-52"/>
              <a:cs typeface="Golos Text" panose="020B0503020202020204" pitchFamily="34" charset="-52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39F48C0-C21C-4A15-AB42-8CC879B39E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3" y="44337"/>
            <a:ext cx="520255" cy="485938"/>
          </a:xfrm>
          <a:prstGeom prst="rect">
            <a:avLst/>
          </a:prstGeom>
        </p:spPr>
      </p:pic>
      <p:sp>
        <p:nvSpPr>
          <p:cNvPr id="8" name="Параллелограмм 7">
            <a:extLst>
              <a:ext uri="{FF2B5EF4-FFF2-40B4-BE49-F238E27FC236}">
                <a16:creationId xmlns:a16="http://schemas.microsoft.com/office/drawing/2014/main" id="{D4616CD2-3491-4208-9DB3-CBB9C8FEC8BD}"/>
              </a:ext>
            </a:extLst>
          </p:cNvPr>
          <p:cNvSpPr>
            <a:spLocks/>
          </p:cNvSpPr>
          <p:nvPr/>
        </p:nvSpPr>
        <p:spPr>
          <a:xfrm>
            <a:off x="-512936" y="5529256"/>
            <a:ext cx="9505604" cy="2993622"/>
          </a:xfrm>
          <a:prstGeom prst="parallelogram">
            <a:avLst/>
          </a:prstGeom>
          <a:gradFill>
            <a:gsLst>
              <a:gs pos="0">
                <a:schemeClr val="bg1"/>
              </a:gs>
              <a:gs pos="100000">
                <a:srgbClr val="B1C3D6">
                  <a:lumMod val="48000"/>
                  <a:lumOff val="52000"/>
                </a:srgbClr>
              </a:gs>
            </a:gsLst>
            <a:lin ang="2700000" scaled="0"/>
          </a:gradFill>
          <a:ln w="19050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34289" rIns="0" bIns="34289" rtlCol="0" anchor="ctr">
            <a:noAutofit/>
          </a:bodyPr>
          <a:lstStyle/>
          <a:p>
            <a:endParaRPr lang="ru-RU" sz="1200" b="1" i="0" dirty="0">
              <a:effectLst/>
              <a:latin typeface="Golos Text" panose="020B0503020202020204"/>
            </a:endParaRPr>
          </a:p>
          <a:p>
            <a:r>
              <a:rPr lang="ru-RU" sz="1200" b="1" i="0" dirty="0">
                <a:effectLst/>
                <a:latin typeface="Golos Text" panose="020B0503020202020204"/>
              </a:rPr>
              <a:t>Первый этап: Наступательная доктрина Шапошникова</a:t>
            </a:r>
          </a:p>
          <a:p>
            <a:endParaRPr lang="ru-RU" sz="1200" b="1" i="0" dirty="0">
              <a:effectLst/>
              <a:latin typeface="Golos Text" panose="020B0503020202020204"/>
            </a:endParaRPr>
          </a:p>
          <a:p>
            <a:r>
              <a:rPr lang="ru-RU" sz="1200" b="1" i="0" dirty="0">
                <a:effectLst/>
                <a:latin typeface="Golos Text" panose="020B0503020202020204"/>
              </a:rPr>
              <a:t>Второй этап: Трансформация в объединенные Вооруженные Силы СНГ</a:t>
            </a:r>
          </a:p>
          <a:p>
            <a:endParaRPr lang="ru-RU" sz="1200" b="1" i="0" dirty="0">
              <a:effectLst/>
              <a:latin typeface="Golos Text" panose="020B0503020202020204"/>
            </a:endParaRPr>
          </a:p>
          <a:p>
            <a:r>
              <a:rPr lang="ru-RU" sz="1200" b="1" i="0" dirty="0">
                <a:effectLst/>
                <a:latin typeface="Golos Text" panose="020B0503020202020204"/>
              </a:rPr>
              <a:t>Третий этап: Переходная военная Доктрина Ельцина-Грачева</a:t>
            </a:r>
          </a:p>
          <a:p>
            <a:endParaRPr lang="ru-RU" sz="1200" b="1" i="0" dirty="0">
              <a:effectLst/>
              <a:latin typeface="Golos Text" panose="020B0503020202020204"/>
            </a:endParaRPr>
          </a:p>
          <a:p>
            <a:r>
              <a:rPr lang="ru-RU" sz="1200" b="1" i="0" dirty="0">
                <a:effectLst/>
                <a:latin typeface="Golos Text" panose="020B0503020202020204"/>
              </a:rPr>
              <a:t>Четвертый этап: Продолжение переходной военной доктрины Родионова</a:t>
            </a:r>
          </a:p>
          <a:p>
            <a:endParaRPr lang="ru-RU" sz="1200" b="1" i="0" dirty="0">
              <a:effectLst/>
              <a:latin typeface="Golos Text" panose="020B0503020202020204"/>
            </a:endParaRPr>
          </a:p>
          <a:p>
            <a:r>
              <a:rPr lang="ru-RU" sz="1200" b="1" i="0" dirty="0">
                <a:effectLst/>
                <a:latin typeface="Golos Text" panose="020B0503020202020204"/>
              </a:rPr>
              <a:t>Пятый этап: Дополнения переходной военной доктрины маршалом Сергеевым</a:t>
            </a:r>
          </a:p>
          <a:p>
            <a:endParaRPr lang="ru-RU" sz="1200" b="1" i="0" dirty="0">
              <a:effectLst/>
              <a:latin typeface="Golos Text" panose="020B0503020202020204"/>
            </a:endParaRPr>
          </a:p>
          <a:p>
            <a:r>
              <a:rPr lang="ru-RU" sz="1200" b="1" i="0" dirty="0">
                <a:effectLst/>
                <a:latin typeface="Golos Text" panose="020B0503020202020204"/>
              </a:rPr>
              <a:t>Шестой этап: Уточнения оборонительной военной доктрины Путина-Иванова</a:t>
            </a:r>
          </a:p>
          <a:p>
            <a:endParaRPr lang="ru-RU" sz="1200" b="1" i="0" dirty="0">
              <a:effectLst/>
              <a:latin typeface="Golos Text" panose="020B0503020202020204"/>
            </a:endParaRPr>
          </a:p>
          <a:p>
            <a:r>
              <a:rPr lang="ru-RU" sz="1200" b="1" i="0" dirty="0">
                <a:effectLst/>
                <a:latin typeface="Golos Text" panose="020B0503020202020204"/>
              </a:rPr>
              <a:t>Седьмой этап: Разработка очередной оборонительной военной доктрины Путина-Медведева-Сердюкова</a:t>
            </a:r>
          </a:p>
          <a:p>
            <a:endParaRPr lang="ru-RU" sz="1200" b="1" i="0" dirty="0">
              <a:effectLst/>
              <a:latin typeface="Golos Text" panose="020B0503020202020204"/>
            </a:endParaRPr>
          </a:p>
          <a:p>
            <a:endParaRPr lang="ru-RU" sz="1200" b="1" i="0" dirty="0">
              <a:effectLst/>
              <a:latin typeface="Golos Text" panose="020B0503020202020204"/>
            </a:endParaRPr>
          </a:p>
        </p:txBody>
      </p:sp>
      <p:cxnSp>
        <p:nvCxnSpPr>
          <p:cNvPr id="7" name="Google Shape;2573;p66">
            <a:extLst>
              <a:ext uri="{FF2B5EF4-FFF2-40B4-BE49-F238E27FC236}">
                <a16:creationId xmlns:a16="http://schemas.microsoft.com/office/drawing/2014/main" id="{973C21B9-EAA6-40F0-9A70-C6B6A1135BAA}"/>
              </a:ext>
            </a:extLst>
          </p:cNvPr>
          <p:cNvCxnSpPr>
            <a:endCxn id="34" idx="2"/>
          </p:cNvCxnSpPr>
          <p:nvPr/>
        </p:nvCxnSpPr>
        <p:spPr>
          <a:xfrm rot="10800000">
            <a:off x="5664115" y="2736683"/>
            <a:ext cx="0" cy="2544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Google Shape;2575;p66">
            <a:extLst>
              <a:ext uri="{FF2B5EF4-FFF2-40B4-BE49-F238E27FC236}">
                <a16:creationId xmlns:a16="http://schemas.microsoft.com/office/drawing/2014/main" id="{AF619DF1-9C06-432C-9CAA-B581214F72C0}"/>
              </a:ext>
            </a:extLst>
          </p:cNvPr>
          <p:cNvCxnSpPr/>
          <p:nvPr/>
        </p:nvCxnSpPr>
        <p:spPr>
          <a:xfrm rot="10800000">
            <a:off x="3399655" y="2736750"/>
            <a:ext cx="0" cy="2610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" name="Google Shape;2576;p66">
            <a:extLst>
              <a:ext uri="{FF2B5EF4-FFF2-40B4-BE49-F238E27FC236}">
                <a16:creationId xmlns:a16="http://schemas.microsoft.com/office/drawing/2014/main" id="{AB5572BD-C164-4040-AA08-6E7D51FD864C}"/>
              </a:ext>
            </a:extLst>
          </p:cNvPr>
          <p:cNvGrpSpPr/>
          <p:nvPr/>
        </p:nvGrpSpPr>
        <p:grpSpPr>
          <a:xfrm>
            <a:off x="5327426" y="2198554"/>
            <a:ext cx="670711" cy="572733"/>
            <a:chOff x="2329725" y="1188750"/>
            <a:chExt cx="1083365" cy="925105"/>
          </a:xfrm>
        </p:grpSpPr>
        <p:sp>
          <p:nvSpPr>
            <p:cNvPr id="11" name="Google Shape;2577;p66">
              <a:extLst>
                <a:ext uri="{FF2B5EF4-FFF2-40B4-BE49-F238E27FC236}">
                  <a16:creationId xmlns:a16="http://schemas.microsoft.com/office/drawing/2014/main" id="{FF5407E5-7398-412A-AE69-9EEACF671F96}"/>
                </a:ext>
              </a:extLst>
            </p:cNvPr>
            <p:cNvSpPr/>
            <p:nvPr/>
          </p:nvSpPr>
          <p:spPr>
            <a:xfrm>
              <a:off x="2427707" y="1227997"/>
              <a:ext cx="985383" cy="885858"/>
            </a:xfrm>
            <a:custGeom>
              <a:avLst/>
              <a:gdLst/>
              <a:ahLst/>
              <a:cxnLst/>
              <a:rect l="l" t="t" r="r" b="b"/>
              <a:pathLst>
                <a:path w="14676" h="16379" extrusionOk="0">
                  <a:moveTo>
                    <a:pt x="7560" y="1"/>
                  </a:moveTo>
                  <a:cubicBezTo>
                    <a:pt x="3283" y="1"/>
                    <a:pt x="0" y="8178"/>
                    <a:pt x="2476" y="12988"/>
                  </a:cubicBezTo>
                  <a:cubicBezTo>
                    <a:pt x="3703" y="15375"/>
                    <a:pt x="6008" y="16379"/>
                    <a:pt x="8201" y="16379"/>
                  </a:cubicBezTo>
                  <a:cubicBezTo>
                    <a:pt x="10559" y="16379"/>
                    <a:pt x="12790" y="15223"/>
                    <a:pt x="13430" y="13366"/>
                  </a:cubicBezTo>
                  <a:cubicBezTo>
                    <a:pt x="14675" y="9777"/>
                    <a:pt x="13214" y="571"/>
                    <a:pt x="7908" y="20"/>
                  </a:cubicBezTo>
                  <a:cubicBezTo>
                    <a:pt x="7791" y="5"/>
                    <a:pt x="7677" y="1"/>
                    <a:pt x="75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78;p66">
              <a:extLst>
                <a:ext uri="{FF2B5EF4-FFF2-40B4-BE49-F238E27FC236}">
                  <a16:creationId xmlns:a16="http://schemas.microsoft.com/office/drawing/2014/main" id="{47BC730A-5C7E-4CBD-9A8E-146C84D45FB8}"/>
                </a:ext>
              </a:extLst>
            </p:cNvPr>
            <p:cNvSpPr/>
            <p:nvPr/>
          </p:nvSpPr>
          <p:spPr>
            <a:xfrm>
              <a:off x="2329725" y="1188750"/>
              <a:ext cx="985383" cy="885858"/>
            </a:xfrm>
            <a:custGeom>
              <a:avLst/>
              <a:gdLst/>
              <a:ahLst/>
              <a:cxnLst/>
              <a:rect l="l" t="t" r="r" b="b"/>
              <a:pathLst>
                <a:path w="14676" h="16379" extrusionOk="0">
                  <a:moveTo>
                    <a:pt x="7560" y="1"/>
                  </a:moveTo>
                  <a:cubicBezTo>
                    <a:pt x="3283" y="1"/>
                    <a:pt x="0" y="8178"/>
                    <a:pt x="2476" y="12988"/>
                  </a:cubicBezTo>
                  <a:cubicBezTo>
                    <a:pt x="3703" y="15375"/>
                    <a:pt x="6008" y="16379"/>
                    <a:pt x="8201" y="16379"/>
                  </a:cubicBezTo>
                  <a:cubicBezTo>
                    <a:pt x="10559" y="16379"/>
                    <a:pt x="12790" y="15223"/>
                    <a:pt x="13430" y="13366"/>
                  </a:cubicBezTo>
                  <a:cubicBezTo>
                    <a:pt x="14675" y="9777"/>
                    <a:pt x="13214" y="571"/>
                    <a:pt x="7908" y="20"/>
                  </a:cubicBezTo>
                  <a:cubicBezTo>
                    <a:pt x="7791" y="5"/>
                    <a:pt x="7677" y="1"/>
                    <a:pt x="75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2579;p66">
            <a:extLst>
              <a:ext uri="{FF2B5EF4-FFF2-40B4-BE49-F238E27FC236}">
                <a16:creationId xmlns:a16="http://schemas.microsoft.com/office/drawing/2014/main" id="{C5EC520C-F825-4881-9A1B-65C94EBC4ADD}"/>
              </a:ext>
            </a:extLst>
          </p:cNvPr>
          <p:cNvGrpSpPr/>
          <p:nvPr/>
        </p:nvGrpSpPr>
        <p:grpSpPr>
          <a:xfrm>
            <a:off x="3063546" y="2198554"/>
            <a:ext cx="670711" cy="572733"/>
            <a:chOff x="2329725" y="1188750"/>
            <a:chExt cx="1083365" cy="925105"/>
          </a:xfrm>
        </p:grpSpPr>
        <p:sp>
          <p:nvSpPr>
            <p:cNvPr id="14" name="Google Shape;2580;p66">
              <a:extLst>
                <a:ext uri="{FF2B5EF4-FFF2-40B4-BE49-F238E27FC236}">
                  <a16:creationId xmlns:a16="http://schemas.microsoft.com/office/drawing/2014/main" id="{D01792A0-B012-4862-B9F0-7A75CBA26271}"/>
                </a:ext>
              </a:extLst>
            </p:cNvPr>
            <p:cNvSpPr/>
            <p:nvPr/>
          </p:nvSpPr>
          <p:spPr>
            <a:xfrm>
              <a:off x="2427707" y="1227997"/>
              <a:ext cx="985383" cy="885858"/>
            </a:xfrm>
            <a:custGeom>
              <a:avLst/>
              <a:gdLst/>
              <a:ahLst/>
              <a:cxnLst/>
              <a:rect l="l" t="t" r="r" b="b"/>
              <a:pathLst>
                <a:path w="14676" h="16379" extrusionOk="0">
                  <a:moveTo>
                    <a:pt x="7560" y="1"/>
                  </a:moveTo>
                  <a:cubicBezTo>
                    <a:pt x="3283" y="1"/>
                    <a:pt x="0" y="8178"/>
                    <a:pt x="2476" y="12988"/>
                  </a:cubicBezTo>
                  <a:cubicBezTo>
                    <a:pt x="3703" y="15375"/>
                    <a:pt x="6008" y="16379"/>
                    <a:pt x="8201" y="16379"/>
                  </a:cubicBezTo>
                  <a:cubicBezTo>
                    <a:pt x="10559" y="16379"/>
                    <a:pt x="12790" y="15223"/>
                    <a:pt x="13430" y="13366"/>
                  </a:cubicBezTo>
                  <a:cubicBezTo>
                    <a:pt x="14675" y="9777"/>
                    <a:pt x="13214" y="571"/>
                    <a:pt x="7908" y="20"/>
                  </a:cubicBezTo>
                  <a:cubicBezTo>
                    <a:pt x="7791" y="5"/>
                    <a:pt x="7677" y="1"/>
                    <a:pt x="75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581;p66">
              <a:extLst>
                <a:ext uri="{FF2B5EF4-FFF2-40B4-BE49-F238E27FC236}">
                  <a16:creationId xmlns:a16="http://schemas.microsoft.com/office/drawing/2014/main" id="{DBC68114-BCC2-4FF4-8628-A3B268C8DC51}"/>
                </a:ext>
              </a:extLst>
            </p:cNvPr>
            <p:cNvSpPr/>
            <p:nvPr/>
          </p:nvSpPr>
          <p:spPr>
            <a:xfrm>
              <a:off x="2329725" y="1188750"/>
              <a:ext cx="985383" cy="885858"/>
            </a:xfrm>
            <a:custGeom>
              <a:avLst/>
              <a:gdLst/>
              <a:ahLst/>
              <a:cxnLst/>
              <a:rect l="l" t="t" r="r" b="b"/>
              <a:pathLst>
                <a:path w="14676" h="16379" extrusionOk="0">
                  <a:moveTo>
                    <a:pt x="7560" y="1"/>
                  </a:moveTo>
                  <a:cubicBezTo>
                    <a:pt x="3283" y="1"/>
                    <a:pt x="0" y="8178"/>
                    <a:pt x="2476" y="12988"/>
                  </a:cubicBezTo>
                  <a:cubicBezTo>
                    <a:pt x="3703" y="15375"/>
                    <a:pt x="6008" y="16379"/>
                    <a:pt x="8201" y="16379"/>
                  </a:cubicBezTo>
                  <a:cubicBezTo>
                    <a:pt x="10559" y="16379"/>
                    <a:pt x="12790" y="15223"/>
                    <a:pt x="13430" y="13366"/>
                  </a:cubicBezTo>
                  <a:cubicBezTo>
                    <a:pt x="14675" y="9777"/>
                    <a:pt x="13214" y="571"/>
                    <a:pt x="7908" y="20"/>
                  </a:cubicBezTo>
                  <a:cubicBezTo>
                    <a:pt x="7791" y="5"/>
                    <a:pt x="7677" y="1"/>
                    <a:pt x="75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6" name="Google Shape;2582;p66">
            <a:extLst>
              <a:ext uri="{FF2B5EF4-FFF2-40B4-BE49-F238E27FC236}">
                <a16:creationId xmlns:a16="http://schemas.microsoft.com/office/drawing/2014/main" id="{5E758690-D0F2-436C-A70E-9F5771F0F8A3}"/>
              </a:ext>
            </a:extLst>
          </p:cNvPr>
          <p:cNvCxnSpPr/>
          <p:nvPr/>
        </p:nvCxnSpPr>
        <p:spPr>
          <a:xfrm rot="10800000">
            <a:off x="2082830" y="2976048"/>
            <a:ext cx="0" cy="3213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2583;p66">
            <a:extLst>
              <a:ext uri="{FF2B5EF4-FFF2-40B4-BE49-F238E27FC236}">
                <a16:creationId xmlns:a16="http://schemas.microsoft.com/office/drawing/2014/main" id="{8F9A2EC5-3844-4C55-ABA2-A13113CB2CC1}"/>
              </a:ext>
            </a:extLst>
          </p:cNvPr>
          <p:cNvCxnSpPr/>
          <p:nvPr/>
        </p:nvCxnSpPr>
        <p:spPr>
          <a:xfrm rot="10800000">
            <a:off x="4599185" y="2999825"/>
            <a:ext cx="0" cy="2745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2584;p66">
            <a:extLst>
              <a:ext uri="{FF2B5EF4-FFF2-40B4-BE49-F238E27FC236}">
                <a16:creationId xmlns:a16="http://schemas.microsoft.com/office/drawing/2014/main" id="{E859D25F-4B58-4EE0-A972-5A3573688E5A}"/>
              </a:ext>
            </a:extLst>
          </p:cNvPr>
          <p:cNvCxnSpPr/>
          <p:nvPr/>
        </p:nvCxnSpPr>
        <p:spPr>
          <a:xfrm rot="10800000">
            <a:off x="1001983" y="2749131"/>
            <a:ext cx="2700" cy="2484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2585;p66">
            <a:extLst>
              <a:ext uri="{FF2B5EF4-FFF2-40B4-BE49-F238E27FC236}">
                <a16:creationId xmlns:a16="http://schemas.microsoft.com/office/drawing/2014/main" id="{051404A5-D2B0-4881-BDF7-2A41E229B95D}"/>
              </a:ext>
            </a:extLst>
          </p:cNvPr>
          <p:cNvSpPr txBox="1">
            <a:spLocks/>
          </p:cNvSpPr>
          <p:nvPr/>
        </p:nvSpPr>
        <p:spPr>
          <a:xfrm>
            <a:off x="1618272" y="3299057"/>
            <a:ext cx="976200" cy="325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en" sz="1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2</a:t>
            </a:r>
          </a:p>
        </p:txBody>
      </p:sp>
      <p:cxnSp>
        <p:nvCxnSpPr>
          <p:cNvPr id="25" name="Google Shape;2592;p66">
            <a:extLst>
              <a:ext uri="{FF2B5EF4-FFF2-40B4-BE49-F238E27FC236}">
                <a16:creationId xmlns:a16="http://schemas.microsoft.com/office/drawing/2014/main" id="{84E1D5C1-B453-4D59-BB73-A16639798D41}"/>
              </a:ext>
            </a:extLst>
          </p:cNvPr>
          <p:cNvCxnSpPr>
            <a:cxnSpLocks/>
          </p:cNvCxnSpPr>
          <p:nvPr/>
        </p:nvCxnSpPr>
        <p:spPr>
          <a:xfrm flipV="1">
            <a:off x="418143" y="2976048"/>
            <a:ext cx="8528273" cy="2548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oval" w="med" len="med"/>
            <a:tailEnd type="triangle" w="med" len="med"/>
          </a:ln>
        </p:spPr>
      </p:cxnSp>
      <p:grpSp>
        <p:nvGrpSpPr>
          <p:cNvPr id="26" name="Google Shape;2593;p66">
            <a:extLst>
              <a:ext uri="{FF2B5EF4-FFF2-40B4-BE49-F238E27FC236}">
                <a16:creationId xmlns:a16="http://schemas.microsoft.com/office/drawing/2014/main" id="{B65E0702-FA43-4D0D-8A02-9ADBF1270192}"/>
              </a:ext>
            </a:extLst>
          </p:cNvPr>
          <p:cNvGrpSpPr/>
          <p:nvPr/>
        </p:nvGrpSpPr>
        <p:grpSpPr>
          <a:xfrm>
            <a:off x="1743740" y="3215885"/>
            <a:ext cx="670711" cy="572733"/>
            <a:chOff x="2329725" y="1188750"/>
            <a:chExt cx="1083365" cy="925105"/>
          </a:xfrm>
        </p:grpSpPr>
        <p:sp>
          <p:nvSpPr>
            <p:cNvPr id="27" name="Google Shape;2594;p66">
              <a:extLst>
                <a:ext uri="{FF2B5EF4-FFF2-40B4-BE49-F238E27FC236}">
                  <a16:creationId xmlns:a16="http://schemas.microsoft.com/office/drawing/2014/main" id="{B0C19777-B840-4405-9BAC-0A48D2E8C7C9}"/>
                </a:ext>
              </a:extLst>
            </p:cNvPr>
            <p:cNvSpPr/>
            <p:nvPr/>
          </p:nvSpPr>
          <p:spPr>
            <a:xfrm>
              <a:off x="2427707" y="1227997"/>
              <a:ext cx="985383" cy="885858"/>
            </a:xfrm>
            <a:custGeom>
              <a:avLst/>
              <a:gdLst/>
              <a:ahLst/>
              <a:cxnLst/>
              <a:rect l="l" t="t" r="r" b="b"/>
              <a:pathLst>
                <a:path w="14676" h="16379" extrusionOk="0">
                  <a:moveTo>
                    <a:pt x="7560" y="1"/>
                  </a:moveTo>
                  <a:cubicBezTo>
                    <a:pt x="3283" y="1"/>
                    <a:pt x="0" y="8178"/>
                    <a:pt x="2476" y="12988"/>
                  </a:cubicBezTo>
                  <a:cubicBezTo>
                    <a:pt x="3703" y="15375"/>
                    <a:pt x="6008" y="16379"/>
                    <a:pt x="8201" y="16379"/>
                  </a:cubicBezTo>
                  <a:cubicBezTo>
                    <a:pt x="10559" y="16379"/>
                    <a:pt x="12790" y="15223"/>
                    <a:pt x="13430" y="13366"/>
                  </a:cubicBezTo>
                  <a:cubicBezTo>
                    <a:pt x="14675" y="9777"/>
                    <a:pt x="13214" y="571"/>
                    <a:pt x="7908" y="20"/>
                  </a:cubicBezTo>
                  <a:cubicBezTo>
                    <a:pt x="7791" y="5"/>
                    <a:pt x="7677" y="1"/>
                    <a:pt x="75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595;p66">
              <a:extLst>
                <a:ext uri="{FF2B5EF4-FFF2-40B4-BE49-F238E27FC236}">
                  <a16:creationId xmlns:a16="http://schemas.microsoft.com/office/drawing/2014/main" id="{45B1B476-4C4B-4FEF-ACAA-6DDB59B41D59}"/>
                </a:ext>
              </a:extLst>
            </p:cNvPr>
            <p:cNvSpPr/>
            <p:nvPr/>
          </p:nvSpPr>
          <p:spPr>
            <a:xfrm>
              <a:off x="2329725" y="1188750"/>
              <a:ext cx="985383" cy="885858"/>
            </a:xfrm>
            <a:custGeom>
              <a:avLst/>
              <a:gdLst/>
              <a:ahLst/>
              <a:cxnLst/>
              <a:rect l="l" t="t" r="r" b="b"/>
              <a:pathLst>
                <a:path w="14676" h="16379" extrusionOk="0">
                  <a:moveTo>
                    <a:pt x="7560" y="1"/>
                  </a:moveTo>
                  <a:cubicBezTo>
                    <a:pt x="3283" y="1"/>
                    <a:pt x="0" y="8178"/>
                    <a:pt x="2476" y="12988"/>
                  </a:cubicBezTo>
                  <a:cubicBezTo>
                    <a:pt x="3703" y="15375"/>
                    <a:pt x="6008" y="16379"/>
                    <a:pt x="8201" y="16379"/>
                  </a:cubicBezTo>
                  <a:cubicBezTo>
                    <a:pt x="10559" y="16379"/>
                    <a:pt x="12790" y="15223"/>
                    <a:pt x="13430" y="13366"/>
                  </a:cubicBezTo>
                  <a:cubicBezTo>
                    <a:pt x="14675" y="9777"/>
                    <a:pt x="13214" y="571"/>
                    <a:pt x="7908" y="20"/>
                  </a:cubicBezTo>
                  <a:cubicBezTo>
                    <a:pt x="7791" y="5"/>
                    <a:pt x="7677" y="1"/>
                    <a:pt x="75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596;p66">
            <a:extLst>
              <a:ext uri="{FF2B5EF4-FFF2-40B4-BE49-F238E27FC236}">
                <a16:creationId xmlns:a16="http://schemas.microsoft.com/office/drawing/2014/main" id="{74469192-3DC0-43AD-B55D-BC41F5E395EA}"/>
              </a:ext>
            </a:extLst>
          </p:cNvPr>
          <p:cNvGrpSpPr/>
          <p:nvPr/>
        </p:nvGrpSpPr>
        <p:grpSpPr>
          <a:xfrm>
            <a:off x="658633" y="2196970"/>
            <a:ext cx="670711" cy="572733"/>
            <a:chOff x="2329725" y="1188750"/>
            <a:chExt cx="1083365" cy="925105"/>
          </a:xfrm>
        </p:grpSpPr>
        <p:sp>
          <p:nvSpPr>
            <p:cNvPr id="30" name="Google Shape;2597;p66">
              <a:extLst>
                <a:ext uri="{FF2B5EF4-FFF2-40B4-BE49-F238E27FC236}">
                  <a16:creationId xmlns:a16="http://schemas.microsoft.com/office/drawing/2014/main" id="{F23EE5AA-FD90-4265-8267-F2808BB75C17}"/>
                </a:ext>
              </a:extLst>
            </p:cNvPr>
            <p:cNvSpPr/>
            <p:nvPr/>
          </p:nvSpPr>
          <p:spPr>
            <a:xfrm>
              <a:off x="2427707" y="1227997"/>
              <a:ext cx="985383" cy="885858"/>
            </a:xfrm>
            <a:custGeom>
              <a:avLst/>
              <a:gdLst/>
              <a:ahLst/>
              <a:cxnLst/>
              <a:rect l="l" t="t" r="r" b="b"/>
              <a:pathLst>
                <a:path w="14676" h="16379" extrusionOk="0">
                  <a:moveTo>
                    <a:pt x="7560" y="1"/>
                  </a:moveTo>
                  <a:cubicBezTo>
                    <a:pt x="3283" y="1"/>
                    <a:pt x="0" y="8178"/>
                    <a:pt x="2476" y="12988"/>
                  </a:cubicBezTo>
                  <a:cubicBezTo>
                    <a:pt x="3703" y="15375"/>
                    <a:pt x="6008" y="16379"/>
                    <a:pt x="8201" y="16379"/>
                  </a:cubicBezTo>
                  <a:cubicBezTo>
                    <a:pt x="10559" y="16379"/>
                    <a:pt x="12790" y="15223"/>
                    <a:pt x="13430" y="13366"/>
                  </a:cubicBezTo>
                  <a:cubicBezTo>
                    <a:pt x="14675" y="9777"/>
                    <a:pt x="13214" y="571"/>
                    <a:pt x="7908" y="20"/>
                  </a:cubicBezTo>
                  <a:cubicBezTo>
                    <a:pt x="7791" y="5"/>
                    <a:pt x="7677" y="1"/>
                    <a:pt x="75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598;p66">
              <a:extLst>
                <a:ext uri="{FF2B5EF4-FFF2-40B4-BE49-F238E27FC236}">
                  <a16:creationId xmlns:a16="http://schemas.microsoft.com/office/drawing/2014/main" id="{E8253494-1A87-40EC-9BF1-ECD21EC9EEE2}"/>
                </a:ext>
              </a:extLst>
            </p:cNvPr>
            <p:cNvSpPr/>
            <p:nvPr/>
          </p:nvSpPr>
          <p:spPr>
            <a:xfrm>
              <a:off x="2329725" y="1188750"/>
              <a:ext cx="985383" cy="885858"/>
            </a:xfrm>
            <a:custGeom>
              <a:avLst/>
              <a:gdLst/>
              <a:ahLst/>
              <a:cxnLst/>
              <a:rect l="l" t="t" r="r" b="b"/>
              <a:pathLst>
                <a:path w="14676" h="16379" extrusionOk="0">
                  <a:moveTo>
                    <a:pt x="7560" y="1"/>
                  </a:moveTo>
                  <a:cubicBezTo>
                    <a:pt x="3283" y="1"/>
                    <a:pt x="0" y="8178"/>
                    <a:pt x="2476" y="12988"/>
                  </a:cubicBezTo>
                  <a:cubicBezTo>
                    <a:pt x="3703" y="15375"/>
                    <a:pt x="6008" y="16379"/>
                    <a:pt x="8201" y="16379"/>
                  </a:cubicBezTo>
                  <a:cubicBezTo>
                    <a:pt x="10559" y="16379"/>
                    <a:pt x="12790" y="15223"/>
                    <a:pt x="13430" y="13366"/>
                  </a:cubicBezTo>
                  <a:cubicBezTo>
                    <a:pt x="14675" y="9777"/>
                    <a:pt x="13214" y="571"/>
                    <a:pt x="7908" y="20"/>
                  </a:cubicBezTo>
                  <a:cubicBezTo>
                    <a:pt x="7791" y="5"/>
                    <a:pt x="7677" y="1"/>
                    <a:pt x="75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2599;p66">
            <a:extLst>
              <a:ext uri="{FF2B5EF4-FFF2-40B4-BE49-F238E27FC236}">
                <a16:creationId xmlns:a16="http://schemas.microsoft.com/office/drawing/2014/main" id="{D708066E-DF04-4B01-8D3E-30898DEC5B9E}"/>
              </a:ext>
            </a:extLst>
          </p:cNvPr>
          <p:cNvSpPr txBox="1">
            <a:spLocks/>
          </p:cNvSpPr>
          <p:nvPr/>
        </p:nvSpPr>
        <p:spPr>
          <a:xfrm>
            <a:off x="775514" y="2462483"/>
            <a:ext cx="457200" cy="274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en" sz="1800" dirty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1</a:t>
            </a:r>
          </a:p>
        </p:txBody>
      </p:sp>
      <p:sp>
        <p:nvSpPr>
          <p:cNvPr id="33" name="Google Shape;2600;p66">
            <a:extLst>
              <a:ext uri="{FF2B5EF4-FFF2-40B4-BE49-F238E27FC236}">
                <a16:creationId xmlns:a16="http://schemas.microsoft.com/office/drawing/2014/main" id="{E0590F9F-C986-4FA7-9BF2-A8C24D7F37F1}"/>
              </a:ext>
            </a:extLst>
          </p:cNvPr>
          <p:cNvSpPr txBox="1">
            <a:spLocks/>
          </p:cNvSpPr>
          <p:nvPr/>
        </p:nvSpPr>
        <p:spPr>
          <a:xfrm>
            <a:off x="3170310" y="2462483"/>
            <a:ext cx="457200" cy="274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en" sz="1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3</a:t>
            </a:r>
          </a:p>
        </p:txBody>
      </p:sp>
      <p:sp>
        <p:nvSpPr>
          <p:cNvPr id="34" name="Google Shape;2574;p66">
            <a:extLst>
              <a:ext uri="{FF2B5EF4-FFF2-40B4-BE49-F238E27FC236}">
                <a16:creationId xmlns:a16="http://schemas.microsoft.com/office/drawing/2014/main" id="{2961546F-AFF6-4717-9903-E4FDBF3DCEC2}"/>
              </a:ext>
            </a:extLst>
          </p:cNvPr>
          <p:cNvSpPr txBox="1">
            <a:spLocks/>
          </p:cNvSpPr>
          <p:nvPr/>
        </p:nvSpPr>
        <p:spPr>
          <a:xfrm>
            <a:off x="5435515" y="2462483"/>
            <a:ext cx="457200" cy="274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en" sz="1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5</a:t>
            </a:r>
          </a:p>
        </p:txBody>
      </p:sp>
      <p:sp>
        <p:nvSpPr>
          <p:cNvPr id="35" name="Google Shape;2601;p66">
            <a:extLst>
              <a:ext uri="{FF2B5EF4-FFF2-40B4-BE49-F238E27FC236}">
                <a16:creationId xmlns:a16="http://schemas.microsoft.com/office/drawing/2014/main" id="{70A7D169-C0C6-4BB3-9968-E6E23B1EC911}"/>
              </a:ext>
            </a:extLst>
          </p:cNvPr>
          <p:cNvSpPr txBox="1">
            <a:spLocks/>
          </p:cNvSpPr>
          <p:nvPr/>
        </p:nvSpPr>
        <p:spPr>
          <a:xfrm>
            <a:off x="1594723" y="3287294"/>
            <a:ext cx="976200" cy="325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en" sz="1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2</a:t>
            </a:r>
          </a:p>
        </p:txBody>
      </p:sp>
      <p:grpSp>
        <p:nvGrpSpPr>
          <p:cNvPr id="36" name="Google Shape;2602;p66">
            <a:extLst>
              <a:ext uri="{FF2B5EF4-FFF2-40B4-BE49-F238E27FC236}">
                <a16:creationId xmlns:a16="http://schemas.microsoft.com/office/drawing/2014/main" id="{8B2B85A9-E930-44D1-A740-7409081E86E0}"/>
              </a:ext>
            </a:extLst>
          </p:cNvPr>
          <p:cNvGrpSpPr/>
          <p:nvPr/>
        </p:nvGrpSpPr>
        <p:grpSpPr>
          <a:xfrm>
            <a:off x="4263832" y="3217635"/>
            <a:ext cx="670711" cy="572733"/>
            <a:chOff x="2329725" y="1188750"/>
            <a:chExt cx="1083365" cy="925105"/>
          </a:xfrm>
        </p:grpSpPr>
        <p:sp>
          <p:nvSpPr>
            <p:cNvPr id="37" name="Google Shape;2603;p66">
              <a:extLst>
                <a:ext uri="{FF2B5EF4-FFF2-40B4-BE49-F238E27FC236}">
                  <a16:creationId xmlns:a16="http://schemas.microsoft.com/office/drawing/2014/main" id="{B915823F-2047-4603-9F1E-2C807DA630DA}"/>
                </a:ext>
              </a:extLst>
            </p:cNvPr>
            <p:cNvSpPr/>
            <p:nvPr/>
          </p:nvSpPr>
          <p:spPr>
            <a:xfrm>
              <a:off x="2427707" y="1227997"/>
              <a:ext cx="985383" cy="885858"/>
            </a:xfrm>
            <a:custGeom>
              <a:avLst/>
              <a:gdLst/>
              <a:ahLst/>
              <a:cxnLst/>
              <a:rect l="l" t="t" r="r" b="b"/>
              <a:pathLst>
                <a:path w="14676" h="16379" extrusionOk="0">
                  <a:moveTo>
                    <a:pt x="7560" y="1"/>
                  </a:moveTo>
                  <a:cubicBezTo>
                    <a:pt x="3283" y="1"/>
                    <a:pt x="0" y="8178"/>
                    <a:pt x="2476" y="12988"/>
                  </a:cubicBezTo>
                  <a:cubicBezTo>
                    <a:pt x="3703" y="15375"/>
                    <a:pt x="6008" y="16379"/>
                    <a:pt x="8201" y="16379"/>
                  </a:cubicBezTo>
                  <a:cubicBezTo>
                    <a:pt x="10559" y="16379"/>
                    <a:pt x="12790" y="15223"/>
                    <a:pt x="13430" y="13366"/>
                  </a:cubicBezTo>
                  <a:cubicBezTo>
                    <a:pt x="14675" y="9777"/>
                    <a:pt x="13214" y="571"/>
                    <a:pt x="7908" y="20"/>
                  </a:cubicBezTo>
                  <a:cubicBezTo>
                    <a:pt x="7791" y="5"/>
                    <a:pt x="7677" y="1"/>
                    <a:pt x="75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604;p66">
              <a:extLst>
                <a:ext uri="{FF2B5EF4-FFF2-40B4-BE49-F238E27FC236}">
                  <a16:creationId xmlns:a16="http://schemas.microsoft.com/office/drawing/2014/main" id="{25FA51D7-44DF-4B9A-A293-AB4E3FFCC6F9}"/>
                </a:ext>
              </a:extLst>
            </p:cNvPr>
            <p:cNvSpPr/>
            <p:nvPr/>
          </p:nvSpPr>
          <p:spPr>
            <a:xfrm>
              <a:off x="2329725" y="1188750"/>
              <a:ext cx="985383" cy="885858"/>
            </a:xfrm>
            <a:custGeom>
              <a:avLst/>
              <a:gdLst/>
              <a:ahLst/>
              <a:cxnLst/>
              <a:rect l="l" t="t" r="r" b="b"/>
              <a:pathLst>
                <a:path w="14676" h="16379" extrusionOk="0">
                  <a:moveTo>
                    <a:pt x="7560" y="1"/>
                  </a:moveTo>
                  <a:cubicBezTo>
                    <a:pt x="3283" y="1"/>
                    <a:pt x="0" y="8178"/>
                    <a:pt x="2476" y="12988"/>
                  </a:cubicBezTo>
                  <a:cubicBezTo>
                    <a:pt x="3703" y="15375"/>
                    <a:pt x="6008" y="16379"/>
                    <a:pt x="8201" y="16379"/>
                  </a:cubicBezTo>
                  <a:cubicBezTo>
                    <a:pt x="10559" y="16379"/>
                    <a:pt x="12790" y="15223"/>
                    <a:pt x="13430" y="13366"/>
                  </a:cubicBezTo>
                  <a:cubicBezTo>
                    <a:pt x="14675" y="9777"/>
                    <a:pt x="13214" y="571"/>
                    <a:pt x="7908" y="20"/>
                  </a:cubicBezTo>
                  <a:cubicBezTo>
                    <a:pt x="7791" y="5"/>
                    <a:pt x="7677" y="1"/>
                    <a:pt x="75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2605;p66">
            <a:extLst>
              <a:ext uri="{FF2B5EF4-FFF2-40B4-BE49-F238E27FC236}">
                <a16:creationId xmlns:a16="http://schemas.microsoft.com/office/drawing/2014/main" id="{D8E32852-F670-4E87-A77D-0C727BB73585}"/>
              </a:ext>
            </a:extLst>
          </p:cNvPr>
          <p:cNvSpPr txBox="1">
            <a:spLocks/>
          </p:cNvSpPr>
          <p:nvPr/>
        </p:nvSpPr>
        <p:spPr>
          <a:xfrm>
            <a:off x="4102931" y="3284770"/>
            <a:ext cx="976200" cy="325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en" sz="1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4</a:t>
            </a:r>
          </a:p>
        </p:txBody>
      </p:sp>
      <p:cxnSp>
        <p:nvCxnSpPr>
          <p:cNvPr id="40" name="Google Shape;2573;p66">
            <a:extLst>
              <a:ext uri="{FF2B5EF4-FFF2-40B4-BE49-F238E27FC236}">
                <a16:creationId xmlns:a16="http://schemas.microsoft.com/office/drawing/2014/main" id="{3805CA77-D0C1-4465-9619-DFAED84F0768}"/>
              </a:ext>
            </a:extLst>
          </p:cNvPr>
          <p:cNvCxnSpPr>
            <a:endCxn id="44" idx="2"/>
          </p:cNvCxnSpPr>
          <p:nvPr/>
        </p:nvCxnSpPr>
        <p:spPr>
          <a:xfrm rot="10800000">
            <a:off x="7728035" y="2719068"/>
            <a:ext cx="0" cy="2544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1" name="Google Shape;2576;p66">
            <a:extLst>
              <a:ext uri="{FF2B5EF4-FFF2-40B4-BE49-F238E27FC236}">
                <a16:creationId xmlns:a16="http://schemas.microsoft.com/office/drawing/2014/main" id="{3C5FBC3B-821F-4E69-A5DB-CEF13CCA88AC}"/>
              </a:ext>
            </a:extLst>
          </p:cNvPr>
          <p:cNvGrpSpPr/>
          <p:nvPr/>
        </p:nvGrpSpPr>
        <p:grpSpPr>
          <a:xfrm>
            <a:off x="7391346" y="2180939"/>
            <a:ext cx="670711" cy="572733"/>
            <a:chOff x="2329725" y="1188750"/>
            <a:chExt cx="1083365" cy="925105"/>
          </a:xfrm>
        </p:grpSpPr>
        <p:sp>
          <p:nvSpPr>
            <p:cNvPr id="42" name="Google Shape;2577;p66">
              <a:extLst>
                <a:ext uri="{FF2B5EF4-FFF2-40B4-BE49-F238E27FC236}">
                  <a16:creationId xmlns:a16="http://schemas.microsoft.com/office/drawing/2014/main" id="{3AE330C9-14FE-4C11-9BA3-45559452806E}"/>
                </a:ext>
              </a:extLst>
            </p:cNvPr>
            <p:cNvSpPr/>
            <p:nvPr/>
          </p:nvSpPr>
          <p:spPr>
            <a:xfrm>
              <a:off x="2427707" y="1227997"/>
              <a:ext cx="985383" cy="885858"/>
            </a:xfrm>
            <a:custGeom>
              <a:avLst/>
              <a:gdLst/>
              <a:ahLst/>
              <a:cxnLst/>
              <a:rect l="l" t="t" r="r" b="b"/>
              <a:pathLst>
                <a:path w="14676" h="16379" extrusionOk="0">
                  <a:moveTo>
                    <a:pt x="7560" y="1"/>
                  </a:moveTo>
                  <a:cubicBezTo>
                    <a:pt x="3283" y="1"/>
                    <a:pt x="0" y="8178"/>
                    <a:pt x="2476" y="12988"/>
                  </a:cubicBezTo>
                  <a:cubicBezTo>
                    <a:pt x="3703" y="15375"/>
                    <a:pt x="6008" y="16379"/>
                    <a:pt x="8201" y="16379"/>
                  </a:cubicBezTo>
                  <a:cubicBezTo>
                    <a:pt x="10559" y="16379"/>
                    <a:pt x="12790" y="15223"/>
                    <a:pt x="13430" y="13366"/>
                  </a:cubicBezTo>
                  <a:cubicBezTo>
                    <a:pt x="14675" y="9777"/>
                    <a:pt x="13214" y="571"/>
                    <a:pt x="7908" y="20"/>
                  </a:cubicBezTo>
                  <a:cubicBezTo>
                    <a:pt x="7791" y="5"/>
                    <a:pt x="7677" y="1"/>
                    <a:pt x="75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578;p66">
              <a:extLst>
                <a:ext uri="{FF2B5EF4-FFF2-40B4-BE49-F238E27FC236}">
                  <a16:creationId xmlns:a16="http://schemas.microsoft.com/office/drawing/2014/main" id="{E49E1317-69A6-40C9-9657-029E2D351A9C}"/>
                </a:ext>
              </a:extLst>
            </p:cNvPr>
            <p:cNvSpPr/>
            <p:nvPr/>
          </p:nvSpPr>
          <p:spPr>
            <a:xfrm>
              <a:off x="2329725" y="1188750"/>
              <a:ext cx="985383" cy="885858"/>
            </a:xfrm>
            <a:custGeom>
              <a:avLst/>
              <a:gdLst/>
              <a:ahLst/>
              <a:cxnLst/>
              <a:rect l="l" t="t" r="r" b="b"/>
              <a:pathLst>
                <a:path w="14676" h="16379" extrusionOk="0">
                  <a:moveTo>
                    <a:pt x="7560" y="1"/>
                  </a:moveTo>
                  <a:cubicBezTo>
                    <a:pt x="3283" y="1"/>
                    <a:pt x="0" y="8178"/>
                    <a:pt x="2476" y="12988"/>
                  </a:cubicBezTo>
                  <a:cubicBezTo>
                    <a:pt x="3703" y="15375"/>
                    <a:pt x="6008" y="16379"/>
                    <a:pt x="8201" y="16379"/>
                  </a:cubicBezTo>
                  <a:cubicBezTo>
                    <a:pt x="10559" y="16379"/>
                    <a:pt x="12790" y="15223"/>
                    <a:pt x="13430" y="13366"/>
                  </a:cubicBezTo>
                  <a:cubicBezTo>
                    <a:pt x="14675" y="9777"/>
                    <a:pt x="13214" y="571"/>
                    <a:pt x="7908" y="20"/>
                  </a:cubicBezTo>
                  <a:cubicBezTo>
                    <a:pt x="7791" y="5"/>
                    <a:pt x="7677" y="1"/>
                    <a:pt x="75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2574;p66">
            <a:extLst>
              <a:ext uri="{FF2B5EF4-FFF2-40B4-BE49-F238E27FC236}">
                <a16:creationId xmlns:a16="http://schemas.microsoft.com/office/drawing/2014/main" id="{F27DA5DC-F3A0-49AA-9D0C-8E1A3CB33B36}"/>
              </a:ext>
            </a:extLst>
          </p:cNvPr>
          <p:cNvSpPr txBox="1">
            <a:spLocks/>
          </p:cNvSpPr>
          <p:nvPr/>
        </p:nvSpPr>
        <p:spPr>
          <a:xfrm>
            <a:off x="7499435" y="2444868"/>
            <a:ext cx="457200" cy="274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ru-RU" sz="1800" dirty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7</a:t>
            </a:r>
            <a:endParaRPr lang="en" sz="1800" dirty="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45" name="Google Shape;2583;p66">
            <a:extLst>
              <a:ext uri="{FF2B5EF4-FFF2-40B4-BE49-F238E27FC236}">
                <a16:creationId xmlns:a16="http://schemas.microsoft.com/office/drawing/2014/main" id="{084FF984-0320-4E14-8AE9-19DDA3354E50}"/>
              </a:ext>
            </a:extLst>
          </p:cNvPr>
          <p:cNvCxnSpPr/>
          <p:nvPr/>
        </p:nvCxnSpPr>
        <p:spPr>
          <a:xfrm rot="10800000">
            <a:off x="6800955" y="2986805"/>
            <a:ext cx="0" cy="2745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6" name="Google Shape;2602;p66">
            <a:extLst>
              <a:ext uri="{FF2B5EF4-FFF2-40B4-BE49-F238E27FC236}">
                <a16:creationId xmlns:a16="http://schemas.microsoft.com/office/drawing/2014/main" id="{AFC59423-4783-4758-B73D-D589D4A061FE}"/>
              </a:ext>
            </a:extLst>
          </p:cNvPr>
          <p:cNvGrpSpPr/>
          <p:nvPr/>
        </p:nvGrpSpPr>
        <p:grpSpPr>
          <a:xfrm>
            <a:off x="6465602" y="3204615"/>
            <a:ext cx="670711" cy="572733"/>
            <a:chOff x="2329725" y="1188750"/>
            <a:chExt cx="1083365" cy="925105"/>
          </a:xfrm>
        </p:grpSpPr>
        <p:sp>
          <p:nvSpPr>
            <p:cNvPr id="47" name="Google Shape;2603;p66">
              <a:extLst>
                <a:ext uri="{FF2B5EF4-FFF2-40B4-BE49-F238E27FC236}">
                  <a16:creationId xmlns:a16="http://schemas.microsoft.com/office/drawing/2014/main" id="{CCCAFFB2-6CFE-4966-A503-70277BDEDFC4}"/>
                </a:ext>
              </a:extLst>
            </p:cNvPr>
            <p:cNvSpPr/>
            <p:nvPr/>
          </p:nvSpPr>
          <p:spPr>
            <a:xfrm>
              <a:off x="2427707" y="1227997"/>
              <a:ext cx="985383" cy="885858"/>
            </a:xfrm>
            <a:custGeom>
              <a:avLst/>
              <a:gdLst/>
              <a:ahLst/>
              <a:cxnLst/>
              <a:rect l="l" t="t" r="r" b="b"/>
              <a:pathLst>
                <a:path w="14676" h="16379" extrusionOk="0">
                  <a:moveTo>
                    <a:pt x="7560" y="1"/>
                  </a:moveTo>
                  <a:cubicBezTo>
                    <a:pt x="3283" y="1"/>
                    <a:pt x="0" y="8178"/>
                    <a:pt x="2476" y="12988"/>
                  </a:cubicBezTo>
                  <a:cubicBezTo>
                    <a:pt x="3703" y="15375"/>
                    <a:pt x="6008" y="16379"/>
                    <a:pt x="8201" y="16379"/>
                  </a:cubicBezTo>
                  <a:cubicBezTo>
                    <a:pt x="10559" y="16379"/>
                    <a:pt x="12790" y="15223"/>
                    <a:pt x="13430" y="13366"/>
                  </a:cubicBezTo>
                  <a:cubicBezTo>
                    <a:pt x="14675" y="9777"/>
                    <a:pt x="13214" y="571"/>
                    <a:pt x="7908" y="20"/>
                  </a:cubicBezTo>
                  <a:cubicBezTo>
                    <a:pt x="7791" y="5"/>
                    <a:pt x="7677" y="1"/>
                    <a:pt x="75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604;p66">
              <a:extLst>
                <a:ext uri="{FF2B5EF4-FFF2-40B4-BE49-F238E27FC236}">
                  <a16:creationId xmlns:a16="http://schemas.microsoft.com/office/drawing/2014/main" id="{83FAD90D-42F4-4843-950D-6FAB08508A95}"/>
                </a:ext>
              </a:extLst>
            </p:cNvPr>
            <p:cNvSpPr/>
            <p:nvPr/>
          </p:nvSpPr>
          <p:spPr>
            <a:xfrm>
              <a:off x="2329725" y="1188750"/>
              <a:ext cx="985383" cy="885858"/>
            </a:xfrm>
            <a:custGeom>
              <a:avLst/>
              <a:gdLst/>
              <a:ahLst/>
              <a:cxnLst/>
              <a:rect l="l" t="t" r="r" b="b"/>
              <a:pathLst>
                <a:path w="14676" h="16379" extrusionOk="0">
                  <a:moveTo>
                    <a:pt x="7560" y="1"/>
                  </a:moveTo>
                  <a:cubicBezTo>
                    <a:pt x="3283" y="1"/>
                    <a:pt x="0" y="8178"/>
                    <a:pt x="2476" y="12988"/>
                  </a:cubicBezTo>
                  <a:cubicBezTo>
                    <a:pt x="3703" y="15375"/>
                    <a:pt x="6008" y="16379"/>
                    <a:pt x="8201" y="16379"/>
                  </a:cubicBezTo>
                  <a:cubicBezTo>
                    <a:pt x="10559" y="16379"/>
                    <a:pt x="12790" y="15223"/>
                    <a:pt x="13430" y="13366"/>
                  </a:cubicBezTo>
                  <a:cubicBezTo>
                    <a:pt x="14675" y="9777"/>
                    <a:pt x="13214" y="571"/>
                    <a:pt x="7908" y="20"/>
                  </a:cubicBezTo>
                  <a:cubicBezTo>
                    <a:pt x="7791" y="5"/>
                    <a:pt x="7677" y="1"/>
                    <a:pt x="75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2605;p66">
            <a:extLst>
              <a:ext uri="{FF2B5EF4-FFF2-40B4-BE49-F238E27FC236}">
                <a16:creationId xmlns:a16="http://schemas.microsoft.com/office/drawing/2014/main" id="{EBD41BB5-697B-41F3-A9C0-2B3DF8198618}"/>
              </a:ext>
            </a:extLst>
          </p:cNvPr>
          <p:cNvSpPr txBox="1">
            <a:spLocks/>
          </p:cNvSpPr>
          <p:nvPr/>
        </p:nvSpPr>
        <p:spPr>
          <a:xfrm>
            <a:off x="6304701" y="3271750"/>
            <a:ext cx="976200" cy="325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ru-RU" sz="1800" dirty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6</a:t>
            </a:r>
            <a:endParaRPr lang="en" sz="1800" dirty="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0" name="Параллелограмм 49">
            <a:extLst>
              <a:ext uri="{FF2B5EF4-FFF2-40B4-BE49-F238E27FC236}">
                <a16:creationId xmlns:a16="http://schemas.microsoft.com/office/drawing/2014/main" id="{F4651F81-251C-496B-9F48-61DE1E42A18A}"/>
              </a:ext>
            </a:extLst>
          </p:cNvPr>
          <p:cNvSpPr>
            <a:spLocks/>
          </p:cNvSpPr>
          <p:nvPr/>
        </p:nvSpPr>
        <p:spPr>
          <a:xfrm>
            <a:off x="57253" y="975562"/>
            <a:ext cx="2357198" cy="999369"/>
          </a:xfrm>
          <a:prstGeom prst="parallelogram">
            <a:avLst/>
          </a:prstGeom>
          <a:gradFill>
            <a:gsLst>
              <a:gs pos="0">
                <a:schemeClr val="bg1"/>
              </a:gs>
              <a:gs pos="100000">
                <a:srgbClr val="B1C3D6">
                  <a:lumMod val="48000"/>
                  <a:lumOff val="52000"/>
                </a:srgbClr>
              </a:gs>
            </a:gsLst>
            <a:lin ang="2700000" scaled="0"/>
          </a:gradFill>
          <a:ln w="19050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34289" rIns="0" bIns="34289" rtlCol="0" anchor="ctr">
            <a:noAutofit/>
          </a:bodyPr>
          <a:lstStyle/>
          <a:p>
            <a:pPr algn="ctr"/>
            <a:r>
              <a:rPr lang="ru-RU" sz="1600" dirty="0">
                <a:ln w="0"/>
                <a:solidFill>
                  <a:srgbClr val="0C2D55"/>
                </a:solidFill>
                <a:latin typeface="Golos Text" panose="020B0503020202020204" pitchFamily="34" charset="-52"/>
                <a:cs typeface="Golos Text" panose="020B0503020202020204" pitchFamily="34" charset="-52"/>
              </a:rPr>
              <a:t>Наступательная доктрина Шапошникова</a:t>
            </a:r>
          </a:p>
        </p:txBody>
      </p:sp>
      <p:sp>
        <p:nvSpPr>
          <p:cNvPr id="51" name="Параллелограмм 50">
            <a:extLst>
              <a:ext uri="{FF2B5EF4-FFF2-40B4-BE49-F238E27FC236}">
                <a16:creationId xmlns:a16="http://schemas.microsoft.com/office/drawing/2014/main" id="{0B36588E-B3E0-4692-B0BE-A3AF834A4242}"/>
              </a:ext>
            </a:extLst>
          </p:cNvPr>
          <p:cNvSpPr>
            <a:spLocks/>
          </p:cNvSpPr>
          <p:nvPr/>
        </p:nvSpPr>
        <p:spPr>
          <a:xfrm>
            <a:off x="2291188" y="873625"/>
            <a:ext cx="2357198" cy="1129642"/>
          </a:xfrm>
          <a:prstGeom prst="parallelogram">
            <a:avLst/>
          </a:prstGeom>
          <a:gradFill>
            <a:gsLst>
              <a:gs pos="0">
                <a:schemeClr val="bg1"/>
              </a:gs>
              <a:gs pos="100000">
                <a:srgbClr val="B1C3D6">
                  <a:lumMod val="48000"/>
                  <a:lumOff val="52000"/>
                </a:srgbClr>
              </a:gs>
            </a:gsLst>
            <a:lin ang="2700000" scaled="0"/>
          </a:gradFill>
          <a:ln w="19050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34289" rIns="0" bIns="34289" rtlCol="0" anchor="ctr">
            <a:noAutofit/>
          </a:bodyPr>
          <a:lstStyle/>
          <a:p>
            <a:pPr algn="ctr"/>
            <a:r>
              <a:rPr lang="ru-RU" sz="1600" dirty="0">
                <a:ln w="0"/>
                <a:solidFill>
                  <a:srgbClr val="0C2D55"/>
                </a:solidFill>
                <a:latin typeface="Golos Text" panose="020B0503020202020204" pitchFamily="34" charset="-52"/>
                <a:cs typeface="Golos Text" panose="020B0503020202020204" pitchFamily="34" charset="-52"/>
              </a:rPr>
              <a:t>Переходная военная Доктрина Ельцина-Грачева</a:t>
            </a:r>
          </a:p>
        </p:txBody>
      </p:sp>
      <p:sp>
        <p:nvSpPr>
          <p:cNvPr id="52" name="Параллелограмм 51">
            <a:extLst>
              <a:ext uri="{FF2B5EF4-FFF2-40B4-BE49-F238E27FC236}">
                <a16:creationId xmlns:a16="http://schemas.microsoft.com/office/drawing/2014/main" id="{F8449036-3942-4C18-9B3E-F9EDDCCE626C}"/>
              </a:ext>
            </a:extLst>
          </p:cNvPr>
          <p:cNvSpPr>
            <a:spLocks/>
          </p:cNvSpPr>
          <p:nvPr/>
        </p:nvSpPr>
        <p:spPr>
          <a:xfrm>
            <a:off x="4556523" y="1013087"/>
            <a:ext cx="2357198" cy="999369"/>
          </a:xfrm>
          <a:prstGeom prst="parallelogram">
            <a:avLst/>
          </a:prstGeom>
          <a:gradFill>
            <a:gsLst>
              <a:gs pos="0">
                <a:schemeClr val="bg1"/>
              </a:gs>
              <a:gs pos="100000">
                <a:srgbClr val="B1C3D6">
                  <a:lumMod val="48000"/>
                  <a:lumOff val="52000"/>
                </a:srgbClr>
              </a:gs>
            </a:gsLst>
            <a:lin ang="2700000" scaled="0"/>
          </a:gradFill>
          <a:ln w="19050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34289" rIns="0" bIns="34289" rtlCol="0" anchor="ctr">
            <a:noAutofit/>
          </a:bodyPr>
          <a:lstStyle/>
          <a:p>
            <a:pPr algn="ctr"/>
            <a:r>
              <a:rPr lang="ru-RU" sz="1400" dirty="0">
                <a:ln w="0"/>
                <a:solidFill>
                  <a:srgbClr val="0C2D55"/>
                </a:solidFill>
                <a:latin typeface="Golos Text" panose="020B0503020202020204" pitchFamily="34" charset="-52"/>
                <a:cs typeface="Golos Text" panose="020B0503020202020204" pitchFamily="34" charset="-52"/>
              </a:rPr>
              <a:t>Дополнения переходной военной доктрины маршалом Сергеевым</a:t>
            </a:r>
          </a:p>
        </p:txBody>
      </p:sp>
      <p:sp>
        <p:nvSpPr>
          <p:cNvPr id="53" name="Параллелограмм 52">
            <a:extLst>
              <a:ext uri="{FF2B5EF4-FFF2-40B4-BE49-F238E27FC236}">
                <a16:creationId xmlns:a16="http://schemas.microsoft.com/office/drawing/2014/main" id="{68F4339A-743F-45B0-AC41-6F7EA31164E7}"/>
              </a:ext>
            </a:extLst>
          </p:cNvPr>
          <p:cNvSpPr>
            <a:spLocks/>
          </p:cNvSpPr>
          <p:nvPr/>
        </p:nvSpPr>
        <p:spPr>
          <a:xfrm>
            <a:off x="6743743" y="937375"/>
            <a:ext cx="2357198" cy="1093461"/>
          </a:xfrm>
          <a:prstGeom prst="parallelogram">
            <a:avLst/>
          </a:prstGeom>
          <a:gradFill>
            <a:gsLst>
              <a:gs pos="0">
                <a:schemeClr val="bg1"/>
              </a:gs>
              <a:gs pos="100000">
                <a:srgbClr val="B1C3D6">
                  <a:lumMod val="48000"/>
                  <a:lumOff val="52000"/>
                </a:srgbClr>
              </a:gs>
            </a:gsLst>
            <a:lin ang="2700000" scaled="0"/>
          </a:gradFill>
          <a:ln w="19050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34289" rIns="0" bIns="34289" rtlCol="0" anchor="ctr">
            <a:noAutofit/>
          </a:bodyPr>
          <a:lstStyle/>
          <a:p>
            <a:pPr algn="ctr"/>
            <a:r>
              <a:rPr lang="ru-RU" sz="1400" dirty="0">
                <a:ln w="0"/>
                <a:solidFill>
                  <a:srgbClr val="0C2D55"/>
                </a:solidFill>
                <a:latin typeface="Golos Text" panose="020B0503020202020204" pitchFamily="34" charset="-52"/>
                <a:cs typeface="Golos Text" panose="020B0503020202020204" pitchFamily="34" charset="-52"/>
              </a:rPr>
              <a:t>Разработка очередной оборонительной военной доктрины Путина-Медведева-Сердюкова</a:t>
            </a:r>
          </a:p>
        </p:txBody>
      </p:sp>
      <p:sp>
        <p:nvSpPr>
          <p:cNvPr id="54" name="Параллелограмм 53">
            <a:extLst>
              <a:ext uri="{FF2B5EF4-FFF2-40B4-BE49-F238E27FC236}">
                <a16:creationId xmlns:a16="http://schemas.microsoft.com/office/drawing/2014/main" id="{3B89B177-1E6A-44A8-9ADB-18AC77CF1B9D}"/>
              </a:ext>
            </a:extLst>
          </p:cNvPr>
          <p:cNvSpPr>
            <a:spLocks/>
          </p:cNvSpPr>
          <p:nvPr/>
        </p:nvSpPr>
        <p:spPr>
          <a:xfrm>
            <a:off x="738078" y="3857392"/>
            <a:ext cx="2357198" cy="1123561"/>
          </a:xfrm>
          <a:prstGeom prst="parallelogram">
            <a:avLst/>
          </a:prstGeom>
          <a:gradFill>
            <a:gsLst>
              <a:gs pos="0">
                <a:schemeClr val="bg1"/>
              </a:gs>
              <a:gs pos="100000">
                <a:srgbClr val="B1C3D6">
                  <a:lumMod val="48000"/>
                  <a:lumOff val="52000"/>
                </a:srgbClr>
              </a:gs>
            </a:gsLst>
            <a:lin ang="2700000" scaled="0"/>
          </a:gradFill>
          <a:ln w="19050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34289" rIns="0" bIns="34289" rtlCol="0" anchor="ctr">
            <a:noAutofit/>
          </a:bodyPr>
          <a:lstStyle/>
          <a:p>
            <a:pPr algn="ctr"/>
            <a:r>
              <a:rPr lang="ru-RU" sz="1600" dirty="0">
                <a:ln w="0"/>
                <a:solidFill>
                  <a:srgbClr val="0C2D55"/>
                </a:solidFill>
                <a:latin typeface="Golos Text" panose="020B0503020202020204" pitchFamily="34" charset="-52"/>
                <a:cs typeface="Golos Text" panose="020B0503020202020204" pitchFamily="34" charset="-52"/>
              </a:rPr>
              <a:t>Трансформация в объединенные Вооруженные Силы СНГ</a:t>
            </a:r>
          </a:p>
        </p:txBody>
      </p:sp>
      <p:sp>
        <p:nvSpPr>
          <p:cNvPr id="55" name="Параллелограмм 54">
            <a:extLst>
              <a:ext uri="{FF2B5EF4-FFF2-40B4-BE49-F238E27FC236}">
                <a16:creationId xmlns:a16="http://schemas.microsoft.com/office/drawing/2014/main" id="{11DB823C-940D-4635-9956-B1FD434BCE53}"/>
              </a:ext>
            </a:extLst>
          </p:cNvPr>
          <p:cNvSpPr>
            <a:spLocks/>
          </p:cNvSpPr>
          <p:nvPr/>
        </p:nvSpPr>
        <p:spPr>
          <a:xfrm>
            <a:off x="3231230" y="3880366"/>
            <a:ext cx="2357198" cy="1036071"/>
          </a:xfrm>
          <a:prstGeom prst="parallelogram">
            <a:avLst/>
          </a:prstGeom>
          <a:gradFill>
            <a:gsLst>
              <a:gs pos="0">
                <a:schemeClr val="bg1"/>
              </a:gs>
              <a:gs pos="100000">
                <a:srgbClr val="B1C3D6">
                  <a:lumMod val="48000"/>
                  <a:lumOff val="52000"/>
                </a:srgbClr>
              </a:gs>
            </a:gsLst>
            <a:lin ang="2700000" scaled="0"/>
          </a:gradFill>
          <a:ln w="19050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34289" rIns="0" bIns="34289" rtlCol="0" anchor="ctr">
            <a:noAutofit/>
          </a:bodyPr>
          <a:lstStyle/>
          <a:p>
            <a:pPr algn="ctr"/>
            <a:r>
              <a:rPr lang="ru-RU" sz="1600" dirty="0">
                <a:ln w="0"/>
                <a:solidFill>
                  <a:srgbClr val="0C2D55"/>
                </a:solidFill>
                <a:latin typeface="Golos Text" panose="020B0503020202020204" pitchFamily="34" charset="-52"/>
                <a:cs typeface="Golos Text" panose="020B0503020202020204" pitchFamily="34" charset="-52"/>
              </a:rPr>
              <a:t>Продолжение переходной военной доктрины Родионова</a:t>
            </a:r>
          </a:p>
        </p:txBody>
      </p:sp>
      <p:sp>
        <p:nvSpPr>
          <p:cNvPr id="56" name="Параллелограмм 55">
            <a:extLst>
              <a:ext uri="{FF2B5EF4-FFF2-40B4-BE49-F238E27FC236}">
                <a16:creationId xmlns:a16="http://schemas.microsoft.com/office/drawing/2014/main" id="{4E8A8AB1-D15F-4A6D-89C2-C9AE77A02D94}"/>
              </a:ext>
            </a:extLst>
          </p:cNvPr>
          <p:cNvSpPr>
            <a:spLocks/>
          </p:cNvSpPr>
          <p:nvPr/>
        </p:nvSpPr>
        <p:spPr>
          <a:xfrm>
            <a:off x="5693112" y="3880366"/>
            <a:ext cx="2357198" cy="999369"/>
          </a:xfrm>
          <a:prstGeom prst="parallelogram">
            <a:avLst/>
          </a:prstGeom>
          <a:gradFill>
            <a:gsLst>
              <a:gs pos="0">
                <a:schemeClr val="bg1"/>
              </a:gs>
              <a:gs pos="100000">
                <a:srgbClr val="B1C3D6">
                  <a:lumMod val="48000"/>
                  <a:lumOff val="52000"/>
                </a:srgbClr>
              </a:gs>
            </a:gsLst>
            <a:lin ang="2700000" scaled="0"/>
          </a:gradFill>
          <a:ln w="19050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34289" rIns="0" bIns="34289" rtlCol="0" anchor="ctr">
            <a:noAutofit/>
          </a:bodyPr>
          <a:lstStyle/>
          <a:p>
            <a:pPr algn="ctr"/>
            <a:r>
              <a:rPr lang="ru-RU" sz="1600" dirty="0">
                <a:ln w="0"/>
                <a:solidFill>
                  <a:srgbClr val="0C2D55"/>
                </a:solidFill>
                <a:latin typeface="Golos Text" panose="020B0503020202020204" pitchFamily="34" charset="-52"/>
                <a:cs typeface="Golos Text" panose="020B0503020202020204" pitchFamily="34" charset="-52"/>
              </a:rPr>
              <a:t>Уточнения оборонительной военной доктрины Путина-Иванова</a:t>
            </a:r>
          </a:p>
        </p:txBody>
      </p:sp>
      <p:sp>
        <p:nvSpPr>
          <p:cNvPr id="1639" name="Полилиния: фигура 16">
            <a:extLst>
              <a:ext uri="{FF2B5EF4-FFF2-40B4-BE49-F238E27FC236}">
                <a16:creationId xmlns:a16="http://schemas.microsoft.com/office/drawing/2014/main" id="{27DD9731-B312-4EBC-BA32-23DB1FB739C0}"/>
              </a:ext>
            </a:extLst>
          </p:cNvPr>
          <p:cNvSpPr/>
          <p:nvPr/>
        </p:nvSpPr>
        <p:spPr>
          <a:xfrm rot="19924743">
            <a:off x="8709350" y="-250206"/>
            <a:ext cx="643771" cy="1136470"/>
          </a:xfrm>
          <a:custGeom>
            <a:avLst/>
            <a:gdLst>
              <a:gd name="connsiteX0" fmla="*/ 741491 w 741491"/>
              <a:gd name="connsiteY0" fmla="*/ 392946 h 1792140"/>
              <a:gd name="connsiteX1" fmla="*/ 0 w 741491"/>
              <a:gd name="connsiteY1" fmla="*/ 1792140 h 1792140"/>
              <a:gd name="connsiteX2" fmla="*/ 1 w 741491"/>
              <a:gd name="connsiteY2" fmla="*/ 0 h 1792140"/>
              <a:gd name="connsiteX0" fmla="*/ 842484 w 842484"/>
              <a:gd name="connsiteY0" fmla="*/ 446467 h 1845661"/>
              <a:gd name="connsiteX1" fmla="*/ 100993 w 842484"/>
              <a:gd name="connsiteY1" fmla="*/ 1845661 h 1845661"/>
              <a:gd name="connsiteX2" fmla="*/ 0 w 842484"/>
              <a:gd name="connsiteY2" fmla="*/ 0 h 1845661"/>
              <a:gd name="connsiteX3" fmla="*/ 842484 w 842484"/>
              <a:gd name="connsiteY3" fmla="*/ 446467 h 1845661"/>
              <a:gd name="connsiteX0" fmla="*/ 842484 w 842484"/>
              <a:gd name="connsiteY0" fmla="*/ 446467 h 1585932"/>
              <a:gd name="connsiteX1" fmla="*/ 288940 w 842484"/>
              <a:gd name="connsiteY1" fmla="*/ 1585932 h 1585932"/>
              <a:gd name="connsiteX2" fmla="*/ 0 w 842484"/>
              <a:gd name="connsiteY2" fmla="*/ 0 h 1585932"/>
              <a:gd name="connsiteX3" fmla="*/ 842484 w 842484"/>
              <a:gd name="connsiteY3" fmla="*/ 446467 h 1585932"/>
              <a:gd name="connsiteX0" fmla="*/ 858361 w 858361"/>
              <a:gd name="connsiteY0" fmla="*/ 375828 h 1515293"/>
              <a:gd name="connsiteX1" fmla="*/ 304817 w 858361"/>
              <a:gd name="connsiteY1" fmla="*/ 1515293 h 1515293"/>
              <a:gd name="connsiteX2" fmla="*/ 0 w 858361"/>
              <a:gd name="connsiteY2" fmla="*/ 0 h 1515293"/>
              <a:gd name="connsiteX3" fmla="*/ 858361 w 858361"/>
              <a:gd name="connsiteY3" fmla="*/ 375828 h 1515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8361" h="1515293">
                <a:moveTo>
                  <a:pt x="858361" y="375828"/>
                </a:moveTo>
                <a:lnTo>
                  <a:pt x="304817" y="1515293"/>
                </a:lnTo>
                <a:lnTo>
                  <a:pt x="0" y="0"/>
                </a:lnTo>
                <a:lnTo>
                  <a:pt x="858361" y="375828"/>
                </a:lnTo>
                <a:close/>
              </a:path>
            </a:pathLst>
          </a:custGeom>
          <a:solidFill>
            <a:srgbClr val="0C2D5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013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38" name="Овал 1637">
            <a:extLst>
              <a:ext uri="{FF2B5EF4-FFF2-40B4-BE49-F238E27FC236}">
                <a16:creationId xmlns:a16="http://schemas.microsoft.com/office/drawing/2014/main" id="{E1655DCF-51C5-48EC-A024-2E0C9017B3C2}"/>
              </a:ext>
            </a:extLst>
          </p:cNvPr>
          <p:cNvSpPr/>
          <p:nvPr/>
        </p:nvSpPr>
        <p:spPr>
          <a:xfrm>
            <a:off x="8793508" y="44337"/>
            <a:ext cx="351000" cy="275953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tIns="0" rIns="0" bIns="0" rtlCol="0" anchor="ctr" anchorCtr="1"/>
          <a:lstStyle/>
          <a:p>
            <a:pPr marL="0" marR="0" lvl="0" indent="0" algn="ctr" defTabSz="6856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i="0" u="none" strike="noStrike" kern="0" cap="none" spc="0" normalizeH="0" baseline="0" dirty="0">
                <a:ln w="0"/>
                <a:solidFill>
                  <a:prstClr val="white"/>
                </a:solidFill>
                <a:uLnTx/>
                <a:uFillTx/>
                <a:latin typeface="Magistral Medium" panose="020B0704030204080304" pitchFamily="34" charset="0"/>
                <a:cs typeface="Arial" charset="0"/>
              </a:rPr>
              <a:t>3</a:t>
            </a:r>
            <a:endParaRPr kumimoji="0" lang="ru-RU" sz="1800" i="0" u="none" strike="noStrike" kern="0" cap="none" spc="0" normalizeH="0" baseline="0" noProof="0" dirty="0">
              <a:ln w="0"/>
              <a:solidFill>
                <a:prstClr val="white"/>
              </a:solidFill>
              <a:uLnTx/>
              <a:uFillTx/>
              <a:latin typeface="Magistral Medium" panose="020B0704030204080304" pitchFamily="34" charset="0"/>
              <a:cs typeface="Arial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DA55747-EC71-9995-1671-54F10F37D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79" y="418459"/>
            <a:ext cx="9144000" cy="467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338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CEFD47-00EC-5A34-87C7-5FE74C3B4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A33F9A-CB60-1F2C-4FA8-B5FA8F550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b="0" i="0" dirty="0" err="1">
                <a:solidFill>
                  <a:srgbClr val="000000"/>
                </a:solidFill>
                <a:effectLst/>
                <a:latin typeface="Manrope"/>
              </a:rPr>
              <a:t>Directum</a:t>
            </a:r>
            <a:r>
              <a:rPr lang="ru-RU" b="0" i="0" dirty="0">
                <a:solidFill>
                  <a:srgbClr val="000000"/>
                </a:solidFill>
                <a:effectLst/>
                <a:latin typeface="Manrope"/>
              </a:rPr>
              <a:t> Lite — это облегченное решение системы электронного документооборота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Manrope"/>
              </a:rPr>
              <a:t>Directum</a:t>
            </a:r>
            <a:r>
              <a:rPr lang="ru-RU" b="0" i="0" dirty="0">
                <a:solidFill>
                  <a:srgbClr val="000000"/>
                </a:solidFill>
                <a:effectLst/>
                <a:latin typeface="Manrope"/>
              </a:rPr>
              <a:t> RX, разработанное для небольших компаний численностью до 100 сотрудников. Система предлагает готовые инструменты для оптимизации бизнес-процессов, упорядочивания рабочих задач, цифрового согласования договоров и счетов, а также эффективного управления встречами и перепиской.</a:t>
            </a:r>
            <a:br>
              <a:rPr lang="ru-RU" dirty="0"/>
            </a:br>
            <a:br>
              <a:rPr lang="ru-RU" dirty="0"/>
            </a:br>
            <a:r>
              <a:rPr lang="ru-RU" b="0" i="0" dirty="0">
                <a:solidFill>
                  <a:srgbClr val="000000"/>
                </a:solidFill>
                <a:effectLst/>
                <a:latin typeface="Manrope"/>
              </a:rPr>
              <a:t>Компания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Manrope"/>
              </a:rPr>
              <a:t>Directum</a:t>
            </a:r>
            <a:r>
              <a:rPr lang="ru-RU" b="0" i="0" dirty="0">
                <a:solidFill>
                  <a:srgbClr val="000000"/>
                </a:solidFill>
                <a:effectLst/>
                <a:latin typeface="Manrope"/>
              </a:rPr>
              <a:t> имеет развитую сеть партнеров в России и странах СНГ, что значительно расширяет возможности интеграции с другими корпоративными системами по сравнению с подобными решениями на российском рынке.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0260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64F54E-9B24-18EB-34C8-E90231668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FBDF2D-D09A-5245-E5CD-77459BDCB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273844"/>
            <a:ext cx="8343900" cy="4358879"/>
          </a:xfrm>
        </p:spPr>
        <p:txBody>
          <a:bodyPr>
            <a:normAutofit/>
          </a:bodyPr>
          <a:lstStyle/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Manrope"/>
              </a:rPr>
              <a:t>Возможности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Manrope"/>
              </a:rPr>
              <a:t>Directum</a:t>
            </a:r>
            <a:r>
              <a:rPr lang="ru-RU" b="0" i="0" dirty="0">
                <a:solidFill>
                  <a:srgbClr val="000000"/>
                </a:solidFill>
                <a:effectLst/>
                <a:latin typeface="Manrope"/>
              </a:rPr>
              <a:t> Lite:</a:t>
            </a:r>
            <a:br>
              <a:rPr lang="ru-RU" dirty="0"/>
            </a:br>
            <a:br>
              <a:rPr lang="ru-RU" dirty="0"/>
            </a:br>
            <a:r>
              <a:rPr lang="ru-RU" b="0" i="0" dirty="0">
                <a:solidFill>
                  <a:srgbClr val="000000"/>
                </a:solidFill>
                <a:effectLst/>
                <a:latin typeface="Manrope"/>
              </a:rPr>
              <a:t>Создание документов на основе шаблонов, согласование, версионность и хранение истории изменений.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Manrope"/>
              </a:rPr>
              <a:t>Полный цикл работы с договорами и счетами: от формирования до подписания электронной подписью.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Manrope"/>
              </a:rPr>
              <a:t>Обработка входящей корреспонденции, назначение задач и контроль их выполнения.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Manrope"/>
              </a:rPr>
              <a:t>Ведение электронного архива для хранения документов.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Manrope"/>
              </a:rPr>
              <a:t>Доступ к корпоративной информации через Базу знаний.</a:t>
            </a:r>
          </a:p>
        </p:txBody>
      </p:sp>
    </p:spTree>
    <p:extLst>
      <p:ext uri="{BB962C8B-B14F-4D97-AF65-F5344CB8AC3E}">
        <p14:creationId xmlns:p14="http://schemas.microsoft.com/office/powerpoint/2010/main" val="112727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944165-F56F-3D9F-8B3E-6E134E649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206E5A-A6A3-0396-0115-3607660A9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273844"/>
            <a:ext cx="8332470" cy="4358879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spcAft>
                <a:spcPts val="750"/>
              </a:spcAft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Manrope"/>
              </a:rPr>
              <a:t>Плюсы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Manrope"/>
              </a:rPr>
              <a:t>Directum</a:t>
            </a:r>
            <a:r>
              <a:rPr lang="ru-RU" b="0" i="0" dirty="0">
                <a:solidFill>
                  <a:srgbClr val="000000"/>
                </a:solidFill>
                <a:effectLst/>
                <a:latin typeface="Manrope"/>
              </a:rPr>
              <a:t> Lite:</a:t>
            </a:r>
            <a:br>
              <a:rPr lang="ru-RU" dirty="0"/>
            </a:br>
            <a:br>
              <a:rPr lang="ru-RU" dirty="0"/>
            </a:br>
            <a:r>
              <a:rPr lang="ru-RU" b="0" i="0" dirty="0">
                <a:solidFill>
                  <a:srgbClr val="000000"/>
                </a:solidFill>
                <a:effectLst/>
                <a:latin typeface="Manrope"/>
              </a:rPr>
              <a:t>Интеграция с популярными сервисами Контур.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Manrope"/>
              </a:rPr>
              <a:t>Диадок</a:t>
            </a:r>
            <a:r>
              <a:rPr lang="ru-RU" b="0" i="0" dirty="0">
                <a:solidFill>
                  <a:srgbClr val="000000"/>
                </a:solidFill>
                <a:effectLst/>
                <a:latin typeface="Manrope"/>
              </a:rPr>
              <a:t> и СБИС.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Manrope"/>
              </a:rPr>
              <a:t>Легко настраивать маршруты согласования и редактировать карточки документов.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Manrope"/>
              </a:rPr>
              <a:t>Есть два отдельных мобильных приложения – для руководителя и для рядового сотрудника.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Manrope"/>
              </a:rPr>
              <a:t>Высокий уровень техподдержки.</a:t>
            </a:r>
          </a:p>
          <a:p>
            <a:pPr marL="0" indent="0" algn="l">
              <a:spcAft>
                <a:spcPts val="750"/>
              </a:spcAft>
              <a:buNone/>
            </a:pPr>
            <a:br>
              <a:rPr lang="ru-RU" dirty="0"/>
            </a:br>
            <a:r>
              <a:rPr lang="ru-RU" b="0" i="0" dirty="0">
                <a:solidFill>
                  <a:srgbClr val="000000"/>
                </a:solidFill>
                <a:effectLst/>
                <a:latin typeface="Manrope"/>
              </a:rPr>
              <a:t>Минусы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Manrope"/>
              </a:rPr>
              <a:t>Directum</a:t>
            </a:r>
            <a:r>
              <a:rPr lang="ru-RU" b="0" i="0" dirty="0">
                <a:solidFill>
                  <a:srgbClr val="000000"/>
                </a:solidFill>
                <a:effectLst/>
                <a:latin typeface="Manrope"/>
              </a:rPr>
              <a:t> Lite:</a:t>
            </a:r>
            <a:br>
              <a:rPr lang="ru-RU" dirty="0"/>
            </a:br>
            <a:br>
              <a:rPr lang="ru-RU" dirty="0"/>
            </a:br>
            <a:r>
              <a:rPr lang="ru-RU" b="0" i="0" dirty="0">
                <a:solidFill>
                  <a:srgbClr val="000000"/>
                </a:solidFill>
                <a:effectLst/>
                <a:latin typeface="Manrope"/>
              </a:rPr>
              <a:t>В системе могут работать только до 100 пользователей.</a:t>
            </a:r>
          </a:p>
          <a:p>
            <a:pPr marL="0" indent="0">
              <a:buNone/>
            </a:pPr>
            <a:br>
              <a:rPr lang="ru-RU" dirty="0"/>
            </a:br>
            <a:r>
              <a:rPr lang="ru-RU" b="0" i="0" dirty="0">
                <a:solidFill>
                  <a:srgbClr val="000000"/>
                </a:solidFill>
                <a:effectLst/>
                <a:latin typeface="Manrope"/>
              </a:rPr>
              <a:t>Стоимость – от 4 764 руб. / 1 рабочее место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8238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196A90C8-CD2B-4CBA-B9EB-EBBBE0212D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3" y="44337"/>
            <a:ext cx="520255" cy="485938"/>
          </a:xfrm>
          <a:prstGeom prst="rect">
            <a:avLst/>
          </a:prstGeom>
        </p:spPr>
      </p:pic>
      <p:sp>
        <p:nvSpPr>
          <p:cNvPr id="40" name="Полилиния: фигура 16">
            <a:extLst>
              <a:ext uri="{FF2B5EF4-FFF2-40B4-BE49-F238E27FC236}">
                <a16:creationId xmlns:a16="http://schemas.microsoft.com/office/drawing/2014/main" id="{42E61268-E45A-4DB9-A598-78E59EC2FDC3}"/>
              </a:ext>
            </a:extLst>
          </p:cNvPr>
          <p:cNvSpPr/>
          <p:nvPr/>
        </p:nvSpPr>
        <p:spPr>
          <a:xfrm rot="19924743">
            <a:off x="8709350" y="-250206"/>
            <a:ext cx="643771" cy="1136470"/>
          </a:xfrm>
          <a:custGeom>
            <a:avLst/>
            <a:gdLst>
              <a:gd name="connsiteX0" fmla="*/ 741491 w 741491"/>
              <a:gd name="connsiteY0" fmla="*/ 392946 h 1792140"/>
              <a:gd name="connsiteX1" fmla="*/ 0 w 741491"/>
              <a:gd name="connsiteY1" fmla="*/ 1792140 h 1792140"/>
              <a:gd name="connsiteX2" fmla="*/ 1 w 741491"/>
              <a:gd name="connsiteY2" fmla="*/ 0 h 1792140"/>
              <a:gd name="connsiteX0" fmla="*/ 842484 w 842484"/>
              <a:gd name="connsiteY0" fmla="*/ 446467 h 1845661"/>
              <a:gd name="connsiteX1" fmla="*/ 100993 w 842484"/>
              <a:gd name="connsiteY1" fmla="*/ 1845661 h 1845661"/>
              <a:gd name="connsiteX2" fmla="*/ 0 w 842484"/>
              <a:gd name="connsiteY2" fmla="*/ 0 h 1845661"/>
              <a:gd name="connsiteX3" fmla="*/ 842484 w 842484"/>
              <a:gd name="connsiteY3" fmla="*/ 446467 h 1845661"/>
              <a:gd name="connsiteX0" fmla="*/ 842484 w 842484"/>
              <a:gd name="connsiteY0" fmla="*/ 446467 h 1585932"/>
              <a:gd name="connsiteX1" fmla="*/ 288940 w 842484"/>
              <a:gd name="connsiteY1" fmla="*/ 1585932 h 1585932"/>
              <a:gd name="connsiteX2" fmla="*/ 0 w 842484"/>
              <a:gd name="connsiteY2" fmla="*/ 0 h 1585932"/>
              <a:gd name="connsiteX3" fmla="*/ 842484 w 842484"/>
              <a:gd name="connsiteY3" fmla="*/ 446467 h 1585932"/>
              <a:gd name="connsiteX0" fmla="*/ 858361 w 858361"/>
              <a:gd name="connsiteY0" fmla="*/ 375828 h 1515293"/>
              <a:gd name="connsiteX1" fmla="*/ 304817 w 858361"/>
              <a:gd name="connsiteY1" fmla="*/ 1515293 h 1515293"/>
              <a:gd name="connsiteX2" fmla="*/ 0 w 858361"/>
              <a:gd name="connsiteY2" fmla="*/ 0 h 1515293"/>
              <a:gd name="connsiteX3" fmla="*/ 858361 w 858361"/>
              <a:gd name="connsiteY3" fmla="*/ 375828 h 1515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8361" h="1515293">
                <a:moveTo>
                  <a:pt x="858361" y="375828"/>
                </a:moveTo>
                <a:lnTo>
                  <a:pt x="304817" y="1515293"/>
                </a:lnTo>
                <a:lnTo>
                  <a:pt x="0" y="0"/>
                </a:lnTo>
                <a:lnTo>
                  <a:pt x="858361" y="375828"/>
                </a:lnTo>
                <a:close/>
              </a:path>
            </a:pathLst>
          </a:custGeom>
          <a:solidFill>
            <a:srgbClr val="0C2D5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013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E18E36D6-3C73-44D7-B7BC-ED5C60CC9C2F}"/>
              </a:ext>
            </a:extLst>
          </p:cNvPr>
          <p:cNvSpPr/>
          <p:nvPr/>
        </p:nvSpPr>
        <p:spPr>
          <a:xfrm>
            <a:off x="8793508" y="44337"/>
            <a:ext cx="351000" cy="275953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none" lIns="0" tIns="0" rIns="0" bIns="0" rtlCol="0" anchor="ctr" anchorCtr="1"/>
          <a:lstStyle/>
          <a:p>
            <a:pPr marL="0" marR="0" lvl="0" indent="0" algn="ctr" defTabSz="6856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i="0" u="none" strike="noStrike" kern="0" cap="none" spc="0" normalizeH="0" baseline="0" dirty="0">
                <a:ln w="0"/>
                <a:solidFill>
                  <a:prstClr val="white"/>
                </a:solidFill>
                <a:uLnTx/>
                <a:uFillTx/>
                <a:latin typeface="Magistral Medium" panose="020B0704030204080304" pitchFamily="34" charset="0"/>
                <a:cs typeface="Arial" charset="0"/>
              </a:rPr>
              <a:t>4</a:t>
            </a:r>
            <a:endParaRPr kumimoji="0" lang="ru-RU" sz="1800" i="0" u="none" strike="noStrike" kern="0" cap="none" spc="0" normalizeH="0" baseline="0" noProof="0" dirty="0">
              <a:ln w="0"/>
              <a:solidFill>
                <a:prstClr val="white"/>
              </a:solidFill>
              <a:uLnTx/>
              <a:uFillTx/>
              <a:latin typeface="Magistral Medium" panose="020B0704030204080304" pitchFamily="34" charset="0"/>
              <a:cs typeface="Arial" charset="0"/>
            </a:endParaRPr>
          </a:p>
        </p:txBody>
      </p:sp>
      <p:sp>
        <p:nvSpPr>
          <p:cNvPr id="8" name="Параллелограмм 7">
            <a:extLst>
              <a:ext uri="{FF2B5EF4-FFF2-40B4-BE49-F238E27FC236}">
                <a16:creationId xmlns:a16="http://schemas.microsoft.com/office/drawing/2014/main" id="{E4B25AD6-B936-4F64-9358-0975AF2B1614}"/>
              </a:ext>
            </a:extLst>
          </p:cNvPr>
          <p:cNvSpPr>
            <a:spLocks/>
          </p:cNvSpPr>
          <p:nvPr/>
        </p:nvSpPr>
        <p:spPr>
          <a:xfrm>
            <a:off x="577508" y="1178511"/>
            <a:ext cx="3413193" cy="628998"/>
          </a:xfrm>
          <a:prstGeom prst="parallelogram">
            <a:avLst/>
          </a:prstGeom>
          <a:gradFill>
            <a:gsLst>
              <a:gs pos="0">
                <a:schemeClr val="bg1"/>
              </a:gs>
              <a:gs pos="100000">
                <a:srgbClr val="B1C3D6">
                  <a:lumMod val="48000"/>
                  <a:lumOff val="52000"/>
                </a:srgbClr>
              </a:gs>
            </a:gsLst>
            <a:lin ang="2700000" scaled="0"/>
          </a:gradFill>
          <a:ln w="19050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34289" rIns="0" bIns="34289" rtlCol="0" anchor="ctr">
            <a:noAutofit/>
          </a:bodyPr>
          <a:lstStyle/>
          <a:p>
            <a:pPr algn="ctr"/>
            <a:r>
              <a:rPr lang="ru-RU" dirty="0">
                <a:ln w="0"/>
                <a:solidFill>
                  <a:srgbClr val="0C2D55"/>
                </a:solidFill>
                <a:latin typeface="Golos Text" panose="020B0503020202020204" pitchFamily="34" charset="-52"/>
                <a:cs typeface="Golos Text" panose="020B0503020202020204" pitchFamily="34" charset="-52"/>
              </a:rPr>
              <a:t>Общие положения </a:t>
            </a:r>
          </a:p>
        </p:txBody>
      </p:sp>
      <p:sp>
        <p:nvSpPr>
          <p:cNvPr id="9" name="Параллелограмм 8">
            <a:extLst>
              <a:ext uri="{FF2B5EF4-FFF2-40B4-BE49-F238E27FC236}">
                <a16:creationId xmlns:a16="http://schemas.microsoft.com/office/drawing/2014/main" id="{58FAD814-1B61-4799-B55F-566765BF8B39}"/>
              </a:ext>
            </a:extLst>
          </p:cNvPr>
          <p:cNvSpPr>
            <a:spLocks/>
          </p:cNvSpPr>
          <p:nvPr/>
        </p:nvSpPr>
        <p:spPr>
          <a:xfrm>
            <a:off x="4992626" y="1807509"/>
            <a:ext cx="3413193" cy="764241"/>
          </a:xfrm>
          <a:prstGeom prst="parallelogram">
            <a:avLst/>
          </a:prstGeom>
          <a:gradFill>
            <a:gsLst>
              <a:gs pos="0">
                <a:schemeClr val="bg1"/>
              </a:gs>
              <a:gs pos="100000">
                <a:srgbClr val="B1C3D6">
                  <a:lumMod val="48000"/>
                  <a:lumOff val="52000"/>
                </a:srgbClr>
              </a:gs>
            </a:gsLst>
            <a:lin ang="2700000" scaled="0"/>
          </a:gradFill>
          <a:ln w="19050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34289" rIns="0" bIns="34289" rtlCol="0" anchor="ctr">
            <a:noAutofit/>
          </a:bodyPr>
          <a:lstStyle/>
          <a:p>
            <a:pPr algn="ctr"/>
            <a:r>
              <a:rPr lang="ru-RU" dirty="0">
                <a:ln w="0"/>
                <a:solidFill>
                  <a:srgbClr val="0C2D55"/>
                </a:solidFill>
                <a:latin typeface="Golos Text" panose="020B0503020202020204" pitchFamily="34" charset="-52"/>
                <a:cs typeface="Golos Text" panose="020B0503020202020204" pitchFamily="34" charset="-52"/>
              </a:rPr>
              <a:t>Военные опасности и угрозы РФ</a:t>
            </a:r>
          </a:p>
        </p:txBody>
      </p:sp>
      <p:sp>
        <p:nvSpPr>
          <p:cNvPr id="10" name="Параллелограмм 9">
            <a:extLst>
              <a:ext uri="{FF2B5EF4-FFF2-40B4-BE49-F238E27FC236}">
                <a16:creationId xmlns:a16="http://schemas.microsoft.com/office/drawing/2014/main" id="{6ED2F3DF-8C58-48DD-82C4-DBE6D1CD4A02}"/>
              </a:ext>
            </a:extLst>
          </p:cNvPr>
          <p:cNvSpPr>
            <a:spLocks/>
          </p:cNvSpPr>
          <p:nvPr/>
        </p:nvSpPr>
        <p:spPr>
          <a:xfrm>
            <a:off x="577508" y="2571750"/>
            <a:ext cx="3413193" cy="628998"/>
          </a:xfrm>
          <a:prstGeom prst="parallelogram">
            <a:avLst/>
          </a:prstGeom>
          <a:gradFill>
            <a:gsLst>
              <a:gs pos="0">
                <a:schemeClr val="bg1"/>
              </a:gs>
              <a:gs pos="100000">
                <a:srgbClr val="B1C3D6">
                  <a:lumMod val="48000"/>
                  <a:lumOff val="52000"/>
                </a:srgbClr>
              </a:gs>
            </a:gsLst>
            <a:lin ang="2700000" scaled="0"/>
          </a:gradFill>
          <a:ln w="19050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34289" rIns="0" bIns="34289" rtlCol="0" anchor="ctr">
            <a:noAutofit/>
          </a:bodyPr>
          <a:lstStyle/>
          <a:p>
            <a:pPr algn="ctr"/>
            <a:r>
              <a:rPr lang="ru-RU" dirty="0">
                <a:ln w="0"/>
                <a:solidFill>
                  <a:srgbClr val="0C2D55"/>
                </a:solidFill>
                <a:latin typeface="Golos Text" panose="020B0503020202020204" pitchFamily="34" charset="-52"/>
                <a:cs typeface="Golos Text" panose="020B0503020202020204" pitchFamily="34" charset="-52"/>
              </a:rPr>
              <a:t>Военная политика РФ</a:t>
            </a:r>
          </a:p>
        </p:txBody>
      </p:sp>
      <p:sp>
        <p:nvSpPr>
          <p:cNvPr id="11" name="Параллелограмм 10">
            <a:extLst>
              <a:ext uri="{FF2B5EF4-FFF2-40B4-BE49-F238E27FC236}">
                <a16:creationId xmlns:a16="http://schemas.microsoft.com/office/drawing/2014/main" id="{07EEA367-856C-4B65-92CE-7EF8A8867198}"/>
              </a:ext>
            </a:extLst>
          </p:cNvPr>
          <p:cNvSpPr>
            <a:spLocks/>
          </p:cNvSpPr>
          <p:nvPr/>
        </p:nvSpPr>
        <p:spPr>
          <a:xfrm>
            <a:off x="4992626" y="3219986"/>
            <a:ext cx="3413193" cy="907729"/>
          </a:xfrm>
          <a:prstGeom prst="parallelogram">
            <a:avLst/>
          </a:prstGeom>
          <a:gradFill>
            <a:gsLst>
              <a:gs pos="0">
                <a:schemeClr val="bg1"/>
              </a:gs>
              <a:gs pos="100000">
                <a:srgbClr val="B1C3D6">
                  <a:lumMod val="48000"/>
                  <a:lumOff val="52000"/>
                </a:srgbClr>
              </a:gs>
            </a:gsLst>
            <a:lin ang="2700000" scaled="0"/>
          </a:gradFill>
          <a:ln w="19050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34289" rIns="0" bIns="34289" rtlCol="0" anchor="ctr">
            <a:noAutofit/>
          </a:bodyPr>
          <a:lstStyle/>
          <a:p>
            <a:pPr algn="ctr"/>
            <a:r>
              <a:rPr lang="ru-RU" dirty="0">
                <a:ln w="0"/>
                <a:solidFill>
                  <a:srgbClr val="0C2D55"/>
                </a:solidFill>
                <a:latin typeface="Golos Text" panose="020B0503020202020204" pitchFamily="34" charset="-52"/>
                <a:cs typeface="Golos Text" panose="020B0503020202020204" pitchFamily="34" charset="-52"/>
              </a:rPr>
              <a:t>Военно-экономическое обеспечение обороны</a:t>
            </a:r>
          </a:p>
        </p:txBody>
      </p:sp>
      <p:sp>
        <p:nvSpPr>
          <p:cNvPr id="1595" name="TextBox 1594">
            <a:extLst>
              <a:ext uri="{FF2B5EF4-FFF2-40B4-BE49-F238E27FC236}">
                <a16:creationId xmlns:a16="http://schemas.microsoft.com/office/drawing/2014/main" id="{8F05279B-F17A-4E67-A363-4F851F60186C}"/>
              </a:ext>
            </a:extLst>
          </p:cNvPr>
          <p:cNvSpPr txBox="1"/>
          <p:nvPr/>
        </p:nvSpPr>
        <p:spPr>
          <a:xfrm>
            <a:off x="645733" y="87251"/>
            <a:ext cx="73095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b="1" i="0" dirty="0">
                <a:solidFill>
                  <a:srgbClr val="000000"/>
                </a:solidFill>
                <a:effectLst/>
                <a:latin typeface="Manrope"/>
              </a:rPr>
              <a:t>1С:Документооборот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5A5C312-6AB4-BAF9-7842-584D6BDB9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08" y="697229"/>
            <a:ext cx="7828311" cy="4284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993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207D6FD-0921-5458-03E1-E925CCA1D99D}"/>
              </a:ext>
            </a:extLst>
          </p:cNvPr>
          <p:cNvSpPr txBox="1"/>
          <p:nvPr/>
        </p:nvSpPr>
        <p:spPr>
          <a:xfrm>
            <a:off x="342900" y="448092"/>
            <a:ext cx="854964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0" i="0" dirty="0">
                <a:solidFill>
                  <a:srgbClr val="000000"/>
                </a:solidFill>
                <a:effectLst/>
                <a:latin typeface="Manrope"/>
              </a:rPr>
              <a:t>Российская система электронного документооборота (СЭД), разработанная фирмой 1С – широкой сетью франчайзи, осуществляющей внедрение систем по всей России. Несмотря на сложности с настройкой системы и необходимостью детального изучения работы с интерфейсом, зачастую требующего помощи специалиста, 1С:Документооборот является популярной отечественной СЭД. Для малых и средних компаний предлагается конфигурация «1С: Документооборот ПРОФ», которая помогает перевести основные задачи по работе с документами в цифровой формат.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07048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85AE64-FE69-964D-FE6A-AE5D69B350E0}"/>
              </a:ext>
            </a:extLst>
          </p:cNvPr>
          <p:cNvSpPr txBox="1"/>
          <p:nvPr/>
        </p:nvSpPr>
        <p:spPr>
          <a:xfrm>
            <a:off x="228600" y="569298"/>
            <a:ext cx="9041130" cy="4308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750"/>
              </a:spcAft>
            </a:pPr>
            <a:r>
              <a:rPr lang="ru-RU" b="0" i="0" dirty="0">
                <a:solidFill>
                  <a:srgbClr val="000000"/>
                </a:solidFill>
                <a:effectLst/>
                <a:latin typeface="Manrope"/>
              </a:rPr>
              <a:t>Возможности 1С:Документооборот:</a:t>
            </a:r>
            <a:br>
              <a:rPr lang="ru-RU" dirty="0"/>
            </a:br>
            <a:br>
              <a:rPr lang="ru-RU" dirty="0"/>
            </a:br>
            <a:r>
              <a:rPr lang="ru-RU" b="0" i="0" dirty="0">
                <a:solidFill>
                  <a:srgbClr val="000000"/>
                </a:solidFill>
                <a:effectLst/>
                <a:latin typeface="Manrope"/>
              </a:rPr>
              <a:t>Учет входящей и исходящей корреспонденции.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Manrope"/>
              </a:rPr>
              <a:t>Контроль статусов документов.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Manrope"/>
              </a:rPr>
              <a:t>Архивное хранение и удобный поиск документов.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Manrope"/>
              </a:rPr>
              <a:t>Управление договорным процессом: создание, согласование, контроль сроков и расторжение договоров.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Manrope"/>
              </a:rPr>
              <a:t>Встроенная электронная почта: привязка писем к документам, быстрый поиск по письмам, автоответы, сортировка писем по папкам отправителей и другие функции.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Manrope"/>
              </a:rPr>
              <a:t>Инструменты для совместной работы: планирование мероприятий, уведомления участников, бронирование помещений.</a:t>
            </a:r>
          </a:p>
          <a:p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264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776C0BA-304B-2573-9383-F83029877F23}"/>
              </a:ext>
            </a:extLst>
          </p:cNvPr>
          <p:cNvSpPr txBox="1"/>
          <p:nvPr/>
        </p:nvSpPr>
        <p:spPr>
          <a:xfrm>
            <a:off x="0" y="0"/>
            <a:ext cx="9144000" cy="5068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750"/>
              </a:spcAft>
            </a:pPr>
            <a:r>
              <a:rPr lang="ru-RU" b="0" i="0" dirty="0">
                <a:solidFill>
                  <a:srgbClr val="000000"/>
                </a:solidFill>
                <a:effectLst/>
                <a:latin typeface="Manrope"/>
              </a:rPr>
              <a:t>Плюсы 1С:Документооборот:</a:t>
            </a:r>
            <a:br>
              <a:rPr lang="ru-RU" dirty="0"/>
            </a:br>
            <a:endParaRPr lang="en-US" dirty="0"/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Manrope"/>
              </a:rPr>
              <a:t>Быстрая и простая интеграция с другими решениями «1С».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Manrope"/>
              </a:rPr>
              <a:t>Отвечает всем требованиям российского законодательства, есть комплект готовых нормативных документов.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Manrope"/>
              </a:rPr>
              <a:t>Есть специализированное мобильное приложение.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Manrope"/>
              </a:rPr>
              <a:t>Регулярный выпуск обновлений.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Manrope"/>
              </a:rPr>
              <a:t>Высокая безопасность благодаря возможности разграничения прав доступа.</a:t>
            </a:r>
          </a:p>
          <a:p>
            <a:pPr algn="l">
              <a:spcAft>
                <a:spcPts val="750"/>
              </a:spcAft>
            </a:pPr>
            <a:r>
              <a:rPr lang="ru-RU" b="0" i="0" dirty="0">
                <a:solidFill>
                  <a:srgbClr val="000000"/>
                </a:solidFill>
                <a:effectLst/>
                <a:latin typeface="Manrope"/>
              </a:rPr>
              <a:t>Минусы 1С:Документооборот:</a:t>
            </a:r>
            <a:br>
              <a:rPr lang="ru-RU" dirty="0"/>
            </a:br>
            <a:br>
              <a:rPr lang="ru-RU" dirty="0"/>
            </a:br>
            <a:r>
              <a:rPr lang="ru-RU" b="0" i="0" dirty="0">
                <a:solidFill>
                  <a:srgbClr val="000000"/>
                </a:solidFill>
                <a:effectLst/>
                <a:latin typeface="Manrope"/>
              </a:rPr>
              <a:t>Доступ к системе информационно-технического сопровождения (1С:ИТС) предоставляется по подписке.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Manrope"/>
              </a:rPr>
              <a:t>Сложно разобраться, большинству сотрудников требуется обучение.</a:t>
            </a: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Manrope"/>
              </a:rPr>
              <a:t>Стоимость – от 48 500 руб. за коробочную или электронную версию. Дополнительно оплачиваются лицензии для пользователей.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722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2024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2024" id="{04C058DA-3ABC-493D-BF3E-461E61FB2090}" vid="{018D996C-1DE6-4EFC-AA02-53FD3AFB09D3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102654</TotalTime>
  <Words>1069</Words>
  <Application>Microsoft Office PowerPoint</Application>
  <PresentationFormat>Экран (16:9)</PresentationFormat>
  <Paragraphs>122</Paragraphs>
  <Slides>17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7" baseType="lpstr">
      <vt:lpstr>Times New Roman</vt:lpstr>
      <vt:lpstr>Calibri Light</vt:lpstr>
      <vt:lpstr>Century Gothic</vt:lpstr>
      <vt:lpstr>Calibri</vt:lpstr>
      <vt:lpstr>Arial</vt:lpstr>
      <vt:lpstr>Manrope</vt:lpstr>
      <vt:lpstr>Golos Text</vt:lpstr>
      <vt:lpstr>Magistral Medium</vt:lpstr>
      <vt:lpstr>Montserrat ExtraBold</vt:lpstr>
      <vt:lpstr>ТЕМА2024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ВКА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Ломтев</dc:creator>
  <cp:lastModifiedBy>Alyona Kapustina</cp:lastModifiedBy>
  <cp:revision>2766</cp:revision>
  <dcterms:created xsi:type="dcterms:W3CDTF">2023-05-13T06:50:49Z</dcterms:created>
  <dcterms:modified xsi:type="dcterms:W3CDTF">2025-02-25T10:05:18Z</dcterms:modified>
</cp:coreProperties>
</file>