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9" r:id="rId3"/>
    <p:sldId id="330" r:id="rId4"/>
    <p:sldId id="332" r:id="rId5"/>
    <p:sldId id="331" r:id="rId6"/>
    <p:sldId id="324" r:id="rId7"/>
    <p:sldId id="328" r:id="rId8"/>
    <p:sldId id="319" r:id="rId9"/>
    <p:sldId id="327" r:id="rId10"/>
    <p:sldId id="326" r:id="rId11"/>
    <p:sldId id="323" r:id="rId12"/>
    <p:sldId id="322" r:id="rId13"/>
    <p:sldId id="32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8E035-5102-4E20-89DD-6BA33B18297C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F7322-48E6-4F44-A1ED-4D5A44B1C4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7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EF21A77-01AF-48F5-B536-294802F6567D}" type="slidenum">
              <a:rPr lang="ru-RU" sz="1200">
                <a:solidFill>
                  <a:prstClr val="black"/>
                </a:solidFill>
              </a:rPr>
              <a:pPr algn="r" eaLnBrk="1" hangingPunct="1"/>
              <a:t>1</a:t>
            </a:fld>
            <a:endParaRPr lang="ru-RU" sz="1200">
              <a:solidFill>
                <a:prstClr val="black"/>
              </a:solidFill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07E8CC33-5A76-42C4-AF16-44206000A281}" type="slidenum">
              <a:rPr lang="ru-RU" sz="1200">
                <a:solidFill>
                  <a:prstClr val="black"/>
                </a:solidFill>
                <a:cs typeface="Arial" charset="0"/>
              </a:rPr>
              <a:pPr algn="r"/>
              <a:t>1</a:t>
            </a:fld>
            <a:endParaRPr lang="ru-RU" sz="12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9626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4225" cy="3446462"/>
          </a:xfrm>
          <a:ln/>
        </p:spPr>
      </p:sp>
      <p:sp>
        <p:nvSpPr>
          <p:cNvPr id="962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10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10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11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11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12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12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EA76D5-EF8E-44CB-AE38-078D996B1B82}" type="slidenum">
              <a:rPr lang="ru-RU" smtClean="0"/>
              <a:pPr eaLnBrk="1" hangingPunct="1"/>
              <a:t>2</a:t>
            </a:fld>
            <a:endParaRPr lang="ru-RU" smtClean="0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B5E346D-63F9-4113-9BBA-C49DDB4FC47D}" type="slidenum">
              <a:rPr lang="ru-RU" sz="1200">
                <a:cs typeface="Arial" charset="0"/>
              </a:rPr>
              <a:pPr algn="r"/>
              <a:t>2</a:t>
            </a:fld>
            <a:endParaRPr lang="ru-RU" sz="1200">
              <a:cs typeface="Arial" charset="0"/>
            </a:endParaRPr>
          </a:p>
        </p:txBody>
      </p:sp>
      <p:sp>
        <p:nvSpPr>
          <p:cNvPr id="1229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1229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C3B3F6-601E-49A9-BF2D-53BC1201E675}" type="slidenum">
              <a:rPr lang="ru-RU">
                <a:solidFill>
                  <a:prstClr val="black"/>
                </a:solidFill>
              </a:rPr>
              <a:pPr eaLnBrk="1" hangingPunct="1"/>
              <a:t>3</a:t>
            </a:fld>
            <a:endParaRPr lang="ru-RU">
              <a:solidFill>
                <a:prstClr val="black"/>
              </a:solidFill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1AE65455-C9F5-48E5-A619-5DDB9D2B4C90}" type="slidenum">
              <a:rPr lang="ru-RU" sz="1200" smtClean="0">
                <a:solidFill>
                  <a:prstClr val="black"/>
                </a:solidFill>
                <a:cs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1200" smtClean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843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1843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067E71-F10C-47FF-B870-3EFB85FDD37B}" type="slidenum">
              <a:rPr lang="ru-RU" smtClean="0"/>
              <a:pPr eaLnBrk="1" hangingPunct="1"/>
              <a:t>4</a:t>
            </a:fld>
            <a:endParaRPr lang="ru-RU" smtClean="0"/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DBC881B3-D0FE-4039-975C-1AF7B8157DC1}" type="slidenum">
              <a:rPr lang="ru-RU" sz="1200">
                <a:cs typeface="Arial" charset="0"/>
              </a:rPr>
              <a:pPr algn="r"/>
              <a:t>4</a:t>
            </a:fld>
            <a:endParaRPr lang="ru-RU" sz="1200">
              <a:cs typeface="Arial" charset="0"/>
            </a:endParaRPr>
          </a:p>
        </p:txBody>
      </p:sp>
      <p:sp>
        <p:nvSpPr>
          <p:cNvPr id="143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143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5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5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6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6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7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7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8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8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248E236-9A6A-4AD0-A410-EF820D1CFE81}" type="slidenum">
              <a:rPr lang="ru-RU" smtClean="0"/>
              <a:pPr eaLnBrk="1" hangingPunct="1"/>
              <a:t>9</a:t>
            </a:fld>
            <a:endParaRPr lang="ru-RU" smtClean="0"/>
          </a:p>
        </p:txBody>
      </p:sp>
      <p:sp>
        <p:nvSpPr>
          <p:cNvPr id="74755" name="Rectangle 7"/>
          <p:cNvSpPr txBox="1">
            <a:spLocks noGrp="1" noChangeArrowheads="1"/>
          </p:cNvSpPr>
          <p:nvPr/>
        </p:nvSpPr>
        <p:spPr bwMode="auto">
          <a:xfrm>
            <a:off x="3875088" y="8651875"/>
            <a:ext cx="2946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841" tIns="45922" rIns="91841" bIns="45922" anchor="b"/>
          <a:lstStyle>
            <a:lvl1pPr defTabSz="9191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91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6E9FF4AD-FC2C-4748-81CF-5F31E0EC6F03}" type="slidenum">
              <a:rPr lang="ru-RU" sz="1200">
                <a:cs typeface="Arial" charset="0"/>
              </a:rPr>
              <a:pPr algn="r"/>
              <a:t>9</a:t>
            </a:fld>
            <a:endParaRPr lang="ru-RU" sz="1200">
              <a:cs typeface="Arial" charset="0"/>
            </a:endParaRPr>
          </a:p>
        </p:txBody>
      </p:sp>
      <p:sp>
        <p:nvSpPr>
          <p:cNvPr id="7475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703263"/>
            <a:ext cx="4595813" cy="3446462"/>
          </a:xfrm>
          <a:ln/>
        </p:spPr>
      </p:sp>
      <p:sp>
        <p:nvSpPr>
          <p:cNvPr id="7475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0275" y="4360863"/>
            <a:ext cx="5037138" cy="4079875"/>
          </a:xfrm>
          <a:noFill/>
        </p:spPr>
        <p:txBody>
          <a:bodyPr lIns="91841" tIns="45922" rIns="91841" bIns="45922"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35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30371-5FF1-438E-925C-471301FF188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31189-3EA0-44E3-9A13-AB6B871AB809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55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7BEA-D882-4EED-8ED4-ECFA51FB931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0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2792-5C26-49FC-836D-AEB2C4E625A6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985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B6A6E-E6BC-4DD2-98C6-843C69AA584C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35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4FCAE-2795-4FF4-89D7-5E865A7C4D0A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558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B5ED8-DC3D-4215-ADD8-E3A2E7EE58D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2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A8959-9839-4500-A431-14DA954707F3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1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711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1E731-F2BA-4F6E-970E-3AAC3AD3132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31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BAA38-028A-4CD9-B387-278FF48F7321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80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CF4C4A-CDA8-4524-8026-2007CCB07C82}" type="slidenum">
              <a:rPr lang="ru-RU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5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11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3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59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54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4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5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7392C-135D-4E9B-96DF-F9C027207D9B}" type="datetimeFigureOut">
              <a:rPr lang="ru-RU" smtClean="0"/>
              <a:t>24.03.2019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C577B-1BD9-489F-B5D7-30DB9A294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44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80905DC-4A39-4C51-AEBE-DEB489EC9126}" type="slidenum">
              <a:rPr lang="ru-RU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75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/>
          <p:cNvGraphicFramePr>
            <a:graphicFrameLocks noChangeAspect="1"/>
          </p:cNvGraphicFramePr>
          <p:nvPr/>
        </p:nvGraphicFramePr>
        <p:xfrm>
          <a:off x="96838" y="812800"/>
          <a:ext cx="571500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Image" r:id="rId4" imgW="3809524" imgH="30958730" progId="">
                  <p:embed/>
                </p:oleObj>
              </mc:Choice>
              <mc:Fallback>
                <p:oleObj name="Image" r:id="rId4" imgW="3809524" imgH="3095873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812800"/>
                        <a:ext cx="571500" cy="556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35" name="Picture 7" descr="Орден Красн Знам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" y="0"/>
            <a:ext cx="100965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18"/>
          <p:cNvSpPr txBox="1">
            <a:spLocks noChangeArrowheads="1"/>
          </p:cNvSpPr>
          <p:nvPr/>
        </p:nvSpPr>
        <p:spPr bwMode="auto">
          <a:xfrm>
            <a:off x="687389" y="3682743"/>
            <a:ext cx="84566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КЛАССИФИКАЦИЯ  </a:t>
            </a:r>
            <a:r>
              <a:rPr lang="ru-RU" sz="2000" b="1" dirty="0">
                <a:solidFill>
                  <a:srgbClr val="003399"/>
                </a:solidFill>
                <a:cs typeface="Arial" charset="0"/>
              </a:rPr>
              <a:t>УЯЗВИМОСТЕЙ ПРОГРАММНОГО </a:t>
            </a:r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ОБЕСПЕЧЕНИЯ</a:t>
            </a:r>
          </a:p>
          <a:p>
            <a:pPr lvl="1" eaLnBrk="1" hangingPunct="1"/>
            <a:endParaRPr lang="ru-RU" sz="2000" b="1" dirty="0" smtClean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endParaRPr lang="ru-RU" sz="2000" b="1" dirty="0">
              <a:solidFill>
                <a:srgbClr val="003399"/>
              </a:solidFill>
              <a:cs typeface="Arial" charset="0"/>
            </a:endParaRPr>
          </a:p>
          <a:p>
            <a:pPr lvl="1" eaLnBrk="1" hangingPunct="1"/>
            <a:endParaRPr lang="ru-RU" sz="2000" dirty="0" smtClean="0">
              <a:solidFill>
                <a:srgbClr val="003399"/>
              </a:solidFill>
              <a:cs typeface="Arial" charset="0"/>
            </a:endParaRPr>
          </a:p>
          <a:p>
            <a:pPr lvl="1" algn="ctr" eaLnBrk="1" hangingPunct="1"/>
            <a:r>
              <a:rPr lang="ru-RU" sz="2000" b="1" dirty="0" smtClean="0">
                <a:solidFill>
                  <a:srgbClr val="003399"/>
                </a:solidFill>
                <a:cs typeface="Arial" charset="0"/>
              </a:rPr>
              <a:t>4. Систематика международных классификаторов дефектов,  уязвимостей, угроз и атак</a:t>
            </a:r>
            <a:endParaRPr lang="ru-RU" sz="2000" b="1" dirty="0">
              <a:solidFill>
                <a:srgbClr val="003399"/>
              </a:solidFill>
              <a:cs typeface="Arial" charset="0"/>
            </a:endParaRPr>
          </a:p>
        </p:txBody>
      </p:sp>
      <p:sp>
        <p:nvSpPr>
          <p:cNvPr id="44037" name="Line 29"/>
          <p:cNvSpPr>
            <a:spLocks noChangeShapeType="1"/>
          </p:cNvSpPr>
          <p:nvPr/>
        </p:nvSpPr>
        <p:spPr bwMode="auto">
          <a:xfrm flipH="1">
            <a:off x="0" y="530225"/>
            <a:ext cx="9144000" cy="0"/>
          </a:xfrm>
          <a:prstGeom prst="line">
            <a:avLst/>
          </a:prstGeom>
          <a:noFill/>
          <a:ln w="57150" cmpd="thickThin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Ctr="1"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8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</a:endParaRPr>
          </a:p>
        </p:txBody>
      </p:sp>
      <p:sp>
        <p:nvSpPr>
          <p:cNvPr id="44039" name="Rectangle 1048"/>
          <p:cNvSpPr>
            <a:spLocks noChangeArrowheads="1"/>
          </p:cNvSpPr>
          <p:nvPr/>
        </p:nvSpPr>
        <p:spPr bwMode="auto">
          <a:xfrm>
            <a:off x="-3175" y="6731000"/>
            <a:ext cx="9147175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solidFill>
                <a:prstClr val="black"/>
              </a:solidFill>
              <a:cs typeface="Arial" charset="0"/>
            </a:endParaRPr>
          </a:p>
        </p:txBody>
      </p:sp>
      <p:cxnSp>
        <p:nvCxnSpPr>
          <p:cNvPr id="44040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57" name="Rectangle 1044"/>
          <p:cNvSpPr>
            <a:spLocks noChangeArrowheads="1"/>
          </p:cNvSpPr>
          <p:nvPr/>
        </p:nvSpPr>
        <p:spPr bwMode="auto">
          <a:xfrm>
            <a:off x="971550" y="-26988"/>
            <a:ext cx="8208963" cy="500063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ru-RU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  <a:cs typeface="Arial" pitchFamily="34" charset="0"/>
              </a:rPr>
              <a:t>УЯЗВИМОСТИ       ПРОГРАММНОГО     ОБЕСПЕЧЕНИЯ</a:t>
            </a:r>
          </a:p>
        </p:txBody>
      </p:sp>
      <p:sp>
        <p:nvSpPr>
          <p:cNvPr id="44042" name="Прямоугольник 2"/>
          <p:cNvSpPr>
            <a:spLocks noChangeArrowheads="1"/>
          </p:cNvSpPr>
          <p:nvPr/>
        </p:nvSpPr>
        <p:spPr bwMode="auto">
          <a:xfrm>
            <a:off x="971550" y="1136650"/>
            <a:ext cx="79930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sz="3200" b="1">
                <a:solidFill>
                  <a:srgbClr val="FF0000"/>
                </a:solidFill>
              </a:rPr>
              <a:t>Тема 1. Классификация уязвимостей программного обеспечения </a:t>
            </a:r>
          </a:p>
          <a:p>
            <a:r>
              <a:rPr lang="ru-RU" sz="3200" b="1">
                <a:solidFill>
                  <a:srgbClr val="FF0000"/>
                </a:solidFill>
              </a:rPr>
              <a:t>и  типы компьютерных атак</a:t>
            </a:r>
          </a:p>
        </p:txBody>
      </p:sp>
    </p:spTree>
    <p:extLst>
      <p:ext uri="{BB962C8B-B14F-4D97-AF65-F5344CB8AC3E}">
        <p14:creationId xmlns:p14="http://schemas.microsoft.com/office/powerpoint/2010/main" val="2438630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РЕЕСТРЫ   И   КЛАССИФИКАЦИИ  УЯЗВИМОСТЕЙ  ПО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10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170" name="Picture 2" descr="C:\Users\53\Desktop\Материалы к  лекции\материалы к слайдам\МАРКОВ\такс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692150"/>
            <a:ext cx="8458199" cy="56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668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КЛАССИФИКАТОРЫ  УГРОЗ, АТАК   И   ДЕФЕКТОВ  ПО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11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8194" name="Picture 2" descr="C:\Users\53\Desktop\Материалы к  лекции\материалы к слайдам\МАРКОВ\такс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785100" cy="56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36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КЛАССИФИКАТОРЫ   ИЗВЕСТНЫХ   ДЕФЕКТОВ   БЕЗОПАСНОСТИ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12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18" name="Picture 2" descr="C:\Users\53\Desktop\Материалы к  лекции\материалы к слайдам\МАРКОВ\такс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052737"/>
            <a:ext cx="8553450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15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>
              <a:defRPr/>
            </a:pPr>
            <a:r>
              <a:rPr lang="ru-RU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Базовая классификация уязвимостей программного обеспечения</a:t>
            </a:r>
          </a:p>
        </p:txBody>
      </p:sp>
      <p:sp>
        <p:nvSpPr>
          <p:cNvPr id="5123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5124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5125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6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5F2ACC7B-D383-4376-84CF-3AC6FC91E1C5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2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5127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5130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128" name="Picture 2" descr="C:\Users\53\Desktop\Материалы к  лекции\материалы к слайдам\Разное\bc5b1dea5b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50"/>
            <a:ext cx="8785225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40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Классификация  уязвимостей  программного обеспечения</a:t>
            </a:r>
          </a:p>
        </p:txBody>
      </p:sp>
      <p:sp>
        <p:nvSpPr>
          <p:cNvPr id="3075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</a:endParaRPr>
          </a:p>
        </p:txBody>
      </p:sp>
      <p:sp>
        <p:nvSpPr>
          <p:cNvPr id="3076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mtClean="0">
              <a:solidFill>
                <a:srgbClr val="000000"/>
              </a:solidFill>
              <a:latin typeface="Calibri" pitchFamily="34" charset="0"/>
              <a:cs typeface="Arial" charset="0"/>
            </a:endParaRPr>
          </a:p>
        </p:txBody>
      </p:sp>
      <p:cxnSp>
        <p:nvCxnSpPr>
          <p:cNvPr id="3077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fld id="{B877F6E5-274A-445D-BF5E-23BFCD3AD34F}" type="slidenum">
              <a:rPr lang="ru-RU" sz="2000" b="1" smtClean="0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 sz="2000" b="1" smtClean="0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3079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>
                <a:defRPr/>
              </a:pPr>
              <a:endParaRPr lang="ru-RU" sz="2400" dirty="0">
                <a:solidFill>
                  <a:srgbClr val="FFFFFF"/>
                </a:solidFill>
              </a:endParaRPr>
            </a:p>
          </p:txBody>
        </p:sp>
        <p:pic>
          <p:nvPicPr>
            <p:cNvPr id="3082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80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608" y="500063"/>
            <a:ext cx="10441160" cy="602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514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0" y="0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>
              <a:defRPr/>
            </a:pPr>
            <a:r>
              <a:rPr lang="ru-RU" sz="2400" b="1" dirty="0" smtClean="0">
                <a:solidFill>
                  <a:schemeClr val="bg1"/>
                </a:solidFill>
              </a:rPr>
              <a:t>Типовая кластеризация  программного обеспечения</a:t>
            </a:r>
            <a:endParaRPr lang="ru-RU" sz="24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</p:txBody>
      </p:sp>
      <p:sp>
        <p:nvSpPr>
          <p:cNvPr id="717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717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717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4BCEE38B-49E7-4FAE-B3D4-059BFD4C13E1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4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717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7179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1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27650" name="Picture 2" descr="C:\Users\53\Desktop\Материалы к  лекции\МАТЕРИАЛЫ\материалы к слайдам\СХЕМЫ\схема 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92149"/>
            <a:ext cx="8637587" cy="583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2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400" b="1" dirty="0" smtClean="0">
                <a:solidFill>
                  <a:schemeClr val="bg1"/>
                </a:solidFill>
              </a:rPr>
              <a:t>Разделение  таксонов уязвимостей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5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46" name="Picture 2" descr="C:\Users\53\Desktop\Материалы к  лекции\материалы к слайдам\МАРКОВ\схема таксонов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91092"/>
            <a:ext cx="8637587" cy="579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9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 Соответствие классов  дефектов  ПО  международным стандартам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6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 descr="C:\Users\53\Desktop\Материалы к  лекции\материалы к слайдам\МАРКОВ\ГРУПП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692150"/>
            <a:ext cx="8785099" cy="580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637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 Соответствие классов  дефектов  ПО  международным стандартам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7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4" name="Picture 2" descr="C:\Users\53\Desktop\Материалы к  лекции\материалы к слайдам\МАРКОВ\групп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514113"/>
            <a:ext cx="8605713" cy="60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38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Классификация  уязвимостей</a:t>
            </a:r>
          </a:p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с  учетом причин их возникновения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8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2" descr="C:\Users\53\Desktop\Материалы к  лекции\материалы к слайдам\МАРКОВ\класс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" y="481014"/>
            <a:ext cx="9008817" cy="60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654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44"/>
          <p:cNvSpPr>
            <a:spLocks noChangeArrowheads="1"/>
          </p:cNvSpPr>
          <p:nvPr/>
        </p:nvSpPr>
        <p:spPr bwMode="auto">
          <a:xfrm>
            <a:off x="17463" y="-38894"/>
            <a:ext cx="9144000" cy="500063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 anchor="ctr"/>
          <a:lstStyle/>
          <a:p>
            <a:pPr algn="ctr"/>
            <a:r>
              <a:rPr lang="ru-RU" sz="2000" b="1" dirty="0">
                <a:solidFill>
                  <a:schemeClr val="bg1"/>
                </a:solidFill>
              </a:rPr>
              <a:t>Классификация  уязвимостей</a:t>
            </a:r>
          </a:p>
          <a:p>
            <a:pPr algn="ctr"/>
            <a:r>
              <a:rPr lang="ru-RU" sz="2000" b="1" dirty="0">
                <a:solidFill>
                  <a:schemeClr val="bg1"/>
                </a:solidFill>
              </a:rPr>
              <a:t>с  учетом причин их возникновения</a:t>
            </a:r>
          </a:p>
        </p:txBody>
      </p:sp>
      <p:sp>
        <p:nvSpPr>
          <p:cNvPr id="22531" name="Freeform 1043"/>
          <p:cNvSpPr>
            <a:spLocks noEditPoints="1"/>
          </p:cNvSpPr>
          <p:nvPr/>
        </p:nvSpPr>
        <p:spPr bwMode="auto">
          <a:xfrm>
            <a:off x="0" y="6237288"/>
            <a:ext cx="1282700" cy="581025"/>
          </a:xfrm>
          <a:custGeom>
            <a:avLst/>
            <a:gdLst>
              <a:gd name="T0" fmla="*/ 2147483647 w 179"/>
              <a:gd name="T1" fmla="*/ 2147483647 h 81"/>
              <a:gd name="T2" fmla="*/ 2147483647 w 179"/>
              <a:gd name="T3" fmla="*/ 2147483647 h 81"/>
              <a:gd name="T4" fmla="*/ 2147483647 w 179"/>
              <a:gd name="T5" fmla="*/ 2147483647 h 81"/>
              <a:gd name="T6" fmla="*/ 2147483647 w 179"/>
              <a:gd name="T7" fmla="*/ 2147483647 h 81"/>
              <a:gd name="T8" fmla="*/ 2147483647 w 179"/>
              <a:gd name="T9" fmla="*/ 2147483647 h 81"/>
              <a:gd name="T10" fmla="*/ 2147483647 w 179"/>
              <a:gd name="T11" fmla="*/ 2147483647 h 81"/>
              <a:gd name="T12" fmla="*/ 2147483647 w 179"/>
              <a:gd name="T13" fmla="*/ 2147483647 h 81"/>
              <a:gd name="T14" fmla="*/ 2147483647 w 179"/>
              <a:gd name="T15" fmla="*/ 2147483647 h 81"/>
              <a:gd name="T16" fmla="*/ 2147483647 w 179"/>
              <a:gd name="T17" fmla="*/ 2147483647 h 81"/>
              <a:gd name="T18" fmla="*/ 2147483647 w 179"/>
              <a:gd name="T19" fmla="*/ 2147483647 h 81"/>
              <a:gd name="T20" fmla="*/ 2147483647 w 179"/>
              <a:gd name="T21" fmla="*/ 2147483647 h 81"/>
              <a:gd name="T22" fmla="*/ 2147483647 w 179"/>
              <a:gd name="T23" fmla="*/ 2147483647 h 81"/>
              <a:gd name="T24" fmla="*/ 2147483647 w 179"/>
              <a:gd name="T25" fmla="*/ 2147483647 h 81"/>
              <a:gd name="T26" fmla="*/ 2147483647 w 179"/>
              <a:gd name="T27" fmla="*/ 2147483647 h 81"/>
              <a:gd name="T28" fmla="*/ 2147483647 w 179"/>
              <a:gd name="T29" fmla="*/ 2147483647 h 81"/>
              <a:gd name="T30" fmla="*/ 2147483647 w 179"/>
              <a:gd name="T31" fmla="*/ 2147483647 h 81"/>
              <a:gd name="T32" fmla="*/ 2147483647 w 179"/>
              <a:gd name="T33" fmla="*/ 2147483647 h 81"/>
              <a:gd name="T34" fmla="*/ 2147483647 w 179"/>
              <a:gd name="T35" fmla="*/ 2147483647 h 81"/>
              <a:gd name="T36" fmla="*/ 2147483647 w 179"/>
              <a:gd name="T37" fmla="*/ 2147483647 h 81"/>
              <a:gd name="T38" fmla="*/ 2147483647 w 179"/>
              <a:gd name="T39" fmla="*/ 2147483647 h 81"/>
              <a:gd name="T40" fmla="*/ 2147483647 w 179"/>
              <a:gd name="T41" fmla="*/ 2147483647 h 81"/>
              <a:gd name="T42" fmla="*/ 2147483647 w 179"/>
              <a:gd name="T43" fmla="*/ 2147483647 h 81"/>
              <a:gd name="T44" fmla="*/ 2147483647 w 179"/>
              <a:gd name="T45" fmla="*/ 2147483647 h 81"/>
              <a:gd name="T46" fmla="*/ 2147483647 w 179"/>
              <a:gd name="T47" fmla="*/ 2147483647 h 81"/>
              <a:gd name="T48" fmla="*/ 2147483647 w 179"/>
              <a:gd name="T49" fmla="*/ 2147483647 h 81"/>
              <a:gd name="T50" fmla="*/ 2147483647 w 179"/>
              <a:gd name="T51" fmla="*/ 2147483647 h 81"/>
              <a:gd name="T52" fmla="*/ 2147483647 w 179"/>
              <a:gd name="T53" fmla="*/ 2147483647 h 81"/>
              <a:gd name="T54" fmla="*/ 2147483647 w 179"/>
              <a:gd name="T55" fmla="*/ 2147483647 h 81"/>
              <a:gd name="T56" fmla="*/ 2147483647 w 179"/>
              <a:gd name="T57" fmla="*/ 2147483647 h 81"/>
              <a:gd name="T58" fmla="*/ 2147483647 w 179"/>
              <a:gd name="T59" fmla="*/ 2147483647 h 81"/>
              <a:gd name="T60" fmla="*/ 2147483647 w 179"/>
              <a:gd name="T61" fmla="*/ 2147483647 h 81"/>
              <a:gd name="T62" fmla="*/ 2147483647 w 179"/>
              <a:gd name="T63" fmla="*/ 2147483647 h 81"/>
              <a:gd name="T64" fmla="*/ 2147483647 w 179"/>
              <a:gd name="T65" fmla="*/ 2147483647 h 81"/>
              <a:gd name="T66" fmla="*/ 2147483647 w 179"/>
              <a:gd name="T67" fmla="*/ 2147483647 h 81"/>
              <a:gd name="T68" fmla="*/ 2147483647 w 179"/>
              <a:gd name="T69" fmla="*/ 2147483647 h 81"/>
              <a:gd name="T70" fmla="*/ 2147483647 w 179"/>
              <a:gd name="T71" fmla="*/ 2147483647 h 81"/>
              <a:gd name="T72" fmla="*/ 2147483647 w 179"/>
              <a:gd name="T73" fmla="*/ 2147483647 h 81"/>
              <a:gd name="T74" fmla="*/ 2147483647 w 179"/>
              <a:gd name="T75" fmla="*/ 2147483647 h 81"/>
              <a:gd name="T76" fmla="*/ 2147483647 w 179"/>
              <a:gd name="T77" fmla="*/ 2147483647 h 81"/>
              <a:gd name="T78" fmla="*/ 2147483647 w 179"/>
              <a:gd name="T79" fmla="*/ 2147483647 h 81"/>
              <a:gd name="T80" fmla="*/ 2147483647 w 179"/>
              <a:gd name="T81" fmla="*/ 2147483647 h 81"/>
              <a:gd name="T82" fmla="*/ 2147483647 w 179"/>
              <a:gd name="T83" fmla="*/ 2147483647 h 81"/>
              <a:gd name="T84" fmla="*/ 2147483647 w 179"/>
              <a:gd name="T85" fmla="*/ 2147483647 h 81"/>
              <a:gd name="T86" fmla="*/ 2147483647 w 179"/>
              <a:gd name="T87" fmla="*/ 2147483647 h 81"/>
              <a:gd name="T88" fmla="*/ 2147483647 w 179"/>
              <a:gd name="T89" fmla="*/ 2147483647 h 81"/>
              <a:gd name="T90" fmla="*/ 2147483647 w 179"/>
              <a:gd name="T91" fmla="*/ 2147483647 h 81"/>
              <a:gd name="T92" fmla="*/ 2147483647 w 179"/>
              <a:gd name="T93" fmla="*/ 0 h 8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79"/>
              <a:gd name="T142" fmla="*/ 0 h 81"/>
              <a:gd name="T143" fmla="*/ 179 w 179"/>
              <a:gd name="T144" fmla="*/ 81 h 81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79" h="81">
                <a:moveTo>
                  <a:pt x="0" y="81"/>
                </a:moveTo>
                <a:lnTo>
                  <a:pt x="0" y="67"/>
                </a:lnTo>
                <a:cubicBezTo>
                  <a:pt x="1" y="67"/>
                  <a:pt x="4" y="68"/>
                  <a:pt x="5" y="68"/>
                </a:cubicBezTo>
                <a:cubicBezTo>
                  <a:pt x="5" y="68"/>
                  <a:pt x="5" y="68"/>
                  <a:pt x="5" y="68"/>
                </a:cubicBezTo>
                <a:cubicBezTo>
                  <a:pt x="7" y="68"/>
                  <a:pt x="8" y="68"/>
                  <a:pt x="8" y="66"/>
                </a:cubicBezTo>
                <a:cubicBezTo>
                  <a:pt x="10" y="67"/>
                  <a:pt x="10" y="67"/>
                  <a:pt x="13" y="67"/>
                </a:cubicBezTo>
                <a:cubicBezTo>
                  <a:pt x="14" y="68"/>
                  <a:pt x="14" y="69"/>
                  <a:pt x="14" y="69"/>
                </a:cubicBezTo>
                <a:cubicBezTo>
                  <a:pt x="15" y="69"/>
                  <a:pt x="16" y="69"/>
                  <a:pt x="17" y="69"/>
                </a:cubicBezTo>
                <a:cubicBezTo>
                  <a:pt x="17" y="67"/>
                  <a:pt x="17" y="66"/>
                  <a:pt x="20" y="67"/>
                </a:cubicBezTo>
                <a:cubicBezTo>
                  <a:pt x="20" y="68"/>
                  <a:pt x="20" y="68"/>
                  <a:pt x="20" y="69"/>
                </a:cubicBezTo>
                <a:cubicBezTo>
                  <a:pt x="20" y="69"/>
                  <a:pt x="21" y="69"/>
                  <a:pt x="22" y="69"/>
                </a:cubicBezTo>
                <a:cubicBezTo>
                  <a:pt x="22" y="68"/>
                  <a:pt x="21" y="67"/>
                  <a:pt x="21" y="66"/>
                </a:cubicBezTo>
                <a:cubicBezTo>
                  <a:pt x="22" y="66"/>
                  <a:pt x="22" y="66"/>
                  <a:pt x="22" y="66"/>
                </a:cubicBezTo>
                <a:cubicBezTo>
                  <a:pt x="22" y="65"/>
                  <a:pt x="22" y="65"/>
                  <a:pt x="23" y="65"/>
                </a:cubicBezTo>
                <a:cubicBezTo>
                  <a:pt x="23" y="65"/>
                  <a:pt x="23" y="66"/>
                  <a:pt x="23" y="66"/>
                </a:cubicBezTo>
                <a:cubicBezTo>
                  <a:pt x="25" y="67"/>
                  <a:pt x="27" y="67"/>
                  <a:pt x="29" y="67"/>
                </a:cubicBezTo>
                <a:cubicBezTo>
                  <a:pt x="29" y="67"/>
                  <a:pt x="29" y="66"/>
                  <a:pt x="29" y="66"/>
                </a:cubicBezTo>
                <a:cubicBezTo>
                  <a:pt x="34" y="66"/>
                  <a:pt x="35" y="69"/>
                  <a:pt x="36" y="64"/>
                </a:cubicBezTo>
                <a:cubicBezTo>
                  <a:pt x="39" y="62"/>
                  <a:pt x="38" y="55"/>
                  <a:pt x="38" y="55"/>
                </a:cubicBezTo>
                <a:cubicBezTo>
                  <a:pt x="38" y="55"/>
                  <a:pt x="39" y="55"/>
                  <a:pt x="39" y="55"/>
                </a:cubicBezTo>
                <a:cubicBezTo>
                  <a:pt x="39" y="53"/>
                  <a:pt x="39" y="51"/>
                  <a:pt x="38" y="48"/>
                </a:cubicBezTo>
                <a:lnTo>
                  <a:pt x="40" y="48"/>
                </a:lnTo>
                <a:cubicBezTo>
                  <a:pt x="40" y="48"/>
                  <a:pt x="40" y="45"/>
                  <a:pt x="41" y="43"/>
                </a:cubicBezTo>
                <a:lnTo>
                  <a:pt x="41" y="36"/>
                </a:lnTo>
                <a:lnTo>
                  <a:pt x="40" y="36"/>
                </a:lnTo>
                <a:lnTo>
                  <a:pt x="43" y="35"/>
                </a:lnTo>
                <a:lnTo>
                  <a:pt x="44" y="4"/>
                </a:lnTo>
                <a:lnTo>
                  <a:pt x="46" y="35"/>
                </a:lnTo>
                <a:lnTo>
                  <a:pt x="48" y="36"/>
                </a:lnTo>
                <a:lnTo>
                  <a:pt x="47" y="36"/>
                </a:lnTo>
                <a:lnTo>
                  <a:pt x="47" y="43"/>
                </a:lnTo>
                <a:cubicBezTo>
                  <a:pt x="48" y="45"/>
                  <a:pt x="49" y="46"/>
                  <a:pt x="49" y="48"/>
                </a:cubicBezTo>
                <a:lnTo>
                  <a:pt x="50" y="48"/>
                </a:lnTo>
                <a:cubicBezTo>
                  <a:pt x="49" y="51"/>
                  <a:pt x="49" y="52"/>
                  <a:pt x="50" y="55"/>
                </a:cubicBezTo>
                <a:cubicBezTo>
                  <a:pt x="50" y="55"/>
                  <a:pt x="51" y="55"/>
                  <a:pt x="51" y="55"/>
                </a:cubicBezTo>
                <a:cubicBezTo>
                  <a:pt x="50" y="59"/>
                  <a:pt x="51" y="61"/>
                  <a:pt x="52" y="64"/>
                </a:cubicBezTo>
                <a:cubicBezTo>
                  <a:pt x="53" y="64"/>
                  <a:pt x="54" y="65"/>
                  <a:pt x="54" y="65"/>
                </a:cubicBezTo>
                <a:cubicBezTo>
                  <a:pt x="55" y="62"/>
                  <a:pt x="57" y="64"/>
                  <a:pt x="58" y="63"/>
                </a:cubicBezTo>
                <a:cubicBezTo>
                  <a:pt x="59" y="59"/>
                  <a:pt x="59" y="57"/>
                  <a:pt x="61" y="55"/>
                </a:cubicBezTo>
                <a:cubicBezTo>
                  <a:pt x="61" y="53"/>
                  <a:pt x="61" y="52"/>
                  <a:pt x="62" y="50"/>
                </a:cubicBezTo>
                <a:cubicBezTo>
                  <a:pt x="64" y="52"/>
                  <a:pt x="62" y="56"/>
                  <a:pt x="66" y="57"/>
                </a:cubicBezTo>
                <a:cubicBezTo>
                  <a:pt x="66" y="57"/>
                  <a:pt x="66" y="57"/>
                  <a:pt x="66" y="58"/>
                </a:cubicBezTo>
                <a:cubicBezTo>
                  <a:pt x="67" y="56"/>
                  <a:pt x="67" y="54"/>
                  <a:pt x="68" y="53"/>
                </a:cubicBezTo>
                <a:cubicBezTo>
                  <a:pt x="69" y="54"/>
                  <a:pt x="68" y="56"/>
                  <a:pt x="70" y="58"/>
                </a:cubicBezTo>
                <a:cubicBezTo>
                  <a:pt x="70" y="60"/>
                  <a:pt x="70" y="60"/>
                  <a:pt x="70" y="61"/>
                </a:cubicBezTo>
                <a:cubicBezTo>
                  <a:pt x="70" y="61"/>
                  <a:pt x="71" y="61"/>
                  <a:pt x="71" y="61"/>
                </a:cubicBezTo>
                <a:cubicBezTo>
                  <a:pt x="71" y="62"/>
                  <a:pt x="71" y="62"/>
                  <a:pt x="72" y="63"/>
                </a:cubicBezTo>
                <a:cubicBezTo>
                  <a:pt x="73" y="63"/>
                  <a:pt x="74" y="63"/>
                  <a:pt x="76" y="64"/>
                </a:cubicBezTo>
                <a:cubicBezTo>
                  <a:pt x="76" y="64"/>
                  <a:pt x="76" y="64"/>
                  <a:pt x="76" y="64"/>
                </a:cubicBezTo>
                <a:cubicBezTo>
                  <a:pt x="77" y="65"/>
                  <a:pt x="78" y="65"/>
                  <a:pt x="79" y="65"/>
                </a:cubicBezTo>
                <a:cubicBezTo>
                  <a:pt x="78" y="64"/>
                  <a:pt x="78" y="63"/>
                  <a:pt x="78" y="62"/>
                </a:cubicBezTo>
                <a:cubicBezTo>
                  <a:pt x="79" y="62"/>
                  <a:pt x="79" y="61"/>
                  <a:pt x="79" y="61"/>
                </a:cubicBezTo>
                <a:cubicBezTo>
                  <a:pt x="79" y="63"/>
                  <a:pt x="80" y="64"/>
                  <a:pt x="80" y="65"/>
                </a:cubicBezTo>
                <a:cubicBezTo>
                  <a:pt x="80" y="65"/>
                  <a:pt x="81" y="66"/>
                  <a:pt x="82" y="66"/>
                </a:cubicBezTo>
                <a:cubicBezTo>
                  <a:pt x="82" y="66"/>
                  <a:pt x="82" y="65"/>
                  <a:pt x="82" y="65"/>
                </a:cubicBezTo>
                <a:cubicBezTo>
                  <a:pt x="85" y="66"/>
                  <a:pt x="92" y="65"/>
                  <a:pt x="94" y="67"/>
                </a:cubicBezTo>
                <a:cubicBezTo>
                  <a:pt x="96" y="64"/>
                  <a:pt x="95" y="60"/>
                  <a:pt x="95" y="56"/>
                </a:cubicBezTo>
                <a:cubicBezTo>
                  <a:pt x="96" y="56"/>
                  <a:pt x="96" y="56"/>
                  <a:pt x="96" y="56"/>
                </a:cubicBezTo>
                <a:cubicBezTo>
                  <a:pt x="96" y="57"/>
                  <a:pt x="96" y="58"/>
                  <a:pt x="96" y="59"/>
                </a:cubicBezTo>
                <a:cubicBezTo>
                  <a:pt x="97" y="59"/>
                  <a:pt x="97" y="59"/>
                  <a:pt x="97" y="58"/>
                </a:cubicBezTo>
                <a:cubicBezTo>
                  <a:pt x="97" y="59"/>
                  <a:pt x="98" y="60"/>
                  <a:pt x="98" y="61"/>
                </a:cubicBezTo>
                <a:cubicBezTo>
                  <a:pt x="99" y="62"/>
                  <a:pt x="99" y="62"/>
                  <a:pt x="100" y="61"/>
                </a:cubicBezTo>
                <a:cubicBezTo>
                  <a:pt x="100" y="62"/>
                  <a:pt x="100" y="63"/>
                  <a:pt x="100" y="63"/>
                </a:cubicBezTo>
                <a:cubicBezTo>
                  <a:pt x="101" y="63"/>
                  <a:pt x="102" y="64"/>
                  <a:pt x="103" y="64"/>
                </a:cubicBezTo>
                <a:cubicBezTo>
                  <a:pt x="103" y="62"/>
                  <a:pt x="103" y="60"/>
                  <a:pt x="103" y="59"/>
                </a:cubicBezTo>
                <a:cubicBezTo>
                  <a:pt x="103" y="59"/>
                  <a:pt x="104" y="59"/>
                  <a:pt x="104" y="59"/>
                </a:cubicBezTo>
                <a:cubicBezTo>
                  <a:pt x="104" y="58"/>
                  <a:pt x="104" y="57"/>
                  <a:pt x="104" y="56"/>
                </a:cubicBezTo>
                <a:cubicBezTo>
                  <a:pt x="105" y="56"/>
                  <a:pt x="105" y="56"/>
                  <a:pt x="105" y="56"/>
                </a:cubicBezTo>
                <a:cubicBezTo>
                  <a:pt x="105" y="57"/>
                  <a:pt x="106" y="58"/>
                  <a:pt x="106" y="59"/>
                </a:cubicBezTo>
                <a:cubicBezTo>
                  <a:pt x="106" y="59"/>
                  <a:pt x="106" y="59"/>
                  <a:pt x="107" y="59"/>
                </a:cubicBezTo>
                <a:cubicBezTo>
                  <a:pt x="107" y="60"/>
                  <a:pt x="107" y="60"/>
                  <a:pt x="107" y="61"/>
                </a:cubicBezTo>
                <a:cubicBezTo>
                  <a:pt x="108" y="60"/>
                  <a:pt x="109" y="60"/>
                  <a:pt x="110" y="60"/>
                </a:cubicBezTo>
                <a:cubicBezTo>
                  <a:pt x="110" y="60"/>
                  <a:pt x="111" y="60"/>
                  <a:pt x="111" y="60"/>
                </a:cubicBezTo>
                <a:cubicBezTo>
                  <a:pt x="111" y="60"/>
                  <a:pt x="111" y="60"/>
                  <a:pt x="112" y="60"/>
                </a:cubicBezTo>
                <a:cubicBezTo>
                  <a:pt x="112" y="59"/>
                  <a:pt x="112" y="59"/>
                  <a:pt x="112" y="58"/>
                </a:cubicBezTo>
                <a:cubicBezTo>
                  <a:pt x="114" y="58"/>
                  <a:pt x="114" y="58"/>
                  <a:pt x="115" y="59"/>
                </a:cubicBezTo>
                <a:cubicBezTo>
                  <a:pt x="121" y="48"/>
                  <a:pt x="126" y="37"/>
                  <a:pt x="132" y="26"/>
                </a:cubicBezTo>
                <a:cubicBezTo>
                  <a:pt x="131" y="26"/>
                  <a:pt x="130" y="25"/>
                  <a:pt x="129" y="24"/>
                </a:cubicBezTo>
                <a:cubicBezTo>
                  <a:pt x="132" y="25"/>
                  <a:pt x="132" y="25"/>
                  <a:pt x="134" y="27"/>
                </a:cubicBezTo>
                <a:cubicBezTo>
                  <a:pt x="139" y="27"/>
                  <a:pt x="144" y="28"/>
                  <a:pt x="148" y="28"/>
                </a:cubicBezTo>
                <a:cubicBezTo>
                  <a:pt x="146" y="26"/>
                  <a:pt x="143" y="25"/>
                  <a:pt x="140" y="23"/>
                </a:cubicBezTo>
                <a:cubicBezTo>
                  <a:pt x="140" y="23"/>
                  <a:pt x="140" y="23"/>
                  <a:pt x="140" y="23"/>
                </a:cubicBezTo>
                <a:cubicBezTo>
                  <a:pt x="140" y="23"/>
                  <a:pt x="139" y="23"/>
                  <a:pt x="138" y="23"/>
                </a:cubicBezTo>
                <a:cubicBezTo>
                  <a:pt x="138" y="22"/>
                  <a:pt x="138" y="22"/>
                  <a:pt x="139" y="22"/>
                </a:cubicBezTo>
                <a:cubicBezTo>
                  <a:pt x="138" y="22"/>
                  <a:pt x="138" y="22"/>
                  <a:pt x="138" y="21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42" y="23"/>
                  <a:pt x="145" y="25"/>
                  <a:pt x="149" y="27"/>
                </a:cubicBezTo>
                <a:cubicBezTo>
                  <a:pt x="151" y="27"/>
                  <a:pt x="151" y="28"/>
                  <a:pt x="153" y="28"/>
                </a:cubicBezTo>
                <a:cubicBezTo>
                  <a:pt x="153" y="28"/>
                  <a:pt x="153" y="29"/>
                  <a:pt x="153" y="29"/>
                </a:cubicBezTo>
                <a:cubicBezTo>
                  <a:pt x="153" y="29"/>
                  <a:pt x="153" y="29"/>
                  <a:pt x="154" y="29"/>
                </a:cubicBezTo>
                <a:cubicBezTo>
                  <a:pt x="148" y="40"/>
                  <a:pt x="143" y="51"/>
                  <a:pt x="140" y="62"/>
                </a:cubicBezTo>
                <a:cubicBezTo>
                  <a:pt x="147" y="61"/>
                  <a:pt x="154" y="62"/>
                  <a:pt x="161" y="63"/>
                </a:cubicBezTo>
                <a:cubicBezTo>
                  <a:pt x="161" y="63"/>
                  <a:pt x="162" y="63"/>
                  <a:pt x="162" y="64"/>
                </a:cubicBezTo>
                <a:cubicBezTo>
                  <a:pt x="164" y="64"/>
                  <a:pt x="165" y="63"/>
                  <a:pt x="169" y="64"/>
                </a:cubicBezTo>
                <a:cubicBezTo>
                  <a:pt x="169" y="63"/>
                  <a:pt x="169" y="63"/>
                  <a:pt x="169" y="63"/>
                </a:cubicBezTo>
                <a:cubicBezTo>
                  <a:pt x="173" y="65"/>
                  <a:pt x="175" y="66"/>
                  <a:pt x="179" y="67"/>
                </a:cubicBezTo>
                <a:lnTo>
                  <a:pt x="179" y="81"/>
                </a:lnTo>
                <a:lnTo>
                  <a:pt x="0" y="81"/>
                </a:lnTo>
                <a:close/>
                <a:moveTo>
                  <a:pt x="161" y="58"/>
                </a:moveTo>
                <a:cubicBezTo>
                  <a:pt x="160" y="54"/>
                  <a:pt x="160" y="54"/>
                  <a:pt x="160" y="45"/>
                </a:cubicBezTo>
                <a:cubicBezTo>
                  <a:pt x="159" y="45"/>
                  <a:pt x="159" y="45"/>
                  <a:pt x="158" y="45"/>
                </a:cubicBezTo>
                <a:cubicBezTo>
                  <a:pt x="158" y="44"/>
                  <a:pt x="158" y="44"/>
                  <a:pt x="158" y="43"/>
                </a:cubicBezTo>
                <a:cubicBezTo>
                  <a:pt x="157" y="43"/>
                  <a:pt x="157" y="43"/>
                  <a:pt x="157" y="43"/>
                </a:cubicBezTo>
                <a:cubicBezTo>
                  <a:pt x="157" y="44"/>
                  <a:pt x="157" y="44"/>
                  <a:pt x="157" y="45"/>
                </a:cubicBezTo>
                <a:cubicBezTo>
                  <a:pt x="158" y="46"/>
                  <a:pt x="159" y="46"/>
                  <a:pt x="158" y="48"/>
                </a:cubicBezTo>
                <a:cubicBezTo>
                  <a:pt x="157" y="48"/>
                  <a:pt x="156" y="48"/>
                  <a:pt x="155" y="48"/>
                </a:cubicBezTo>
                <a:cubicBezTo>
                  <a:pt x="155" y="46"/>
                  <a:pt x="156" y="45"/>
                  <a:pt x="156" y="42"/>
                </a:cubicBezTo>
                <a:cubicBezTo>
                  <a:pt x="158" y="43"/>
                  <a:pt x="158" y="44"/>
                  <a:pt x="160" y="45"/>
                </a:cubicBezTo>
                <a:cubicBezTo>
                  <a:pt x="160" y="42"/>
                  <a:pt x="157" y="38"/>
                  <a:pt x="161" y="38"/>
                </a:cubicBezTo>
                <a:cubicBezTo>
                  <a:pt x="162" y="38"/>
                  <a:pt x="162" y="39"/>
                  <a:pt x="162" y="39"/>
                </a:cubicBezTo>
                <a:cubicBezTo>
                  <a:pt x="161" y="42"/>
                  <a:pt x="161" y="42"/>
                  <a:pt x="161" y="44"/>
                </a:cubicBezTo>
                <a:cubicBezTo>
                  <a:pt x="163" y="44"/>
                  <a:pt x="163" y="43"/>
                  <a:pt x="165" y="42"/>
                </a:cubicBezTo>
                <a:cubicBezTo>
                  <a:pt x="165" y="44"/>
                  <a:pt x="167" y="46"/>
                  <a:pt x="167" y="48"/>
                </a:cubicBezTo>
                <a:cubicBezTo>
                  <a:pt x="165" y="48"/>
                  <a:pt x="164" y="48"/>
                  <a:pt x="163" y="48"/>
                </a:cubicBezTo>
                <a:cubicBezTo>
                  <a:pt x="163" y="47"/>
                  <a:pt x="163" y="46"/>
                  <a:pt x="164" y="45"/>
                </a:cubicBezTo>
                <a:cubicBezTo>
                  <a:pt x="164" y="45"/>
                  <a:pt x="164" y="45"/>
                  <a:pt x="164" y="45"/>
                </a:cubicBezTo>
                <a:cubicBezTo>
                  <a:pt x="164" y="44"/>
                  <a:pt x="164" y="43"/>
                  <a:pt x="164" y="43"/>
                </a:cubicBezTo>
                <a:cubicBezTo>
                  <a:pt x="163" y="44"/>
                  <a:pt x="163" y="45"/>
                  <a:pt x="161" y="46"/>
                </a:cubicBezTo>
                <a:cubicBezTo>
                  <a:pt x="161" y="50"/>
                  <a:pt x="161" y="54"/>
                  <a:pt x="161" y="58"/>
                </a:cubicBezTo>
                <a:close/>
                <a:moveTo>
                  <a:pt x="68" y="52"/>
                </a:moveTo>
                <a:cubicBezTo>
                  <a:pt x="68" y="52"/>
                  <a:pt x="68" y="52"/>
                  <a:pt x="68" y="51"/>
                </a:cubicBezTo>
                <a:cubicBezTo>
                  <a:pt x="68" y="51"/>
                  <a:pt x="68" y="51"/>
                  <a:pt x="68" y="51"/>
                </a:cubicBezTo>
                <a:cubicBezTo>
                  <a:pt x="68" y="52"/>
                  <a:pt x="68" y="52"/>
                  <a:pt x="68" y="52"/>
                </a:cubicBezTo>
                <a:cubicBezTo>
                  <a:pt x="68" y="52"/>
                  <a:pt x="68" y="52"/>
                  <a:pt x="68" y="52"/>
                </a:cubicBezTo>
                <a:close/>
                <a:moveTo>
                  <a:pt x="128" y="24"/>
                </a:moveTo>
                <a:cubicBezTo>
                  <a:pt x="127" y="23"/>
                  <a:pt x="125" y="22"/>
                  <a:pt x="123" y="22"/>
                </a:cubicBezTo>
                <a:cubicBezTo>
                  <a:pt x="123" y="22"/>
                  <a:pt x="123" y="21"/>
                  <a:pt x="123" y="21"/>
                </a:cubicBezTo>
                <a:cubicBezTo>
                  <a:pt x="123" y="20"/>
                  <a:pt x="122" y="20"/>
                  <a:pt x="122" y="20"/>
                </a:cubicBezTo>
                <a:cubicBezTo>
                  <a:pt x="122" y="20"/>
                  <a:pt x="122" y="20"/>
                  <a:pt x="122" y="19"/>
                </a:cubicBezTo>
                <a:cubicBezTo>
                  <a:pt x="125" y="21"/>
                  <a:pt x="126" y="22"/>
                  <a:pt x="130" y="22"/>
                </a:cubicBezTo>
                <a:cubicBezTo>
                  <a:pt x="130" y="22"/>
                  <a:pt x="130" y="23"/>
                  <a:pt x="130" y="23"/>
                </a:cubicBezTo>
                <a:cubicBezTo>
                  <a:pt x="129" y="23"/>
                  <a:pt x="129" y="23"/>
                  <a:pt x="129" y="23"/>
                </a:cubicBezTo>
                <a:cubicBezTo>
                  <a:pt x="129" y="23"/>
                  <a:pt x="129" y="24"/>
                  <a:pt x="129" y="24"/>
                </a:cubicBezTo>
                <a:cubicBezTo>
                  <a:pt x="129" y="24"/>
                  <a:pt x="128" y="24"/>
                  <a:pt x="128" y="24"/>
                </a:cubicBezTo>
                <a:close/>
                <a:moveTo>
                  <a:pt x="44" y="4"/>
                </a:moveTo>
                <a:cubicBezTo>
                  <a:pt x="44" y="3"/>
                  <a:pt x="44" y="3"/>
                  <a:pt x="44" y="3"/>
                </a:cubicBezTo>
                <a:cubicBezTo>
                  <a:pt x="44" y="3"/>
                  <a:pt x="44" y="2"/>
                  <a:pt x="44" y="2"/>
                </a:cubicBezTo>
                <a:cubicBezTo>
                  <a:pt x="44" y="3"/>
                  <a:pt x="44" y="3"/>
                  <a:pt x="44" y="4"/>
                </a:cubicBezTo>
                <a:cubicBezTo>
                  <a:pt x="44" y="4"/>
                  <a:pt x="44" y="4"/>
                  <a:pt x="44" y="4"/>
                </a:cubicBezTo>
                <a:close/>
                <a:moveTo>
                  <a:pt x="44" y="2"/>
                </a:moveTo>
                <a:cubicBezTo>
                  <a:pt x="44" y="1"/>
                  <a:pt x="44" y="0"/>
                  <a:pt x="44" y="0"/>
                </a:cubicBezTo>
                <a:cubicBezTo>
                  <a:pt x="44" y="0"/>
                  <a:pt x="44" y="0"/>
                  <a:pt x="45" y="0"/>
                </a:cubicBezTo>
                <a:cubicBezTo>
                  <a:pt x="44" y="1"/>
                  <a:pt x="44" y="1"/>
                  <a:pt x="44" y="2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/>
          </a:p>
        </p:txBody>
      </p:sp>
      <p:sp>
        <p:nvSpPr>
          <p:cNvPr id="22532" name="Rectangle 1048"/>
          <p:cNvSpPr>
            <a:spLocks noChangeArrowheads="1"/>
          </p:cNvSpPr>
          <p:nvPr/>
        </p:nvSpPr>
        <p:spPr bwMode="auto">
          <a:xfrm>
            <a:off x="-4763" y="6731000"/>
            <a:ext cx="9148763" cy="13652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98" tIns="45699" rIns="91398" bIns="45699"/>
          <a:lstStyle/>
          <a:p>
            <a:endParaRPr lang="ru-RU">
              <a:latin typeface="Calibri" pitchFamily="34" charset="0"/>
              <a:cs typeface="Arial" charset="0"/>
            </a:endParaRPr>
          </a:p>
        </p:txBody>
      </p:sp>
      <p:cxnSp>
        <p:nvCxnSpPr>
          <p:cNvPr id="22533" name="Прямая соединительная линия 2"/>
          <p:cNvCxnSpPr>
            <a:cxnSpLocks noChangeShapeType="1"/>
          </p:cNvCxnSpPr>
          <p:nvPr/>
        </p:nvCxnSpPr>
        <p:spPr bwMode="auto">
          <a:xfrm>
            <a:off x="1177925" y="6711950"/>
            <a:ext cx="7956550" cy="0"/>
          </a:xfrm>
          <a:prstGeom prst="line">
            <a:avLst/>
          </a:prstGeom>
          <a:noFill/>
          <a:ln w="9525" algn="ctr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4" name="Скругленный прямоугольник 34"/>
          <p:cNvSpPr>
            <a:spLocks noChangeArrowheads="1"/>
          </p:cNvSpPr>
          <p:nvPr/>
        </p:nvSpPr>
        <p:spPr bwMode="auto">
          <a:xfrm>
            <a:off x="8532813" y="44450"/>
            <a:ext cx="568325" cy="3492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66FF"/>
            </a:solidFill>
            <a:round/>
            <a:headEnd/>
            <a:tailEnd/>
          </a:ln>
        </p:spPr>
        <p:txBody>
          <a:bodyPr lIns="91398" tIns="45699" rIns="91398" bIns="45699" anchor="ctr"/>
          <a:lstStyle/>
          <a:p>
            <a:pPr algn="ctr" eaLnBrk="0" hangingPunct="0"/>
            <a:fld id="{39CD989D-1F26-49F9-9638-9845AE86B85A}" type="slidenum">
              <a:rPr lang="ru-RU" sz="2000" b="1">
                <a:solidFill>
                  <a:srgbClr val="0066FF"/>
                </a:solidFill>
                <a:latin typeface="Calibri" pitchFamily="34" charset="0"/>
                <a:cs typeface="Arial" charset="0"/>
              </a:rPr>
              <a:pPr algn="ctr" eaLnBrk="0" hangingPunct="0"/>
              <a:t>9</a:t>
            </a:fld>
            <a:endParaRPr lang="ru-RU" sz="2000" b="1">
              <a:solidFill>
                <a:srgbClr val="0066FF"/>
              </a:solidFill>
              <a:latin typeface="Calibri" pitchFamily="34" charset="0"/>
              <a:cs typeface="Arial" charset="0"/>
            </a:endParaRPr>
          </a:p>
        </p:txBody>
      </p:sp>
      <p:grpSp>
        <p:nvGrpSpPr>
          <p:cNvPr id="22535" name="Группа 18"/>
          <p:cNvGrpSpPr>
            <a:grpSpLocks/>
          </p:cNvGrpSpPr>
          <p:nvPr/>
        </p:nvGrpSpPr>
        <p:grpSpPr bwMode="auto">
          <a:xfrm>
            <a:off x="17463" y="-79375"/>
            <a:ext cx="682625" cy="771525"/>
            <a:chOff x="16542" y="-6616"/>
            <a:chExt cx="683567" cy="772310"/>
          </a:xfrm>
        </p:grpSpPr>
        <p:sp>
          <p:nvSpPr>
            <p:cNvPr id="20" name="Прямоугольник 19"/>
            <p:cNvSpPr>
              <a:spLocks noChangeArrowheads="1"/>
            </p:cNvSpPr>
            <p:nvPr/>
          </p:nvSpPr>
          <p:spPr bwMode="auto">
            <a:xfrm>
              <a:off x="178690" y="284193"/>
              <a:ext cx="359270" cy="270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8" tIns="45699" rIns="91398" bIns="45699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 dirty="0">
                <a:solidFill>
                  <a:schemeClr val="lt1"/>
                </a:solidFill>
                <a:latin typeface="+mn-lt"/>
              </a:endParaRPr>
            </a:p>
          </p:txBody>
        </p:sp>
        <p:pic>
          <p:nvPicPr>
            <p:cNvPr id="22537" name="Picture 6" descr="Эмблема большая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2" y="-6616"/>
              <a:ext cx="683567" cy="772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0" name="Picture 2" descr="C:\Users\53\Desktop\Материалы к  лекции\материалы к слайдам\МАРКОВ\група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9" y="692150"/>
            <a:ext cx="8785100" cy="583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70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125</Words>
  <Application>Microsoft Office PowerPoint</Application>
  <PresentationFormat>Экран (4:3)</PresentationFormat>
  <Paragraphs>56</Paragraphs>
  <Slides>12</Slides>
  <Notes>12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Тема Office</vt:lpstr>
      <vt:lpstr>Оформление по умолчанию</vt:lpstr>
      <vt:lpstr>Image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53</dc:creator>
  <cp:lastModifiedBy>53</cp:lastModifiedBy>
  <cp:revision>40</cp:revision>
  <dcterms:created xsi:type="dcterms:W3CDTF">2018-02-08T17:54:43Z</dcterms:created>
  <dcterms:modified xsi:type="dcterms:W3CDTF">2019-03-24T13:13:32Z</dcterms:modified>
</cp:coreProperties>
</file>