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9" r:id="rId2"/>
    <p:sldId id="265" r:id="rId3"/>
    <p:sldId id="263" r:id="rId4"/>
    <p:sldId id="258" r:id="rId5"/>
    <p:sldId id="259" r:id="rId6"/>
    <p:sldId id="261" r:id="rId7"/>
    <p:sldId id="260" r:id="rId8"/>
    <p:sldId id="331" r:id="rId9"/>
    <p:sldId id="332" r:id="rId10"/>
    <p:sldId id="33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8E035-5102-4E20-89DD-6BA33B18297C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F7322-48E6-4F44-A1ED-4D5A44B1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7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F21A77-01AF-48F5-B536-294802F6567D}" type="slidenum">
              <a:rPr lang="ru-RU" sz="1200">
                <a:solidFill>
                  <a:prstClr val="black"/>
                </a:solidFill>
              </a:rPr>
              <a:pPr algn="r" eaLnBrk="1" hangingPunct="1"/>
              <a:t>1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E8CC33-5A76-42C4-AF16-44206000A281}" type="slidenum">
              <a:rPr lang="ru-RU" sz="120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ru-RU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626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4225" cy="3446462"/>
          </a:xfrm>
          <a:ln/>
        </p:spPr>
      </p:sp>
      <p:sp>
        <p:nvSpPr>
          <p:cNvPr id="962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80997D-E23C-4A9C-A637-F8B4E5D7C24F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7E1E051-DA15-4D4B-B10D-4A9B06FB6BFF}" type="slidenum">
              <a:rPr lang="ru-RU" sz="1200">
                <a:cs typeface="Arial" charset="0"/>
              </a:rPr>
              <a:pPr algn="r"/>
              <a:t>10</a:t>
            </a:fld>
            <a:endParaRPr lang="ru-RU" sz="1200">
              <a:cs typeface="Arial" charset="0"/>
            </a:endParaRPr>
          </a:p>
        </p:txBody>
      </p:sp>
      <p:sp>
        <p:nvSpPr>
          <p:cNvPr id="1024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2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2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3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3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4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5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6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7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7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8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8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9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9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71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3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4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392C-135D-4E9B-96DF-F9C027207D9B}" type="datetimeFigureOut">
              <a:rPr lang="ru-RU" smtClean="0"/>
              <a:t>06.03.2018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vd.nist.gov/vuln-metrics/cvss/v2-calcul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6"/>
          <p:cNvGraphicFramePr>
            <a:graphicFrameLocks noChangeAspect="1"/>
          </p:cNvGraphicFramePr>
          <p:nvPr/>
        </p:nvGraphicFramePr>
        <p:xfrm>
          <a:off x="96838" y="812800"/>
          <a:ext cx="571500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4" imgW="3809524" imgH="30958730" progId="">
                  <p:embed/>
                </p:oleObj>
              </mc:Choice>
              <mc:Fallback>
                <p:oleObj name="Image" r:id="rId4" imgW="3809524" imgH="309587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812800"/>
                        <a:ext cx="571500" cy="556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Picture 7" descr="Орден Красн Знам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18"/>
          <p:cNvSpPr txBox="1">
            <a:spLocks noChangeArrowheads="1"/>
          </p:cNvSpPr>
          <p:nvPr/>
        </p:nvSpPr>
        <p:spPr bwMode="auto">
          <a:xfrm>
            <a:off x="687389" y="3682743"/>
            <a:ext cx="84566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/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КЛАССИФИКАЦИЯ  </a:t>
            </a:r>
            <a:r>
              <a:rPr lang="ru-RU" sz="2000" b="1" dirty="0">
                <a:solidFill>
                  <a:srgbClr val="003399"/>
                </a:solidFill>
                <a:cs typeface="Arial" charset="0"/>
              </a:rPr>
              <a:t>УЯЗВИМОСТЕЙ ПРОГРАММНОГО </a:t>
            </a:r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ОБЕСПЕЧЕНИЯ</a:t>
            </a:r>
          </a:p>
          <a:p>
            <a:pPr lvl="1" eaLnBrk="1" hangingPunct="1"/>
            <a:endParaRPr lang="ru-RU" sz="2000" b="1" dirty="0" smtClean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endParaRPr lang="ru-RU" sz="2000" b="1" dirty="0">
              <a:solidFill>
                <a:srgbClr val="003399"/>
              </a:solidFill>
              <a:cs typeface="Arial" charset="0"/>
            </a:endParaRPr>
          </a:p>
          <a:p>
            <a:pPr lvl="1" eaLnBrk="1" hangingPunct="1"/>
            <a:endParaRPr lang="ru-RU" sz="2000" dirty="0" smtClean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6</a:t>
            </a:r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. Классы опасностей  и оценивание  уязвимостей  программного обеспечения  информационных систем</a:t>
            </a:r>
            <a:endParaRPr lang="ru-RU" sz="2000" b="1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44037" name="Line 29"/>
          <p:cNvSpPr>
            <a:spLocks noChangeShapeType="1"/>
          </p:cNvSpPr>
          <p:nvPr/>
        </p:nvSpPr>
        <p:spPr bwMode="auto">
          <a:xfrm flipH="1">
            <a:off x="0" y="530225"/>
            <a:ext cx="9144000" cy="0"/>
          </a:xfrm>
          <a:prstGeom prst="line">
            <a:avLst/>
          </a:prstGeom>
          <a:noFill/>
          <a:ln w="57150" cmpd="thickThin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Ctr="1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4038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4039" name="Rectangle 1048"/>
          <p:cNvSpPr>
            <a:spLocks noChangeArrowheads="1"/>
          </p:cNvSpPr>
          <p:nvPr/>
        </p:nvSpPr>
        <p:spPr bwMode="auto">
          <a:xfrm>
            <a:off x="-3175" y="6731000"/>
            <a:ext cx="9147175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4040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1044"/>
          <p:cNvSpPr>
            <a:spLocks noChangeArrowheads="1"/>
          </p:cNvSpPr>
          <p:nvPr/>
        </p:nvSpPr>
        <p:spPr bwMode="auto">
          <a:xfrm>
            <a:off x="971550" y="-26988"/>
            <a:ext cx="8208963" cy="500063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cs typeface="Arial" pitchFamily="34" charset="0"/>
              </a:rPr>
              <a:t>УЯЗВИМОСТИ       ПРОГРАММНОГО     ОБЕСПЕЧЕНИЯ</a:t>
            </a:r>
          </a:p>
        </p:txBody>
      </p:sp>
      <p:sp>
        <p:nvSpPr>
          <p:cNvPr id="44042" name="Прямоугольник 2"/>
          <p:cNvSpPr>
            <a:spLocks noChangeArrowheads="1"/>
          </p:cNvSpPr>
          <p:nvPr/>
        </p:nvSpPr>
        <p:spPr bwMode="auto">
          <a:xfrm>
            <a:off x="971550" y="1136650"/>
            <a:ext cx="7993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</a:rPr>
              <a:t>Тема 1. Классификация уязвимостей программного обеспечения </a:t>
            </a:r>
          </a:p>
          <a:p>
            <a:r>
              <a:rPr lang="ru-RU" sz="3200" b="1">
                <a:solidFill>
                  <a:srgbClr val="FF0000"/>
                </a:solidFill>
              </a:rPr>
              <a:t>и  типы компьютерных атак</a:t>
            </a:r>
          </a:p>
        </p:txBody>
      </p:sp>
    </p:spTree>
    <p:extLst>
      <p:ext uri="{BB962C8B-B14F-4D97-AF65-F5344CB8AC3E}">
        <p14:creationId xmlns:p14="http://schemas.microsoft.com/office/powerpoint/2010/main" val="3986369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>
              <a:defRPr/>
            </a:pPr>
            <a:r>
              <a:rPr lang="ru-RU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УРОВНИ </a:t>
            </a:r>
            <a:r>
              <a:rPr lang="ru-RU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ОПАСНОСТИ УЯЗВИМОСТЕЙ   </a:t>
            </a:r>
            <a:r>
              <a:rPr lang="ru-RU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СЕТЕВОГО   ПЕРИМЕТРА</a:t>
            </a:r>
          </a:p>
        </p:txBody>
      </p:sp>
      <p:sp>
        <p:nvSpPr>
          <p:cNvPr id="3075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3076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3077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B0F3CADC-4948-4E32-B18D-E3D0318CD2AD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10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3079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3082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0" name="Picture 2" descr="C:\Users\53\Desktop\Материалы к  лекции\материалы к слайдам\Разное\статистика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00063"/>
            <a:ext cx="9083675" cy="602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876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endParaRPr lang="ru-RU" sz="2000" b="1" dirty="0" smtClean="0">
              <a:solidFill>
                <a:schemeClr val="bg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Единая система оценивания уязвимостей (CVSS)</a:t>
            </a:r>
          </a:p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2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320451" y="1052736"/>
            <a:ext cx="8498333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       При </a:t>
            </a:r>
            <a:r>
              <a:rPr lang="ru-RU" sz="2000" b="1" dirty="0"/>
              <a:t>описании каждой уязвимости в соответствии с  </a:t>
            </a:r>
            <a:r>
              <a:rPr lang="ru-RU" sz="2400" b="1" dirty="0"/>
              <a:t>ГОСТ Р 56545</a:t>
            </a:r>
            <a:r>
              <a:rPr lang="ru-RU" sz="2000" b="1" dirty="0"/>
              <a:t> в паспорте уязвимости необходимо указывать критерий ее опасности, который определяется на основе оценивания уязвимости. </a:t>
            </a:r>
            <a:endParaRPr lang="ru-RU" sz="2000" b="1" dirty="0" smtClean="0"/>
          </a:p>
          <a:p>
            <a:pPr algn="just"/>
            <a:endParaRPr lang="ru-RU" sz="2000" b="1" dirty="0" smtClean="0"/>
          </a:p>
          <a:p>
            <a:pPr algn="just"/>
            <a:endParaRPr lang="ru-RU" sz="2000" b="1" dirty="0" smtClean="0"/>
          </a:p>
          <a:p>
            <a:pPr algn="just"/>
            <a:r>
              <a:rPr lang="ru-RU" sz="2000" b="1" dirty="0" smtClean="0"/>
              <a:t>        Общепринятым </a:t>
            </a:r>
            <a:r>
              <a:rPr lang="ru-RU" sz="2000" b="1" dirty="0"/>
              <a:t>международным стандартом по оцениванию уязвимостей является единая система определения величины уязвимостей </a:t>
            </a:r>
            <a:r>
              <a:rPr lang="ru-RU" sz="2400" b="1" dirty="0"/>
              <a:t>(</a:t>
            </a:r>
            <a:r>
              <a:rPr lang="ru-RU" sz="2400" b="1" dirty="0" err="1"/>
              <a:t>Common</a:t>
            </a:r>
            <a:r>
              <a:rPr lang="ru-RU" sz="2400" b="1" dirty="0"/>
              <a:t> </a:t>
            </a:r>
            <a:r>
              <a:rPr lang="ru-RU" sz="2400" b="1" dirty="0" err="1"/>
              <a:t>Vulnerability</a:t>
            </a:r>
            <a:r>
              <a:rPr lang="ru-RU" sz="2400" b="1" dirty="0"/>
              <a:t> </a:t>
            </a:r>
            <a:r>
              <a:rPr lang="ru-RU" sz="2400" b="1" dirty="0" err="1"/>
              <a:t>Scoring</a:t>
            </a:r>
            <a:r>
              <a:rPr lang="ru-RU" sz="2400" b="1" dirty="0"/>
              <a:t> </a:t>
            </a:r>
            <a:r>
              <a:rPr lang="ru-RU" sz="2400" b="1" dirty="0" err="1"/>
              <a:t>System</a:t>
            </a:r>
            <a:r>
              <a:rPr lang="ru-RU" sz="2400" b="1" dirty="0"/>
              <a:t> – CVSS) </a:t>
            </a:r>
            <a:r>
              <a:rPr lang="ru-RU" sz="2000" b="1" dirty="0"/>
              <a:t>из состава пакета открытых международных стандартов </a:t>
            </a:r>
            <a:r>
              <a:rPr lang="ru-RU" sz="2400" b="1" dirty="0"/>
              <a:t>SCAP (</a:t>
            </a:r>
            <a:r>
              <a:rPr lang="ru-RU" sz="2400" b="1" dirty="0" err="1"/>
              <a:t>Security</a:t>
            </a:r>
            <a:r>
              <a:rPr lang="ru-RU" sz="2400" b="1" dirty="0"/>
              <a:t> </a:t>
            </a:r>
            <a:r>
              <a:rPr lang="ru-RU" sz="2400" b="1" dirty="0" err="1"/>
              <a:t>Content</a:t>
            </a:r>
            <a:r>
              <a:rPr lang="ru-RU" sz="2400" b="1" dirty="0"/>
              <a:t> </a:t>
            </a:r>
            <a:r>
              <a:rPr lang="ru-RU" sz="2400" b="1" dirty="0" err="1"/>
              <a:t>Automation</a:t>
            </a:r>
            <a:r>
              <a:rPr lang="ru-RU" sz="2400" b="1" dirty="0"/>
              <a:t> </a:t>
            </a:r>
            <a:r>
              <a:rPr lang="ru-RU" sz="2400" b="1" dirty="0" err="1"/>
              <a:t>Protocol</a:t>
            </a:r>
            <a:r>
              <a:rPr lang="ru-RU" sz="2000" b="1" dirty="0"/>
              <a:t>, scap.nist.gov) по автоматизации процесса управления уязвимостями</a:t>
            </a:r>
            <a:r>
              <a:rPr lang="ru-RU" sz="2000" b="1" dirty="0" smtClean="0"/>
              <a:t>.</a:t>
            </a:r>
          </a:p>
          <a:p>
            <a:endParaRPr lang="ru-RU" b="1" dirty="0" smtClean="0"/>
          </a:p>
          <a:p>
            <a:endParaRPr lang="ru-RU" b="1" dirty="0"/>
          </a:p>
          <a:p>
            <a:pPr algn="just"/>
            <a:r>
              <a:rPr lang="ru-RU" sz="2400" b="1" dirty="0"/>
              <a:t> </a:t>
            </a:r>
            <a:r>
              <a:rPr lang="ru-RU" sz="2400" b="1" dirty="0" smtClean="0"/>
              <a:t>       CVSS </a:t>
            </a:r>
            <a:r>
              <a:rPr lang="ru-RU" sz="2000" b="1" dirty="0"/>
              <a:t>описывает методику оценивания уязвимостей, которая взята за основу ФСТЭК России (bdu.fstec.ru/cvss2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12901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Метрики оценивания   уязвимостей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3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358775" y="751344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        В </a:t>
            </a:r>
            <a:r>
              <a:rPr lang="ru-RU" sz="2200" b="1" dirty="0"/>
              <a:t>состав методики оценивания уязвимостей </a:t>
            </a:r>
            <a:r>
              <a:rPr lang="en-US" sz="2400" b="1" dirty="0"/>
              <a:t>CVSS v</a:t>
            </a:r>
            <a:r>
              <a:rPr lang="ru-RU" sz="2400" b="1" dirty="0"/>
              <a:t>2 </a:t>
            </a:r>
            <a:r>
              <a:rPr lang="ru-RU" sz="2200" b="1" dirty="0" smtClean="0"/>
              <a:t>входит</a:t>
            </a:r>
          </a:p>
          <a:p>
            <a:pPr algn="ctr"/>
            <a:r>
              <a:rPr lang="ru-RU" sz="2200" b="1" dirty="0" smtClean="0"/>
              <a:t> </a:t>
            </a:r>
            <a:r>
              <a:rPr lang="ru-RU" sz="2200" b="1" dirty="0"/>
              <a:t>три группы метрик</a:t>
            </a:r>
            <a:r>
              <a:rPr lang="ru-RU" sz="2200" b="1" dirty="0" smtClean="0"/>
              <a:t>:</a:t>
            </a:r>
          </a:p>
          <a:p>
            <a:endParaRPr lang="ru-RU" sz="2400" b="1" dirty="0" smtClean="0"/>
          </a:p>
          <a:p>
            <a:pPr algn="just"/>
            <a:r>
              <a:rPr lang="ru-RU" sz="2400" b="1" dirty="0"/>
              <a:t> Базовые метрики </a:t>
            </a:r>
            <a:r>
              <a:rPr lang="ru-RU" sz="2000" b="1" dirty="0"/>
              <a:t>(</a:t>
            </a:r>
            <a:r>
              <a:rPr lang="ru-RU" sz="2000" b="1" dirty="0" err="1"/>
              <a:t>bas</a:t>
            </a:r>
            <a:r>
              <a:rPr lang="en-US" sz="2000" b="1" dirty="0" err="1"/>
              <a:t>ic</a:t>
            </a:r>
            <a:r>
              <a:rPr lang="ru-RU" sz="2000" b="1" dirty="0"/>
              <a:t>): используются для описания основополагающих сведений об уязвимости – возможности эксплуатации уязвимости и воздействии уязвимости на систему</a:t>
            </a:r>
            <a:r>
              <a:rPr lang="ru-RU" sz="2000" b="1" dirty="0" smtClean="0"/>
              <a:t>.</a:t>
            </a:r>
          </a:p>
          <a:p>
            <a:pPr marL="457200" indent="-457200" algn="just">
              <a:buAutoNum type="arabicParenR"/>
            </a:pPr>
            <a:endParaRPr lang="ru-RU" sz="2000" b="1" dirty="0"/>
          </a:p>
          <a:p>
            <a:pPr algn="just"/>
            <a:r>
              <a:rPr lang="ru-RU" sz="2000" b="1" dirty="0"/>
              <a:t> </a:t>
            </a:r>
            <a:r>
              <a:rPr lang="ru-RU" sz="2400" b="1" dirty="0"/>
              <a:t> Временные метрики </a:t>
            </a:r>
            <a:r>
              <a:rPr lang="ru-RU" sz="2000" b="1" dirty="0"/>
              <a:t>(</a:t>
            </a:r>
            <a:r>
              <a:rPr lang="ru-RU" sz="2000" b="1" dirty="0" err="1"/>
              <a:t>temporal</a:t>
            </a:r>
            <a:r>
              <a:rPr lang="ru-RU" sz="2000" b="1" dirty="0"/>
              <a:t>): при оценивании уязвимости учитывается время, например, опасность уязвимости (</a:t>
            </a:r>
            <a:r>
              <a:rPr lang="ru-RU" sz="2000" b="1" dirty="0" err="1"/>
              <a:t>severity</a:t>
            </a:r>
            <a:r>
              <a:rPr lang="ru-RU" sz="2000" b="1" dirty="0"/>
              <a:t> </a:t>
            </a:r>
            <a:r>
              <a:rPr lang="ru-RU" sz="2000" b="1" dirty="0" err="1"/>
              <a:t>of</a:t>
            </a:r>
            <a:r>
              <a:rPr lang="ru-RU" sz="2000" b="1" dirty="0"/>
              <a:t> </a:t>
            </a:r>
            <a:r>
              <a:rPr lang="ru-RU" sz="2000" b="1" dirty="0" err="1"/>
              <a:t>the</a:t>
            </a:r>
            <a:r>
              <a:rPr lang="ru-RU" sz="2000" b="1" dirty="0"/>
              <a:t> </a:t>
            </a:r>
            <a:r>
              <a:rPr lang="ru-RU" sz="2000" b="1" dirty="0" err="1"/>
              <a:t>vulnerability</a:t>
            </a:r>
            <a:r>
              <a:rPr lang="ru-RU" sz="2000" b="1" dirty="0"/>
              <a:t>) снижается с выходом официального обновления безопасности (</a:t>
            </a:r>
            <a:r>
              <a:rPr lang="ru-RU" sz="2000" b="1" dirty="0" err="1"/>
              <a:t>official</a:t>
            </a:r>
            <a:r>
              <a:rPr lang="ru-RU" sz="2000" b="1" dirty="0"/>
              <a:t> </a:t>
            </a:r>
            <a:r>
              <a:rPr lang="ru-RU" sz="2000" b="1" dirty="0" err="1"/>
              <a:t>patch</a:t>
            </a:r>
            <a:r>
              <a:rPr lang="ru-RU" sz="2000" b="1" dirty="0" smtClean="0"/>
              <a:t>).</a:t>
            </a:r>
          </a:p>
          <a:p>
            <a:endParaRPr lang="ru-RU" sz="2000" b="1" dirty="0" smtClean="0"/>
          </a:p>
          <a:p>
            <a:pPr algn="just"/>
            <a:r>
              <a:rPr lang="ru-RU" sz="2000" b="1" dirty="0"/>
              <a:t>  </a:t>
            </a:r>
            <a:r>
              <a:rPr lang="ru-RU" sz="2400" b="1" dirty="0"/>
              <a:t>Контекстные метрики </a:t>
            </a:r>
            <a:r>
              <a:rPr lang="ru-RU" sz="2000" b="1" dirty="0"/>
              <a:t>(</a:t>
            </a:r>
            <a:r>
              <a:rPr lang="ru-RU" sz="2000" b="1" dirty="0" err="1"/>
              <a:t>environmental</a:t>
            </a:r>
            <a:r>
              <a:rPr lang="ru-RU" sz="2000" b="1" dirty="0"/>
              <a:t>): при оценивании уязвимости во внимание принимаются вопросы контекста. Например, чем больше систем подвержены (</a:t>
            </a:r>
            <a:r>
              <a:rPr lang="ru-RU" sz="2000" b="1" dirty="0" err="1"/>
              <a:t>affected</a:t>
            </a:r>
            <a:r>
              <a:rPr lang="ru-RU" sz="2000" b="1" dirty="0"/>
              <a:t>) уязвимости, тем выше ее опасность.</a:t>
            </a:r>
          </a:p>
        </p:txBody>
      </p:sp>
    </p:spTree>
    <p:extLst>
      <p:ext uri="{BB962C8B-B14F-4D97-AF65-F5344CB8AC3E}">
        <p14:creationId xmlns:p14="http://schemas.microsoft.com/office/powerpoint/2010/main" val="550926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Комбинированная оценка уязвимостей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4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Прямоугольник 3"/>
          <p:cNvSpPr/>
          <p:nvPr/>
        </p:nvSpPr>
        <p:spPr>
          <a:xfrm>
            <a:off x="147415" y="1091585"/>
            <a:ext cx="8605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95" indent="450215" algn="just">
              <a:spcBef>
                <a:spcPts val="400"/>
              </a:spcBef>
              <a:spcAft>
                <a:spcPts val="400"/>
              </a:spcAft>
            </a:pPr>
            <a:endParaRPr lang="ru-RU" sz="2000" b="1" dirty="0">
              <a:effectLst/>
              <a:latin typeface="Times New Roman"/>
              <a:ea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388" y="1091585"/>
            <a:ext cx="8921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7713" y="524014"/>
            <a:ext cx="87851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Группа базовых метрик </a:t>
            </a:r>
            <a:r>
              <a:rPr lang="ru-RU" sz="2000" b="1" dirty="0"/>
              <a:t>(критериев) отражает аспекты опасности уязвимости, влияющие на доступность, целостность и конфиденциальность информации</a:t>
            </a:r>
            <a:r>
              <a:rPr lang="ru-RU" sz="2000" b="1" dirty="0" smtClean="0"/>
              <a:t>.</a:t>
            </a:r>
            <a:endParaRPr lang="ru-RU" sz="2000" b="1" dirty="0"/>
          </a:p>
          <a:p>
            <a:pPr algn="just"/>
            <a:r>
              <a:rPr lang="ru-RU" sz="2400" b="1" dirty="0"/>
              <a:t>Группа временных метрик </a:t>
            </a:r>
            <a:r>
              <a:rPr lang="ru-RU" sz="2000" b="1" dirty="0"/>
              <a:t>(критериев) отражает характеристики уязвимости, которые изменяются со временем (подтверждение технических параметров уязвимости, статус исправления уязвимости и доступность технологии эксплуатации), но не зависят от среды функционирования программного обеспечения</a:t>
            </a:r>
            <a:r>
              <a:rPr lang="ru-RU" sz="2000" b="1" dirty="0" smtClean="0"/>
              <a:t>.</a:t>
            </a:r>
            <a:endParaRPr lang="ru-RU" sz="2000" b="1" dirty="0"/>
          </a:p>
          <a:p>
            <a:pPr algn="just"/>
            <a:r>
              <a:rPr lang="ru-RU" sz="2400" b="1" dirty="0"/>
              <a:t>Группа контекстных метрик </a:t>
            </a:r>
            <a:r>
              <a:rPr lang="ru-RU" sz="2000" b="1" dirty="0"/>
              <a:t>(критериев) отражает характеристики уязвимости, зависящие от среды функционирования программного обеспечения</a:t>
            </a:r>
            <a:r>
              <a:rPr lang="ru-RU" sz="2000" b="1" dirty="0" smtClean="0"/>
              <a:t>.</a:t>
            </a:r>
          </a:p>
          <a:p>
            <a:pPr algn="just"/>
            <a:endParaRPr lang="ru-RU" sz="2000" b="1" dirty="0"/>
          </a:p>
          <a:p>
            <a:r>
              <a:rPr lang="ru-RU" sz="2000" b="1" dirty="0"/>
              <a:t>Для </a:t>
            </a:r>
            <a:r>
              <a:rPr lang="ru-RU" sz="2400" b="1" dirty="0" smtClean="0"/>
              <a:t>комбинированной </a:t>
            </a:r>
            <a:r>
              <a:rPr lang="ru-RU" sz="2400" b="1" dirty="0"/>
              <a:t>оценки </a:t>
            </a:r>
            <a:r>
              <a:rPr lang="ru-RU" sz="2000" b="1" dirty="0"/>
              <a:t>уязвимостей по различным группам метрик (критериев) используются базовый, временной и контекстный векторы уязвимости. </a:t>
            </a:r>
          </a:p>
          <a:p>
            <a:r>
              <a:rPr lang="ru-RU" sz="2400" b="1" dirty="0"/>
              <a:t>Количественная оценка степени опасности </a:t>
            </a:r>
            <a:r>
              <a:rPr lang="ru-RU" sz="2000" b="1" dirty="0"/>
              <a:t>уязвимости проводится по результатам анализа базового вектора уязвимости. Временные и контекстные векторы применяются только </a:t>
            </a:r>
            <a:r>
              <a:rPr lang="ru-RU" sz="2000" b="1" dirty="0" smtClean="0"/>
              <a:t>для уточнения базового </a:t>
            </a:r>
            <a:r>
              <a:rPr lang="ru-RU" sz="2000" b="1" dirty="0"/>
              <a:t>вектора.</a:t>
            </a:r>
          </a:p>
        </p:txBody>
      </p:sp>
    </p:spTree>
    <p:extLst>
      <p:ext uri="{BB962C8B-B14F-4D97-AF65-F5344CB8AC3E}">
        <p14:creationId xmlns:p14="http://schemas.microsoft.com/office/powerpoint/2010/main" val="156528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endParaRPr lang="ru-RU" b="1" dirty="0" smtClean="0">
              <a:solidFill>
                <a:schemeClr val="bg1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Формат базового вектора уязвимости</a:t>
            </a:r>
          </a:p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5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179389" y="836712"/>
            <a:ext cx="896461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Базовый вектор уязвимости CVSS v2 </a:t>
            </a:r>
            <a:r>
              <a:rPr lang="ru-RU" sz="2200" dirty="0"/>
              <a:t>представляет собой комбинированную информацию о базовых метриках (критериях), представляемую в виде текстовой формализованной записи (строки) и численного значения (оценки). </a:t>
            </a:r>
          </a:p>
          <a:p>
            <a:r>
              <a:rPr lang="ru-RU" sz="2200" b="1" dirty="0"/>
              <a:t>Базовый вектор </a:t>
            </a:r>
            <a:r>
              <a:rPr lang="en-US" sz="2800" b="1" i="1" dirty="0"/>
              <a:t>V</a:t>
            </a:r>
            <a:r>
              <a:rPr lang="en-US" sz="2800" b="1" dirty="0"/>
              <a:t> </a:t>
            </a:r>
            <a:r>
              <a:rPr lang="ru-RU" sz="2200" b="1" dirty="0" smtClean="0"/>
              <a:t>  уязвимости </a:t>
            </a:r>
            <a:r>
              <a:rPr lang="ru-RU" sz="2200" b="1" dirty="0"/>
              <a:t>имеет следующий формат</a:t>
            </a:r>
            <a:r>
              <a:rPr lang="ru-RU" sz="2200" b="1" dirty="0" smtClean="0"/>
              <a:t>:</a:t>
            </a:r>
          </a:p>
          <a:p>
            <a:endParaRPr lang="ru-RU" dirty="0"/>
          </a:p>
          <a:p>
            <a:pPr algn="ctr"/>
            <a:r>
              <a:rPr lang="en-US" sz="2400" i="1" dirty="0" smtClean="0"/>
              <a:t>AV: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/AC: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/</a:t>
            </a:r>
            <a:r>
              <a:rPr lang="en-US" sz="2400" i="1" dirty="0" err="1" smtClean="0"/>
              <a:t>Au:</a:t>
            </a:r>
            <a:r>
              <a:rPr lang="en-US" sz="2400" b="1" i="1" dirty="0" err="1" smtClean="0"/>
              <a:t>X</a:t>
            </a:r>
            <a:r>
              <a:rPr lang="en-US" sz="2400" i="1" dirty="0" smtClean="0"/>
              <a:t>/C: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/I: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/A:</a:t>
            </a:r>
            <a:r>
              <a:rPr lang="en-US" sz="2400" b="1" i="1" dirty="0" smtClean="0"/>
              <a:t>X</a:t>
            </a:r>
            <a:r>
              <a:rPr lang="en-US" sz="2400" dirty="0" smtClean="0"/>
              <a:t>,</a:t>
            </a:r>
            <a:r>
              <a:rPr lang="ru-RU" sz="2400" dirty="0" smtClean="0"/>
              <a:t>  </a:t>
            </a:r>
            <a:r>
              <a:rPr lang="ru-RU" dirty="0" smtClean="0"/>
              <a:t>где</a:t>
            </a:r>
            <a:r>
              <a:rPr lang="ru-RU" dirty="0"/>
              <a:t>: </a:t>
            </a:r>
            <a:endParaRPr lang="ru-RU" dirty="0" smtClean="0"/>
          </a:p>
          <a:p>
            <a:pPr algn="ctr"/>
            <a:r>
              <a:rPr lang="ru-RU" dirty="0"/>
              <a:t>	</a:t>
            </a:r>
          </a:p>
          <a:p>
            <a:pPr lvl="0"/>
            <a:r>
              <a:rPr lang="ru-RU" sz="2200" b="1" i="1" dirty="0"/>
              <a:t>AV</a:t>
            </a:r>
            <a:r>
              <a:rPr lang="ru-RU" sz="2200" b="1" dirty="0"/>
              <a:t> – метрика (критерий) способа получения доступа нарушителем</a:t>
            </a:r>
            <a:r>
              <a:rPr lang="ru-RU" sz="2200" b="1" dirty="0" smtClean="0"/>
              <a:t>;</a:t>
            </a:r>
            <a:endParaRPr lang="ru-RU" sz="2200" b="1" dirty="0"/>
          </a:p>
          <a:p>
            <a:pPr lvl="0"/>
            <a:r>
              <a:rPr lang="ru-RU" sz="2200" b="1" i="1" dirty="0"/>
              <a:t>AC</a:t>
            </a:r>
            <a:r>
              <a:rPr lang="ru-RU" sz="2200" b="1" dirty="0"/>
              <a:t> – метрика (критерий) сложности получения доступа нарушителем;</a:t>
            </a:r>
          </a:p>
          <a:p>
            <a:pPr lvl="0"/>
            <a:r>
              <a:rPr lang="ru-RU" sz="2200" b="1" i="1" dirty="0" err="1"/>
              <a:t>Au</a:t>
            </a:r>
            <a:r>
              <a:rPr lang="ru-RU" sz="2200" b="1" dirty="0"/>
              <a:t> – метрика (критерий) характеристики потребности нарушителя в аутентификации;</a:t>
            </a:r>
          </a:p>
          <a:p>
            <a:pPr lvl="0"/>
            <a:r>
              <a:rPr lang="ru-RU" sz="2200" b="1" i="1" dirty="0"/>
              <a:t>С</a:t>
            </a:r>
            <a:r>
              <a:rPr lang="ru-RU" sz="2200" b="1" dirty="0"/>
              <a:t> – метрика (критерий) влияния на конфиденциальность;</a:t>
            </a:r>
          </a:p>
          <a:p>
            <a:pPr lvl="0"/>
            <a:r>
              <a:rPr lang="ru-RU" sz="2200" b="1" i="1" dirty="0"/>
              <a:t>I</a:t>
            </a:r>
            <a:r>
              <a:rPr lang="ru-RU" sz="2200" b="1" dirty="0"/>
              <a:t> – метрика (критерий) влияния на целостность;</a:t>
            </a:r>
          </a:p>
          <a:p>
            <a:pPr lvl="0"/>
            <a:r>
              <a:rPr lang="ru-RU" sz="2200" b="1" i="1" dirty="0"/>
              <a:t>A</a:t>
            </a:r>
            <a:r>
              <a:rPr lang="ru-RU" sz="2200" b="1" dirty="0"/>
              <a:t> – метрика (критерий) влияния на доступность;</a:t>
            </a:r>
          </a:p>
          <a:p>
            <a:pPr lvl="0"/>
            <a:r>
              <a:rPr lang="ru-RU" sz="2200" b="1" i="1" dirty="0"/>
              <a:t>X</a:t>
            </a:r>
            <a:r>
              <a:rPr lang="ru-RU" sz="2200" b="1" dirty="0"/>
              <a:t> – значение метрики (критерия).</a:t>
            </a:r>
          </a:p>
        </p:txBody>
      </p:sp>
    </p:spTree>
    <p:extLst>
      <p:ext uri="{BB962C8B-B14F-4D97-AF65-F5344CB8AC3E}">
        <p14:creationId xmlns:p14="http://schemas.microsoft.com/office/powerpoint/2010/main" val="4116487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Значения метрик оценивания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6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233139" y="692150"/>
            <a:ext cx="86777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Каждая метрика (критерий) может принимать одно из трех значений. </a:t>
            </a:r>
            <a:endParaRPr lang="ru-RU" sz="2000" b="1" dirty="0" smtClean="0"/>
          </a:p>
          <a:p>
            <a:endParaRPr lang="ru-RU" sz="2000" b="1" dirty="0"/>
          </a:p>
          <a:p>
            <a:r>
              <a:rPr lang="ru-RU" sz="2400" b="1" dirty="0"/>
              <a:t>Метрика (критерий) </a:t>
            </a:r>
            <a:r>
              <a:rPr lang="ru-RU" sz="2400" b="1" i="1" dirty="0"/>
              <a:t>AV</a:t>
            </a:r>
            <a:r>
              <a:rPr lang="ru-RU" sz="2400" b="1" dirty="0"/>
              <a:t> </a:t>
            </a:r>
            <a:r>
              <a:rPr lang="ru-RU" sz="2000" b="1" dirty="0"/>
              <a:t>может принимать следующие значения: </a:t>
            </a:r>
          </a:p>
          <a:p>
            <a:pPr lvl="0"/>
            <a:r>
              <a:rPr lang="ru-RU" sz="2000" b="1" i="1" dirty="0"/>
              <a:t>L</a:t>
            </a:r>
            <a:r>
              <a:rPr lang="ru-RU" sz="2000" b="1" dirty="0"/>
              <a:t> – получение физического (локального) доступа к объекту;</a:t>
            </a:r>
          </a:p>
          <a:p>
            <a:pPr lvl="0"/>
            <a:r>
              <a:rPr lang="ru-RU" sz="2000" b="1" i="1" dirty="0"/>
              <a:t>A</a:t>
            </a:r>
            <a:r>
              <a:rPr lang="ru-RU" sz="2000" b="1" dirty="0"/>
              <a:t> – получение доступа к объекту из локальной вычислительной сети;</a:t>
            </a:r>
          </a:p>
          <a:p>
            <a:pPr lvl="0"/>
            <a:r>
              <a:rPr lang="ru-RU" sz="2000" b="1" i="1" dirty="0"/>
              <a:t>N</a:t>
            </a:r>
            <a:r>
              <a:rPr lang="ru-RU" sz="2000" b="1" dirty="0"/>
              <a:t> – получение доступа к объекту из любой вычислительной сети, связанной с объектом атаки</a:t>
            </a:r>
            <a:r>
              <a:rPr lang="ru-RU" sz="2000" b="1" dirty="0" smtClean="0"/>
              <a:t>.</a:t>
            </a:r>
          </a:p>
          <a:p>
            <a:pPr lvl="0"/>
            <a:endParaRPr lang="ru-RU" sz="2000" b="1" dirty="0"/>
          </a:p>
          <a:p>
            <a:r>
              <a:rPr lang="ru-RU" sz="2400" b="1" dirty="0"/>
              <a:t>Метрика (критерий) </a:t>
            </a:r>
            <a:r>
              <a:rPr lang="ru-RU" sz="2400" b="1" i="1" dirty="0"/>
              <a:t>A</a:t>
            </a:r>
            <a:r>
              <a:rPr lang="en-US" sz="2400" b="1" i="1" dirty="0"/>
              <a:t>C</a:t>
            </a:r>
            <a:r>
              <a:rPr lang="ru-RU" sz="2000" b="1" dirty="0"/>
              <a:t> может принимать следующие значения: </a:t>
            </a:r>
          </a:p>
          <a:p>
            <a:pPr lvl="0"/>
            <a:r>
              <a:rPr lang="ru-RU" sz="2000" b="1" i="1" dirty="0"/>
              <a:t>H</a:t>
            </a:r>
            <a:r>
              <a:rPr lang="ru-RU" sz="2000" b="1" dirty="0"/>
              <a:t> – для получения доступа требуется выполнение особых условий (например, повышение привилегий или получение дополнительной информации при помощи методов «социальной инженерии»); </a:t>
            </a:r>
          </a:p>
          <a:p>
            <a:pPr lvl="0"/>
            <a:r>
              <a:rPr lang="ru-RU" sz="2000" b="1" i="1" dirty="0"/>
              <a:t>M</a:t>
            </a:r>
            <a:r>
              <a:rPr lang="ru-RU" sz="2000" b="1" dirty="0"/>
              <a:t> – для получения доступа требуется выполнение специальных условий (например, прохождение нестандартной процедуры аутентификации или получение предварительной информации при действиях, приводящих к гарантированному результату); </a:t>
            </a:r>
          </a:p>
          <a:p>
            <a:pPr lvl="0"/>
            <a:r>
              <a:rPr lang="ru-RU" sz="2000" b="1" i="1" dirty="0"/>
              <a:t>L</a:t>
            </a:r>
            <a:r>
              <a:rPr lang="ru-RU" sz="2000" b="1" dirty="0"/>
              <a:t> – для получения доступа выполнение специальных условий 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1074700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Значения метрик оценивания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7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Прямоугольник 2"/>
          <p:cNvSpPr/>
          <p:nvPr/>
        </p:nvSpPr>
        <p:spPr>
          <a:xfrm>
            <a:off x="177068" y="607843"/>
            <a:ext cx="8785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Метрика (критерий) </a:t>
            </a:r>
            <a:r>
              <a:rPr lang="ru-RU" sz="2400" b="1" i="1" dirty="0"/>
              <a:t>A</a:t>
            </a:r>
            <a:r>
              <a:rPr lang="en-US" sz="2400" b="1" i="1" dirty="0"/>
              <a:t>u</a:t>
            </a:r>
            <a:r>
              <a:rPr lang="ru-RU" sz="2400" b="1" dirty="0"/>
              <a:t> </a:t>
            </a:r>
            <a:r>
              <a:rPr lang="ru-RU" sz="2000" b="1" dirty="0"/>
              <a:t>может принимать следующие значения:</a:t>
            </a:r>
          </a:p>
          <a:p>
            <a:pPr lvl="0"/>
            <a:r>
              <a:rPr lang="ru-RU" sz="2000" b="1" i="1" dirty="0"/>
              <a:t>N</a:t>
            </a:r>
            <a:r>
              <a:rPr lang="ru-RU" sz="2000" b="1" dirty="0"/>
              <a:t> – аутентификация не требуется; </a:t>
            </a:r>
          </a:p>
          <a:p>
            <a:pPr lvl="0"/>
            <a:r>
              <a:rPr lang="ru-RU" sz="2000" b="1" i="1" dirty="0"/>
              <a:t>S</a:t>
            </a:r>
            <a:r>
              <a:rPr lang="ru-RU" sz="2000" b="1" dirty="0"/>
              <a:t> – требуется однократная аутентификация;</a:t>
            </a:r>
          </a:p>
          <a:p>
            <a:pPr lvl="0"/>
            <a:r>
              <a:rPr lang="ru-RU" sz="2000" b="1" i="1" dirty="0"/>
              <a:t>M</a:t>
            </a:r>
            <a:r>
              <a:rPr lang="ru-RU" sz="2000" b="1" dirty="0"/>
              <a:t> – требуется многократная аутентификация</a:t>
            </a:r>
            <a:r>
              <a:rPr lang="ru-RU" sz="2000" b="1" dirty="0" smtClean="0"/>
              <a:t>.</a:t>
            </a:r>
          </a:p>
          <a:p>
            <a:pPr lvl="0"/>
            <a:endParaRPr lang="ru-RU" sz="2000" b="1" dirty="0"/>
          </a:p>
          <a:p>
            <a:r>
              <a:rPr lang="ru-RU" sz="2400" b="1" dirty="0"/>
              <a:t>Метрика (критерий) </a:t>
            </a:r>
            <a:r>
              <a:rPr lang="ru-RU" sz="2400" b="1" i="1" dirty="0"/>
              <a:t>C</a:t>
            </a:r>
            <a:r>
              <a:rPr lang="ru-RU" sz="2400" b="1" dirty="0"/>
              <a:t> </a:t>
            </a:r>
            <a:r>
              <a:rPr lang="ru-RU" sz="2000" b="1" dirty="0"/>
              <a:t>может принимать следующие значения: </a:t>
            </a:r>
          </a:p>
          <a:p>
            <a:pPr lvl="0"/>
            <a:r>
              <a:rPr lang="ru-RU" sz="2000" b="1" i="1" dirty="0"/>
              <a:t>N</a:t>
            </a:r>
            <a:r>
              <a:rPr lang="ru-RU" sz="2000" b="1" dirty="0"/>
              <a:t> – не оказывает влияния на конфиденциальность данных; </a:t>
            </a:r>
          </a:p>
          <a:p>
            <a:pPr lvl="0"/>
            <a:r>
              <a:rPr lang="ru-RU" sz="2000" b="1" i="1" dirty="0"/>
              <a:t>P</a:t>
            </a:r>
            <a:r>
              <a:rPr lang="ru-RU" sz="2000" b="1" dirty="0"/>
              <a:t> – частичное нарушение конфиденциальности данных;</a:t>
            </a:r>
          </a:p>
          <a:p>
            <a:pPr lvl="0"/>
            <a:r>
              <a:rPr lang="ru-RU" sz="2000" b="1" i="1" dirty="0"/>
              <a:t>C</a:t>
            </a:r>
            <a:r>
              <a:rPr lang="ru-RU" sz="2000" b="1" dirty="0"/>
              <a:t> – полное нарушение конфиденциальности данных</a:t>
            </a:r>
            <a:r>
              <a:rPr lang="ru-RU" sz="2000" b="1" dirty="0" smtClean="0"/>
              <a:t>.</a:t>
            </a:r>
          </a:p>
          <a:p>
            <a:pPr lvl="0"/>
            <a:endParaRPr lang="ru-RU" sz="2000" b="1" dirty="0"/>
          </a:p>
          <a:p>
            <a:r>
              <a:rPr lang="ru-RU" sz="2400" b="1" dirty="0"/>
              <a:t>Метрика (критерий) </a:t>
            </a:r>
            <a:r>
              <a:rPr lang="ru-RU" sz="2400" b="1" i="1" dirty="0"/>
              <a:t>I</a:t>
            </a:r>
            <a:r>
              <a:rPr lang="ru-RU" sz="2400" b="1" dirty="0"/>
              <a:t> </a:t>
            </a:r>
            <a:r>
              <a:rPr lang="ru-RU" sz="2000" b="1" dirty="0"/>
              <a:t>может принимать следующие значения:</a:t>
            </a:r>
          </a:p>
          <a:p>
            <a:pPr lvl="0"/>
            <a:r>
              <a:rPr lang="ru-RU" sz="2000" b="1" i="1" dirty="0"/>
              <a:t>N</a:t>
            </a:r>
            <a:r>
              <a:rPr lang="ru-RU" sz="2000" b="1" dirty="0"/>
              <a:t> – не оказывает влияния на целостность данных; </a:t>
            </a:r>
          </a:p>
          <a:p>
            <a:pPr lvl="0"/>
            <a:r>
              <a:rPr lang="ru-RU" sz="2000" b="1" i="1" dirty="0"/>
              <a:t>P</a:t>
            </a:r>
            <a:r>
              <a:rPr lang="ru-RU" sz="2000" b="1" dirty="0"/>
              <a:t> – частичное неправомерное уничтожение или модифицирование данных;</a:t>
            </a:r>
          </a:p>
          <a:p>
            <a:pPr lvl="0"/>
            <a:r>
              <a:rPr lang="ru-RU" sz="2000" b="1" i="1" dirty="0"/>
              <a:t>C</a:t>
            </a:r>
            <a:r>
              <a:rPr lang="ru-RU" sz="2000" b="1" dirty="0"/>
              <a:t> – полное неправомерное уничтожение или модифицирование данных</a:t>
            </a:r>
            <a:r>
              <a:rPr lang="ru-RU" sz="2000" b="1" dirty="0" smtClean="0"/>
              <a:t>.</a:t>
            </a:r>
          </a:p>
          <a:p>
            <a:pPr lvl="0"/>
            <a:endParaRPr lang="ru-RU" sz="2000" b="1" dirty="0"/>
          </a:p>
          <a:p>
            <a:r>
              <a:rPr lang="ru-RU" sz="2400" b="1" dirty="0"/>
              <a:t>Метрика (критерий) A </a:t>
            </a:r>
            <a:r>
              <a:rPr lang="ru-RU" sz="2000" b="1" dirty="0"/>
              <a:t>может принимать следующие значения: </a:t>
            </a:r>
          </a:p>
          <a:p>
            <a:pPr lvl="0"/>
            <a:r>
              <a:rPr lang="ru-RU" sz="2000" b="1" i="1" dirty="0"/>
              <a:t>N</a:t>
            </a:r>
            <a:r>
              <a:rPr lang="ru-RU" sz="2000" b="1" dirty="0"/>
              <a:t> – не оказывает влияния на доступность данных; </a:t>
            </a:r>
          </a:p>
          <a:p>
            <a:pPr lvl="0"/>
            <a:r>
              <a:rPr lang="ru-RU" sz="2000" b="1" i="1" dirty="0"/>
              <a:t>P</a:t>
            </a:r>
            <a:r>
              <a:rPr lang="ru-RU" sz="2000" b="1" dirty="0"/>
              <a:t> – кратковременное неправомерное блокирование данных;</a:t>
            </a:r>
          </a:p>
          <a:p>
            <a:pPr lvl="0"/>
            <a:r>
              <a:rPr lang="ru-RU" sz="2000" b="1" i="1" dirty="0"/>
              <a:t>C</a:t>
            </a:r>
            <a:r>
              <a:rPr lang="ru-RU" sz="2000" b="1" dirty="0"/>
              <a:t> – долговременное неправомерное блокирование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48882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УРОВНИ ОПАСНОСТИ УЯЗВИМОСТЕЙ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8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538163" y="725904"/>
            <a:ext cx="811688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Численное значение базового вектора уязвимости (базовая оценка) изменяется </a:t>
            </a:r>
            <a:r>
              <a:rPr lang="ru-RU" sz="2800" b="1" dirty="0">
                <a:solidFill>
                  <a:srgbClr val="FF0000"/>
                </a:solidFill>
              </a:rPr>
              <a:t>от 0 до 10</a:t>
            </a:r>
            <a:r>
              <a:rPr lang="ru-RU" sz="2800" b="1" dirty="0" smtClean="0">
                <a:solidFill>
                  <a:srgbClr val="FF0000"/>
                </a:solidFill>
              </a:rPr>
              <a:t>.</a:t>
            </a:r>
          </a:p>
          <a:p>
            <a:endParaRPr lang="ru-RU" sz="2400" b="1" dirty="0"/>
          </a:p>
          <a:p>
            <a:r>
              <a:rPr lang="ru-RU" sz="2400" b="1" dirty="0"/>
              <a:t>На основе численного значения базового вектора </a:t>
            </a:r>
            <a:r>
              <a:rPr lang="en-US" sz="2400" b="1" i="1" dirty="0"/>
              <a:t>V</a:t>
            </a:r>
            <a:r>
              <a:rPr lang="ru-RU" sz="2400" b="1" dirty="0"/>
              <a:t> уязвимости (базовой оценки) присваиваются один из четырех уровней опасности: </a:t>
            </a:r>
            <a:endParaRPr lang="ru-RU" sz="2400" b="1" dirty="0" smtClean="0"/>
          </a:p>
          <a:p>
            <a:endParaRPr lang="ru-RU" sz="2400" b="1" dirty="0"/>
          </a:p>
          <a:p>
            <a:pPr lvl="0" algn="ctr"/>
            <a:r>
              <a:rPr lang="ru-RU" sz="2800" b="1" dirty="0">
                <a:solidFill>
                  <a:srgbClr val="00B050"/>
                </a:solidFill>
              </a:rPr>
              <a:t>низкий</a:t>
            </a: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уровень опасности, если 0,0 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  <a:sym typeface="Symbol"/>
              </a:rPr>
              <a:t>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 V 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  <a:sym typeface="Symbol"/>
              </a:rPr>
              <a:t>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 3,9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;</a:t>
            </a:r>
          </a:p>
          <a:p>
            <a:pPr lvl="0"/>
            <a:endParaRPr lang="ru-RU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lvl="0" algn="ctr"/>
            <a:r>
              <a:rPr lang="ru-RU" sz="2800" b="1" dirty="0">
                <a:solidFill>
                  <a:srgbClr val="7030A0"/>
                </a:solidFill>
              </a:rPr>
              <a:t>средний</a:t>
            </a:r>
            <a:r>
              <a:rPr lang="ru-RU" sz="2400" b="1" dirty="0"/>
              <a:t> уровень опасности, если 4,0 </a:t>
            </a:r>
            <a:r>
              <a:rPr lang="ru-RU" sz="2400" b="1" dirty="0">
                <a:sym typeface="Symbol"/>
              </a:rPr>
              <a:t></a:t>
            </a:r>
            <a:r>
              <a:rPr lang="ru-RU" sz="2400" b="1" dirty="0"/>
              <a:t> V </a:t>
            </a:r>
            <a:r>
              <a:rPr lang="ru-RU" sz="2400" b="1" dirty="0">
                <a:sym typeface="Symbol"/>
              </a:rPr>
              <a:t></a:t>
            </a:r>
            <a:r>
              <a:rPr lang="ru-RU" sz="2400" b="1" dirty="0"/>
              <a:t> 6,9</a:t>
            </a:r>
            <a:r>
              <a:rPr lang="ru-RU" sz="2400" b="1" dirty="0" smtClean="0"/>
              <a:t>;</a:t>
            </a:r>
          </a:p>
          <a:p>
            <a:pPr lvl="0"/>
            <a:endParaRPr lang="ru-RU" sz="2400" b="1" dirty="0"/>
          </a:p>
          <a:p>
            <a:pPr lvl="0" algn="ctr"/>
            <a:r>
              <a:rPr lang="ru-RU" sz="2800" b="1" dirty="0">
                <a:solidFill>
                  <a:srgbClr val="FFFF00"/>
                </a:solidFill>
              </a:rPr>
              <a:t>высокий</a:t>
            </a:r>
            <a:r>
              <a:rPr lang="ru-RU" sz="2400" b="1" dirty="0"/>
              <a:t> уровень опасности», если 7,0 </a:t>
            </a:r>
            <a:r>
              <a:rPr lang="ru-RU" sz="2400" b="1" dirty="0">
                <a:sym typeface="Symbol"/>
              </a:rPr>
              <a:t></a:t>
            </a:r>
            <a:r>
              <a:rPr lang="ru-RU" sz="2400" b="1" dirty="0"/>
              <a:t> V </a:t>
            </a:r>
            <a:r>
              <a:rPr lang="ru-RU" sz="2400" b="1" dirty="0">
                <a:sym typeface="Symbol"/>
              </a:rPr>
              <a:t></a:t>
            </a:r>
            <a:r>
              <a:rPr lang="ru-RU" sz="2400" b="1" dirty="0"/>
              <a:t> 9,9</a:t>
            </a:r>
            <a:r>
              <a:rPr lang="ru-RU" sz="2400" b="1" dirty="0" smtClean="0"/>
              <a:t>;</a:t>
            </a:r>
          </a:p>
          <a:p>
            <a:pPr lvl="0"/>
            <a:endParaRPr lang="ru-RU" sz="2400" b="1" dirty="0"/>
          </a:p>
          <a:p>
            <a:pPr lvl="0" algn="ctr"/>
            <a:r>
              <a:rPr lang="ru-RU" sz="2800" b="1" dirty="0">
                <a:solidFill>
                  <a:srgbClr val="FF0000"/>
                </a:solidFill>
              </a:rPr>
              <a:t>критический</a:t>
            </a:r>
            <a:r>
              <a:rPr lang="ru-RU" sz="2400" b="1" dirty="0"/>
              <a:t> уровень опасности», если V = 10,0.</a:t>
            </a:r>
          </a:p>
        </p:txBody>
      </p:sp>
    </p:spTree>
    <p:extLst>
      <p:ext uri="{BB962C8B-B14F-4D97-AF65-F5344CB8AC3E}">
        <p14:creationId xmlns:p14="http://schemas.microsoft.com/office/powerpoint/2010/main" val="629715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Автоматический  расчет  оценок  уязвимостей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9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Прямоугольник 1"/>
          <p:cNvSpPr/>
          <p:nvPr/>
        </p:nvSpPr>
        <p:spPr>
          <a:xfrm>
            <a:off x="179388" y="749325"/>
            <a:ext cx="892175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Формулы расчета базовой оценки </a:t>
            </a:r>
            <a:r>
              <a:rPr lang="ru-RU" sz="2000" b="1" dirty="0"/>
              <a:t>(</a:t>
            </a:r>
            <a:r>
              <a:rPr lang="ru-RU" sz="2000" b="1" dirty="0" err="1"/>
              <a:t>base</a:t>
            </a:r>
            <a:r>
              <a:rPr lang="ru-RU" sz="2000" b="1" dirty="0"/>
              <a:t> </a:t>
            </a:r>
            <a:r>
              <a:rPr lang="ru-RU" sz="2000" b="1" dirty="0" err="1"/>
              <a:t>score</a:t>
            </a:r>
            <a:r>
              <a:rPr lang="ru-RU" sz="2000" b="1" dirty="0"/>
              <a:t>), а также оценок других векторов (временного и контекстного), полученные экспертным методом на основе статистических исследований, приведены </a:t>
            </a:r>
            <a:r>
              <a:rPr lang="ru-RU" sz="2200" b="1" dirty="0"/>
              <a:t>в руководстве по CVSS v2 </a:t>
            </a:r>
            <a:r>
              <a:rPr lang="ru-RU" sz="2000" b="1" dirty="0"/>
              <a:t>(</a:t>
            </a:r>
            <a:r>
              <a:rPr lang="ru-RU" sz="2000" b="1" dirty="0">
                <a:solidFill>
                  <a:srgbClr val="FF0000"/>
                </a:solidFill>
              </a:rPr>
              <a:t>first.org/</a:t>
            </a:r>
            <a:r>
              <a:rPr lang="ru-RU" sz="2000" b="1" dirty="0" err="1">
                <a:solidFill>
                  <a:srgbClr val="FF0000"/>
                </a:solidFill>
              </a:rPr>
              <a:t>cvss</a:t>
            </a:r>
            <a:r>
              <a:rPr lang="ru-RU" sz="2000" b="1" dirty="0">
                <a:solidFill>
                  <a:srgbClr val="FF0000"/>
                </a:solidFill>
              </a:rPr>
              <a:t>/v2/</a:t>
            </a:r>
            <a:r>
              <a:rPr lang="ru-RU" sz="2000" b="1" dirty="0" err="1">
                <a:solidFill>
                  <a:srgbClr val="FF0000"/>
                </a:solidFill>
              </a:rPr>
              <a:t>guide</a:t>
            </a:r>
            <a:r>
              <a:rPr lang="ru-RU" sz="2000" b="1" dirty="0" smtClean="0">
                <a:solidFill>
                  <a:srgbClr val="FF0000"/>
                </a:solidFill>
              </a:rPr>
              <a:t>).</a:t>
            </a:r>
          </a:p>
          <a:p>
            <a:pPr algn="just"/>
            <a:endParaRPr lang="ru-RU" sz="2000" b="1" dirty="0"/>
          </a:p>
          <a:p>
            <a:pPr algn="just"/>
            <a:r>
              <a:rPr lang="ru-RU" sz="2400" b="1" dirty="0" smtClean="0"/>
              <a:t>Эксперту по </a:t>
            </a:r>
            <a:r>
              <a:rPr lang="ru-RU" sz="2400" b="1" dirty="0"/>
              <a:t>информационной безопасности </a:t>
            </a:r>
            <a:r>
              <a:rPr lang="ru-RU" sz="2000" b="1" dirty="0"/>
              <a:t>вручную рассчитывать оценки векторов не нужно. Для автоматического расчета имеются калькуляторы оценивания  уязвимостей по  </a:t>
            </a:r>
            <a:r>
              <a:rPr lang="ru-RU" sz="2400" b="1" dirty="0"/>
              <a:t>CVSS v2</a:t>
            </a:r>
            <a:r>
              <a:rPr lang="ru-RU" sz="2400" b="1" dirty="0" smtClean="0"/>
              <a:t>:</a:t>
            </a:r>
            <a:endParaRPr lang="ru-RU" sz="2400" b="1" dirty="0"/>
          </a:p>
          <a:p>
            <a:pPr lvl="0" algn="just"/>
            <a:r>
              <a:rPr lang="ru-RU" sz="2400" b="1" dirty="0"/>
              <a:t>калькулятор CVSS v2 ФСТЭК </a:t>
            </a:r>
            <a:r>
              <a:rPr lang="ru-RU" sz="2400" b="1" dirty="0" smtClean="0"/>
              <a:t>России</a:t>
            </a:r>
            <a:r>
              <a:rPr lang="ru-RU" sz="2000" b="1" dirty="0" smtClean="0"/>
              <a:t>: </a:t>
            </a:r>
            <a:r>
              <a:rPr lang="ru-RU" sz="2000" b="1" dirty="0" smtClean="0">
                <a:solidFill>
                  <a:srgbClr val="FF0000"/>
                </a:solidFill>
              </a:rPr>
              <a:t>http</a:t>
            </a:r>
            <a:r>
              <a:rPr lang="ru-RU" sz="2000" b="1" dirty="0">
                <a:solidFill>
                  <a:srgbClr val="FF0000"/>
                </a:solidFill>
              </a:rPr>
              <a:t>://bdu.fstec.ru/cvss2</a:t>
            </a:r>
          </a:p>
          <a:p>
            <a:pPr lvl="0" algn="just"/>
            <a:r>
              <a:rPr lang="ru-RU" sz="2400" b="1" dirty="0" smtClean="0"/>
              <a:t>калькулятор CVSS v2 центра компьютерной безопасности</a:t>
            </a:r>
            <a:r>
              <a:rPr lang="ru-RU" sz="2400" b="1" dirty="0"/>
              <a:t> NIST </a:t>
            </a:r>
            <a:endParaRPr lang="ru-RU" sz="2400" b="1" dirty="0" smtClean="0"/>
          </a:p>
          <a:p>
            <a:pPr lvl="0" algn="just"/>
            <a:r>
              <a:rPr lang="ru-RU" sz="2000" b="1" dirty="0" smtClean="0"/>
              <a:t>(</a:t>
            </a:r>
            <a:r>
              <a:rPr lang="ru-RU" sz="2400" b="1" dirty="0" err="1"/>
              <a:t>National</a:t>
            </a:r>
            <a:r>
              <a:rPr lang="ru-RU" sz="2400" b="1" dirty="0"/>
              <a:t> </a:t>
            </a:r>
            <a:r>
              <a:rPr lang="ru-RU" sz="2400" b="1" dirty="0" err="1"/>
              <a:t>Vulnerability</a:t>
            </a:r>
            <a:r>
              <a:rPr lang="ru-RU" sz="2400" b="1" dirty="0"/>
              <a:t> </a:t>
            </a:r>
            <a:r>
              <a:rPr lang="ru-RU" sz="2400" b="1" dirty="0" err="1"/>
              <a:t>Database</a:t>
            </a:r>
            <a:r>
              <a:rPr lang="ru-RU" sz="2000" b="1" dirty="0" smtClean="0"/>
              <a:t>): </a:t>
            </a:r>
          </a:p>
          <a:p>
            <a:pPr algn="just"/>
            <a:r>
              <a:rPr lang="ru-RU" sz="2000" b="1" dirty="0" smtClean="0">
                <a:solidFill>
                  <a:srgbClr val="FF0000"/>
                </a:solidFill>
                <a:hlinkClick r:id="rId4"/>
              </a:rPr>
              <a:t>https://nvd.nist.gov/vuln-metrics/cvss/v2-calculator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pPr algn="just"/>
            <a:endParaRPr lang="ru-RU" sz="20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000" b="1" dirty="0" smtClean="0"/>
              <a:t>Для </a:t>
            </a:r>
            <a:r>
              <a:rPr lang="ru-RU" sz="2000" b="1" dirty="0"/>
              <a:t>автоматического расчета </a:t>
            </a:r>
            <a:r>
              <a:rPr lang="ru-RU" sz="2000" b="1" dirty="0" smtClean="0"/>
              <a:t>необходимо на портале указанных сервисов  </a:t>
            </a:r>
            <a:r>
              <a:rPr lang="ru-RU" sz="2000" b="1" dirty="0"/>
              <a:t>ввести значения для соответствующих метрик и получить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695718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426</Words>
  <Application>Microsoft Office PowerPoint</Application>
  <PresentationFormat>Экран (4:3)</PresentationFormat>
  <Paragraphs>132</Paragraphs>
  <Slides>10</Slides>
  <Notes>10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53</dc:creator>
  <cp:lastModifiedBy>53</cp:lastModifiedBy>
  <cp:revision>45</cp:revision>
  <dcterms:created xsi:type="dcterms:W3CDTF">2018-02-08T17:54:43Z</dcterms:created>
  <dcterms:modified xsi:type="dcterms:W3CDTF">2018-03-06T10:32:03Z</dcterms:modified>
</cp:coreProperties>
</file>