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6" r:id="rId1"/>
  </p:sldMasterIdLst>
  <p:notesMasterIdLst>
    <p:notesMasterId r:id="rId24"/>
  </p:notesMasterIdLst>
  <p:sldIdLst>
    <p:sldId id="373" r:id="rId2"/>
    <p:sldId id="374" r:id="rId3"/>
    <p:sldId id="375" r:id="rId4"/>
    <p:sldId id="376" r:id="rId5"/>
    <p:sldId id="377" r:id="rId6"/>
    <p:sldId id="378" r:id="rId7"/>
    <p:sldId id="379" r:id="rId8"/>
    <p:sldId id="380" r:id="rId9"/>
    <p:sldId id="381" r:id="rId10"/>
    <p:sldId id="382" r:id="rId11"/>
    <p:sldId id="383" r:id="rId12"/>
    <p:sldId id="384" r:id="rId13"/>
    <p:sldId id="385" r:id="rId14"/>
    <p:sldId id="386" r:id="rId15"/>
    <p:sldId id="387" r:id="rId16"/>
    <p:sldId id="388" r:id="rId17"/>
    <p:sldId id="389" r:id="rId18"/>
    <p:sldId id="390" r:id="rId19"/>
    <p:sldId id="391" r:id="rId20"/>
    <p:sldId id="392" r:id="rId21"/>
    <p:sldId id="394" r:id="rId22"/>
    <p:sldId id="393"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onstantia" pitchFamily="18" charset="0"/>
        <a:ea typeface="+mn-ea"/>
        <a:cs typeface="Arial" charset="0"/>
      </a:defRPr>
    </a:lvl1pPr>
    <a:lvl2pPr marL="457200" algn="l" rtl="0" fontAlgn="base">
      <a:spcBef>
        <a:spcPct val="0"/>
      </a:spcBef>
      <a:spcAft>
        <a:spcPct val="0"/>
      </a:spcAft>
      <a:defRPr kern="1200">
        <a:solidFill>
          <a:schemeClr val="tx1"/>
        </a:solidFill>
        <a:latin typeface="Constantia" pitchFamily="18" charset="0"/>
        <a:ea typeface="+mn-ea"/>
        <a:cs typeface="Arial" charset="0"/>
      </a:defRPr>
    </a:lvl2pPr>
    <a:lvl3pPr marL="914400" algn="l" rtl="0" fontAlgn="base">
      <a:spcBef>
        <a:spcPct val="0"/>
      </a:spcBef>
      <a:spcAft>
        <a:spcPct val="0"/>
      </a:spcAft>
      <a:defRPr kern="1200">
        <a:solidFill>
          <a:schemeClr val="tx1"/>
        </a:solidFill>
        <a:latin typeface="Constantia" pitchFamily="18" charset="0"/>
        <a:ea typeface="+mn-ea"/>
        <a:cs typeface="Arial" charset="0"/>
      </a:defRPr>
    </a:lvl3pPr>
    <a:lvl4pPr marL="1371600" algn="l" rtl="0" fontAlgn="base">
      <a:spcBef>
        <a:spcPct val="0"/>
      </a:spcBef>
      <a:spcAft>
        <a:spcPct val="0"/>
      </a:spcAft>
      <a:defRPr kern="1200">
        <a:solidFill>
          <a:schemeClr val="tx1"/>
        </a:solidFill>
        <a:latin typeface="Constantia" pitchFamily="18" charset="0"/>
        <a:ea typeface="+mn-ea"/>
        <a:cs typeface="Arial" charset="0"/>
      </a:defRPr>
    </a:lvl4pPr>
    <a:lvl5pPr marL="1828800" algn="l" rtl="0" fontAlgn="base">
      <a:spcBef>
        <a:spcPct val="0"/>
      </a:spcBef>
      <a:spcAft>
        <a:spcPct val="0"/>
      </a:spcAft>
      <a:defRPr kern="1200">
        <a:solidFill>
          <a:schemeClr val="tx1"/>
        </a:solidFill>
        <a:latin typeface="Constantia" pitchFamily="18" charset="0"/>
        <a:ea typeface="+mn-ea"/>
        <a:cs typeface="Arial" charset="0"/>
      </a:defRPr>
    </a:lvl5pPr>
    <a:lvl6pPr marL="2286000" algn="l" defTabSz="914400" rtl="0" eaLnBrk="1" latinLnBrk="0" hangingPunct="1">
      <a:defRPr kern="1200">
        <a:solidFill>
          <a:schemeClr val="tx1"/>
        </a:solidFill>
        <a:latin typeface="Constantia" pitchFamily="18" charset="0"/>
        <a:ea typeface="+mn-ea"/>
        <a:cs typeface="Arial" charset="0"/>
      </a:defRPr>
    </a:lvl6pPr>
    <a:lvl7pPr marL="2743200" algn="l" defTabSz="914400" rtl="0" eaLnBrk="1" latinLnBrk="0" hangingPunct="1">
      <a:defRPr kern="1200">
        <a:solidFill>
          <a:schemeClr val="tx1"/>
        </a:solidFill>
        <a:latin typeface="Constantia" pitchFamily="18" charset="0"/>
        <a:ea typeface="+mn-ea"/>
        <a:cs typeface="Arial" charset="0"/>
      </a:defRPr>
    </a:lvl7pPr>
    <a:lvl8pPr marL="3200400" algn="l" defTabSz="914400" rtl="0" eaLnBrk="1" latinLnBrk="0" hangingPunct="1">
      <a:defRPr kern="1200">
        <a:solidFill>
          <a:schemeClr val="tx1"/>
        </a:solidFill>
        <a:latin typeface="Constantia" pitchFamily="18" charset="0"/>
        <a:ea typeface="+mn-ea"/>
        <a:cs typeface="Arial" charset="0"/>
      </a:defRPr>
    </a:lvl8pPr>
    <a:lvl9pPr marL="3657600" algn="l" defTabSz="914400" rtl="0" eaLnBrk="1" latinLnBrk="0" hangingPunct="1">
      <a:defRPr kern="1200">
        <a:solidFill>
          <a:schemeClr val="tx1"/>
        </a:solidFill>
        <a:latin typeface="Constantia"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D57D"/>
    <a:srgbClr val="3333FF"/>
    <a:srgbClr val="3399FF"/>
    <a:srgbClr val="E0FFC1"/>
    <a:srgbClr val="CCFF99"/>
    <a:srgbClr val="58C8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3816" autoAdjust="0"/>
  </p:normalViewPr>
  <p:slideViewPr>
    <p:cSldViewPr>
      <p:cViewPr varScale="1">
        <p:scale>
          <a:sx n="81" d="100"/>
          <a:sy n="81" d="100"/>
        </p:scale>
        <p:origin x="1498"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47913A8-8C77-42B2-852E-8D27EEE204D1}" type="datetimeFigureOut">
              <a:rPr lang="en-US"/>
              <a:pPr>
                <a:defRPr/>
              </a:pPr>
              <a:t>9/29/2020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A729C64-907E-4154-B733-552C81AAD92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2362200" y="6488113"/>
            <a:ext cx="5410200" cy="339725"/>
          </a:xfrm>
          <a:prstGeom prst="rect">
            <a:avLst/>
          </a:prstGeom>
          <a:noFill/>
          <a:ln>
            <a:noFill/>
          </a:ln>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eaLnBrk="1" hangingPunct="1">
              <a:defRPr/>
            </a:pPr>
            <a:r>
              <a:rPr lang="en-US" altLang="en-US" sz="1600" dirty="0"/>
              <a:t>© Oxford University Press 2014. All rights reserved.</a:t>
            </a:r>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p:cNvSpPr>
            <a:spLocks noGrp="1"/>
          </p:cNvSpPr>
          <p:nvPr>
            <p:ph type="dt" sz="half" idx="10"/>
          </p:nvPr>
        </p:nvSpPr>
        <p:spPr/>
        <p:txBody>
          <a:bodyPr/>
          <a:lstStyle>
            <a:lvl1pPr>
              <a:defRPr/>
            </a:lvl1pPr>
          </a:lstStyle>
          <a:p>
            <a:pPr>
              <a:defRPr/>
            </a:pPr>
            <a:fld id="{67244AEF-C249-43A1-9933-3F28E5594393}" type="datetime1">
              <a:rPr lang="en-US"/>
              <a:pPr>
                <a:defRPr/>
              </a:pPr>
              <a:t>9/29/2020</a:t>
            </a:fld>
            <a:endParaRPr lang="en-US"/>
          </a:p>
        </p:txBody>
      </p:sp>
      <p:sp>
        <p:nvSpPr>
          <p:cNvPr id="6" name="Slide Number Placeholder 5"/>
          <p:cNvSpPr>
            <a:spLocks noGrp="1"/>
          </p:cNvSpPr>
          <p:nvPr>
            <p:ph type="sldNum" sz="quarter" idx="11"/>
          </p:nvPr>
        </p:nvSpPr>
        <p:spPr/>
        <p:txBody>
          <a:bodyPr/>
          <a:lstStyle>
            <a:lvl1pPr>
              <a:defRPr/>
            </a:lvl1pPr>
          </a:lstStyle>
          <a:p>
            <a:pPr>
              <a:defRPr/>
            </a:pPr>
            <a:fld id="{B8D008D2-CE40-4014-91C9-38F445C43BDA}"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CB09B41-023B-41D1-84BA-31D39D8FC73E}" type="datetime1">
              <a:rPr lang="en-US"/>
              <a:pPr>
                <a:defRPr/>
              </a:pPr>
              <a:t>9/29/2020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D15409A-9B2B-4CEA-8DA0-B5A78F21681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66EBF03-8426-4160-8793-0C2AE6E6C5BE}" type="datetime1">
              <a:rPr lang="en-US"/>
              <a:pPr>
                <a:defRPr/>
              </a:pPr>
              <a:t>9/29/2020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A68DF6E-1000-47CE-A965-D92665342B6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2133600" y="6442075"/>
            <a:ext cx="5410200" cy="338138"/>
          </a:xfrm>
          <a:prstGeom prst="rect">
            <a:avLst/>
          </a:prstGeom>
          <a:noFill/>
          <a:ln>
            <a:noFill/>
          </a:ln>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eaLnBrk="1" hangingPunct="1">
              <a:defRPr/>
            </a:pPr>
            <a:r>
              <a:rPr lang="en-US" altLang="en-US" sz="1600" dirty="0"/>
              <a:t>© Oxford University Press 2014. All rights reserved.</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6FFC7EA-5EBC-478C-BBD0-A92C7415907F}" type="datetime1">
              <a:rPr lang="en-US"/>
              <a:pPr>
                <a:defRPr/>
              </a:pPr>
              <a:t>9/29/2020</a:t>
            </a:fld>
            <a:endParaRPr lang="en-US"/>
          </a:p>
        </p:txBody>
      </p:sp>
      <p:sp>
        <p:nvSpPr>
          <p:cNvPr id="6" name="Slide Number Placeholder 5"/>
          <p:cNvSpPr>
            <a:spLocks noGrp="1"/>
          </p:cNvSpPr>
          <p:nvPr>
            <p:ph type="sldNum" sz="quarter" idx="11"/>
          </p:nvPr>
        </p:nvSpPr>
        <p:spPr/>
        <p:txBody>
          <a:bodyPr/>
          <a:lstStyle>
            <a:lvl1pPr>
              <a:defRPr/>
            </a:lvl1pPr>
          </a:lstStyle>
          <a:p>
            <a:pPr>
              <a:defRPr/>
            </a:pPr>
            <a:fld id="{B299998D-D510-411D-B1DD-B8CCD2A8DA6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4811B14-5305-4DAD-9790-7E3953729727}" type="datetime1">
              <a:rPr lang="en-US"/>
              <a:pPr>
                <a:defRPr/>
              </a:pPr>
              <a:t>9/29/2020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72702B5-9929-4C07-8511-E1968E2550A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7CEBDA7-F767-4A28-8835-54E6A1660108}" type="datetime1">
              <a:rPr lang="en-US"/>
              <a:pPr>
                <a:defRPr/>
              </a:pPr>
              <a:t>9/29/2020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7A72E7F-BF2E-4895-858B-D1A697D1860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CF4BC16-E608-476D-B652-ED3FBFA0DDB1}" type="datetime1">
              <a:rPr lang="en-US"/>
              <a:pPr>
                <a:defRPr/>
              </a:pPr>
              <a:t>9/29/2020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9697CEE-B3D9-4B3A-ACE7-3779F86F3F4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13"/>
          <p:cNvSpPr>
            <a:spLocks noChangeArrowheads="1"/>
          </p:cNvSpPr>
          <p:nvPr userDrawn="1"/>
        </p:nvSpPr>
        <p:spPr bwMode="auto">
          <a:xfrm>
            <a:off x="1981200" y="6488113"/>
            <a:ext cx="5257800" cy="339725"/>
          </a:xfrm>
          <a:prstGeom prst="rect">
            <a:avLst/>
          </a:prstGeom>
          <a:noFill/>
          <a:ln>
            <a:noFill/>
          </a:ln>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eaLnBrk="1" hangingPunct="1">
              <a:defRPr/>
            </a:pPr>
            <a:r>
              <a:rPr lang="en-US" altLang="en-US" sz="1600"/>
              <a:t>© Oxford University Press 2013. All rights reserved.</a:t>
            </a:r>
          </a:p>
        </p:txBody>
      </p:sp>
      <p:sp>
        <p:nvSpPr>
          <p:cNvPr id="2" name="Title 1"/>
          <p:cNvSpPr>
            <a:spLocks noGrp="1"/>
          </p:cNvSpPr>
          <p:nvPr>
            <p:ph type="title"/>
          </p:nvPr>
        </p:nvSpPr>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fld id="{333C0DEF-A568-491E-A71A-169DB17B6C5E}" type="datetime1">
              <a:rPr lang="en-US"/>
              <a:pPr>
                <a:defRPr/>
              </a:pPr>
              <a:t>9/29/2020</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DDA502F5-EACC-438D-9870-9B5E617CF0E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4DC4C43-8C05-4995-BA2A-D5069F1DD00A}" type="datetime1">
              <a:rPr lang="en-US"/>
              <a:pPr>
                <a:defRPr/>
              </a:pPr>
              <a:t>9/29/2020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6245C855-CF60-46F0-9BB6-C22B3270E97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F27A7AA-97FC-4DA8-918D-9A91B82C5AB8}" type="datetime1">
              <a:rPr lang="en-US"/>
              <a:pPr>
                <a:defRPr/>
              </a:pPr>
              <a:t>9/29/2020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5799202-BE76-42B5-8865-FBCA357AF3E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1CC2470-5F7C-40CD-8825-B05C53E4CA21}" type="datetime1">
              <a:rPr lang="en-US"/>
              <a:pPr>
                <a:defRPr/>
              </a:pPr>
              <a:t>9/29/2020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85AB46D-6544-4E0A-86AD-CE4BA810656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26422E3-AA1D-4E0C-BC4A-C4DC562B96CA}" type="datetime1">
              <a:rPr lang="en-US"/>
              <a:pPr>
                <a:defRPr/>
              </a:pPr>
              <a:t>9/29/2020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 Oxford University Press 2013. All rights reserved.</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C237293-6731-4609-8CAA-BEA40102F9D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435" r:id="rId1"/>
    <p:sldLayoutId id="2147484436" r:id="rId2"/>
    <p:sldLayoutId id="2147484427" r:id="rId3"/>
    <p:sldLayoutId id="2147484428" r:id="rId4"/>
    <p:sldLayoutId id="2147484429" r:id="rId5"/>
    <p:sldLayoutId id="2147484437" r:id="rId6"/>
    <p:sldLayoutId id="2147484430" r:id="rId7"/>
    <p:sldLayoutId id="2147484431" r:id="rId8"/>
    <p:sldLayoutId id="2147484432" r:id="rId9"/>
    <p:sldLayoutId id="2147484433" r:id="rId10"/>
    <p:sldLayoutId id="2147484434"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4"/>
          <p:cNvSpPr>
            <a:spLocks noGrp="1"/>
          </p:cNvSpPr>
          <p:nvPr>
            <p:ph type="ctrTitle" idx="4294967295"/>
          </p:nvPr>
        </p:nvSpPr>
        <p:spPr>
          <a:xfrm>
            <a:off x="0" y="2130425"/>
            <a:ext cx="7772400" cy="1470025"/>
          </a:xfrm>
        </p:spPr>
        <p:txBody>
          <a:bodyPr rtlCol="0">
            <a:normAutofit fontScale="90000"/>
          </a:bodyPr>
          <a:lstStyle/>
          <a:p>
            <a:pPr eaLnBrk="1" fontAlgn="auto" hangingPunct="1">
              <a:spcAft>
                <a:spcPts val="0"/>
              </a:spcAft>
              <a:defRPr/>
            </a:pPr>
            <a:br>
              <a:rPr lang="en-US" sz="6000" b="1" dirty="0">
                <a:solidFill>
                  <a:schemeClr val="tx2">
                    <a:lumMod val="50000"/>
                  </a:schemeClr>
                </a:solidFill>
                <a:effectLst>
                  <a:outerShdw blurRad="38100" dist="38100" dir="2700000" algn="tl">
                    <a:srgbClr val="000000">
                      <a:alpha val="43137"/>
                    </a:srgbClr>
                  </a:outerShdw>
                </a:effectLst>
              </a:rPr>
            </a:br>
            <a:br>
              <a:rPr lang="en-US" sz="6000" b="1" dirty="0">
                <a:solidFill>
                  <a:schemeClr val="tx2">
                    <a:lumMod val="50000"/>
                  </a:schemeClr>
                </a:solidFill>
                <a:effectLst>
                  <a:outerShdw blurRad="38100" dist="38100" dir="2700000" algn="tl">
                    <a:srgbClr val="000000">
                      <a:alpha val="43137"/>
                    </a:srgbClr>
                  </a:outerShdw>
                </a:effectLst>
              </a:rPr>
            </a:br>
            <a:br>
              <a:rPr lang="en-US" sz="6000" b="1" dirty="0">
                <a:solidFill>
                  <a:schemeClr val="tx2">
                    <a:lumMod val="50000"/>
                  </a:schemeClr>
                </a:solidFill>
                <a:effectLst>
                  <a:outerShdw blurRad="38100" dist="38100" dir="2700000" algn="tl">
                    <a:srgbClr val="000000">
                      <a:alpha val="43137"/>
                    </a:srgbClr>
                  </a:outerShdw>
                </a:effectLst>
              </a:rPr>
            </a:br>
            <a:r>
              <a:rPr lang="en-US" sz="6000" b="1" dirty="0">
                <a:solidFill>
                  <a:schemeClr val="tx2">
                    <a:lumMod val="50000"/>
                  </a:schemeClr>
                </a:solidFill>
                <a:effectLst>
                  <a:outerShdw blurRad="38100" dist="38100" dir="2700000" algn="tl">
                    <a:srgbClr val="000000">
                      <a:alpha val="43137"/>
                    </a:srgbClr>
                  </a:outerShdw>
                </a:effectLst>
              </a:rPr>
              <a:t>AVL TREE</a:t>
            </a:r>
            <a:br>
              <a:rPr lang="en-US" sz="6000" b="1" dirty="0">
                <a:solidFill>
                  <a:schemeClr val="tx2">
                    <a:lumMod val="50000"/>
                  </a:schemeClr>
                </a:solidFill>
                <a:effectLst>
                  <a:outerShdw blurRad="38100" dist="38100" dir="2700000" algn="tl">
                    <a:srgbClr val="000000">
                      <a:alpha val="43137"/>
                    </a:srgbClr>
                  </a:outerShdw>
                </a:effectLst>
              </a:rPr>
            </a:br>
            <a:endParaRPr lang="en-US" sz="6000" b="1" dirty="0">
              <a:solidFill>
                <a:schemeClr val="tx2">
                  <a:lumMod val="50000"/>
                </a:schemeClr>
              </a:solidFill>
              <a:effectLst>
                <a:outerShdw blurRad="38100" dist="38100" dir="2700000" algn="tl">
                  <a:srgbClr val="000000">
                    <a:alpha val="43137"/>
                  </a:srgbClr>
                </a:outerShdw>
              </a:effectLst>
            </a:endParaRPr>
          </a:p>
        </p:txBody>
      </p:sp>
      <p:sp>
        <p:nvSpPr>
          <p:cNvPr id="5" name="Title 4"/>
          <p:cNvSpPr txBox="1">
            <a:spLocks/>
          </p:cNvSpPr>
          <p:nvPr/>
        </p:nvSpPr>
        <p:spPr bwMode="auto">
          <a:xfrm>
            <a:off x="533400" y="29718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6000" b="1" dirty="0">
                <a:solidFill>
                  <a:schemeClr val="tx2">
                    <a:lumMod val="50000"/>
                  </a:schemeClr>
                </a:solidFill>
                <a:effectLst>
                  <a:outerShdw blurRad="38100" dist="38100" dir="2700000" algn="tl">
                    <a:srgbClr val="000000">
                      <a:alpha val="43137"/>
                    </a:srgbClr>
                  </a:outerShdw>
                </a:effectLst>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852487" y="1676400"/>
            <a:ext cx="7439025" cy="426719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609600" y="1676401"/>
            <a:ext cx="7577137" cy="4325144"/>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1905000" y="457201"/>
            <a:ext cx="5257800" cy="685800"/>
          </a:xfrm>
          <a:prstGeom prst="rect">
            <a:avLst/>
          </a:prstGeom>
          <a:noFill/>
          <a:ln w="9525">
            <a:noFill/>
            <a:miter lim="800000"/>
            <a:headEnd/>
            <a:tailEnd/>
          </a:ln>
          <a:effectLst/>
        </p:spPr>
      </p:pic>
      <p:pic>
        <p:nvPicPr>
          <p:cNvPr id="3076" name="Picture 4"/>
          <p:cNvPicPr>
            <a:picLocks noGrp="1" noChangeAspect="1" noChangeArrowheads="1"/>
          </p:cNvPicPr>
          <p:nvPr>
            <p:ph idx="1"/>
          </p:nvPr>
        </p:nvPicPr>
        <p:blipFill>
          <a:blip r:embed="rId3" cstate="print"/>
          <a:srcRect/>
          <a:stretch>
            <a:fillRect/>
          </a:stretch>
        </p:blipFill>
        <p:spPr bwMode="auto">
          <a:xfrm>
            <a:off x="685800" y="1752600"/>
            <a:ext cx="7772399" cy="42672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381000" y="1447800"/>
            <a:ext cx="8382000" cy="47244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dirty="0"/>
          </a:p>
        </p:txBody>
      </p:sp>
      <p:sp>
        <p:nvSpPr>
          <p:cNvPr id="5" name="Subtitle 4"/>
          <p:cNvSpPr>
            <a:spLocks noGrp="1"/>
          </p:cNvSpPr>
          <p:nvPr>
            <p:ph type="subTitle" idx="1"/>
          </p:nvPr>
        </p:nvSpPr>
        <p:spPr/>
        <p:txBody>
          <a:bodyPr/>
          <a:lstStyle/>
          <a:p>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771525" y="1219201"/>
            <a:ext cx="7600950" cy="1676399"/>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895350" y="2895600"/>
            <a:ext cx="7562850" cy="27432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cstate="print"/>
          <a:srcRect/>
          <a:stretch>
            <a:fillRect/>
          </a:stretch>
        </p:blipFill>
        <p:spPr bwMode="auto">
          <a:xfrm>
            <a:off x="685800" y="1066800"/>
            <a:ext cx="7772400" cy="5059363"/>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cstate="print"/>
          <a:srcRect/>
          <a:stretch>
            <a:fillRect/>
          </a:stretch>
        </p:blipFill>
        <p:spPr bwMode="auto">
          <a:xfrm>
            <a:off x="1004887" y="2177256"/>
            <a:ext cx="7134225" cy="33718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cstate="print"/>
          <a:srcRect/>
          <a:stretch>
            <a:fillRect/>
          </a:stretch>
        </p:blipFill>
        <p:spPr bwMode="auto">
          <a:xfrm>
            <a:off x="914400" y="2286000"/>
            <a:ext cx="7315200" cy="3124199"/>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cstate="print"/>
          <a:srcRect/>
          <a:stretch>
            <a:fillRect/>
          </a:stretch>
        </p:blipFill>
        <p:spPr bwMode="auto">
          <a:xfrm>
            <a:off x="609600" y="1066800"/>
            <a:ext cx="7162800" cy="2826821"/>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 Oxford University Press 2013. All rights reserved.</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590550" y="800100"/>
            <a:ext cx="7962900" cy="52578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AVL Trees</a:t>
            </a:r>
          </a:p>
        </p:txBody>
      </p:sp>
      <p:sp>
        <p:nvSpPr>
          <p:cNvPr id="25603" name="Rectangle 3"/>
          <p:cNvSpPr txBox="1">
            <a:spLocks noChangeArrowheads="1"/>
          </p:cNvSpPr>
          <p:nvPr/>
        </p:nvSpPr>
        <p:spPr bwMode="auto">
          <a:xfrm>
            <a:off x="228600" y="1219200"/>
            <a:ext cx="8763000" cy="2819400"/>
          </a:xfrm>
          <a:prstGeom prst="rect">
            <a:avLst/>
          </a:prstGeom>
          <a:noFill/>
          <a:ln w="9525">
            <a:noFill/>
            <a:miter lim="800000"/>
            <a:headEnd/>
            <a:tailEnd/>
          </a:ln>
        </p:spPr>
        <p:txBody>
          <a:bodyPr/>
          <a:lstStyle/>
          <a:p>
            <a:pPr marL="285750" indent="-285750" eaLnBrk="0" hangingPunct="0">
              <a:lnSpc>
                <a:spcPct val="135000"/>
              </a:lnSpc>
              <a:spcBef>
                <a:spcPct val="20000"/>
              </a:spcBef>
              <a:buFont typeface="Arial" charset="0"/>
              <a:buChar char="•"/>
            </a:pPr>
            <a:r>
              <a:rPr lang="en-US" altLang="en-US" sz="2400" dirty="0">
                <a:solidFill>
                  <a:srgbClr val="FF0000"/>
                </a:solidFill>
                <a:latin typeface="Calibri" pitchFamily="34" charset="0"/>
              </a:rPr>
              <a:t>AVL tree is a self-balancing binary search tree in which the heights of the two sub-trees of a node may differ by at most one</a:t>
            </a:r>
            <a:r>
              <a:rPr lang="en-US" altLang="en-US" sz="2400" dirty="0">
                <a:latin typeface="Calibri" pitchFamily="34" charset="0"/>
              </a:rPr>
              <a:t>. </a:t>
            </a:r>
            <a:r>
              <a:rPr lang="en-US" altLang="en-US" sz="2400" dirty="0">
                <a:solidFill>
                  <a:srgbClr val="00B050"/>
                </a:solidFill>
                <a:latin typeface="Calibri" pitchFamily="34" charset="0"/>
              </a:rPr>
              <a:t>Because of this property, AVL tree is also known as a height-balanced tree</a:t>
            </a:r>
            <a:r>
              <a:rPr lang="en-US" altLang="en-US" sz="2400" dirty="0">
                <a:latin typeface="Calibri" pitchFamily="34" charset="0"/>
              </a:rPr>
              <a:t>.</a:t>
            </a:r>
          </a:p>
          <a:p>
            <a:pPr marL="285750" indent="-285750" eaLnBrk="0" hangingPunct="0">
              <a:lnSpc>
                <a:spcPct val="135000"/>
              </a:lnSpc>
              <a:spcBef>
                <a:spcPct val="20000"/>
              </a:spcBef>
              <a:buFont typeface="Arial" charset="0"/>
              <a:buChar char="•"/>
            </a:pPr>
            <a:r>
              <a:rPr lang="en-US" altLang="en-US" sz="2400" dirty="0">
                <a:latin typeface="Calibri" pitchFamily="34" charset="0"/>
              </a:rPr>
              <a:t>The key advantage of using an AVL tree is that it takes </a:t>
            </a:r>
            <a:r>
              <a:rPr lang="en-US" altLang="en-US" sz="2400" dirty="0">
                <a:solidFill>
                  <a:srgbClr val="FF0000"/>
                </a:solidFill>
                <a:latin typeface="Calibri" pitchFamily="34" charset="0"/>
              </a:rPr>
              <a:t>O(</a:t>
            </a:r>
            <a:r>
              <a:rPr lang="en-US" altLang="en-US" sz="2400" dirty="0" err="1">
                <a:solidFill>
                  <a:srgbClr val="FF0000"/>
                </a:solidFill>
                <a:latin typeface="Calibri" pitchFamily="34" charset="0"/>
              </a:rPr>
              <a:t>logn</a:t>
            </a:r>
            <a:r>
              <a:rPr lang="en-US" altLang="en-US" sz="2400" dirty="0">
                <a:solidFill>
                  <a:srgbClr val="FF0000"/>
                </a:solidFill>
                <a:latin typeface="Calibri" pitchFamily="34" charset="0"/>
              </a:rPr>
              <a:t>)</a:t>
            </a:r>
            <a:r>
              <a:rPr lang="en-US" altLang="en-US" sz="2400" dirty="0">
                <a:latin typeface="Calibri" pitchFamily="34" charset="0"/>
              </a:rPr>
              <a:t> time to perform search, insertion and deletion operations in average case as well as worst case (because the height of the tree is limited to O(</a:t>
            </a:r>
            <a:r>
              <a:rPr lang="en-US" altLang="en-US" sz="2400" dirty="0" err="1">
                <a:latin typeface="Calibri" pitchFamily="34" charset="0"/>
              </a:rPr>
              <a:t>logn</a:t>
            </a:r>
            <a:r>
              <a:rPr lang="en-US" altLang="en-US" sz="2400" dirty="0">
                <a:latin typeface="Calibri" pitchFamily="34" charset="0"/>
              </a:rPr>
              <a:t>)).</a:t>
            </a:r>
          </a:p>
          <a:p>
            <a:pPr marL="285750" indent="-285750" eaLnBrk="0" hangingPunct="0">
              <a:lnSpc>
                <a:spcPct val="135000"/>
              </a:lnSpc>
              <a:spcBef>
                <a:spcPct val="20000"/>
              </a:spcBef>
              <a:buFont typeface="Arial" charset="0"/>
              <a:buChar char="•"/>
            </a:pPr>
            <a:r>
              <a:rPr lang="en-US" altLang="en-US" sz="2400" dirty="0">
                <a:latin typeface="Calibri" pitchFamily="34" charset="0"/>
              </a:rPr>
              <a:t>The structure of an AVL tree is same as that of a binary search tree but with a little difference. In its structure, it stores an additional variable called the</a:t>
            </a:r>
            <a:r>
              <a:rPr lang="en-US" altLang="en-US" sz="2400" i="1" dirty="0">
                <a:latin typeface="Calibri" pitchFamily="34" charset="0"/>
              </a:rPr>
              <a:t> Balance Factor</a:t>
            </a:r>
            <a:r>
              <a:rPr lang="en-US" altLang="en-US" sz="2400" dirty="0">
                <a:latin typeface="Calibri" pitchFamily="34"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a:t>© Oxford University Press 2013. All rights reserved.</a:t>
            </a:r>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428625" y="714375"/>
            <a:ext cx="8286750" cy="54292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cstate="print"/>
          <a:srcRect/>
          <a:stretch>
            <a:fillRect/>
          </a:stretch>
        </p:blipFill>
        <p:spPr bwMode="auto">
          <a:xfrm>
            <a:off x="304800" y="304800"/>
            <a:ext cx="8001000" cy="6172200"/>
          </a:xfrm>
          <a:prstGeom prst="rect">
            <a:avLst/>
          </a:prstGeom>
          <a:noFill/>
          <a:ln w="9525">
            <a:noFill/>
            <a:miter lim="800000"/>
            <a:headEnd/>
            <a:tailEnd/>
          </a:ln>
          <a:effectLst/>
        </p:spPr>
      </p:pic>
    </p:spTree>
    <p:extLst>
      <p:ext uri="{BB962C8B-B14F-4D97-AF65-F5344CB8AC3E}">
        <p14:creationId xmlns:p14="http://schemas.microsoft.com/office/powerpoint/2010/main" val="4238067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b="1" dirty="0"/>
              <a:t>Deletion Operation in AVL Tree</a:t>
            </a:r>
          </a:p>
        </p:txBody>
      </p:sp>
      <p:sp>
        <p:nvSpPr>
          <p:cNvPr id="12" name="Content Placeholder 11"/>
          <p:cNvSpPr>
            <a:spLocks noGrp="1"/>
          </p:cNvSpPr>
          <p:nvPr>
            <p:ph idx="1"/>
          </p:nvPr>
        </p:nvSpPr>
        <p:spPr/>
        <p:txBody>
          <a:bodyPr/>
          <a:lstStyle/>
          <a:p>
            <a:endParaRPr lang="en-US" dirty="0"/>
          </a:p>
          <a:p>
            <a:endParaRPr lang="en-US" dirty="0"/>
          </a:p>
        </p:txBody>
      </p:sp>
      <p:sp>
        <p:nvSpPr>
          <p:cNvPr id="9221" name="AutoShape 5" descr="http://btechsmartclass.com/DS/images/AVL%20Construc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3" name="AutoShape 7" descr="http://btechsmartclass.com/DS/images/AVL%20Construc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609600" y="2274838"/>
            <a:ext cx="8001000" cy="2308324"/>
          </a:xfrm>
          <a:prstGeom prst="rect">
            <a:avLst/>
          </a:prstGeom>
        </p:spPr>
        <p:txBody>
          <a:bodyPr wrap="square">
            <a:spAutoFit/>
          </a:bodyPr>
          <a:lstStyle/>
          <a:p>
            <a:r>
              <a:rPr lang="en-US" b="1" dirty="0"/>
              <a:t>Deletion Operation in AVL Tree</a:t>
            </a:r>
          </a:p>
          <a:p>
            <a:r>
              <a:rPr lang="en-US" dirty="0"/>
              <a:t>In an AVL Tree, the deletion operation is similar to deletion operation in BST.</a:t>
            </a:r>
          </a:p>
          <a:p>
            <a:endParaRPr lang="en-US" dirty="0"/>
          </a:p>
          <a:p>
            <a:r>
              <a:rPr lang="en-US" dirty="0"/>
              <a:t> But after every deletion operation we need to check with the Balance Factor condition. </a:t>
            </a:r>
          </a:p>
          <a:p>
            <a:endParaRPr lang="en-US" dirty="0"/>
          </a:p>
          <a:p>
            <a:r>
              <a:rPr lang="en-US" dirty="0"/>
              <a:t>If the tree is balanced after deletion then go for next operation otherwise perform the suitable rotation to make the tree Balanced.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AVL Trees</a:t>
            </a:r>
          </a:p>
        </p:txBody>
      </p:sp>
      <p:sp>
        <p:nvSpPr>
          <p:cNvPr id="26627" name="Rectangle 3"/>
          <p:cNvSpPr txBox="1">
            <a:spLocks noChangeArrowheads="1"/>
          </p:cNvSpPr>
          <p:nvPr/>
        </p:nvSpPr>
        <p:spPr bwMode="auto">
          <a:xfrm>
            <a:off x="76200" y="1066800"/>
            <a:ext cx="8991600" cy="3733800"/>
          </a:xfrm>
          <a:prstGeom prst="rect">
            <a:avLst/>
          </a:prstGeom>
          <a:noFill/>
          <a:ln w="9525">
            <a:noFill/>
            <a:miter lim="800000"/>
            <a:headEnd/>
            <a:tailEnd/>
          </a:ln>
        </p:spPr>
        <p:txBody>
          <a:bodyPr/>
          <a:lstStyle/>
          <a:p>
            <a:pPr marL="285750" indent="-285750" eaLnBrk="0" hangingPunct="0">
              <a:lnSpc>
                <a:spcPct val="95000"/>
              </a:lnSpc>
              <a:spcBef>
                <a:spcPct val="20000"/>
              </a:spcBef>
              <a:buFont typeface="Arial" charset="0"/>
              <a:buChar char="•"/>
            </a:pPr>
            <a:r>
              <a:rPr lang="en-US" altLang="en-US" sz="2400">
                <a:latin typeface="Calibri" pitchFamily="34" charset="0"/>
              </a:rPr>
              <a:t>The balance factor of a node is calculated by subtracting the height of its right sub-tree from the height of its left sub-tree. </a:t>
            </a:r>
          </a:p>
          <a:p>
            <a:pPr marL="285750" indent="-285750" eaLnBrk="0" hangingPunct="0">
              <a:lnSpc>
                <a:spcPct val="95000"/>
              </a:lnSpc>
              <a:spcBef>
                <a:spcPct val="20000"/>
              </a:spcBef>
            </a:pPr>
            <a:r>
              <a:rPr lang="en-US" altLang="en-US" i="1"/>
              <a:t>	</a:t>
            </a:r>
            <a:r>
              <a:rPr lang="en-US" altLang="en-US" sz="2400" i="1">
                <a:latin typeface="Calibri" pitchFamily="34" charset="0"/>
              </a:rPr>
              <a:t>Balance factor = Height (left sub-tree) – Height (right sub-tree)</a:t>
            </a:r>
          </a:p>
          <a:p>
            <a:pPr marL="285750" indent="-285750" eaLnBrk="0" hangingPunct="0">
              <a:lnSpc>
                <a:spcPct val="95000"/>
              </a:lnSpc>
              <a:spcBef>
                <a:spcPct val="20000"/>
              </a:spcBef>
              <a:buFont typeface="Arial" charset="0"/>
              <a:buChar char="•"/>
            </a:pPr>
            <a:r>
              <a:rPr lang="en-US" altLang="en-US" sz="2400">
                <a:latin typeface="Calibri" pitchFamily="34" charset="0"/>
              </a:rPr>
              <a:t>A binary search tree in which every node has a balance factor of -1, 0 or 1 is said to be height balanced. A node with any other balance factor is considered to be unbalanced and requires rebalancing.</a:t>
            </a:r>
            <a:endParaRPr lang="en-US" altLang="en-US" sz="2400" i="1">
              <a:latin typeface="Calibri" pitchFamily="34" charset="0"/>
            </a:endParaRPr>
          </a:p>
          <a:p>
            <a:pPr marL="285750" indent="-285750" eaLnBrk="0" hangingPunct="0">
              <a:lnSpc>
                <a:spcPct val="95000"/>
              </a:lnSpc>
              <a:spcBef>
                <a:spcPct val="20000"/>
              </a:spcBef>
              <a:buFontTx/>
              <a:buChar char="•"/>
            </a:pPr>
            <a:r>
              <a:rPr lang="en-US" altLang="en-US" sz="2400">
                <a:latin typeface="Calibri" pitchFamily="34" charset="0"/>
              </a:rPr>
              <a:t>If the balance factor of a node is 1, then it means that the left sub-tree of the tree is one level higher than that of the right sub-tree. Such a tree is called </a:t>
            </a:r>
            <a:r>
              <a:rPr lang="en-US" altLang="en-US" sz="2400" i="1">
                <a:latin typeface="Calibri" pitchFamily="34" charset="0"/>
              </a:rPr>
              <a:t>Left-heavy tree</a:t>
            </a:r>
            <a:r>
              <a:rPr lang="en-US" altLang="en-US" sz="2400">
                <a:latin typeface="Calibri" pitchFamily="34" charset="0"/>
              </a:rPr>
              <a:t>. </a:t>
            </a:r>
          </a:p>
          <a:p>
            <a:pPr marL="285750" indent="-285750" eaLnBrk="0" hangingPunct="0">
              <a:lnSpc>
                <a:spcPct val="95000"/>
              </a:lnSpc>
              <a:spcBef>
                <a:spcPct val="20000"/>
              </a:spcBef>
              <a:buFont typeface="Arial" charset="0"/>
              <a:buChar char="•"/>
            </a:pPr>
            <a:r>
              <a:rPr lang="en-US" altLang="en-US" sz="2400">
                <a:latin typeface="Calibri" pitchFamily="34" charset="0"/>
              </a:rPr>
              <a:t>If the balance factor of a node is 0, then it means that the height of the left sub-tree is equal to the height of its right sub-tree. </a:t>
            </a:r>
          </a:p>
          <a:p>
            <a:pPr marL="285750" indent="-285750" eaLnBrk="0" hangingPunct="0">
              <a:lnSpc>
                <a:spcPct val="95000"/>
              </a:lnSpc>
              <a:spcBef>
                <a:spcPct val="20000"/>
              </a:spcBef>
              <a:buFont typeface="Arial" charset="0"/>
              <a:buChar char="•"/>
            </a:pPr>
            <a:r>
              <a:rPr lang="en-US" altLang="en-US" sz="2400">
                <a:latin typeface="Calibri" pitchFamily="34" charset="0"/>
              </a:rPr>
              <a:t>If the balance factor of a node is -1, then it means that the left sub-tree of the tree is one level lower than that of the right sub-tree. Such a tree is called Right</a:t>
            </a:r>
            <a:r>
              <a:rPr lang="en-US" altLang="en-US" sz="2400" i="1">
                <a:latin typeface="Calibri" pitchFamily="34" charset="0"/>
              </a:rPr>
              <a:t>-heavy tree</a:t>
            </a:r>
            <a:r>
              <a:rPr lang="en-US" altLang="en-US" sz="2400">
                <a:latin typeface="Calibri" pitchFamily="34"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AVL Trees</a:t>
            </a:r>
          </a:p>
        </p:txBody>
      </p:sp>
      <p:grpSp>
        <p:nvGrpSpPr>
          <p:cNvPr id="2" name="Group 1"/>
          <p:cNvGrpSpPr>
            <a:grpSpLocks/>
          </p:cNvGrpSpPr>
          <p:nvPr/>
        </p:nvGrpSpPr>
        <p:grpSpPr bwMode="auto">
          <a:xfrm>
            <a:off x="1600200" y="1600200"/>
            <a:ext cx="7096125" cy="4738688"/>
            <a:chOff x="1600200" y="1600200"/>
            <a:chExt cx="7096125" cy="4738688"/>
          </a:xfrm>
        </p:grpSpPr>
        <p:grpSp>
          <p:nvGrpSpPr>
            <p:cNvPr id="3" name="Group 2"/>
            <p:cNvGrpSpPr>
              <a:grpSpLocks/>
            </p:cNvGrpSpPr>
            <p:nvPr/>
          </p:nvGrpSpPr>
          <p:grpSpPr bwMode="auto">
            <a:xfrm>
              <a:off x="2057400" y="1600200"/>
              <a:ext cx="2990850" cy="2208213"/>
              <a:chOff x="1440" y="2915"/>
              <a:chExt cx="1440" cy="1247"/>
            </a:xfrm>
          </p:grpSpPr>
          <p:sp>
            <p:nvSpPr>
              <p:cNvPr id="27701" name="Oval 3"/>
              <p:cNvSpPr>
                <a:spLocks noChangeArrowheads="1"/>
              </p:cNvSpPr>
              <p:nvPr/>
            </p:nvSpPr>
            <p:spPr bwMode="auto">
              <a:xfrm>
                <a:off x="2088" y="2986"/>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45</a:t>
                </a:r>
              </a:p>
            </p:txBody>
          </p:sp>
          <p:sp>
            <p:nvSpPr>
              <p:cNvPr id="27702" name="Line 4"/>
              <p:cNvSpPr>
                <a:spLocks noChangeShapeType="1"/>
              </p:cNvSpPr>
              <p:nvPr/>
            </p:nvSpPr>
            <p:spPr bwMode="auto">
              <a:xfrm flipH="1">
                <a:off x="1944" y="3130"/>
                <a:ext cx="144" cy="144"/>
              </a:xfrm>
              <a:prstGeom prst="line">
                <a:avLst/>
              </a:prstGeom>
              <a:noFill/>
              <a:ln w="9525">
                <a:solidFill>
                  <a:schemeClr val="tx1"/>
                </a:solidFill>
                <a:round/>
                <a:headEnd/>
                <a:tailEnd/>
              </a:ln>
            </p:spPr>
            <p:txBody>
              <a:bodyPr/>
              <a:lstStyle/>
              <a:p>
                <a:endParaRPr lang="en-US"/>
              </a:p>
            </p:txBody>
          </p:sp>
          <p:sp>
            <p:nvSpPr>
              <p:cNvPr id="27703" name="Line 5"/>
              <p:cNvSpPr>
                <a:spLocks noChangeShapeType="1"/>
              </p:cNvSpPr>
              <p:nvPr/>
            </p:nvSpPr>
            <p:spPr bwMode="auto">
              <a:xfrm>
                <a:off x="2304" y="3130"/>
                <a:ext cx="144" cy="144"/>
              </a:xfrm>
              <a:prstGeom prst="line">
                <a:avLst/>
              </a:prstGeom>
              <a:noFill/>
              <a:ln w="9525">
                <a:solidFill>
                  <a:schemeClr val="tx1"/>
                </a:solidFill>
                <a:round/>
                <a:headEnd/>
                <a:tailEnd/>
              </a:ln>
            </p:spPr>
            <p:txBody>
              <a:bodyPr/>
              <a:lstStyle/>
              <a:p>
                <a:endParaRPr lang="en-US"/>
              </a:p>
            </p:txBody>
          </p:sp>
          <p:sp>
            <p:nvSpPr>
              <p:cNvPr id="27704" name="Oval 6"/>
              <p:cNvSpPr>
                <a:spLocks noChangeArrowheads="1"/>
              </p:cNvSpPr>
              <p:nvPr/>
            </p:nvSpPr>
            <p:spPr bwMode="auto">
              <a:xfrm>
                <a:off x="2304" y="3275"/>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63</a:t>
                </a:r>
              </a:p>
            </p:txBody>
          </p:sp>
          <p:sp>
            <p:nvSpPr>
              <p:cNvPr id="27705" name="Oval 7"/>
              <p:cNvSpPr>
                <a:spLocks noChangeArrowheads="1"/>
              </p:cNvSpPr>
              <p:nvPr/>
            </p:nvSpPr>
            <p:spPr bwMode="auto">
              <a:xfrm>
                <a:off x="1872" y="3275"/>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36</a:t>
                </a:r>
              </a:p>
            </p:txBody>
          </p:sp>
          <p:sp>
            <p:nvSpPr>
              <p:cNvPr id="27706" name="Line 8"/>
              <p:cNvSpPr>
                <a:spLocks noChangeShapeType="1"/>
              </p:cNvSpPr>
              <p:nvPr/>
            </p:nvSpPr>
            <p:spPr bwMode="auto">
              <a:xfrm flipH="1">
                <a:off x="1800" y="3419"/>
                <a:ext cx="72" cy="144"/>
              </a:xfrm>
              <a:prstGeom prst="line">
                <a:avLst/>
              </a:prstGeom>
              <a:noFill/>
              <a:ln w="9525">
                <a:solidFill>
                  <a:schemeClr val="tx1"/>
                </a:solidFill>
                <a:round/>
                <a:headEnd/>
                <a:tailEnd/>
              </a:ln>
            </p:spPr>
            <p:txBody>
              <a:bodyPr/>
              <a:lstStyle/>
              <a:p>
                <a:endParaRPr lang="en-US"/>
              </a:p>
            </p:txBody>
          </p:sp>
          <p:sp>
            <p:nvSpPr>
              <p:cNvPr id="27707" name="Oval 9"/>
              <p:cNvSpPr>
                <a:spLocks noChangeArrowheads="1"/>
              </p:cNvSpPr>
              <p:nvPr/>
            </p:nvSpPr>
            <p:spPr bwMode="auto">
              <a:xfrm>
                <a:off x="1656" y="3563"/>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27</a:t>
                </a:r>
              </a:p>
            </p:txBody>
          </p:sp>
          <p:sp>
            <p:nvSpPr>
              <p:cNvPr id="27708" name="Line 10"/>
              <p:cNvSpPr>
                <a:spLocks noChangeShapeType="1"/>
              </p:cNvSpPr>
              <p:nvPr/>
            </p:nvSpPr>
            <p:spPr bwMode="auto">
              <a:xfrm flipH="1">
                <a:off x="1656" y="3779"/>
                <a:ext cx="72" cy="216"/>
              </a:xfrm>
              <a:prstGeom prst="line">
                <a:avLst/>
              </a:prstGeom>
              <a:noFill/>
              <a:ln w="9525">
                <a:solidFill>
                  <a:schemeClr val="tx1"/>
                </a:solidFill>
                <a:round/>
                <a:headEnd/>
                <a:tailEnd/>
              </a:ln>
            </p:spPr>
            <p:txBody>
              <a:bodyPr/>
              <a:lstStyle/>
              <a:p>
                <a:endParaRPr lang="en-US"/>
              </a:p>
            </p:txBody>
          </p:sp>
          <p:sp>
            <p:nvSpPr>
              <p:cNvPr id="27709" name="Oval 11"/>
              <p:cNvSpPr>
                <a:spLocks noChangeArrowheads="1"/>
              </p:cNvSpPr>
              <p:nvPr/>
            </p:nvSpPr>
            <p:spPr bwMode="auto">
              <a:xfrm>
                <a:off x="1584" y="3946"/>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18</a:t>
                </a:r>
              </a:p>
            </p:txBody>
          </p:sp>
          <p:sp>
            <p:nvSpPr>
              <p:cNvPr id="27710" name="Line 12"/>
              <p:cNvSpPr>
                <a:spLocks noChangeShapeType="1"/>
              </p:cNvSpPr>
              <p:nvPr/>
            </p:nvSpPr>
            <p:spPr bwMode="auto">
              <a:xfrm>
                <a:off x="2016" y="3491"/>
                <a:ext cx="72" cy="144"/>
              </a:xfrm>
              <a:prstGeom prst="line">
                <a:avLst/>
              </a:prstGeom>
              <a:noFill/>
              <a:ln w="9525">
                <a:solidFill>
                  <a:schemeClr val="tx1"/>
                </a:solidFill>
                <a:round/>
                <a:headEnd/>
                <a:tailEnd/>
              </a:ln>
            </p:spPr>
            <p:txBody>
              <a:bodyPr/>
              <a:lstStyle/>
              <a:p>
                <a:endParaRPr lang="en-US"/>
              </a:p>
            </p:txBody>
          </p:sp>
          <p:sp>
            <p:nvSpPr>
              <p:cNvPr id="27711" name="Oval 13"/>
              <p:cNvSpPr>
                <a:spLocks noChangeArrowheads="1"/>
              </p:cNvSpPr>
              <p:nvPr/>
            </p:nvSpPr>
            <p:spPr bwMode="auto">
              <a:xfrm>
                <a:off x="1944" y="3635"/>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39</a:t>
                </a:r>
              </a:p>
            </p:txBody>
          </p:sp>
          <p:sp>
            <p:nvSpPr>
              <p:cNvPr id="27712" name="Line 14"/>
              <p:cNvSpPr>
                <a:spLocks noChangeShapeType="1"/>
              </p:cNvSpPr>
              <p:nvPr/>
            </p:nvSpPr>
            <p:spPr bwMode="auto">
              <a:xfrm flipH="1">
                <a:off x="2304" y="3491"/>
                <a:ext cx="72" cy="144"/>
              </a:xfrm>
              <a:prstGeom prst="line">
                <a:avLst/>
              </a:prstGeom>
              <a:noFill/>
              <a:ln w="9525">
                <a:solidFill>
                  <a:schemeClr val="tx1"/>
                </a:solidFill>
                <a:round/>
                <a:headEnd/>
                <a:tailEnd/>
              </a:ln>
            </p:spPr>
            <p:txBody>
              <a:bodyPr/>
              <a:lstStyle/>
              <a:p>
                <a:endParaRPr lang="en-US"/>
              </a:p>
            </p:txBody>
          </p:sp>
          <p:sp>
            <p:nvSpPr>
              <p:cNvPr id="27713" name="Oval 15"/>
              <p:cNvSpPr>
                <a:spLocks noChangeArrowheads="1"/>
              </p:cNvSpPr>
              <p:nvPr/>
            </p:nvSpPr>
            <p:spPr bwMode="auto">
              <a:xfrm>
                <a:off x="2232" y="3635"/>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54</a:t>
                </a:r>
              </a:p>
            </p:txBody>
          </p:sp>
          <p:sp>
            <p:nvSpPr>
              <p:cNvPr id="27714" name="Line 16"/>
              <p:cNvSpPr>
                <a:spLocks noChangeShapeType="1"/>
              </p:cNvSpPr>
              <p:nvPr/>
            </p:nvSpPr>
            <p:spPr bwMode="auto">
              <a:xfrm>
                <a:off x="2448" y="3491"/>
                <a:ext cx="216" cy="144"/>
              </a:xfrm>
              <a:prstGeom prst="line">
                <a:avLst/>
              </a:prstGeom>
              <a:noFill/>
              <a:ln w="9525">
                <a:solidFill>
                  <a:schemeClr val="tx1"/>
                </a:solidFill>
                <a:round/>
                <a:headEnd/>
                <a:tailEnd/>
              </a:ln>
            </p:spPr>
            <p:txBody>
              <a:bodyPr/>
              <a:lstStyle/>
              <a:p>
                <a:endParaRPr lang="en-US"/>
              </a:p>
            </p:txBody>
          </p:sp>
          <p:sp>
            <p:nvSpPr>
              <p:cNvPr id="27715" name="Oval 17"/>
              <p:cNvSpPr>
                <a:spLocks noChangeArrowheads="1"/>
              </p:cNvSpPr>
              <p:nvPr/>
            </p:nvSpPr>
            <p:spPr bwMode="auto">
              <a:xfrm>
                <a:off x="2520" y="3635"/>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72</a:t>
                </a:r>
              </a:p>
            </p:txBody>
          </p:sp>
          <p:sp>
            <p:nvSpPr>
              <p:cNvPr id="27716" name="Rectangle 18"/>
              <p:cNvSpPr>
                <a:spLocks noChangeArrowheads="1"/>
              </p:cNvSpPr>
              <p:nvPr/>
            </p:nvSpPr>
            <p:spPr bwMode="auto">
              <a:xfrm>
                <a:off x="2736" y="3675"/>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717" name="Rectangle 19"/>
              <p:cNvSpPr>
                <a:spLocks noChangeArrowheads="1"/>
              </p:cNvSpPr>
              <p:nvPr/>
            </p:nvSpPr>
            <p:spPr bwMode="auto">
              <a:xfrm>
                <a:off x="2160" y="3514"/>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718" name="Rectangle 20"/>
              <p:cNvSpPr>
                <a:spLocks noChangeArrowheads="1"/>
              </p:cNvSpPr>
              <p:nvPr/>
            </p:nvSpPr>
            <p:spPr bwMode="auto">
              <a:xfrm>
                <a:off x="2520" y="3315"/>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719" name="Rectangle 21"/>
              <p:cNvSpPr>
                <a:spLocks noChangeArrowheads="1"/>
              </p:cNvSpPr>
              <p:nvPr/>
            </p:nvSpPr>
            <p:spPr bwMode="auto">
              <a:xfrm>
                <a:off x="2304" y="2915"/>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27720" name="Rectangle 22"/>
              <p:cNvSpPr>
                <a:spLocks noChangeArrowheads="1"/>
              </p:cNvSpPr>
              <p:nvPr/>
            </p:nvSpPr>
            <p:spPr bwMode="auto">
              <a:xfrm>
                <a:off x="1440" y="3963"/>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721" name="Rectangle 23"/>
              <p:cNvSpPr>
                <a:spLocks noChangeArrowheads="1"/>
              </p:cNvSpPr>
              <p:nvPr/>
            </p:nvSpPr>
            <p:spPr bwMode="auto">
              <a:xfrm>
                <a:off x="1512" y="3586"/>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27722" name="Rectangle 24"/>
              <p:cNvSpPr>
                <a:spLocks noChangeArrowheads="1"/>
              </p:cNvSpPr>
              <p:nvPr/>
            </p:nvSpPr>
            <p:spPr bwMode="auto">
              <a:xfrm>
                <a:off x="1944" y="3874"/>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723" name="Rectangle 25"/>
              <p:cNvSpPr>
                <a:spLocks noChangeArrowheads="1"/>
              </p:cNvSpPr>
              <p:nvPr/>
            </p:nvSpPr>
            <p:spPr bwMode="auto">
              <a:xfrm>
                <a:off x="1800" y="3131"/>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grpSp>
        <p:grpSp>
          <p:nvGrpSpPr>
            <p:cNvPr id="4" name="Group 27"/>
            <p:cNvGrpSpPr>
              <a:grpSpLocks/>
            </p:cNvGrpSpPr>
            <p:nvPr/>
          </p:nvGrpSpPr>
          <p:grpSpPr bwMode="auto">
            <a:xfrm>
              <a:off x="1600200" y="4191000"/>
              <a:ext cx="2790825" cy="2147888"/>
              <a:chOff x="1728" y="852"/>
              <a:chExt cx="1296" cy="1250"/>
            </a:xfrm>
          </p:grpSpPr>
          <p:sp>
            <p:nvSpPr>
              <p:cNvPr id="27678" name="Oval 28"/>
              <p:cNvSpPr>
                <a:spLocks noChangeArrowheads="1"/>
              </p:cNvSpPr>
              <p:nvPr/>
            </p:nvSpPr>
            <p:spPr bwMode="auto">
              <a:xfrm>
                <a:off x="2232" y="924"/>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45</a:t>
                </a:r>
              </a:p>
            </p:txBody>
          </p:sp>
          <p:sp>
            <p:nvSpPr>
              <p:cNvPr id="27679" name="Line 29"/>
              <p:cNvSpPr>
                <a:spLocks noChangeShapeType="1"/>
              </p:cNvSpPr>
              <p:nvPr/>
            </p:nvSpPr>
            <p:spPr bwMode="auto">
              <a:xfrm flipH="1">
                <a:off x="2088" y="1068"/>
                <a:ext cx="144" cy="144"/>
              </a:xfrm>
              <a:prstGeom prst="line">
                <a:avLst/>
              </a:prstGeom>
              <a:noFill/>
              <a:ln w="9525">
                <a:solidFill>
                  <a:schemeClr val="tx1"/>
                </a:solidFill>
                <a:round/>
                <a:headEnd/>
                <a:tailEnd/>
              </a:ln>
            </p:spPr>
            <p:txBody>
              <a:bodyPr/>
              <a:lstStyle/>
              <a:p>
                <a:endParaRPr lang="en-US"/>
              </a:p>
            </p:txBody>
          </p:sp>
          <p:sp>
            <p:nvSpPr>
              <p:cNvPr id="27680" name="Line 30"/>
              <p:cNvSpPr>
                <a:spLocks noChangeShapeType="1"/>
              </p:cNvSpPr>
              <p:nvPr/>
            </p:nvSpPr>
            <p:spPr bwMode="auto">
              <a:xfrm>
                <a:off x="2448" y="1068"/>
                <a:ext cx="144" cy="144"/>
              </a:xfrm>
              <a:prstGeom prst="line">
                <a:avLst/>
              </a:prstGeom>
              <a:noFill/>
              <a:ln w="9525">
                <a:solidFill>
                  <a:schemeClr val="tx1"/>
                </a:solidFill>
                <a:round/>
                <a:headEnd/>
                <a:tailEnd/>
              </a:ln>
            </p:spPr>
            <p:txBody>
              <a:bodyPr/>
              <a:lstStyle/>
              <a:p>
                <a:endParaRPr lang="en-US"/>
              </a:p>
            </p:txBody>
          </p:sp>
          <p:sp>
            <p:nvSpPr>
              <p:cNvPr id="27681" name="Oval 31"/>
              <p:cNvSpPr>
                <a:spLocks noChangeArrowheads="1"/>
              </p:cNvSpPr>
              <p:nvPr/>
            </p:nvSpPr>
            <p:spPr bwMode="auto">
              <a:xfrm>
                <a:off x="2448" y="1212"/>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63</a:t>
                </a:r>
              </a:p>
            </p:txBody>
          </p:sp>
          <p:sp>
            <p:nvSpPr>
              <p:cNvPr id="27682" name="Oval 32"/>
              <p:cNvSpPr>
                <a:spLocks noChangeArrowheads="1"/>
              </p:cNvSpPr>
              <p:nvPr/>
            </p:nvSpPr>
            <p:spPr bwMode="auto">
              <a:xfrm>
                <a:off x="2016" y="1212"/>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36</a:t>
                </a:r>
              </a:p>
            </p:txBody>
          </p:sp>
          <p:sp>
            <p:nvSpPr>
              <p:cNvPr id="27683" name="Line 33"/>
              <p:cNvSpPr>
                <a:spLocks noChangeShapeType="1"/>
              </p:cNvSpPr>
              <p:nvPr/>
            </p:nvSpPr>
            <p:spPr bwMode="auto">
              <a:xfrm flipH="1">
                <a:off x="1944" y="1356"/>
                <a:ext cx="72" cy="144"/>
              </a:xfrm>
              <a:prstGeom prst="line">
                <a:avLst/>
              </a:prstGeom>
              <a:noFill/>
              <a:ln w="9525">
                <a:solidFill>
                  <a:schemeClr val="tx1"/>
                </a:solidFill>
                <a:round/>
                <a:headEnd/>
                <a:tailEnd/>
              </a:ln>
            </p:spPr>
            <p:txBody>
              <a:bodyPr/>
              <a:lstStyle/>
              <a:p>
                <a:endParaRPr lang="en-US"/>
              </a:p>
            </p:txBody>
          </p:sp>
          <p:sp>
            <p:nvSpPr>
              <p:cNvPr id="27684" name="Oval 34"/>
              <p:cNvSpPr>
                <a:spLocks noChangeArrowheads="1"/>
              </p:cNvSpPr>
              <p:nvPr/>
            </p:nvSpPr>
            <p:spPr bwMode="auto">
              <a:xfrm>
                <a:off x="1800" y="1500"/>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27</a:t>
                </a:r>
              </a:p>
            </p:txBody>
          </p:sp>
          <p:sp>
            <p:nvSpPr>
              <p:cNvPr id="27685" name="Oval 35"/>
              <p:cNvSpPr>
                <a:spLocks noChangeArrowheads="1"/>
              </p:cNvSpPr>
              <p:nvPr/>
            </p:nvSpPr>
            <p:spPr bwMode="auto">
              <a:xfrm>
                <a:off x="2664" y="1886"/>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70</a:t>
                </a:r>
              </a:p>
            </p:txBody>
          </p:sp>
          <p:sp>
            <p:nvSpPr>
              <p:cNvPr id="27686" name="Line 36"/>
              <p:cNvSpPr>
                <a:spLocks noChangeShapeType="1"/>
              </p:cNvSpPr>
              <p:nvPr/>
            </p:nvSpPr>
            <p:spPr bwMode="auto">
              <a:xfrm>
                <a:off x="2160" y="1428"/>
                <a:ext cx="72" cy="144"/>
              </a:xfrm>
              <a:prstGeom prst="line">
                <a:avLst/>
              </a:prstGeom>
              <a:noFill/>
              <a:ln w="9525">
                <a:solidFill>
                  <a:schemeClr val="tx1"/>
                </a:solidFill>
                <a:round/>
                <a:headEnd/>
                <a:tailEnd/>
              </a:ln>
            </p:spPr>
            <p:txBody>
              <a:bodyPr/>
              <a:lstStyle/>
              <a:p>
                <a:endParaRPr lang="en-US"/>
              </a:p>
            </p:txBody>
          </p:sp>
          <p:sp>
            <p:nvSpPr>
              <p:cNvPr id="27687" name="Oval 37"/>
              <p:cNvSpPr>
                <a:spLocks noChangeArrowheads="1"/>
              </p:cNvSpPr>
              <p:nvPr/>
            </p:nvSpPr>
            <p:spPr bwMode="auto">
              <a:xfrm>
                <a:off x="2088" y="1572"/>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39</a:t>
                </a:r>
              </a:p>
            </p:txBody>
          </p:sp>
          <p:sp>
            <p:nvSpPr>
              <p:cNvPr id="27688" name="Line 38"/>
              <p:cNvSpPr>
                <a:spLocks noChangeShapeType="1"/>
              </p:cNvSpPr>
              <p:nvPr/>
            </p:nvSpPr>
            <p:spPr bwMode="auto">
              <a:xfrm flipH="1">
                <a:off x="2448" y="1428"/>
                <a:ext cx="72" cy="144"/>
              </a:xfrm>
              <a:prstGeom prst="line">
                <a:avLst/>
              </a:prstGeom>
              <a:noFill/>
              <a:ln w="9525">
                <a:solidFill>
                  <a:schemeClr val="tx1"/>
                </a:solidFill>
                <a:round/>
                <a:headEnd/>
                <a:tailEnd/>
              </a:ln>
            </p:spPr>
            <p:txBody>
              <a:bodyPr/>
              <a:lstStyle/>
              <a:p>
                <a:endParaRPr lang="en-US"/>
              </a:p>
            </p:txBody>
          </p:sp>
          <p:sp>
            <p:nvSpPr>
              <p:cNvPr id="27689" name="Oval 39"/>
              <p:cNvSpPr>
                <a:spLocks noChangeArrowheads="1"/>
              </p:cNvSpPr>
              <p:nvPr/>
            </p:nvSpPr>
            <p:spPr bwMode="auto">
              <a:xfrm>
                <a:off x="2376" y="1578"/>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54</a:t>
                </a:r>
              </a:p>
            </p:txBody>
          </p:sp>
          <p:sp>
            <p:nvSpPr>
              <p:cNvPr id="27690" name="Line 40"/>
              <p:cNvSpPr>
                <a:spLocks noChangeShapeType="1"/>
              </p:cNvSpPr>
              <p:nvPr/>
            </p:nvSpPr>
            <p:spPr bwMode="auto">
              <a:xfrm>
                <a:off x="2592" y="1428"/>
                <a:ext cx="216" cy="144"/>
              </a:xfrm>
              <a:prstGeom prst="line">
                <a:avLst/>
              </a:prstGeom>
              <a:noFill/>
              <a:ln w="9525">
                <a:solidFill>
                  <a:schemeClr val="tx1"/>
                </a:solidFill>
                <a:round/>
                <a:headEnd/>
                <a:tailEnd/>
              </a:ln>
            </p:spPr>
            <p:txBody>
              <a:bodyPr/>
              <a:lstStyle/>
              <a:p>
                <a:endParaRPr lang="en-US"/>
              </a:p>
            </p:txBody>
          </p:sp>
          <p:sp>
            <p:nvSpPr>
              <p:cNvPr id="27691" name="Oval 41"/>
              <p:cNvSpPr>
                <a:spLocks noChangeArrowheads="1"/>
              </p:cNvSpPr>
              <p:nvPr/>
            </p:nvSpPr>
            <p:spPr bwMode="auto">
              <a:xfrm>
                <a:off x="2736" y="1526"/>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72</a:t>
                </a:r>
              </a:p>
            </p:txBody>
          </p:sp>
          <p:sp>
            <p:nvSpPr>
              <p:cNvPr id="27692" name="Rectangle 42"/>
              <p:cNvSpPr>
                <a:spLocks noChangeArrowheads="1"/>
              </p:cNvSpPr>
              <p:nvPr/>
            </p:nvSpPr>
            <p:spPr bwMode="auto">
              <a:xfrm>
                <a:off x="2880" y="1382"/>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27693" name="Rectangle 43"/>
              <p:cNvSpPr>
                <a:spLocks noChangeArrowheads="1"/>
              </p:cNvSpPr>
              <p:nvPr/>
            </p:nvSpPr>
            <p:spPr bwMode="auto">
              <a:xfrm>
                <a:off x="2304" y="1428"/>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694" name="Rectangle 44"/>
              <p:cNvSpPr>
                <a:spLocks noChangeArrowheads="1"/>
              </p:cNvSpPr>
              <p:nvPr/>
            </p:nvSpPr>
            <p:spPr bwMode="auto">
              <a:xfrm>
                <a:off x="2592" y="1080"/>
                <a:ext cx="216"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27695" name="Rectangle 45"/>
              <p:cNvSpPr>
                <a:spLocks noChangeArrowheads="1"/>
              </p:cNvSpPr>
              <p:nvPr/>
            </p:nvSpPr>
            <p:spPr bwMode="auto">
              <a:xfrm>
                <a:off x="2448" y="852"/>
                <a:ext cx="216"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27696" name="Rectangle 46"/>
              <p:cNvSpPr>
                <a:spLocks noChangeArrowheads="1"/>
              </p:cNvSpPr>
              <p:nvPr/>
            </p:nvSpPr>
            <p:spPr bwMode="auto">
              <a:xfrm>
                <a:off x="2880" y="1814"/>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697" name="Rectangle 47"/>
              <p:cNvSpPr>
                <a:spLocks noChangeArrowheads="1"/>
              </p:cNvSpPr>
              <p:nvPr/>
            </p:nvSpPr>
            <p:spPr bwMode="auto">
              <a:xfrm>
                <a:off x="1728" y="1356"/>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698" name="Rectangle 48"/>
              <p:cNvSpPr>
                <a:spLocks noChangeArrowheads="1"/>
              </p:cNvSpPr>
              <p:nvPr/>
            </p:nvSpPr>
            <p:spPr bwMode="auto">
              <a:xfrm>
                <a:off x="2016" y="1428"/>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699" name="Rectangle 49"/>
              <p:cNvSpPr>
                <a:spLocks noChangeArrowheads="1"/>
              </p:cNvSpPr>
              <p:nvPr/>
            </p:nvSpPr>
            <p:spPr bwMode="auto">
              <a:xfrm>
                <a:off x="1944" y="1068"/>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700" name="Line 50"/>
              <p:cNvSpPr>
                <a:spLocks noChangeShapeType="1"/>
              </p:cNvSpPr>
              <p:nvPr/>
            </p:nvSpPr>
            <p:spPr bwMode="auto">
              <a:xfrm flipV="1">
                <a:off x="2736" y="1742"/>
                <a:ext cx="72" cy="144"/>
              </a:xfrm>
              <a:prstGeom prst="line">
                <a:avLst/>
              </a:prstGeom>
              <a:noFill/>
              <a:ln w="9525">
                <a:solidFill>
                  <a:schemeClr val="tx1"/>
                </a:solidFill>
                <a:round/>
                <a:headEnd/>
                <a:tailEnd/>
              </a:ln>
            </p:spPr>
            <p:txBody>
              <a:bodyPr/>
              <a:lstStyle/>
              <a:p>
                <a:endParaRPr lang="en-US"/>
              </a:p>
            </p:txBody>
          </p:sp>
        </p:grpSp>
        <p:grpSp>
          <p:nvGrpSpPr>
            <p:cNvPr id="5" name="Group 52"/>
            <p:cNvGrpSpPr>
              <a:grpSpLocks/>
            </p:cNvGrpSpPr>
            <p:nvPr/>
          </p:nvGrpSpPr>
          <p:grpSpPr bwMode="auto">
            <a:xfrm>
              <a:off x="5867400" y="1981200"/>
              <a:ext cx="2828925" cy="1485900"/>
              <a:chOff x="1728" y="2409"/>
              <a:chExt cx="1296" cy="936"/>
            </a:xfrm>
          </p:grpSpPr>
          <p:sp>
            <p:nvSpPr>
              <p:cNvPr id="27658" name="Oval 53"/>
              <p:cNvSpPr>
                <a:spLocks noChangeArrowheads="1"/>
              </p:cNvSpPr>
              <p:nvPr/>
            </p:nvSpPr>
            <p:spPr bwMode="auto">
              <a:xfrm>
                <a:off x="2232" y="2481"/>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45</a:t>
                </a:r>
              </a:p>
            </p:txBody>
          </p:sp>
          <p:sp>
            <p:nvSpPr>
              <p:cNvPr id="27659" name="Line 54"/>
              <p:cNvSpPr>
                <a:spLocks noChangeShapeType="1"/>
              </p:cNvSpPr>
              <p:nvPr/>
            </p:nvSpPr>
            <p:spPr bwMode="auto">
              <a:xfrm flipH="1">
                <a:off x="2088" y="2625"/>
                <a:ext cx="144" cy="144"/>
              </a:xfrm>
              <a:prstGeom prst="line">
                <a:avLst/>
              </a:prstGeom>
              <a:noFill/>
              <a:ln w="9525">
                <a:solidFill>
                  <a:schemeClr val="tx1"/>
                </a:solidFill>
                <a:round/>
                <a:headEnd/>
                <a:tailEnd/>
              </a:ln>
            </p:spPr>
            <p:txBody>
              <a:bodyPr/>
              <a:lstStyle/>
              <a:p>
                <a:endParaRPr lang="en-US"/>
              </a:p>
            </p:txBody>
          </p:sp>
          <p:sp>
            <p:nvSpPr>
              <p:cNvPr id="27660" name="Line 55"/>
              <p:cNvSpPr>
                <a:spLocks noChangeShapeType="1"/>
              </p:cNvSpPr>
              <p:nvPr/>
            </p:nvSpPr>
            <p:spPr bwMode="auto">
              <a:xfrm>
                <a:off x="2448" y="2625"/>
                <a:ext cx="144" cy="144"/>
              </a:xfrm>
              <a:prstGeom prst="line">
                <a:avLst/>
              </a:prstGeom>
              <a:noFill/>
              <a:ln w="9525">
                <a:solidFill>
                  <a:schemeClr val="tx1"/>
                </a:solidFill>
                <a:round/>
                <a:headEnd/>
                <a:tailEnd/>
              </a:ln>
            </p:spPr>
            <p:txBody>
              <a:bodyPr/>
              <a:lstStyle/>
              <a:p>
                <a:endParaRPr lang="en-US"/>
              </a:p>
            </p:txBody>
          </p:sp>
          <p:sp>
            <p:nvSpPr>
              <p:cNvPr id="27661" name="Oval 56"/>
              <p:cNvSpPr>
                <a:spLocks noChangeArrowheads="1"/>
              </p:cNvSpPr>
              <p:nvPr/>
            </p:nvSpPr>
            <p:spPr bwMode="auto">
              <a:xfrm>
                <a:off x="2448" y="2769"/>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63</a:t>
                </a:r>
              </a:p>
            </p:txBody>
          </p:sp>
          <p:sp>
            <p:nvSpPr>
              <p:cNvPr id="27662" name="Line 57"/>
              <p:cNvSpPr>
                <a:spLocks noChangeShapeType="1"/>
              </p:cNvSpPr>
              <p:nvPr/>
            </p:nvSpPr>
            <p:spPr bwMode="auto">
              <a:xfrm flipH="1">
                <a:off x="1944" y="2913"/>
                <a:ext cx="72" cy="144"/>
              </a:xfrm>
              <a:prstGeom prst="line">
                <a:avLst/>
              </a:prstGeom>
              <a:noFill/>
              <a:ln w="9525">
                <a:solidFill>
                  <a:schemeClr val="tx1"/>
                </a:solidFill>
                <a:round/>
                <a:headEnd/>
                <a:tailEnd/>
              </a:ln>
            </p:spPr>
            <p:txBody>
              <a:bodyPr/>
              <a:lstStyle/>
              <a:p>
                <a:endParaRPr lang="en-US"/>
              </a:p>
            </p:txBody>
          </p:sp>
          <p:sp>
            <p:nvSpPr>
              <p:cNvPr id="27663" name="Oval 58"/>
              <p:cNvSpPr>
                <a:spLocks noChangeArrowheads="1"/>
              </p:cNvSpPr>
              <p:nvPr/>
            </p:nvSpPr>
            <p:spPr bwMode="auto">
              <a:xfrm>
                <a:off x="1800" y="3057"/>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27</a:t>
                </a:r>
              </a:p>
            </p:txBody>
          </p:sp>
          <p:sp>
            <p:nvSpPr>
              <p:cNvPr id="27664" name="Line 59"/>
              <p:cNvSpPr>
                <a:spLocks noChangeShapeType="1"/>
              </p:cNvSpPr>
              <p:nvPr/>
            </p:nvSpPr>
            <p:spPr bwMode="auto">
              <a:xfrm>
                <a:off x="2088" y="2932"/>
                <a:ext cx="72" cy="144"/>
              </a:xfrm>
              <a:prstGeom prst="line">
                <a:avLst/>
              </a:prstGeom>
              <a:noFill/>
              <a:ln w="9525">
                <a:solidFill>
                  <a:schemeClr val="tx1"/>
                </a:solidFill>
                <a:round/>
                <a:headEnd/>
                <a:tailEnd/>
              </a:ln>
            </p:spPr>
            <p:txBody>
              <a:bodyPr/>
              <a:lstStyle/>
              <a:p>
                <a:endParaRPr lang="en-US"/>
              </a:p>
            </p:txBody>
          </p:sp>
          <p:sp>
            <p:nvSpPr>
              <p:cNvPr id="27665" name="Oval 60"/>
              <p:cNvSpPr>
                <a:spLocks noChangeArrowheads="1"/>
              </p:cNvSpPr>
              <p:nvPr/>
            </p:nvSpPr>
            <p:spPr bwMode="auto">
              <a:xfrm>
                <a:off x="2016" y="3076"/>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39</a:t>
                </a:r>
              </a:p>
            </p:txBody>
          </p:sp>
          <p:sp>
            <p:nvSpPr>
              <p:cNvPr id="27666" name="Line 61"/>
              <p:cNvSpPr>
                <a:spLocks noChangeShapeType="1"/>
              </p:cNvSpPr>
              <p:nvPr/>
            </p:nvSpPr>
            <p:spPr bwMode="auto">
              <a:xfrm flipH="1">
                <a:off x="2448" y="2985"/>
                <a:ext cx="72" cy="144"/>
              </a:xfrm>
              <a:prstGeom prst="line">
                <a:avLst/>
              </a:prstGeom>
              <a:noFill/>
              <a:ln w="9525">
                <a:solidFill>
                  <a:schemeClr val="tx1"/>
                </a:solidFill>
                <a:round/>
                <a:headEnd/>
                <a:tailEnd/>
              </a:ln>
            </p:spPr>
            <p:txBody>
              <a:bodyPr/>
              <a:lstStyle/>
              <a:p>
                <a:endParaRPr lang="en-US"/>
              </a:p>
            </p:txBody>
          </p:sp>
          <p:sp>
            <p:nvSpPr>
              <p:cNvPr id="27667" name="Oval 62"/>
              <p:cNvSpPr>
                <a:spLocks noChangeArrowheads="1"/>
              </p:cNvSpPr>
              <p:nvPr/>
            </p:nvSpPr>
            <p:spPr bwMode="auto">
              <a:xfrm>
                <a:off x="2376" y="3129"/>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54</a:t>
                </a:r>
              </a:p>
            </p:txBody>
          </p:sp>
          <p:sp>
            <p:nvSpPr>
              <p:cNvPr id="27668" name="Line 63"/>
              <p:cNvSpPr>
                <a:spLocks noChangeShapeType="1"/>
              </p:cNvSpPr>
              <p:nvPr/>
            </p:nvSpPr>
            <p:spPr bwMode="auto">
              <a:xfrm>
                <a:off x="2592" y="2985"/>
                <a:ext cx="216" cy="144"/>
              </a:xfrm>
              <a:prstGeom prst="line">
                <a:avLst/>
              </a:prstGeom>
              <a:noFill/>
              <a:ln w="9525">
                <a:solidFill>
                  <a:schemeClr val="tx1"/>
                </a:solidFill>
                <a:round/>
                <a:headEnd/>
                <a:tailEnd/>
              </a:ln>
            </p:spPr>
            <p:txBody>
              <a:bodyPr/>
              <a:lstStyle/>
              <a:p>
                <a:endParaRPr lang="en-US"/>
              </a:p>
            </p:txBody>
          </p:sp>
          <p:sp>
            <p:nvSpPr>
              <p:cNvPr id="27669" name="Oval 64"/>
              <p:cNvSpPr>
                <a:spLocks noChangeArrowheads="1"/>
              </p:cNvSpPr>
              <p:nvPr/>
            </p:nvSpPr>
            <p:spPr bwMode="auto">
              <a:xfrm>
                <a:off x="2664" y="3129"/>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72</a:t>
                </a:r>
              </a:p>
            </p:txBody>
          </p:sp>
          <p:sp>
            <p:nvSpPr>
              <p:cNvPr id="27670" name="Rectangle 65"/>
              <p:cNvSpPr>
                <a:spLocks noChangeArrowheads="1"/>
              </p:cNvSpPr>
              <p:nvPr/>
            </p:nvSpPr>
            <p:spPr bwMode="auto">
              <a:xfrm>
                <a:off x="2880" y="3057"/>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671" name="Rectangle 66"/>
              <p:cNvSpPr>
                <a:spLocks noChangeArrowheads="1"/>
              </p:cNvSpPr>
              <p:nvPr/>
            </p:nvSpPr>
            <p:spPr bwMode="auto">
              <a:xfrm>
                <a:off x="2304" y="2985"/>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672" name="Rectangle 67"/>
              <p:cNvSpPr>
                <a:spLocks noChangeArrowheads="1"/>
              </p:cNvSpPr>
              <p:nvPr/>
            </p:nvSpPr>
            <p:spPr bwMode="auto">
              <a:xfrm>
                <a:off x="2664" y="2697"/>
                <a:ext cx="216"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673" name="Rectangle 68"/>
              <p:cNvSpPr>
                <a:spLocks noChangeArrowheads="1"/>
              </p:cNvSpPr>
              <p:nvPr/>
            </p:nvSpPr>
            <p:spPr bwMode="auto">
              <a:xfrm>
                <a:off x="2448" y="2409"/>
                <a:ext cx="216"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674" name="Rectangle 69"/>
              <p:cNvSpPr>
                <a:spLocks noChangeArrowheads="1"/>
              </p:cNvSpPr>
              <p:nvPr/>
            </p:nvSpPr>
            <p:spPr bwMode="auto">
              <a:xfrm>
                <a:off x="1728" y="2913"/>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675" name="Rectangle 70"/>
              <p:cNvSpPr>
                <a:spLocks noChangeArrowheads="1"/>
              </p:cNvSpPr>
              <p:nvPr/>
            </p:nvSpPr>
            <p:spPr bwMode="auto">
              <a:xfrm>
                <a:off x="2160" y="2948"/>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676" name="Rectangle 71"/>
              <p:cNvSpPr>
                <a:spLocks noChangeArrowheads="1"/>
              </p:cNvSpPr>
              <p:nvPr/>
            </p:nvSpPr>
            <p:spPr bwMode="auto">
              <a:xfrm>
                <a:off x="1944" y="2625"/>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677" name="Oval 72"/>
              <p:cNvSpPr>
                <a:spLocks noChangeArrowheads="1"/>
              </p:cNvSpPr>
              <p:nvPr/>
            </p:nvSpPr>
            <p:spPr bwMode="auto">
              <a:xfrm>
                <a:off x="1944" y="2716"/>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36</a:t>
                </a:r>
              </a:p>
            </p:txBody>
          </p:sp>
        </p:grpSp>
      </p:grpSp>
      <p:sp>
        <p:nvSpPr>
          <p:cNvPr id="74" name="Rectangle 26"/>
          <p:cNvSpPr>
            <a:spLocks noChangeArrowheads="1"/>
          </p:cNvSpPr>
          <p:nvPr/>
        </p:nvSpPr>
        <p:spPr bwMode="auto">
          <a:xfrm>
            <a:off x="609600" y="1601788"/>
            <a:ext cx="1419225" cy="274637"/>
          </a:xfrm>
          <a:prstGeom prst="rect">
            <a:avLst/>
          </a:prstGeom>
          <a:solidFill>
            <a:srgbClr val="58C8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sz="1200" dirty="0">
                <a:latin typeface="+mn-lt"/>
              </a:rPr>
              <a:t>Left heavy AVL tree </a:t>
            </a:r>
          </a:p>
        </p:txBody>
      </p:sp>
      <p:sp>
        <p:nvSpPr>
          <p:cNvPr id="75" name="Rectangle 51"/>
          <p:cNvSpPr>
            <a:spLocks noChangeArrowheads="1"/>
          </p:cNvSpPr>
          <p:nvPr/>
        </p:nvSpPr>
        <p:spPr bwMode="auto">
          <a:xfrm>
            <a:off x="609600" y="4038600"/>
            <a:ext cx="1536700" cy="274638"/>
          </a:xfrm>
          <a:prstGeom prst="rect">
            <a:avLst/>
          </a:prstGeom>
          <a:solidFill>
            <a:srgbClr val="58C8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sz="1200" dirty="0">
                <a:latin typeface="+mn-lt"/>
              </a:rPr>
              <a:t>Right  heavy AVL tree </a:t>
            </a:r>
          </a:p>
        </p:txBody>
      </p:sp>
      <p:sp>
        <p:nvSpPr>
          <p:cNvPr id="76" name="Rectangle 73"/>
          <p:cNvSpPr>
            <a:spLocks noChangeArrowheads="1"/>
          </p:cNvSpPr>
          <p:nvPr/>
        </p:nvSpPr>
        <p:spPr bwMode="auto">
          <a:xfrm>
            <a:off x="5486400" y="1677988"/>
            <a:ext cx="1381125" cy="274637"/>
          </a:xfrm>
          <a:prstGeom prst="rect">
            <a:avLst/>
          </a:prstGeom>
          <a:solidFill>
            <a:srgbClr val="58C85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sz="1200" dirty="0">
                <a:latin typeface="+mn-lt"/>
              </a:rPr>
              <a:t>Balanced  AVL tree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a:solidFill>
                  <a:schemeClr val="bg1"/>
                </a:solidFill>
                <a:latin typeface="Calibri" pitchFamily="34" charset="0"/>
              </a:rPr>
              <a:t>Searching for a Node in an AVL Tree</a:t>
            </a:r>
          </a:p>
        </p:txBody>
      </p:sp>
      <p:sp>
        <p:nvSpPr>
          <p:cNvPr id="28675" name="Text Box 74"/>
          <p:cNvSpPr txBox="1">
            <a:spLocks noChangeArrowheads="1"/>
          </p:cNvSpPr>
          <p:nvPr/>
        </p:nvSpPr>
        <p:spPr bwMode="auto">
          <a:xfrm>
            <a:off x="228600" y="1219200"/>
            <a:ext cx="8702675" cy="3816350"/>
          </a:xfrm>
          <a:prstGeom prst="rect">
            <a:avLst/>
          </a:prstGeom>
          <a:noFill/>
          <a:ln w="9525">
            <a:noFill/>
            <a:miter lim="800000"/>
            <a:headEnd/>
            <a:tailEnd/>
          </a:ln>
          <a:effectLst/>
        </p:spPr>
        <p:txBody>
          <a:bodyPr>
            <a:spAutoFit/>
          </a:bodyPr>
          <a:lstStyle/>
          <a:p>
            <a:pPr marL="342900" indent="-342900">
              <a:lnSpc>
                <a:spcPct val="170000"/>
              </a:lnSpc>
              <a:buFontTx/>
              <a:buChar char="•"/>
            </a:pPr>
            <a:r>
              <a:rPr lang="en-US" altLang="en-US" sz="2400">
                <a:latin typeface="Calibri" pitchFamily="34" charset="0"/>
              </a:rPr>
              <a:t>Searching in an AVL tree is performed exactly the same way as it is performed in a binary search tree. </a:t>
            </a:r>
          </a:p>
          <a:p>
            <a:pPr marL="342900" indent="-342900">
              <a:lnSpc>
                <a:spcPct val="170000"/>
              </a:lnSpc>
              <a:buFontTx/>
              <a:buChar char="•"/>
            </a:pPr>
            <a:r>
              <a:rPr lang="en-US" altLang="en-US" sz="2400">
                <a:latin typeface="Calibri" pitchFamily="34" charset="0"/>
              </a:rPr>
              <a:t>Because of the height-balancing of the tree, the search operation takes O(log </a:t>
            </a:r>
            <a:r>
              <a:rPr lang="en-US" altLang="en-US" sz="2400" i="1">
                <a:latin typeface="Calibri" pitchFamily="34" charset="0"/>
              </a:rPr>
              <a:t>n</a:t>
            </a:r>
            <a:r>
              <a:rPr lang="en-US" altLang="en-US" sz="2400">
                <a:latin typeface="Calibri" pitchFamily="34" charset="0"/>
              </a:rPr>
              <a:t>) time to complete. </a:t>
            </a:r>
          </a:p>
          <a:p>
            <a:pPr marL="342900" indent="-342900">
              <a:lnSpc>
                <a:spcPct val="170000"/>
              </a:lnSpc>
              <a:buFontTx/>
              <a:buChar char="•"/>
            </a:pPr>
            <a:r>
              <a:rPr lang="en-US" altLang="en-US" sz="2400">
                <a:latin typeface="Calibri" pitchFamily="34" charset="0"/>
              </a:rPr>
              <a:t>Since the operation does not modify the structure of the tree, no special provisions need to be taken.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a:solidFill>
                  <a:schemeClr val="bg1"/>
                </a:solidFill>
                <a:latin typeface="Calibri" pitchFamily="34" charset="0"/>
              </a:rPr>
              <a:t>Inserting a Node in an AVL Tree</a:t>
            </a:r>
          </a:p>
        </p:txBody>
      </p:sp>
      <p:sp>
        <p:nvSpPr>
          <p:cNvPr id="29699" name="Rectangle 3"/>
          <p:cNvSpPr txBox="1">
            <a:spLocks noChangeArrowheads="1"/>
          </p:cNvSpPr>
          <p:nvPr/>
        </p:nvSpPr>
        <p:spPr bwMode="auto">
          <a:xfrm>
            <a:off x="76200" y="1219200"/>
            <a:ext cx="8915400" cy="2971800"/>
          </a:xfrm>
          <a:prstGeom prst="rect">
            <a:avLst/>
          </a:prstGeom>
          <a:noFill/>
          <a:ln w="9525">
            <a:noFill/>
            <a:miter lim="800000"/>
            <a:headEnd/>
            <a:tailEnd/>
          </a:ln>
        </p:spPr>
        <p:txBody>
          <a:bodyPr/>
          <a:lstStyle/>
          <a:p>
            <a:pPr marL="342900" indent="-342900" eaLnBrk="0" hangingPunct="0">
              <a:lnSpc>
                <a:spcPct val="115000"/>
              </a:lnSpc>
              <a:spcBef>
                <a:spcPct val="20000"/>
              </a:spcBef>
              <a:buFont typeface="Arial" charset="0"/>
              <a:buChar char="•"/>
            </a:pPr>
            <a:r>
              <a:rPr lang="en-US" altLang="en-US" sz="2400">
                <a:latin typeface="Calibri" pitchFamily="34" charset="0"/>
              </a:rPr>
              <a:t>Since an AVL tree is also a variant of binary search tree, insertion is also done in the same way as it is done in case of a binary search tree. </a:t>
            </a:r>
          </a:p>
          <a:p>
            <a:pPr marL="342900" indent="-342900" eaLnBrk="0" hangingPunct="0">
              <a:lnSpc>
                <a:spcPct val="115000"/>
              </a:lnSpc>
              <a:spcBef>
                <a:spcPct val="20000"/>
              </a:spcBef>
              <a:buFont typeface="Arial" charset="0"/>
              <a:buChar char="•"/>
            </a:pPr>
            <a:r>
              <a:rPr lang="en-US" altLang="en-US" sz="2400">
                <a:latin typeface="Calibri" pitchFamily="34" charset="0"/>
              </a:rPr>
              <a:t>Like in binary search tree, the new node is always inserted as the leaf node. But the step of insertion is usually followed by an additional step of rotation.</a:t>
            </a:r>
          </a:p>
          <a:p>
            <a:pPr marL="342900" indent="-342900" eaLnBrk="0" hangingPunct="0">
              <a:lnSpc>
                <a:spcPct val="115000"/>
              </a:lnSpc>
              <a:spcBef>
                <a:spcPct val="20000"/>
              </a:spcBef>
              <a:buFont typeface="Arial" charset="0"/>
              <a:buChar char="•"/>
            </a:pPr>
            <a:r>
              <a:rPr lang="en-US" altLang="en-US" sz="2400">
                <a:latin typeface="Calibri" pitchFamily="34" charset="0"/>
              </a:rPr>
              <a:t>Rotation is done to restore the balance of the tree. However, if insertion of the new node does not disturb the balance factor, that is, if the balance factor of every node is still -1, 0 or 1, then rotations are not needed. </a:t>
            </a:r>
          </a:p>
          <a:p>
            <a:pPr marL="342900" indent="-342900" eaLnBrk="0" hangingPunct="0">
              <a:lnSpc>
                <a:spcPct val="95000"/>
              </a:lnSpc>
              <a:spcBef>
                <a:spcPct val="20000"/>
              </a:spcBef>
              <a:buFont typeface="Arial" charset="0"/>
              <a:buChar char="•"/>
            </a:pPr>
            <a:endParaRPr lang="en-US" altLang="en-US" sz="2400">
              <a:latin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a:solidFill>
                  <a:schemeClr val="bg1"/>
                </a:solidFill>
                <a:latin typeface="Calibri" pitchFamily="34" charset="0"/>
              </a:rPr>
              <a:t>Inserting a Node in an AVL Tree</a:t>
            </a:r>
          </a:p>
        </p:txBody>
      </p:sp>
      <p:sp>
        <p:nvSpPr>
          <p:cNvPr id="30723" name="Rectangle 3"/>
          <p:cNvSpPr txBox="1">
            <a:spLocks noChangeArrowheads="1"/>
          </p:cNvSpPr>
          <p:nvPr/>
        </p:nvSpPr>
        <p:spPr bwMode="auto">
          <a:xfrm>
            <a:off x="0" y="1143000"/>
            <a:ext cx="9144000" cy="3276600"/>
          </a:xfrm>
          <a:prstGeom prst="rect">
            <a:avLst/>
          </a:prstGeom>
          <a:noFill/>
          <a:ln w="9525">
            <a:noFill/>
            <a:miter lim="800000"/>
            <a:headEnd/>
            <a:tailEnd/>
          </a:ln>
        </p:spPr>
        <p:txBody>
          <a:bodyPr/>
          <a:lstStyle/>
          <a:p>
            <a:pPr marL="285750" indent="-285750" eaLnBrk="0" hangingPunct="0">
              <a:lnSpc>
                <a:spcPct val="105000"/>
              </a:lnSpc>
              <a:spcBef>
                <a:spcPct val="20000"/>
              </a:spcBef>
              <a:buFont typeface="Arial" charset="0"/>
              <a:buChar char="•"/>
            </a:pPr>
            <a:r>
              <a:rPr lang="en-US" altLang="en-US" sz="2400">
                <a:latin typeface="Calibri" pitchFamily="34" charset="0"/>
              </a:rPr>
              <a:t>During insertion, the new node is inserted as the leaf node, so it will always have balance factor equal to zero. </a:t>
            </a:r>
          </a:p>
          <a:p>
            <a:pPr marL="285750" indent="-285750" eaLnBrk="0" hangingPunct="0">
              <a:lnSpc>
                <a:spcPct val="105000"/>
              </a:lnSpc>
              <a:spcBef>
                <a:spcPct val="20000"/>
              </a:spcBef>
              <a:buFont typeface="Arial" charset="0"/>
              <a:buChar char="•"/>
            </a:pPr>
            <a:r>
              <a:rPr lang="en-US" altLang="en-US" sz="2400">
                <a:latin typeface="Calibri" pitchFamily="34" charset="0"/>
              </a:rPr>
              <a:t>The nodes whose balance factors will change are those which lie on the path between the root of the tree and the newly inserted node. </a:t>
            </a:r>
          </a:p>
          <a:p>
            <a:pPr marL="285750" indent="-285750" eaLnBrk="0" hangingPunct="0">
              <a:lnSpc>
                <a:spcPct val="105000"/>
              </a:lnSpc>
              <a:spcBef>
                <a:spcPct val="20000"/>
              </a:spcBef>
              <a:buFont typeface="Arial" charset="0"/>
              <a:buChar char="•"/>
            </a:pPr>
            <a:r>
              <a:rPr lang="en-US" altLang="en-US" sz="2400">
                <a:latin typeface="Calibri" pitchFamily="34" charset="0"/>
              </a:rPr>
              <a:t>The possible changes which may take place in any node on the path are as follows:</a:t>
            </a:r>
          </a:p>
          <a:p>
            <a:pPr marL="742950" lvl="1" indent="-285750" eaLnBrk="0" hangingPunct="0">
              <a:lnSpc>
                <a:spcPct val="105000"/>
              </a:lnSpc>
              <a:spcBef>
                <a:spcPct val="20000"/>
              </a:spcBef>
              <a:buFont typeface="Wingdings" pitchFamily="2" charset="2"/>
              <a:buChar char="Ø"/>
            </a:pPr>
            <a:r>
              <a:rPr lang="en-US" altLang="en-US" sz="2200">
                <a:latin typeface="Calibri" pitchFamily="34" charset="0"/>
              </a:rPr>
              <a:t>Initially the node was either left or right heavy and after insertion has become balanced.</a:t>
            </a:r>
          </a:p>
          <a:p>
            <a:pPr marL="742950" lvl="1" indent="-285750" eaLnBrk="0" hangingPunct="0">
              <a:lnSpc>
                <a:spcPct val="105000"/>
              </a:lnSpc>
              <a:spcBef>
                <a:spcPct val="20000"/>
              </a:spcBef>
              <a:buFont typeface="Wingdings" pitchFamily="2" charset="2"/>
              <a:buChar char="Ø"/>
            </a:pPr>
            <a:r>
              <a:rPr lang="en-US" altLang="en-US" sz="2200">
                <a:latin typeface="Calibri" pitchFamily="34" charset="0"/>
              </a:rPr>
              <a:t>Initially the node was balanced and after insertion has become either left or right heavy.</a:t>
            </a:r>
          </a:p>
          <a:p>
            <a:pPr marL="742950" lvl="1" indent="-285750" eaLnBrk="0" hangingPunct="0">
              <a:lnSpc>
                <a:spcPct val="105000"/>
              </a:lnSpc>
              <a:spcBef>
                <a:spcPct val="20000"/>
              </a:spcBef>
              <a:buFont typeface="Wingdings" pitchFamily="2" charset="2"/>
              <a:buChar char="Ø"/>
            </a:pPr>
            <a:r>
              <a:rPr lang="en-US" altLang="en-US" sz="2200">
                <a:latin typeface="Calibri" pitchFamily="34" charset="0"/>
              </a:rPr>
              <a:t>Initially the node was heavy (either left or right) and the new node has been inserted in the heavy sub-tree thereby creating an unbalanced sub-tree. Such a node is said to be a critical node</a:t>
            </a:r>
            <a:r>
              <a:rPr lang="en-US" altLang="en-US" sz="2400">
                <a:latin typeface="Calibri" pitchFamily="34"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a:solidFill>
                  <a:schemeClr val="bg1"/>
                </a:solidFill>
                <a:latin typeface="Calibri" pitchFamily="34" charset="0"/>
              </a:rPr>
              <a:t>Rotations to Balance AVL Trees</a:t>
            </a:r>
          </a:p>
        </p:txBody>
      </p:sp>
      <p:sp>
        <p:nvSpPr>
          <p:cNvPr id="31747" name="Rectangle 3"/>
          <p:cNvSpPr txBox="1">
            <a:spLocks noChangeArrowheads="1"/>
          </p:cNvSpPr>
          <p:nvPr/>
        </p:nvSpPr>
        <p:spPr bwMode="auto">
          <a:xfrm>
            <a:off x="76200" y="990600"/>
            <a:ext cx="8991600" cy="4419600"/>
          </a:xfrm>
          <a:prstGeom prst="rect">
            <a:avLst/>
          </a:prstGeom>
          <a:noFill/>
          <a:ln w="9525">
            <a:noFill/>
            <a:miter lim="800000"/>
            <a:headEnd/>
            <a:tailEnd/>
          </a:ln>
        </p:spPr>
        <p:txBody>
          <a:bodyPr/>
          <a:lstStyle/>
          <a:p>
            <a:pPr marL="285750" indent="-285750" eaLnBrk="0" hangingPunct="0">
              <a:lnSpc>
                <a:spcPct val="110000"/>
              </a:lnSpc>
              <a:spcBef>
                <a:spcPct val="20000"/>
              </a:spcBef>
              <a:buFont typeface="Arial" charset="0"/>
              <a:buChar char="•"/>
            </a:pPr>
            <a:r>
              <a:rPr lang="en-US" altLang="en-US" sz="2100" dirty="0">
                <a:latin typeface="Calibri" pitchFamily="34" charset="0"/>
              </a:rPr>
              <a:t>To perform rotation, our first work is to find the </a:t>
            </a:r>
            <a:r>
              <a:rPr lang="en-US" altLang="en-US" sz="2100" b="1" i="1" dirty="0">
                <a:solidFill>
                  <a:srgbClr val="FF0000"/>
                </a:solidFill>
                <a:latin typeface="Calibri" pitchFamily="34" charset="0"/>
              </a:rPr>
              <a:t>critical node</a:t>
            </a:r>
            <a:r>
              <a:rPr lang="en-US" altLang="en-US" sz="2100" dirty="0">
                <a:latin typeface="Calibri" pitchFamily="34" charset="0"/>
              </a:rPr>
              <a:t>. Critical node is the nearest ancestor node on the path from the root to the inserted node whose balance factor is neither -1, 0 nor 1. </a:t>
            </a:r>
          </a:p>
          <a:p>
            <a:pPr marL="285750" indent="-285750" eaLnBrk="0" hangingPunct="0">
              <a:lnSpc>
                <a:spcPct val="110000"/>
              </a:lnSpc>
              <a:spcBef>
                <a:spcPct val="20000"/>
              </a:spcBef>
              <a:buFont typeface="Arial" charset="0"/>
              <a:buChar char="•"/>
            </a:pPr>
            <a:r>
              <a:rPr lang="en-US" altLang="en-US" sz="2100" dirty="0">
                <a:latin typeface="Calibri" pitchFamily="34" charset="0"/>
              </a:rPr>
              <a:t>The second task is to determine which type of rotation has to be done. </a:t>
            </a:r>
          </a:p>
          <a:p>
            <a:pPr marL="285750" indent="-285750" eaLnBrk="0" hangingPunct="0">
              <a:lnSpc>
                <a:spcPct val="110000"/>
              </a:lnSpc>
              <a:spcBef>
                <a:spcPct val="20000"/>
              </a:spcBef>
              <a:buFont typeface="Arial" charset="0"/>
              <a:buChar char="•"/>
            </a:pPr>
            <a:r>
              <a:rPr lang="en-US" altLang="en-US" sz="2100" dirty="0">
                <a:latin typeface="Calibri" pitchFamily="34" charset="0"/>
              </a:rPr>
              <a:t>There are four types of rebalancing rotations and their application depends on the position of the inserted node with reference to the critical node. </a:t>
            </a:r>
          </a:p>
          <a:p>
            <a:pPr marL="285750" indent="-285750" eaLnBrk="0" hangingPunct="0">
              <a:lnSpc>
                <a:spcPct val="110000"/>
              </a:lnSpc>
              <a:spcBef>
                <a:spcPct val="20000"/>
              </a:spcBef>
              <a:buFont typeface="Wingdings" pitchFamily="2" charset="2"/>
              <a:buChar char="Ø"/>
            </a:pPr>
            <a:r>
              <a:rPr lang="en-US" altLang="en-US" sz="2100" i="1" dirty="0">
                <a:latin typeface="Calibri" pitchFamily="34" charset="0"/>
              </a:rPr>
              <a:t>LL rotation:</a:t>
            </a:r>
            <a:r>
              <a:rPr lang="en-US" altLang="en-US" sz="2100" dirty="0">
                <a:latin typeface="Calibri" pitchFamily="34" charset="0"/>
              </a:rPr>
              <a:t> the new node is inserted in the left sub-tree of the left sub-tree of the critical node</a:t>
            </a:r>
            <a:endParaRPr lang="en-US" altLang="en-US" sz="2100" i="1" dirty="0">
              <a:latin typeface="Calibri" pitchFamily="34" charset="0"/>
            </a:endParaRPr>
          </a:p>
          <a:p>
            <a:pPr marL="285750" indent="-285750" eaLnBrk="0" hangingPunct="0">
              <a:lnSpc>
                <a:spcPct val="110000"/>
              </a:lnSpc>
              <a:spcBef>
                <a:spcPct val="20000"/>
              </a:spcBef>
              <a:buFont typeface="Wingdings" pitchFamily="2" charset="2"/>
              <a:buChar char="Ø"/>
            </a:pPr>
            <a:r>
              <a:rPr lang="en-US" altLang="en-US" sz="2100" i="1" dirty="0">
                <a:latin typeface="Calibri" pitchFamily="34" charset="0"/>
              </a:rPr>
              <a:t>RR rotation:</a:t>
            </a:r>
            <a:r>
              <a:rPr lang="en-US" altLang="en-US" sz="2100" dirty="0">
                <a:latin typeface="Calibri" pitchFamily="34" charset="0"/>
              </a:rPr>
              <a:t> the new node is inserted in the right sub-tree of the right sub-tree of the critical node</a:t>
            </a:r>
            <a:endParaRPr lang="en-US" altLang="en-US" sz="2100" i="1" dirty="0">
              <a:latin typeface="Calibri" pitchFamily="34" charset="0"/>
            </a:endParaRPr>
          </a:p>
          <a:p>
            <a:pPr marL="285750" indent="-285750" eaLnBrk="0" hangingPunct="0">
              <a:lnSpc>
                <a:spcPct val="110000"/>
              </a:lnSpc>
              <a:spcBef>
                <a:spcPct val="20000"/>
              </a:spcBef>
              <a:buFont typeface="Wingdings" pitchFamily="2" charset="2"/>
              <a:buChar char="Ø"/>
            </a:pPr>
            <a:r>
              <a:rPr lang="en-US" altLang="en-US" sz="2100" i="1" dirty="0">
                <a:latin typeface="Calibri" pitchFamily="34" charset="0"/>
              </a:rPr>
              <a:t>LR rotation:</a:t>
            </a:r>
            <a:r>
              <a:rPr lang="en-US" altLang="en-US" sz="2100" dirty="0">
                <a:latin typeface="Calibri" pitchFamily="34" charset="0"/>
              </a:rPr>
              <a:t> the new node is inserted in the right sub-tree of the left sub-tree of the critical node</a:t>
            </a:r>
            <a:endParaRPr lang="en-US" altLang="en-US" sz="2100" i="1" dirty="0">
              <a:latin typeface="Calibri" pitchFamily="34" charset="0"/>
            </a:endParaRPr>
          </a:p>
          <a:p>
            <a:pPr marL="285750" indent="-285750" eaLnBrk="0" hangingPunct="0">
              <a:lnSpc>
                <a:spcPct val="110000"/>
              </a:lnSpc>
              <a:spcBef>
                <a:spcPct val="20000"/>
              </a:spcBef>
              <a:buFont typeface="Wingdings" pitchFamily="2" charset="2"/>
              <a:buChar char="Ø"/>
            </a:pPr>
            <a:r>
              <a:rPr lang="en-US" altLang="en-US" sz="2100" i="1" dirty="0">
                <a:latin typeface="Calibri" pitchFamily="34" charset="0"/>
              </a:rPr>
              <a:t>RL rotation:</a:t>
            </a:r>
            <a:r>
              <a:rPr lang="en-US" altLang="en-US" sz="2100" dirty="0">
                <a:latin typeface="Calibri" pitchFamily="34" charset="0"/>
              </a:rPr>
              <a:t> the new node is inserted in the left sub-tree of the right sub-tree of the critical node</a:t>
            </a:r>
            <a:endParaRPr lang="en-US" altLang="en-US" sz="2100" b="1" dirty="0">
              <a:latin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 Rotations</a:t>
            </a:r>
          </a:p>
        </p:txBody>
      </p:sp>
      <p:sp>
        <p:nvSpPr>
          <p:cNvPr id="3" name="Content Placeholder 2"/>
          <p:cNvSpPr>
            <a:spLocks noGrp="1"/>
          </p:cNvSpPr>
          <p:nvPr>
            <p:ph idx="1"/>
          </p:nvPr>
        </p:nvSpPr>
        <p:spPr>
          <a:xfrm>
            <a:off x="228600" y="1295400"/>
            <a:ext cx="8915400" cy="5105400"/>
          </a:xfrm>
        </p:spPr>
        <p:txBody>
          <a:bodyPr/>
          <a:lstStyle/>
          <a:p>
            <a:r>
              <a:rPr lang="en-US" sz="2800" dirty="0">
                <a:latin typeface="Comic Sans MS" pitchFamily="66" charset="0"/>
              </a:rPr>
              <a:t>In AVL tree, after performing every operation like insertion and deletion we need to check the balance factor of every node in the tree</a:t>
            </a:r>
            <a:r>
              <a:rPr lang="en-US" dirty="0"/>
              <a:t>. </a:t>
            </a:r>
          </a:p>
          <a:p>
            <a:r>
              <a:rPr lang="en-US" b="1" dirty="0">
                <a:solidFill>
                  <a:srgbClr val="00B050"/>
                </a:solidFill>
                <a:latin typeface="Comic Sans MS" pitchFamily="66" charset="0"/>
              </a:rPr>
              <a:t>If every node satisfies the balance factor condition then we conclude the operation</a:t>
            </a:r>
          </a:p>
          <a:p>
            <a:r>
              <a:rPr lang="en-US" dirty="0">
                <a:latin typeface="Comic Sans MS" pitchFamily="66" charset="0"/>
              </a:rPr>
              <a:t>Otherwise we must make it balanced. We use rotation operations to make the tree balanced whenever the tree is becoming imbalanced due to any operation</a:t>
            </a:r>
            <a:r>
              <a:rPr lang="en-US"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1065</TotalTime>
  <Words>1045</Words>
  <Application>Microsoft Office PowerPoint</Application>
  <PresentationFormat>On-screen Show (4:3)</PresentationFormat>
  <Paragraphs>99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Comic Sans MS</vt:lpstr>
      <vt:lpstr>Constantia</vt:lpstr>
      <vt:lpstr>Wingdings</vt:lpstr>
      <vt:lpstr>Office Theme</vt:lpstr>
      <vt:lpstr>   AVL TREE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AVL Tree Rotations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Deletion Operation in AVL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 Gagan</dc:creator>
  <cp:lastModifiedBy>Manoj Wariya</cp:lastModifiedBy>
  <cp:revision>158</cp:revision>
  <dcterms:created xsi:type="dcterms:W3CDTF">2006-08-16T00:00:00Z</dcterms:created>
  <dcterms:modified xsi:type="dcterms:W3CDTF">2020-09-29T05:13:25Z</dcterms:modified>
</cp:coreProperties>
</file>