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6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533400" y="29718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Linear Search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143000" y="1905000"/>
            <a:ext cx="6934200" cy="3276600"/>
          </a:xfrm>
          <a:prstGeom prst="bevel">
            <a:avLst>
              <a:gd name="adj" fmla="val 12500"/>
            </a:avLst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 b="1">
                <a:latin typeface="Courier New" pitchFamily="49" charset="0"/>
              </a:rPr>
              <a:t>LINEAR_SEARCH(A, N, VAL, POS)</a:t>
            </a:r>
          </a:p>
          <a:p>
            <a:endParaRPr lang="en-US" altLang="en-US" sz="1200" b="1">
              <a:latin typeface="Courier New" pitchFamily="49" charset="0"/>
            </a:endParaRPr>
          </a:p>
          <a:p>
            <a:r>
              <a:rPr lang="en-US" altLang="en-US" sz="1200" b="1">
                <a:latin typeface="Courier New" pitchFamily="49" charset="0"/>
              </a:rPr>
              <a:t>Step 1: [INITIALIZE] SET POS = -1</a:t>
            </a:r>
          </a:p>
          <a:p>
            <a:r>
              <a:rPr lang="en-US" altLang="en-US" sz="1200" b="1">
                <a:latin typeface="Courier New" pitchFamily="49" charset="0"/>
              </a:rPr>
              <a:t>Step 2: [INITIALIZE] SET I = 0</a:t>
            </a:r>
          </a:p>
          <a:p>
            <a:r>
              <a:rPr lang="en-US" altLang="en-US" sz="1200" b="1">
                <a:latin typeface="Courier New" pitchFamily="49" charset="0"/>
              </a:rPr>
              <a:t>Step 3:	Repeat Step 4 while I&lt;N</a:t>
            </a:r>
          </a:p>
          <a:p>
            <a:r>
              <a:rPr lang="en-US" altLang="en-US" sz="1200" b="1">
                <a:latin typeface="Courier New" pitchFamily="49" charset="0"/>
              </a:rPr>
              <a:t>Step 4: 		IF A[I] = VAL, then</a:t>
            </a:r>
          </a:p>
          <a:p>
            <a:r>
              <a:rPr lang="en-US" altLang="en-US" sz="1200" b="1">
                <a:latin typeface="Courier New" pitchFamily="49" charset="0"/>
              </a:rPr>
              <a:t>				SET POS = I</a:t>
            </a:r>
          </a:p>
          <a:p>
            <a:r>
              <a:rPr lang="en-US" altLang="en-US" sz="1200" b="1">
                <a:latin typeface="Courier New" pitchFamily="49" charset="0"/>
              </a:rPr>
              <a:t>				PRINT POS</a:t>
            </a:r>
          </a:p>
          <a:p>
            <a:r>
              <a:rPr lang="en-US" altLang="en-US" sz="1200" b="1">
                <a:latin typeface="Courier New" pitchFamily="49" charset="0"/>
              </a:rPr>
              <a:t>				Go to Step 6</a:t>
            </a:r>
          </a:p>
          <a:p>
            <a:r>
              <a:rPr lang="en-US" altLang="en-US" sz="1200" b="1">
                <a:latin typeface="Courier New" pitchFamily="49" charset="0"/>
              </a:rPr>
              <a:t>		[END OF IF]</a:t>
            </a:r>
          </a:p>
          <a:p>
            <a:r>
              <a:rPr lang="en-US" altLang="en-US" sz="1200" b="1">
                <a:latin typeface="Courier New" pitchFamily="49" charset="0"/>
              </a:rPr>
              <a:t>	[END OF LOOP]</a:t>
            </a:r>
          </a:p>
          <a:p>
            <a:r>
              <a:rPr lang="en-US" altLang="en-US" sz="1200" b="1">
                <a:latin typeface="Courier New" pitchFamily="49" charset="0"/>
              </a:rPr>
              <a:t>Step 5: PRINT “Value Not Present In The Array”</a:t>
            </a:r>
          </a:p>
          <a:p>
            <a:r>
              <a:rPr lang="en-US" altLang="en-US" sz="1200" b="1">
                <a:latin typeface="Courier New" pitchFamily="49" charset="0"/>
              </a:rPr>
              <a:t>Step 6: EXIT</a:t>
            </a:r>
          </a:p>
          <a:p>
            <a:endParaRPr lang="en-US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Binary Search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066800"/>
            <a:ext cx="8534400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  <a:tabLst>
                <a:tab pos="457200" algn="l"/>
              </a:tabLst>
              <a:defRPr/>
            </a:pPr>
            <a:r>
              <a:rPr lang="en-US" sz="2200" dirty="0">
                <a:latin typeface="+mn-lt"/>
              </a:rPr>
              <a:t>BEG = </a:t>
            </a:r>
            <a:r>
              <a:rPr lang="en-US" sz="2200" dirty="0" err="1">
                <a:latin typeface="+mn-lt"/>
              </a:rPr>
              <a:t>lower_bound</a:t>
            </a:r>
            <a:r>
              <a:rPr lang="en-US" sz="2200" dirty="0">
                <a:latin typeface="+mn-lt"/>
              </a:rPr>
              <a:t> and END = </a:t>
            </a:r>
            <a:r>
              <a:rPr lang="en-US" sz="2200" dirty="0" err="1">
                <a:latin typeface="+mn-lt"/>
              </a:rPr>
              <a:t>upper_bound</a:t>
            </a:r>
            <a:r>
              <a:rPr lang="en-US" sz="2200" dirty="0">
                <a:latin typeface="+mn-lt"/>
              </a:rPr>
              <a:t> </a:t>
            </a:r>
          </a:p>
          <a:p>
            <a:pPr>
              <a:lnSpc>
                <a:spcPct val="135000"/>
              </a:lnSpc>
              <a:tabLst>
                <a:tab pos="457200" algn="l"/>
              </a:tabLst>
              <a:defRPr/>
            </a:pPr>
            <a:r>
              <a:rPr lang="en-US" sz="2200" dirty="0">
                <a:latin typeface="+mn-lt"/>
              </a:rPr>
              <a:t>MID = (BEG + END) / 2</a:t>
            </a:r>
          </a:p>
          <a:p>
            <a:pPr>
              <a:lnSpc>
                <a:spcPct val="135000"/>
              </a:lnSpc>
              <a:tabLst>
                <a:tab pos="457200" algn="l"/>
              </a:tabLst>
              <a:defRPr/>
            </a:pPr>
            <a:r>
              <a:rPr lang="en-US" sz="2200" dirty="0">
                <a:latin typeface="+mn-lt"/>
              </a:rPr>
              <a:t>If VAL &lt; A[MID], then VAL will be present in the left segment of the array. So, </a:t>
            </a:r>
          </a:p>
          <a:p>
            <a:pPr>
              <a:lnSpc>
                <a:spcPct val="135000"/>
              </a:lnSpc>
              <a:tabLst>
                <a:tab pos="457200" algn="l"/>
              </a:tabLst>
              <a:defRPr/>
            </a:pPr>
            <a:r>
              <a:rPr lang="en-US" sz="2200" dirty="0">
                <a:latin typeface="+mn-lt"/>
              </a:rPr>
              <a:t>	the value of END will be changed as, END = MID – 1</a:t>
            </a:r>
          </a:p>
          <a:p>
            <a:pPr>
              <a:lnSpc>
                <a:spcPct val="135000"/>
              </a:lnSpc>
              <a:tabLst>
                <a:tab pos="457200" algn="l"/>
              </a:tabLst>
              <a:defRPr/>
            </a:pPr>
            <a:r>
              <a:rPr lang="en-US" sz="2200" dirty="0">
                <a:latin typeface="+mn-lt"/>
              </a:rPr>
              <a:t>If VAL &gt; A[MID], then VAL will be present in the right segment of the array. So, </a:t>
            </a:r>
          </a:p>
          <a:p>
            <a:pPr>
              <a:lnSpc>
                <a:spcPct val="135000"/>
              </a:lnSpc>
              <a:tabLst>
                <a:tab pos="457200" algn="l"/>
              </a:tabLst>
              <a:defRPr/>
            </a:pPr>
            <a:r>
              <a:rPr lang="en-US" sz="2200" dirty="0">
                <a:latin typeface="+mn-lt"/>
              </a:rPr>
              <a:t>	the value of BEG will be changed as, BEG = MID + 1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Binary Search</a:t>
            </a:r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609600" y="1371600"/>
            <a:ext cx="8001000" cy="4724400"/>
          </a:xfrm>
          <a:prstGeom prst="bevel">
            <a:avLst>
              <a:gd name="adj" fmla="val 12500"/>
            </a:avLst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 b="1">
                <a:latin typeface="Courier New" pitchFamily="49" charset="0"/>
              </a:rPr>
              <a:t>BINARY_SEARCH(A, lower_bound, upper_bound, VAL, POS)</a:t>
            </a:r>
          </a:p>
          <a:p>
            <a:endParaRPr lang="en-US" altLang="en-US" sz="1200" b="1">
              <a:latin typeface="Courier New" pitchFamily="49" charset="0"/>
            </a:endParaRPr>
          </a:p>
          <a:p>
            <a:r>
              <a:rPr lang="en-US" altLang="en-US" sz="1200" b="1">
                <a:latin typeface="Courier New" pitchFamily="49" charset="0"/>
              </a:rPr>
              <a:t>Step 1: [INITIALIZE] SET BEG = lower_bound, END = upper_bound, POS = -1</a:t>
            </a:r>
          </a:p>
          <a:p>
            <a:r>
              <a:rPr lang="en-US" altLang="en-US" sz="1200" b="1">
                <a:latin typeface="Courier New" pitchFamily="49" charset="0"/>
              </a:rPr>
              <a:t>Step 2: Repeat Step 3 and Step 4 while BEG &lt;= END</a:t>
            </a:r>
          </a:p>
          <a:p>
            <a:r>
              <a:rPr lang="en-US" altLang="en-US" sz="1200" b="1">
                <a:latin typeface="Courier New" pitchFamily="49" charset="0"/>
              </a:rPr>
              <a:t>Step 3: 		SET MID = (BEG + END)/2</a:t>
            </a:r>
          </a:p>
          <a:p>
            <a:r>
              <a:rPr lang="en-US" altLang="en-US" sz="1200" b="1">
                <a:latin typeface="Courier New" pitchFamily="49" charset="0"/>
              </a:rPr>
              <a:t>Step 4:		IF A[MID] = VAL, then </a:t>
            </a:r>
          </a:p>
          <a:p>
            <a:r>
              <a:rPr lang="en-US" altLang="en-US" sz="1200" b="1">
                <a:latin typeface="Courier New" pitchFamily="49" charset="0"/>
              </a:rPr>
              <a:t>				POS = MID</a:t>
            </a:r>
          </a:p>
          <a:p>
            <a:r>
              <a:rPr lang="en-US" altLang="en-US" sz="1200" b="1">
                <a:latin typeface="Courier New" pitchFamily="49" charset="0"/>
              </a:rPr>
              <a:t>				PRINT POS</a:t>
            </a:r>
          </a:p>
          <a:p>
            <a:r>
              <a:rPr lang="en-US" altLang="en-US" sz="1200" b="1">
                <a:latin typeface="Courier New" pitchFamily="49" charset="0"/>
              </a:rPr>
              <a:t>				Go to Step 6</a:t>
            </a:r>
          </a:p>
          <a:p>
            <a:r>
              <a:rPr lang="en-US" altLang="en-US" sz="1200" b="1">
                <a:latin typeface="Courier New" pitchFamily="49" charset="0"/>
              </a:rPr>
              <a:t>			IF A[MID] &gt; VAL then;</a:t>
            </a:r>
          </a:p>
          <a:p>
            <a:r>
              <a:rPr lang="en-US" altLang="en-US" sz="1200" b="1">
                <a:latin typeface="Courier New" pitchFamily="49" charset="0"/>
              </a:rPr>
              <a:t>				SET END = MID - 1</a:t>
            </a:r>
          </a:p>
          <a:p>
            <a:r>
              <a:rPr lang="en-US" altLang="en-US" sz="1200" b="1">
                <a:latin typeface="Courier New" pitchFamily="49" charset="0"/>
              </a:rPr>
              <a:t>			ELSE</a:t>
            </a:r>
          </a:p>
          <a:p>
            <a:r>
              <a:rPr lang="en-US" altLang="en-US" sz="1200" b="1">
                <a:latin typeface="Courier New" pitchFamily="49" charset="0"/>
              </a:rPr>
              <a:t>				SET BEG = MID + 1</a:t>
            </a:r>
          </a:p>
          <a:p>
            <a:r>
              <a:rPr lang="en-US" altLang="en-US" sz="1200" b="1">
                <a:latin typeface="Courier New" pitchFamily="49" charset="0"/>
              </a:rPr>
              <a:t>			[END OF IF]</a:t>
            </a:r>
          </a:p>
          <a:p>
            <a:r>
              <a:rPr lang="en-US" altLang="en-US" sz="1200" b="1">
                <a:latin typeface="Courier New" pitchFamily="49" charset="0"/>
              </a:rPr>
              <a:t>	[END OF LOOP]</a:t>
            </a:r>
          </a:p>
          <a:p>
            <a:r>
              <a:rPr lang="en-US" altLang="en-US" sz="1200" b="1">
                <a:latin typeface="Courier New" pitchFamily="49" charset="0"/>
              </a:rPr>
              <a:t>Step 5: IF POS = -1, then</a:t>
            </a:r>
          </a:p>
          <a:p>
            <a:r>
              <a:rPr lang="en-US" altLang="en-US" sz="1200" b="1">
                <a:latin typeface="Courier New" pitchFamily="49" charset="0"/>
              </a:rPr>
              <a:t>		PRINTF “VAL IS NOT PRESENT IN THE ARRAY”</a:t>
            </a:r>
          </a:p>
          <a:p>
            <a:r>
              <a:rPr lang="en-US" altLang="en-US" sz="1200" b="1">
                <a:latin typeface="Courier New" pitchFamily="49" charset="0"/>
              </a:rPr>
              <a:t>	[END OF IF]</a:t>
            </a:r>
          </a:p>
          <a:p>
            <a:r>
              <a:rPr lang="en-US" altLang="en-US" sz="1200" b="1">
                <a:latin typeface="Courier New" pitchFamily="49" charset="0"/>
              </a:rPr>
              <a:t>Step 6: EXIT</a:t>
            </a:r>
          </a:p>
          <a:p>
            <a:endParaRPr lang="en-US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Binary 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143000"/>
            <a:ext cx="8610600" cy="469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300" dirty="0" err="1">
                <a:latin typeface="+mn-lt"/>
              </a:rPr>
              <a:t>int</a:t>
            </a:r>
            <a:r>
              <a:rPr lang="en-US" sz="2300" dirty="0">
                <a:latin typeface="+mn-lt"/>
              </a:rPr>
              <a:t> A[] = {0, 1, 2, 3, 4, 5, 6, 7, 8, 9, 10};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and VAL = 9, the algorithm will proceed in the following manner.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BEG = 0, END = 10, MID = (0 + 10)/2 = 5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Now, VAL = 9 and A[MID] = A[5] = 5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A[5] is less than VAL, therefore, we will now search for the value in the later half of the array. So, we change the values of BEG and MID.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Now, BEG = MID + 1 = 6, END = 10, MID = (6 + 10)/2 =16/2 = 8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Now, VAL = 9 and A[MID] = A[8] = 8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A[8] is less than VAL, therefore, we will now search for the value in the later half of the array. So, again we change the values of BEG and MID.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Now, BEG = MID + 1 = 9, 	END = 10,	MID = (9 + 10)/2 = 9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Now VAL = 9 and A[MID] = 9. </a:t>
            </a:r>
          </a:p>
          <a:p>
            <a:pPr>
              <a:defRPr/>
            </a:pPr>
            <a:r>
              <a:rPr lang="en-US" sz="2300" dirty="0">
                <a:latin typeface="+mn-lt"/>
              </a:rPr>
              <a:t>Now VAL = 9 and A[MID] = 9.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wairiya68</dc:creator>
  <cp:lastModifiedBy>wairiya68</cp:lastModifiedBy>
  <cp:revision>1</cp:revision>
  <dcterms:created xsi:type="dcterms:W3CDTF">2006-08-16T00:00:00Z</dcterms:created>
  <dcterms:modified xsi:type="dcterms:W3CDTF">2020-08-10T04:47:29Z</dcterms:modified>
</cp:coreProperties>
</file>