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D2v7xjdiF1hQ//ioboBdBDM4V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7B505F-A290-4610-87BD-FD4539CDB829}">
  <a:tblStyle styleId="{D37B505F-A290-4610-87BD-FD4539CDB82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hyperlink" Target="https://ideone.com/c1mbc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hackerearth.com/practice/algorithms/graphs/articulation-points-and-bridges/tutorial/"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ideone.com/JRxVby" TargetMode="External"/><Relationship Id="rId4" Type="http://schemas.openxmlformats.org/officeDocument/2006/relationships/image" Target="../media/image9.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codechef.com/INSO2020/problems/INQU200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iscuss.codechef.com/problems/INQU200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hyperlink" Target="https://www.youtube.com/watch?v=2kREIkF9UAs" TargetMode="External"/><Relationship Id="rId5" Type="http://schemas.openxmlformats.org/officeDocument/2006/relationships/hyperlink" Target="https://www.hackerearth.com/practice/algorithms/graphs/articulation-points-and-bridges/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geeksforgeeks.org/detect-cycle-in-a-grap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202028" y="0"/>
            <a:ext cx="9144000" cy="121752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DFS Insights</a:t>
            </a:r>
            <a:endParaRPr/>
          </a:p>
        </p:txBody>
      </p:sp>
      <p:pic>
        <p:nvPicPr>
          <p:cNvPr descr="How Depth First Search really works!" id="85" name="Google Shape;85;p1"/>
          <p:cNvPicPr preferRelativeResize="0"/>
          <p:nvPr/>
        </p:nvPicPr>
        <p:blipFill rotWithShape="1">
          <a:blip r:embed="rId3">
            <a:alphaModFix/>
          </a:blip>
          <a:srcRect b="0" l="0" r="0" t="0"/>
          <a:stretch/>
        </p:blipFill>
        <p:spPr>
          <a:xfrm>
            <a:off x="3178465" y="1454126"/>
            <a:ext cx="5191125" cy="4362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Working</a:t>
            </a:r>
            <a:endParaRPr/>
          </a:p>
        </p:txBody>
      </p:sp>
      <p:pic>
        <p:nvPicPr>
          <p:cNvPr descr="enter image description here" id="219" name="Google Shape;219;p10"/>
          <p:cNvPicPr preferRelativeResize="0"/>
          <p:nvPr/>
        </p:nvPicPr>
        <p:blipFill rotWithShape="1">
          <a:blip r:embed="rId3">
            <a:alphaModFix/>
          </a:blip>
          <a:srcRect b="0" l="0" r="0" t="0"/>
          <a:stretch/>
        </p:blipFill>
        <p:spPr>
          <a:xfrm>
            <a:off x="2254072" y="1694244"/>
            <a:ext cx="5715000" cy="4762500"/>
          </a:xfrm>
          <a:prstGeom prst="rect">
            <a:avLst/>
          </a:prstGeom>
          <a:noFill/>
          <a:ln>
            <a:noFill/>
          </a:ln>
        </p:spPr>
      </p:pic>
      <p:sp>
        <p:nvSpPr>
          <p:cNvPr id="220" name="Google Shape;220;p10"/>
          <p:cNvSpPr txBox="1"/>
          <p:nvPr/>
        </p:nvSpPr>
        <p:spPr>
          <a:xfrm>
            <a:off x="5254581" y="216196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21" name="Google Shape;221;p10"/>
          <p:cNvSpPr txBox="1"/>
          <p:nvPr/>
        </p:nvSpPr>
        <p:spPr>
          <a:xfrm>
            <a:off x="5499280" y="216196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a:p>
        </p:txBody>
      </p:sp>
      <p:sp>
        <p:nvSpPr>
          <p:cNvPr id="222" name="Google Shape;222;p10"/>
          <p:cNvSpPr txBox="1"/>
          <p:nvPr/>
        </p:nvSpPr>
        <p:spPr>
          <a:xfrm>
            <a:off x="4391697" y="4969555"/>
            <a:ext cx="512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23" name="Google Shape;223;p10"/>
          <p:cNvSpPr txBox="1"/>
          <p:nvPr/>
        </p:nvSpPr>
        <p:spPr>
          <a:xfrm>
            <a:off x="6641743" y="3696762"/>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24" name="Google Shape;224;p10"/>
          <p:cNvSpPr txBox="1"/>
          <p:nvPr/>
        </p:nvSpPr>
        <p:spPr>
          <a:xfrm>
            <a:off x="6641743" y="495002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25" name="Google Shape;225;p10"/>
          <p:cNvSpPr txBox="1"/>
          <p:nvPr/>
        </p:nvSpPr>
        <p:spPr>
          <a:xfrm>
            <a:off x="6873562" y="4945728"/>
            <a:ext cx="1300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26" name="Google Shape;226;p10"/>
          <p:cNvSpPr txBox="1"/>
          <p:nvPr/>
        </p:nvSpPr>
        <p:spPr>
          <a:xfrm>
            <a:off x="6853975" y="3706162"/>
            <a:ext cx="13200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27" name="Google Shape;227;p10"/>
          <p:cNvSpPr txBox="1"/>
          <p:nvPr/>
        </p:nvSpPr>
        <p:spPr>
          <a:xfrm>
            <a:off x="4622174" y="5154221"/>
            <a:ext cx="11218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Min(2,1)</a:t>
            </a:r>
            <a:endParaRPr sz="1800">
              <a:solidFill>
                <a:schemeClr val="dk1"/>
              </a:solidFill>
              <a:latin typeface="Calibri"/>
              <a:ea typeface="Calibri"/>
              <a:cs typeface="Calibri"/>
              <a:sym typeface="Calibri"/>
            </a:endParaRPr>
          </a:p>
        </p:txBody>
      </p:sp>
      <p:graphicFrame>
        <p:nvGraphicFramePr>
          <p:cNvPr id="228" name="Google Shape;228;p10"/>
          <p:cNvGraphicFramePr/>
          <p:nvPr/>
        </p:nvGraphicFramePr>
        <p:xfrm>
          <a:off x="8371266" y="1045884"/>
          <a:ext cx="3000000" cy="3000000"/>
        </p:xfrm>
        <a:graphic>
          <a:graphicData uri="http://schemas.openxmlformats.org/drawingml/2006/table">
            <a:tbl>
              <a:tblPr bandRow="1" firstRow="1">
                <a:noFill/>
                <a:tableStyleId>{D37B505F-A290-4610-87BD-FD4539CDB829}</a:tableStyleId>
              </a:tblPr>
              <a:tblGrid>
                <a:gridCol w="1602700"/>
                <a:gridCol w="1602700"/>
              </a:tblGrid>
              <a:tr h="370850">
                <a:tc>
                  <a:txBody>
                    <a:bodyPr/>
                    <a:lstStyle/>
                    <a:p>
                      <a:pPr indent="0" lvl="0" marL="0" marR="0" rtl="0" algn="l">
                        <a:spcBef>
                          <a:spcPts val="0"/>
                        </a:spcBef>
                        <a:spcAft>
                          <a:spcPts val="0"/>
                        </a:spcAft>
                        <a:buNone/>
                      </a:pPr>
                      <a:r>
                        <a:rPr lang="en-IN" sz="1800"/>
                        <a:t>Node</a:t>
                      </a:r>
                      <a:endParaRPr sz="1800"/>
                    </a:p>
                  </a:txBody>
                  <a:tcPr marT="45725" marB="45725" marR="91450" marL="91450"/>
                </a:tc>
                <a:tc>
                  <a:txBody>
                    <a:bodyPr/>
                    <a:lstStyle/>
                    <a:p>
                      <a:pPr indent="0" lvl="0" marL="0" marR="0" rtl="0" algn="l">
                        <a:spcBef>
                          <a:spcPts val="0"/>
                        </a:spcBef>
                        <a:spcAft>
                          <a:spcPts val="0"/>
                        </a:spcAft>
                        <a:buNone/>
                      </a:pPr>
                      <a:r>
                        <a:rPr lang="en-IN" sz="1800"/>
                        <a:t>Parent</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2</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0</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0</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Working</a:t>
            </a:r>
            <a:endParaRPr/>
          </a:p>
        </p:txBody>
      </p:sp>
      <p:pic>
        <p:nvPicPr>
          <p:cNvPr descr="enter image description here" id="234" name="Google Shape;234;p11"/>
          <p:cNvPicPr preferRelativeResize="0"/>
          <p:nvPr/>
        </p:nvPicPr>
        <p:blipFill rotWithShape="1">
          <a:blip r:embed="rId3">
            <a:alphaModFix/>
          </a:blip>
          <a:srcRect b="0" l="0" r="0" t="0"/>
          <a:stretch/>
        </p:blipFill>
        <p:spPr>
          <a:xfrm>
            <a:off x="2254072" y="1694244"/>
            <a:ext cx="5715000" cy="4762500"/>
          </a:xfrm>
          <a:prstGeom prst="rect">
            <a:avLst/>
          </a:prstGeom>
          <a:noFill/>
          <a:ln>
            <a:noFill/>
          </a:ln>
        </p:spPr>
      </p:pic>
      <p:sp>
        <p:nvSpPr>
          <p:cNvPr id="235" name="Google Shape;235;p11"/>
          <p:cNvSpPr txBox="1"/>
          <p:nvPr/>
        </p:nvSpPr>
        <p:spPr>
          <a:xfrm>
            <a:off x="5254581" y="216196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36" name="Google Shape;236;p11"/>
          <p:cNvSpPr txBox="1"/>
          <p:nvPr/>
        </p:nvSpPr>
        <p:spPr>
          <a:xfrm>
            <a:off x="5499280" y="2161960"/>
            <a:ext cx="13742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min(1,5,1,1)</a:t>
            </a:r>
            <a:endParaRPr sz="1800">
              <a:solidFill>
                <a:schemeClr val="dk1"/>
              </a:solidFill>
              <a:latin typeface="Calibri"/>
              <a:ea typeface="Calibri"/>
              <a:cs typeface="Calibri"/>
              <a:sym typeface="Calibri"/>
            </a:endParaRPr>
          </a:p>
        </p:txBody>
      </p:sp>
      <p:sp>
        <p:nvSpPr>
          <p:cNvPr id="237" name="Google Shape;237;p11"/>
          <p:cNvSpPr txBox="1"/>
          <p:nvPr/>
        </p:nvSpPr>
        <p:spPr>
          <a:xfrm>
            <a:off x="4391697" y="4969555"/>
            <a:ext cx="512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38" name="Google Shape;238;p11"/>
          <p:cNvSpPr txBox="1"/>
          <p:nvPr/>
        </p:nvSpPr>
        <p:spPr>
          <a:xfrm>
            <a:off x="6641743" y="3696762"/>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39" name="Google Shape;239;p11"/>
          <p:cNvSpPr txBox="1"/>
          <p:nvPr/>
        </p:nvSpPr>
        <p:spPr>
          <a:xfrm>
            <a:off x="6641743" y="4950020"/>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40" name="Google Shape;240;p11"/>
          <p:cNvSpPr txBox="1"/>
          <p:nvPr/>
        </p:nvSpPr>
        <p:spPr>
          <a:xfrm>
            <a:off x="6873562" y="4945728"/>
            <a:ext cx="1300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41" name="Google Shape;241;p11"/>
          <p:cNvSpPr txBox="1"/>
          <p:nvPr/>
        </p:nvSpPr>
        <p:spPr>
          <a:xfrm>
            <a:off x="6853975" y="3706162"/>
            <a:ext cx="13200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42" name="Google Shape;242;p11"/>
          <p:cNvSpPr txBox="1"/>
          <p:nvPr/>
        </p:nvSpPr>
        <p:spPr>
          <a:xfrm>
            <a:off x="4622174" y="4972227"/>
            <a:ext cx="11218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43" name="Google Shape;243;p11"/>
          <p:cNvSpPr txBox="1"/>
          <p:nvPr/>
        </p:nvSpPr>
        <p:spPr>
          <a:xfrm>
            <a:off x="3030964" y="3521496"/>
            <a:ext cx="4521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244" name="Google Shape;244;p11"/>
          <p:cNvSpPr txBox="1"/>
          <p:nvPr/>
        </p:nvSpPr>
        <p:spPr>
          <a:xfrm>
            <a:off x="2960802" y="4784889"/>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45" name="Google Shape;245;p11"/>
          <p:cNvSpPr txBox="1"/>
          <p:nvPr/>
        </p:nvSpPr>
        <p:spPr>
          <a:xfrm>
            <a:off x="3186851" y="4804454"/>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246" name="Google Shape;246;p11"/>
          <p:cNvSpPr txBox="1"/>
          <p:nvPr/>
        </p:nvSpPr>
        <p:spPr>
          <a:xfrm>
            <a:off x="3257014" y="3531279"/>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graphicFrame>
        <p:nvGraphicFramePr>
          <p:cNvPr id="247" name="Google Shape;247;p11"/>
          <p:cNvGraphicFramePr/>
          <p:nvPr/>
        </p:nvGraphicFramePr>
        <p:xfrm>
          <a:off x="8371266" y="1045884"/>
          <a:ext cx="3000000" cy="3000000"/>
        </p:xfrm>
        <a:graphic>
          <a:graphicData uri="http://schemas.openxmlformats.org/drawingml/2006/table">
            <a:tbl>
              <a:tblPr bandRow="1" firstRow="1">
                <a:noFill/>
                <a:tableStyleId>{D37B505F-A290-4610-87BD-FD4539CDB829}</a:tableStyleId>
              </a:tblPr>
              <a:tblGrid>
                <a:gridCol w="1602700"/>
                <a:gridCol w="1602700"/>
              </a:tblGrid>
              <a:tr h="370850">
                <a:tc>
                  <a:txBody>
                    <a:bodyPr/>
                    <a:lstStyle/>
                    <a:p>
                      <a:pPr indent="0" lvl="0" marL="0" marR="0" rtl="0" algn="l">
                        <a:spcBef>
                          <a:spcPts val="0"/>
                        </a:spcBef>
                        <a:spcAft>
                          <a:spcPts val="0"/>
                        </a:spcAft>
                        <a:buNone/>
                      </a:pPr>
                      <a:r>
                        <a:rPr lang="en-IN" sz="1800"/>
                        <a:t>Node</a:t>
                      </a:r>
                      <a:endParaRPr sz="1800"/>
                    </a:p>
                  </a:txBody>
                  <a:tcPr marT="45725" marB="45725" marR="91450" marL="91450"/>
                </a:tc>
                <a:tc>
                  <a:txBody>
                    <a:bodyPr/>
                    <a:lstStyle/>
                    <a:p>
                      <a:pPr indent="0" lvl="0" marL="0" marR="0" rtl="0" algn="l">
                        <a:spcBef>
                          <a:spcPts val="0"/>
                        </a:spcBef>
                        <a:spcAft>
                          <a:spcPts val="0"/>
                        </a:spcAft>
                        <a:buNone/>
                      </a:pPr>
                      <a:r>
                        <a:rPr lang="en-IN" sz="1800"/>
                        <a:t>Parent</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2</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0</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0</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2"/>
          <p:cNvSpPr txBox="1"/>
          <p:nvPr>
            <p:ph type="title"/>
          </p:nvPr>
        </p:nvSpPr>
        <p:spPr>
          <a:xfrm>
            <a:off x="0" y="-16290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Code</a:t>
            </a:r>
            <a:endParaRPr/>
          </a:p>
        </p:txBody>
      </p:sp>
      <p:pic>
        <p:nvPicPr>
          <p:cNvPr id="253" name="Google Shape;253;p12"/>
          <p:cNvPicPr preferRelativeResize="0"/>
          <p:nvPr/>
        </p:nvPicPr>
        <p:blipFill rotWithShape="1">
          <a:blip r:embed="rId3">
            <a:alphaModFix/>
          </a:blip>
          <a:srcRect b="0" l="0" r="0" t="0"/>
          <a:stretch/>
        </p:blipFill>
        <p:spPr>
          <a:xfrm>
            <a:off x="220028" y="853562"/>
            <a:ext cx="7958057" cy="5906839"/>
          </a:xfrm>
          <a:prstGeom prst="rect">
            <a:avLst/>
          </a:prstGeom>
          <a:noFill/>
          <a:ln>
            <a:noFill/>
          </a:ln>
        </p:spPr>
      </p:pic>
      <p:pic>
        <p:nvPicPr>
          <p:cNvPr id="254" name="Google Shape;254;p12"/>
          <p:cNvPicPr preferRelativeResize="0"/>
          <p:nvPr/>
        </p:nvPicPr>
        <p:blipFill rotWithShape="1">
          <a:blip r:embed="rId4">
            <a:alphaModFix/>
          </a:blip>
          <a:srcRect b="0" l="0" r="0" t="0"/>
          <a:stretch/>
        </p:blipFill>
        <p:spPr>
          <a:xfrm>
            <a:off x="8328873" y="3065172"/>
            <a:ext cx="3810423" cy="3695229"/>
          </a:xfrm>
          <a:prstGeom prst="rect">
            <a:avLst/>
          </a:prstGeom>
          <a:noFill/>
          <a:ln>
            <a:noFill/>
          </a:ln>
        </p:spPr>
      </p:pic>
      <p:sp>
        <p:nvSpPr>
          <p:cNvPr id="255" name="Google Shape;255;p12"/>
          <p:cNvSpPr txBox="1"/>
          <p:nvPr/>
        </p:nvSpPr>
        <p:spPr>
          <a:xfrm>
            <a:off x="8474299" y="656823"/>
            <a:ext cx="29621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u="sng">
                <a:solidFill>
                  <a:schemeClr val="dk1"/>
                </a:solidFill>
                <a:latin typeface="Calibri"/>
                <a:ea typeface="Calibri"/>
                <a:cs typeface="Calibri"/>
                <a:sym typeface="Calibri"/>
                <a:hlinkClick r:id="rId5">
                  <a:extLst>
                    <a:ext uri="{A12FA001-AC4F-418D-AE19-62706E023703}">
                      <ahyp:hlinkClr val="tx"/>
                    </a:ext>
                  </a:extLst>
                </a:hlinkClick>
              </a:rPr>
              <a:t>https://ideone.com/c1mbcX</a:t>
            </a:r>
            <a:endParaRPr b="1"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Bridge</a:t>
            </a:r>
            <a:endParaRPr/>
          </a:p>
        </p:txBody>
      </p:sp>
      <p:sp>
        <p:nvSpPr>
          <p:cNvPr id="261" name="Google Shape;2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IN" sz="2000"/>
              <a:t>An edge in a graph between vertices say u and v is called a Bridge, if after removing it, there will be no path left between u and v.</a:t>
            </a:r>
            <a:endParaRPr/>
          </a:p>
          <a:p>
            <a:pPr indent="-228600" lvl="0" marL="228600" rtl="0" algn="l">
              <a:lnSpc>
                <a:spcPct val="90000"/>
              </a:lnSpc>
              <a:spcBef>
                <a:spcPts val="1000"/>
              </a:spcBef>
              <a:spcAft>
                <a:spcPts val="0"/>
              </a:spcAft>
              <a:buClr>
                <a:schemeClr val="dk1"/>
              </a:buClr>
              <a:buSzPts val="2000"/>
              <a:buChar char="•"/>
            </a:pPr>
            <a:r>
              <a:rPr lang="en-IN" sz="2000"/>
              <a:t>Refer Here - </a:t>
            </a:r>
            <a:r>
              <a:rPr lang="en-IN" sz="2000" u="sng">
                <a:solidFill>
                  <a:schemeClr val="hlink"/>
                </a:solidFill>
                <a:hlinkClick r:id="rId3"/>
              </a:rPr>
              <a:t>https://www.hackerearth.com/practice/algorithms/graphs/articulation-points-and-bridges/tutorial/</a:t>
            </a:r>
            <a:endParaRPr sz="2000"/>
          </a:p>
        </p:txBody>
      </p:sp>
      <p:pic>
        <p:nvPicPr>
          <p:cNvPr descr="enter image description here" id="262" name="Google Shape;262;p13"/>
          <p:cNvPicPr preferRelativeResize="0"/>
          <p:nvPr/>
        </p:nvPicPr>
        <p:blipFill rotWithShape="1">
          <a:blip r:embed="rId4">
            <a:alphaModFix/>
          </a:blip>
          <a:srcRect b="0" l="0" r="0" t="0"/>
          <a:stretch/>
        </p:blipFill>
        <p:spPr>
          <a:xfrm>
            <a:off x="3238500" y="2639008"/>
            <a:ext cx="5715000" cy="4762500"/>
          </a:xfrm>
          <a:prstGeom prst="rect">
            <a:avLst/>
          </a:prstGeom>
          <a:noFill/>
          <a:ln>
            <a:noFill/>
          </a:ln>
        </p:spPr>
      </p:pic>
      <p:cxnSp>
        <p:nvCxnSpPr>
          <p:cNvPr id="263" name="Google Shape;263;p13"/>
          <p:cNvCxnSpPr/>
          <p:nvPr/>
        </p:nvCxnSpPr>
        <p:spPr>
          <a:xfrm flipH="1" rot="10800000">
            <a:off x="5087155" y="3760631"/>
            <a:ext cx="785611" cy="759854"/>
          </a:xfrm>
          <a:prstGeom prst="straightConnector1">
            <a:avLst/>
          </a:prstGeom>
          <a:noFill/>
          <a:ln cap="flat" cmpd="sng" w="66675">
            <a:solidFill>
              <a:srgbClr val="FF0000"/>
            </a:solidFill>
            <a:prstDash val="solid"/>
            <a:miter lim="800000"/>
            <a:headEnd len="sm" w="sm" type="none"/>
            <a:tailEnd len="sm" w="sm" type="none"/>
          </a:ln>
        </p:spPr>
      </p:cxnSp>
      <p:cxnSp>
        <p:nvCxnSpPr>
          <p:cNvPr id="264" name="Google Shape;264;p13"/>
          <p:cNvCxnSpPr/>
          <p:nvPr/>
        </p:nvCxnSpPr>
        <p:spPr>
          <a:xfrm rot="10800000">
            <a:off x="4881093" y="5020258"/>
            <a:ext cx="0" cy="620688"/>
          </a:xfrm>
          <a:prstGeom prst="straightConnector1">
            <a:avLst/>
          </a:prstGeom>
          <a:noFill/>
          <a:ln cap="flat" cmpd="sng" w="66675">
            <a:solidFill>
              <a:srgbClr val="FF0000"/>
            </a:solidFill>
            <a:prstDash val="solid"/>
            <a:miter lim="800000"/>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Bridge</a:t>
            </a:r>
            <a:endParaRPr/>
          </a:p>
        </p:txBody>
      </p:sp>
      <p:sp>
        <p:nvSpPr>
          <p:cNvPr id="270" name="Google Shape;270;p14"/>
          <p:cNvSpPr/>
          <p:nvPr/>
        </p:nvSpPr>
        <p:spPr>
          <a:xfrm>
            <a:off x="9109433" y="476493"/>
            <a:ext cx="27565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u="sng">
                <a:solidFill>
                  <a:schemeClr val="dk1"/>
                </a:solidFill>
                <a:latin typeface="Calibri"/>
                <a:ea typeface="Calibri"/>
                <a:cs typeface="Calibri"/>
                <a:sym typeface="Calibri"/>
                <a:hlinkClick r:id="rId3">
                  <a:extLst>
                    <a:ext uri="{A12FA001-AC4F-418D-AE19-62706E023703}">
                      <ahyp:hlinkClr val="tx"/>
                    </a:ext>
                  </a:extLst>
                </a:hlinkClick>
              </a:rPr>
              <a:t>https://ideone.com/JRxVby</a:t>
            </a:r>
            <a:endParaRPr sz="1800">
              <a:solidFill>
                <a:schemeClr val="dk1"/>
              </a:solidFill>
              <a:latin typeface="Calibri"/>
              <a:ea typeface="Calibri"/>
              <a:cs typeface="Calibri"/>
              <a:sym typeface="Calibri"/>
            </a:endParaRPr>
          </a:p>
        </p:txBody>
      </p:sp>
      <p:pic>
        <p:nvPicPr>
          <p:cNvPr id="271" name="Google Shape;271;p14"/>
          <p:cNvPicPr preferRelativeResize="0"/>
          <p:nvPr/>
        </p:nvPicPr>
        <p:blipFill rotWithShape="1">
          <a:blip r:embed="rId4">
            <a:alphaModFix/>
          </a:blip>
          <a:srcRect b="0" l="0" r="0" t="0"/>
          <a:stretch/>
        </p:blipFill>
        <p:spPr>
          <a:xfrm>
            <a:off x="118861" y="1386491"/>
            <a:ext cx="8039100" cy="5310524"/>
          </a:xfrm>
          <a:prstGeom prst="rect">
            <a:avLst/>
          </a:prstGeom>
          <a:noFill/>
          <a:ln>
            <a:noFill/>
          </a:ln>
        </p:spPr>
      </p:pic>
      <p:pic>
        <p:nvPicPr>
          <p:cNvPr id="272" name="Google Shape;272;p14"/>
          <p:cNvPicPr preferRelativeResize="0"/>
          <p:nvPr/>
        </p:nvPicPr>
        <p:blipFill rotWithShape="1">
          <a:blip r:embed="rId5">
            <a:alphaModFix/>
          </a:blip>
          <a:srcRect b="0" l="0" r="0" t="0"/>
          <a:stretch/>
        </p:blipFill>
        <p:spPr>
          <a:xfrm>
            <a:off x="8346179" y="2820474"/>
            <a:ext cx="3519777" cy="38765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5"/>
          <p:cNvSpPr txBox="1"/>
          <p:nvPr>
            <p:ph type="title"/>
          </p:nvPr>
        </p:nvSpPr>
        <p:spPr>
          <a:xfrm>
            <a:off x="838200" y="365125"/>
            <a:ext cx="1122930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Question -   Nearest Strong City (Insomnia 2020)</a:t>
            </a:r>
            <a:endParaRPr/>
          </a:p>
        </p:txBody>
      </p:sp>
      <p:sp>
        <p:nvSpPr>
          <p:cNvPr id="278" name="Google Shape;27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u="sng">
                <a:solidFill>
                  <a:schemeClr val="hlink"/>
                </a:solidFill>
                <a:hlinkClick r:id="rId3"/>
              </a:rPr>
              <a:t>https://www.codechef.com/INSO2020/problems/INQU2005</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Solution</a:t>
            </a:r>
            <a:endParaRPr/>
          </a:p>
        </p:txBody>
      </p:sp>
      <p:sp>
        <p:nvSpPr>
          <p:cNvPr id="284" name="Google Shape;284;p16"/>
          <p:cNvSpPr txBox="1"/>
          <p:nvPr>
            <p:ph idx="1" type="body"/>
          </p:nvPr>
        </p:nvSpPr>
        <p:spPr>
          <a:xfrm>
            <a:off x="838200" y="1825625"/>
            <a:ext cx="10515600" cy="30168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Step 1 : Find bridges.</a:t>
            </a:r>
            <a:endParaRPr/>
          </a:p>
          <a:p>
            <a:pPr indent="-228600" lvl="0" marL="228600" rtl="0" algn="l">
              <a:lnSpc>
                <a:spcPct val="90000"/>
              </a:lnSpc>
              <a:spcBef>
                <a:spcPts val="1000"/>
              </a:spcBef>
              <a:spcAft>
                <a:spcPts val="0"/>
              </a:spcAft>
              <a:buClr>
                <a:schemeClr val="dk1"/>
              </a:buClr>
              <a:buSzPts val="2800"/>
              <a:buChar char="•"/>
            </a:pPr>
            <a:r>
              <a:rPr lang="en-IN"/>
              <a:t>Step 2 : Remove bridges from graph.</a:t>
            </a:r>
            <a:endParaRPr/>
          </a:p>
          <a:p>
            <a:pPr indent="-228600" lvl="0" marL="228600" rtl="0" algn="l">
              <a:lnSpc>
                <a:spcPct val="90000"/>
              </a:lnSpc>
              <a:spcBef>
                <a:spcPts val="1000"/>
              </a:spcBef>
              <a:spcAft>
                <a:spcPts val="0"/>
              </a:spcAft>
              <a:buClr>
                <a:schemeClr val="dk1"/>
              </a:buClr>
              <a:buSzPts val="2800"/>
              <a:buChar char="•"/>
            </a:pPr>
            <a:r>
              <a:rPr lang="en-IN"/>
              <a:t>Step 3 : Apply multisource BFS in new graph.</a:t>
            </a:r>
            <a:endParaRPr/>
          </a:p>
          <a:p>
            <a:pPr indent="-228600" lvl="0" marL="228600" rtl="0" algn="l">
              <a:lnSpc>
                <a:spcPct val="90000"/>
              </a:lnSpc>
              <a:spcBef>
                <a:spcPts val="1000"/>
              </a:spcBef>
              <a:spcAft>
                <a:spcPts val="0"/>
              </a:spcAft>
              <a:buClr>
                <a:schemeClr val="dk1"/>
              </a:buClr>
              <a:buSzPts val="2800"/>
              <a:buChar char="•"/>
            </a:pPr>
            <a:r>
              <a:rPr lang="en-IN"/>
              <a:t>Editorial - </a:t>
            </a:r>
            <a:r>
              <a:rPr lang="en-IN" u="sng">
                <a:solidFill>
                  <a:schemeClr val="hlink"/>
                </a:solidFill>
                <a:hlinkClick r:id="rId3"/>
              </a:rPr>
              <a:t>https://discuss.codechef.com/problems/INQU2005</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Sab Upper Se Chala Gaya?</a:t>
            </a:r>
            <a:endParaRPr/>
          </a:p>
        </p:txBody>
      </p:sp>
      <p:pic>
        <p:nvPicPr>
          <p:cNvPr id="290" name="Google Shape;290;p17"/>
          <p:cNvPicPr preferRelativeResize="0"/>
          <p:nvPr>
            <p:ph idx="1" type="body"/>
          </p:nvPr>
        </p:nvPicPr>
        <p:blipFill rotWithShape="1">
          <a:blip r:embed="rId3">
            <a:alphaModFix/>
          </a:blip>
          <a:srcRect b="0" l="0" r="0" t="0"/>
          <a:stretch/>
        </p:blipFill>
        <p:spPr>
          <a:xfrm>
            <a:off x="838200" y="1436789"/>
            <a:ext cx="6683062" cy="2967786"/>
          </a:xfrm>
          <a:prstGeom prst="rect">
            <a:avLst/>
          </a:prstGeom>
          <a:noFill/>
          <a:ln>
            <a:noFill/>
          </a:ln>
        </p:spPr>
      </p:pic>
      <p:sp>
        <p:nvSpPr>
          <p:cNvPr id="291" name="Google Shape;291;p17"/>
          <p:cNvSpPr txBox="1"/>
          <p:nvPr/>
        </p:nvSpPr>
        <p:spPr>
          <a:xfrm>
            <a:off x="838200" y="4790941"/>
            <a:ext cx="9426262"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Go through the class recording once more</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Check out video lecture by Tushar Roy - </a:t>
            </a:r>
            <a:r>
              <a:rPr lang="en-IN" sz="1800" u="sng">
                <a:solidFill>
                  <a:schemeClr val="dk1"/>
                </a:solidFill>
                <a:latin typeface="Calibri"/>
                <a:ea typeface="Calibri"/>
                <a:cs typeface="Calibri"/>
                <a:sym typeface="Calibri"/>
                <a:hlinkClick r:id="rId4">
                  <a:extLst>
                    <a:ext uri="{A12FA001-AC4F-418D-AE19-62706E023703}">
                      <ahyp:hlinkClr val="tx"/>
                    </a:ext>
                  </a:extLst>
                </a:hlinkClick>
              </a:rPr>
              <a:t>https://www.youtube.com/watch?v=2kREIkF9UAs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Check out hackerearth tutorial - </a:t>
            </a:r>
            <a:r>
              <a:rPr lang="en-IN" sz="1800" u="sng">
                <a:solidFill>
                  <a:schemeClr val="dk1"/>
                </a:solidFill>
                <a:latin typeface="Calibri"/>
                <a:ea typeface="Calibri"/>
                <a:cs typeface="Calibri"/>
                <a:sym typeface="Calibri"/>
                <a:hlinkClick r:id="rId5">
                  <a:extLst>
                    <a:ext uri="{A12FA001-AC4F-418D-AE19-62706E023703}">
                      <ahyp:hlinkClr val="tx"/>
                    </a:ext>
                  </a:extLst>
                </a:hlinkClick>
              </a:rPr>
              <a:t>https://www.hackerearth.com/practice/algorithms/graphs/articulation-points-and-bridges/tutorial/</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Contact seniors</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u="sng"/>
              <a:t>Discovery Time and Finish Time</a:t>
            </a:r>
            <a:endParaRPr u="sng"/>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dk1"/>
              </a:buClr>
              <a:buSzPts val="4000"/>
              <a:buChar char="•"/>
            </a:pPr>
            <a:r>
              <a:rPr lang="en-IN" sz="4000">
                <a:latin typeface="Calibri"/>
                <a:ea typeface="Calibri"/>
                <a:cs typeface="Calibri"/>
                <a:sym typeface="Calibri"/>
              </a:rPr>
              <a:t>Discovery Time : Time when we first visited a vertex is the discovery time of that vertex.</a:t>
            </a:r>
            <a:endParaRPr/>
          </a:p>
          <a:p>
            <a:pPr indent="-254000" lvl="0" marL="228600" rtl="0" algn="l">
              <a:lnSpc>
                <a:spcPct val="90000"/>
              </a:lnSpc>
              <a:spcBef>
                <a:spcPts val="1000"/>
              </a:spcBef>
              <a:spcAft>
                <a:spcPts val="0"/>
              </a:spcAft>
              <a:buClr>
                <a:schemeClr val="dk1"/>
              </a:buClr>
              <a:buSzPts val="4000"/>
              <a:buChar char="•"/>
            </a:pPr>
            <a:r>
              <a:rPr lang="en-IN" sz="4000">
                <a:latin typeface="Calibri"/>
                <a:ea typeface="Calibri"/>
                <a:cs typeface="Calibri"/>
                <a:sym typeface="Calibri"/>
              </a:rPr>
              <a:t>Finish Time : Time when we have completely visited the sub-tree of a vertex is finish time of that vertex.</a:t>
            </a:r>
            <a:endParaRPr sz="4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nvSpPr>
        <p:spPr>
          <a:xfrm>
            <a:off x="2459865" y="1365161"/>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A</a:t>
            </a:r>
            <a:endParaRPr/>
          </a:p>
        </p:txBody>
      </p:sp>
      <p:sp>
        <p:nvSpPr>
          <p:cNvPr id="97" name="Google Shape;97;p3"/>
          <p:cNvSpPr/>
          <p:nvPr/>
        </p:nvSpPr>
        <p:spPr>
          <a:xfrm>
            <a:off x="6591837" y="1365161"/>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B</a:t>
            </a:r>
            <a:endParaRPr b="0" i="0" sz="1800" u="none" cap="none" strike="noStrike">
              <a:solidFill>
                <a:schemeClr val="lt1"/>
              </a:solidFill>
              <a:latin typeface="Calibri"/>
              <a:ea typeface="Calibri"/>
              <a:cs typeface="Calibri"/>
              <a:sym typeface="Calibri"/>
            </a:endParaRPr>
          </a:p>
        </p:txBody>
      </p:sp>
      <p:sp>
        <p:nvSpPr>
          <p:cNvPr id="98" name="Google Shape;98;p3"/>
          <p:cNvSpPr/>
          <p:nvPr/>
        </p:nvSpPr>
        <p:spPr>
          <a:xfrm>
            <a:off x="2459864" y="420709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D</a:t>
            </a:r>
            <a:endParaRPr b="0" i="0" sz="1800" u="none" cap="none" strike="noStrike">
              <a:solidFill>
                <a:schemeClr val="lt1"/>
              </a:solidFill>
              <a:latin typeface="Calibri"/>
              <a:ea typeface="Calibri"/>
              <a:cs typeface="Calibri"/>
              <a:sym typeface="Calibri"/>
            </a:endParaRPr>
          </a:p>
        </p:txBody>
      </p:sp>
      <p:sp>
        <p:nvSpPr>
          <p:cNvPr id="99" name="Google Shape;99;p3"/>
          <p:cNvSpPr/>
          <p:nvPr/>
        </p:nvSpPr>
        <p:spPr>
          <a:xfrm>
            <a:off x="6591837" y="420709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E</a:t>
            </a:r>
            <a:endParaRPr b="0" i="0" sz="1800" u="none" cap="none" strike="noStrike">
              <a:solidFill>
                <a:schemeClr val="lt1"/>
              </a:solidFill>
              <a:latin typeface="Calibri"/>
              <a:ea typeface="Calibri"/>
              <a:cs typeface="Calibri"/>
              <a:sym typeface="Calibri"/>
            </a:endParaRPr>
          </a:p>
        </p:txBody>
      </p:sp>
      <p:sp>
        <p:nvSpPr>
          <p:cNvPr id="100" name="Google Shape;100;p3"/>
          <p:cNvSpPr/>
          <p:nvPr/>
        </p:nvSpPr>
        <p:spPr>
          <a:xfrm>
            <a:off x="10066986" y="1365161"/>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C</a:t>
            </a:r>
            <a:endParaRPr b="0" i="0" sz="1800" u="none" cap="none" strike="noStrike">
              <a:solidFill>
                <a:schemeClr val="lt1"/>
              </a:solidFill>
              <a:latin typeface="Calibri"/>
              <a:ea typeface="Calibri"/>
              <a:cs typeface="Calibri"/>
              <a:sym typeface="Calibri"/>
            </a:endParaRPr>
          </a:p>
        </p:txBody>
      </p:sp>
      <p:sp>
        <p:nvSpPr>
          <p:cNvPr id="101" name="Google Shape;101;p3"/>
          <p:cNvSpPr/>
          <p:nvPr/>
        </p:nvSpPr>
        <p:spPr>
          <a:xfrm>
            <a:off x="10066984" y="420709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F</a:t>
            </a:r>
            <a:endParaRPr b="0" i="0" sz="1800" u="none" cap="none" strike="noStrike">
              <a:solidFill>
                <a:schemeClr val="lt1"/>
              </a:solidFill>
              <a:latin typeface="Calibri"/>
              <a:ea typeface="Calibri"/>
              <a:cs typeface="Calibri"/>
              <a:sym typeface="Calibri"/>
            </a:endParaRPr>
          </a:p>
        </p:txBody>
      </p:sp>
      <p:cxnSp>
        <p:nvCxnSpPr>
          <p:cNvPr id="102" name="Google Shape;102;p3"/>
          <p:cNvCxnSpPr>
            <a:stCxn id="96" idx="6"/>
            <a:endCxn id="97" idx="2"/>
          </p:cNvCxnSpPr>
          <p:nvPr/>
        </p:nvCxnSpPr>
        <p:spPr>
          <a:xfrm>
            <a:off x="3116688" y="1719330"/>
            <a:ext cx="3475200" cy="0"/>
          </a:xfrm>
          <a:prstGeom prst="straightConnector1">
            <a:avLst/>
          </a:prstGeom>
          <a:noFill/>
          <a:ln cap="flat" cmpd="sng" w="9525">
            <a:solidFill>
              <a:schemeClr val="accent1"/>
            </a:solidFill>
            <a:prstDash val="solid"/>
            <a:miter lim="800000"/>
            <a:headEnd len="sm" w="sm" type="none"/>
            <a:tailEnd len="lg" w="lg" type="triangle"/>
          </a:ln>
        </p:spPr>
      </p:cxnSp>
      <p:cxnSp>
        <p:nvCxnSpPr>
          <p:cNvPr id="103" name="Google Shape;103;p3"/>
          <p:cNvCxnSpPr>
            <a:stCxn id="97" idx="4"/>
            <a:endCxn id="99" idx="0"/>
          </p:cNvCxnSpPr>
          <p:nvPr/>
        </p:nvCxnSpPr>
        <p:spPr>
          <a:xfrm>
            <a:off x="6920248" y="2073499"/>
            <a:ext cx="0" cy="2133600"/>
          </a:xfrm>
          <a:prstGeom prst="straightConnector1">
            <a:avLst/>
          </a:prstGeom>
          <a:noFill/>
          <a:ln cap="flat" cmpd="sng" w="9525">
            <a:solidFill>
              <a:schemeClr val="accent1"/>
            </a:solidFill>
            <a:prstDash val="solid"/>
            <a:miter lim="800000"/>
            <a:headEnd len="sm" w="sm" type="none"/>
            <a:tailEnd len="lg" w="lg" type="triangle"/>
          </a:ln>
        </p:spPr>
      </p:cxnSp>
      <p:cxnSp>
        <p:nvCxnSpPr>
          <p:cNvPr id="104" name="Google Shape;104;p3"/>
          <p:cNvCxnSpPr>
            <a:stCxn id="99" idx="2"/>
            <a:endCxn id="98" idx="6"/>
          </p:cNvCxnSpPr>
          <p:nvPr/>
        </p:nvCxnSpPr>
        <p:spPr>
          <a:xfrm rot="10800000">
            <a:off x="3116637" y="4561268"/>
            <a:ext cx="3475200" cy="0"/>
          </a:xfrm>
          <a:prstGeom prst="straightConnector1">
            <a:avLst/>
          </a:prstGeom>
          <a:noFill/>
          <a:ln cap="flat" cmpd="sng" w="9525">
            <a:solidFill>
              <a:schemeClr val="accent1"/>
            </a:solidFill>
            <a:prstDash val="solid"/>
            <a:miter lim="800000"/>
            <a:headEnd len="sm" w="sm" type="none"/>
            <a:tailEnd len="lg" w="lg" type="triangle"/>
          </a:ln>
        </p:spPr>
      </p:cxnSp>
      <p:cxnSp>
        <p:nvCxnSpPr>
          <p:cNvPr id="105" name="Google Shape;105;p3"/>
          <p:cNvCxnSpPr>
            <a:stCxn id="98" idx="7"/>
            <a:endCxn id="97" idx="3"/>
          </p:cNvCxnSpPr>
          <p:nvPr/>
        </p:nvCxnSpPr>
        <p:spPr>
          <a:xfrm flipH="1" rot="10800000">
            <a:off x="3020498" y="1969633"/>
            <a:ext cx="3667500" cy="2341200"/>
          </a:xfrm>
          <a:prstGeom prst="straightConnector1">
            <a:avLst/>
          </a:prstGeom>
          <a:noFill/>
          <a:ln cap="flat" cmpd="sng" w="9525">
            <a:solidFill>
              <a:schemeClr val="accent1"/>
            </a:solidFill>
            <a:prstDash val="solid"/>
            <a:miter lim="800000"/>
            <a:headEnd len="sm" w="sm" type="none"/>
            <a:tailEnd len="lg" w="lg" type="triangle"/>
          </a:ln>
        </p:spPr>
      </p:cxnSp>
      <p:cxnSp>
        <p:nvCxnSpPr>
          <p:cNvPr id="106" name="Google Shape;106;p3"/>
          <p:cNvCxnSpPr>
            <a:stCxn id="96" idx="4"/>
            <a:endCxn id="98" idx="0"/>
          </p:cNvCxnSpPr>
          <p:nvPr/>
        </p:nvCxnSpPr>
        <p:spPr>
          <a:xfrm>
            <a:off x="2788277" y="2073499"/>
            <a:ext cx="0" cy="2133600"/>
          </a:xfrm>
          <a:prstGeom prst="straightConnector1">
            <a:avLst/>
          </a:prstGeom>
          <a:noFill/>
          <a:ln cap="flat" cmpd="sng" w="9525">
            <a:solidFill>
              <a:schemeClr val="accent1"/>
            </a:solidFill>
            <a:prstDash val="solid"/>
            <a:miter lim="800000"/>
            <a:headEnd len="sm" w="sm" type="none"/>
            <a:tailEnd len="lg" w="lg" type="triangle"/>
          </a:ln>
        </p:spPr>
      </p:cxnSp>
      <p:cxnSp>
        <p:nvCxnSpPr>
          <p:cNvPr id="107" name="Google Shape;107;p3"/>
          <p:cNvCxnSpPr>
            <a:stCxn id="100" idx="3"/>
            <a:endCxn id="99" idx="7"/>
          </p:cNvCxnSpPr>
          <p:nvPr/>
        </p:nvCxnSpPr>
        <p:spPr>
          <a:xfrm flipH="1">
            <a:off x="7152375" y="1969765"/>
            <a:ext cx="3010800" cy="2341200"/>
          </a:xfrm>
          <a:prstGeom prst="straightConnector1">
            <a:avLst/>
          </a:prstGeom>
          <a:noFill/>
          <a:ln cap="flat" cmpd="sng" w="9525">
            <a:solidFill>
              <a:schemeClr val="accent1"/>
            </a:solidFill>
            <a:prstDash val="solid"/>
            <a:miter lim="800000"/>
            <a:headEnd len="sm" w="sm" type="none"/>
            <a:tailEnd len="lg" w="lg" type="triangle"/>
          </a:ln>
        </p:spPr>
      </p:cxnSp>
      <p:cxnSp>
        <p:nvCxnSpPr>
          <p:cNvPr id="108" name="Google Shape;108;p3"/>
          <p:cNvCxnSpPr>
            <a:stCxn id="100" idx="4"/>
            <a:endCxn id="101" idx="0"/>
          </p:cNvCxnSpPr>
          <p:nvPr/>
        </p:nvCxnSpPr>
        <p:spPr>
          <a:xfrm>
            <a:off x="10395397" y="2073499"/>
            <a:ext cx="0" cy="2133600"/>
          </a:xfrm>
          <a:prstGeom prst="straightConnector1">
            <a:avLst/>
          </a:prstGeom>
          <a:noFill/>
          <a:ln cap="flat" cmpd="sng" w="9525">
            <a:solidFill>
              <a:schemeClr val="accent1"/>
            </a:solidFill>
            <a:prstDash val="solid"/>
            <a:miter lim="800000"/>
            <a:headEnd len="sm" w="sm" type="none"/>
            <a:tailEnd len="lg" w="lg" type="triangle"/>
          </a:ln>
        </p:spPr>
      </p:cxnSp>
      <p:cxnSp>
        <p:nvCxnSpPr>
          <p:cNvPr id="109" name="Google Shape;109;p3"/>
          <p:cNvCxnSpPr>
            <a:stCxn id="99" idx="4"/>
            <a:endCxn id="110" idx="7"/>
          </p:cNvCxnSpPr>
          <p:nvPr/>
        </p:nvCxnSpPr>
        <p:spPr>
          <a:xfrm flipH="1">
            <a:off x="6244648" y="4915437"/>
            <a:ext cx="675600" cy="1338000"/>
          </a:xfrm>
          <a:prstGeom prst="straightConnector1">
            <a:avLst/>
          </a:prstGeom>
          <a:noFill/>
          <a:ln cap="flat" cmpd="sng" w="9525">
            <a:solidFill>
              <a:schemeClr val="accent1"/>
            </a:solidFill>
            <a:prstDash val="solid"/>
            <a:miter lim="800000"/>
            <a:headEnd len="sm" w="sm" type="none"/>
            <a:tailEnd len="lg" w="lg" type="triangle"/>
          </a:ln>
        </p:spPr>
      </p:cxnSp>
      <p:sp>
        <p:nvSpPr>
          <p:cNvPr id="110" name="Google Shape;110;p3"/>
          <p:cNvSpPr/>
          <p:nvPr/>
        </p:nvSpPr>
        <p:spPr>
          <a:xfrm>
            <a:off x="5683877" y="6149662"/>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G</a:t>
            </a:r>
            <a:endParaRPr b="0" i="0" sz="1800" u="none" cap="none" strike="noStrike">
              <a:solidFill>
                <a:schemeClr val="lt1"/>
              </a:solidFill>
              <a:latin typeface="Calibri"/>
              <a:ea typeface="Calibri"/>
              <a:cs typeface="Calibri"/>
              <a:sym typeface="Calibri"/>
            </a:endParaRPr>
          </a:p>
        </p:txBody>
      </p:sp>
      <p:sp>
        <p:nvSpPr>
          <p:cNvPr id="111" name="Google Shape;111;p3"/>
          <p:cNvSpPr txBox="1"/>
          <p:nvPr/>
        </p:nvSpPr>
        <p:spPr>
          <a:xfrm>
            <a:off x="1803042" y="1076761"/>
            <a:ext cx="656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12" name="Google Shape;112;p3"/>
          <p:cNvSpPr txBox="1"/>
          <p:nvPr/>
        </p:nvSpPr>
        <p:spPr>
          <a:xfrm>
            <a:off x="6582379" y="1037598"/>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13" name="Google Shape;113;p3"/>
          <p:cNvSpPr txBox="1"/>
          <p:nvPr/>
        </p:nvSpPr>
        <p:spPr>
          <a:xfrm>
            <a:off x="7134898" y="4795146"/>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14" name="Google Shape;114;p3"/>
          <p:cNvSpPr txBox="1"/>
          <p:nvPr/>
        </p:nvSpPr>
        <p:spPr>
          <a:xfrm>
            <a:off x="2517819" y="5019171"/>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15" name="Google Shape;115;p3"/>
          <p:cNvSpPr txBox="1"/>
          <p:nvPr/>
        </p:nvSpPr>
        <p:spPr>
          <a:xfrm>
            <a:off x="6429106" y="6470260"/>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116" name="Google Shape;116;p3"/>
          <p:cNvSpPr txBox="1"/>
          <p:nvPr/>
        </p:nvSpPr>
        <p:spPr>
          <a:xfrm>
            <a:off x="2736759" y="5032752"/>
            <a:ext cx="2704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117" name="Google Shape;117;p3"/>
          <p:cNvSpPr txBox="1"/>
          <p:nvPr/>
        </p:nvSpPr>
        <p:spPr>
          <a:xfrm>
            <a:off x="6688027" y="6470260"/>
            <a:ext cx="2704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7</a:t>
            </a:r>
            <a:endParaRPr/>
          </a:p>
        </p:txBody>
      </p:sp>
      <p:sp>
        <p:nvSpPr>
          <p:cNvPr id="118" name="Google Shape;118;p3"/>
          <p:cNvSpPr txBox="1"/>
          <p:nvPr/>
        </p:nvSpPr>
        <p:spPr>
          <a:xfrm>
            <a:off x="7405354" y="4795146"/>
            <a:ext cx="2704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19" name="Google Shape;119;p3"/>
          <p:cNvSpPr txBox="1"/>
          <p:nvPr/>
        </p:nvSpPr>
        <p:spPr>
          <a:xfrm>
            <a:off x="6834790" y="1017699"/>
            <a:ext cx="2704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9</a:t>
            </a:r>
            <a:endParaRPr/>
          </a:p>
        </p:txBody>
      </p:sp>
      <p:sp>
        <p:nvSpPr>
          <p:cNvPr id="120" name="Google Shape;120;p3"/>
          <p:cNvSpPr txBox="1"/>
          <p:nvPr/>
        </p:nvSpPr>
        <p:spPr>
          <a:xfrm>
            <a:off x="2059310" y="1076761"/>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21" name="Google Shape;121;p3"/>
          <p:cNvSpPr txBox="1"/>
          <p:nvPr/>
        </p:nvSpPr>
        <p:spPr>
          <a:xfrm>
            <a:off x="10117190" y="892095"/>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122" name="Google Shape;122;p3"/>
          <p:cNvSpPr txBox="1"/>
          <p:nvPr/>
        </p:nvSpPr>
        <p:spPr>
          <a:xfrm>
            <a:off x="10767535" y="4022433"/>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12/</a:t>
            </a:r>
            <a:endParaRPr sz="1800">
              <a:solidFill>
                <a:schemeClr val="dk1"/>
              </a:solidFill>
              <a:latin typeface="Calibri"/>
              <a:ea typeface="Calibri"/>
              <a:cs typeface="Calibri"/>
              <a:sym typeface="Calibri"/>
            </a:endParaRPr>
          </a:p>
        </p:txBody>
      </p:sp>
      <p:sp>
        <p:nvSpPr>
          <p:cNvPr id="123" name="Google Shape;123;p3"/>
          <p:cNvSpPr txBox="1"/>
          <p:nvPr/>
        </p:nvSpPr>
        <p:spPr>
          <a:xfrm>
            <a:off x="11128285" y="4040240"/>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13</a:t>
            </a:r>
            <a:endParaRPr sz="1800">
              <a:solidFill>
                <a:schemeClr val="dk1"/>
              </a:solidFill>
              <a:latin typeface="Calibri"/>
              <a:ea typeface="Calibri"/>
              <a:cs typeface="Calibri"/>
              <a:sym typeface="Calibri"/>
            </a:endParaRPr>
          </a:p>
        </p:txBody>
      </p:sp>
      <p:sp>
        <p:nvSpPr>
          <p:cNvPr id="124" name="Google Shape;124;p3"/>
          <p:cNvSpPr txBox="1"/>
          <p:nvPr/>
        </p:nvSpPr>
        <p:spPr>
          <a:xfrm>
            <a:off x="10484778" y="909902"/>
            <a:ext cx="643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14</a:t>
            </a:r>
            <a:endParaRPr sz="1800">
              <a:solidFill>
                <a:schemeClr val="dk1"/>
              </a:solidFill>
              <a:latin typeface="Calibri"/>
              <a:ea typeface="Calibri"/>
              <a:cs typeface="Calibri"/>
              <a:sym typeface="Calibri"/>
            </a:endParaRPr>
          </a:p>
        </p:txBody>
      </p:sp>
      <p:sp>
        <p:nvSpPr>
          <p:cNvPr id="125" name="Google Shape;125;p3"/>
          <p:cNvSpPr txBox="1"/>
          <p:nvPr/>
        </p:nvSpPr>
        <p:spPr>
          <a:xfrm>
            <a:off x="296213" y="196706"/>
            <a:ext cx="36704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Discovery Time / Finish Time</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Code </a:t>
            </a:r>
            <a:endParaRPr/>
          </a:p>
        </p:txBody>
      </p:sp>
      <p:pic>
        <p:nvPicPr>
          <p:cNvPr id="131" name="Google Shape;131;p4"/>
          <p:cNvPicPr preferRelativeResize="0"/>
          <p:nvPr/>
        </p:nvPicPr>
        <p:blipFill rotWithShape="1">
          <a:blip r:embed="rId3">
            <a:alphaModFix/>
          </a:blip>
          <a:srcRect b="0" l="0" r="0" t="0"/>
          <a:stretch/>
        </p:blipFill>
        <p:spPr>
          <a:xfrm>
            <a:off x="114350" y="1043189"/>
            <a:ext cx="11927396" cy="57166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1075386" y="10953"/>
            <a:ext cx="9839458" cy="3533132"/>
            <a:chOff x="1867436" y="449515"/>
            <a:chExt cx="9775065" cy="5970603"/>
          </a:xfrm>
        </p:grpSpPr>
        <p:sp>
          <p:nvSpPr>
            <p:cNvPr id="137" name="Google Shape;137;p5"/>
            <p:cNvSpPr/>
            <p:nvPr/>
          </p:nvSpPr>
          <p:spPr>
            <a:xfrm>
              <a:off x="2524259" y="92727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A</a:t>
              </a:r>
              <a:endParaRPr/>
            </a:p>
          </p:txBody>
        </p:sp>
        <p:sp>
          <p:nvSpPr>
            <p:cNvPr id="138" name="Google Shape;138;p5"/>
            <p:cNvSpPr/>
            <p:nvPr/>
          </p:nvSpPr>
          <p:spPr>
            <a:xfrm>
              <a:off x="6656231" y="92727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139" name="Google Shape;139;p5"/>
            <p:cNvSpPr/>
            <p:nvPr/>
          </p:nvSpPr>
          <p:spPr>
            <a:xfrm>
              <a:off x="2524258" y="3769217"/>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
          <p:nvSpPr>
            <p:cNvPr id="140" name="Google Shape;140;p5"/>
            <p:cNvSpPr/>
            <p:nvPr/>
          </p:nvSpPr>
          <p:spPr>
            <a:xfrm>
              <a:off x="6656231" y="3769217"/>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E</a:t>
              </a:r>
              <a:endParaRPr sz="1800">
                <a:solidFill>
                  <a:schemeClr val="lt1"/>
                </a:solidFill>
                <a:latin typeface="Calibri"/>
                <a:ea typeface="Calibri"/>
                <a:cs typeface="Calibri"/>
                <a:sym typeface="Calibri"/>
              </a:endParaRPr>
            </a:p>
          </p:txBody>
        </p:sp>
        <p:sp>
          <p:nvSpPr>
            <p:cNvPr id="141" name="Google Shape;141;p5"/>
            <p:cNvSpPr/>
            <p:nvPr/>
          </p:nvSpPr>
          <p:spPr>
            <a:xfrm>
              <a:off x="10131380" y="927279"/>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C</a:t>
              </a:r>
              <a:endParaRPr sz="1800">
                <a:solidFill>
                  <a:schemeClr val="lt1"/>
                </a:solidFill>
                <a:latin typeface="Calibri"/>
                <a:ea typeface="Calibri"/>
                <a:cs typeface="Calibri"/>
                <a:sym typeface="Calibri"/>
              </a:endParaRPr>
            </a:p>
          </p:txBody>
        </p:sp>
        <p:sp>
          <p:nvSpPr>
            <p:cNvPr id="142" name="Google Shape;142;p5"/>
            <p:cNvSpPr/>
            <p:nvPr/>
          </p:nvSpPr>
          <p:spPr>
            <a:xfrm>
              <a:off x="10131378" y="3769217"/>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F</a:t>
              </a:r>
              <a:endParaRPr sz="1800">
                <a:solidFill>
                  <a:schemeClr val="lt1"/>
                </a:solidFill>
                <a:latin typeface="Calibri"/>
                <a:ea typeface="Calibri"/>
                <a:cs typeface="Calibri"/>
                <a:sym typeface="Calibri"/>
              </a:endParaRPr>
            </a:p>
          </p:txBody>
        </p:sp>
        <p:cxnSp>
          <p:nvCxnSpPr>
            <p:cNvPr id="143" name="Google Shape;143;p5"/>
            <p:cNvCxnSpPr>
              <a:stCxn id="137" idx="6"/>
              <a:endCxn id="138" idx="2"/>
            </p:cNvCxnSpPr>
            <p:nvPr/>
          </p:nvCxnSpPr>
          <p:spPr>
            <a:xfrm>
              <a:off x="3181082" y="1281448"/>
              <a:ext cx="3475200" cy="0"/>
            </a:xfrm>
            <a:prstGeom prst="straightConnector1">
              <a:avLst/>
            </a:prstGeom>
            <a:noFill/>
            <a:ln cap="flat" cmpd="sng" w="31750">
              <a:solidFill>
                <a:srgbClr val="FF0000"/>
              </a:solidFill>
              <a:prstDash val="solid"/>
              <a:miter lim="800000"/>
              <a:headEnd len="sm" w="sm" type="none"/>
              <a:tailEnd len="lg" w="lg" type="triangle"/>
            </a:ln>
          </p:spPr>
        </p:cxnSp>
        <p:cxnSp>
          <p:nvCxnSpPr>
            <p:cNvPr id="144" name="Google Shape;144;p5"/>
            <p:cNvCxnSpPr>
              <a:stCxn id="138" idx="4"/>
              <a:endCxn id="140" idx="0"/>
            </p:cNvCxnSpPr>
            <p:nvPr/>
          </p:nvCxnSpPr>
          <p:spPr>
            <a:xfrm>
              <a:off x="6984643" y="1635617"/>
              <a:ext cx="0" cy="2133600"/>
            </a:xfrm>
            <a:prstGeom prst="straightConnector1">
              <a:avLst/>
            </a:prstGeom>
            <a:noFill/>
            <a:ln cap="flat" cmpd="sng" w="31750">
              <a:solidFill>
                <a:srgbClr val="FF0000"/>
              </a:solidFill>
              <a:prstDash val="solid"/>
              <a:miter lim="800000"/>
              <a:headEnd len="sm" w="sm" type="none"/>
              <a:tailEnd len="lg" w="lg" type="triangle"/>
            </a:ln>
          </p:spPr>
        </p:cxnSp>
        <p:cxnSp>
          <p:nvCxnSpPr>
            <p:cNvPr id="145" name="Google Shape;145;p5"/>
            <p:cNvCxnSpPr>
              <a:stCxn id="140" idx="2"/>
              <a:endCxn id="139" idx="6"/>
            </p:cNvCxnSpPr>
            <p:nvPr/>
          </p:nvCxnSpPr>
          <p:spPr>
            <a:xfrm rot="10800000">
              <a:off x="3181031" y="4123386"/>
              <a:ext cx="3475200" cy="0"/>
            </a:xfrm>
            <a:prstGeom prst="straightConnector1">
              <a:avLst/>
            </a:prstGeom>
            <a:noFill/>
            <a:ln cap="flat" cmpd="sng" w="31750">
              <a:solidFill>
                <a:srgbClr val="FF0000"/>
              </a:solidFill>
              <a:prstDash val="solid"/>
              <a:miter lim="800000"/>
              <a:headEnd len="sm" w="sm" type="none"/>
              <a:tailEnd len="lg" w="lg" type="triangle"/>
            </a:ln>
          </p:spPr>
        </p:cxnSp>
        <p:cxnSp>
          <p:nvCxnSpPr>
            <p:cNvPr id="146" name="Google Shape;146;p5"/>
            <p:cNvCxnSpPr>
              <a:stCxn id="139" idx="7"/>
              <a:endCxn id="138" idx="3"/>
            </p:cNvCxnSpPr>
            <p:nvPr/>
          </p:nvCxnSpPr>
          <p:spPr>
            <a:xfrm flipH="1" rot="10800000">
              <a:off x="3084892" y="1531751"/>
              <a:ext cx="3667500" cy="2341200"/>
            </a:xfrm>
            <a:prstGeom prst="straightConnector1">
              <a:avLst/>
            </a:prstGeom>
            <a:noFill/>
            <a:ln cap="flat" cmpd="sng" w="9525">
              <a:solidFill>
                <a:srgbClr val="00B050"/>
              </a:solidFill>
              <a:prstDash val="solid"/>
              <a:miter lim="800000"/>
              <a:headEnd len="sm" w="sm" type="none"/>
              <a:tailEnd len="lg" w="lg" type="triangle"/>
            </a:ln>
          </p:spPr>
        </p:cxnSp>
        <p:cxnSp>
          <p:nvCxnSpPr>
            <p:cNvPr id="147" name="Google Shape;147;p5"/>
            <p:cNvCxnSpPr>
              <a:stCxn id="137" idx="4"/>
              <a:endCxn id="139" idx="0"/>
            </p:cNvCxnSpPr>
            <p:nvPr/>
          </p:nvCxnSpPr>
          <p:spPr>
            <a:xfrm>
              <a:off x="2852670" y="1635617"/>
              <a:ext cx="0" cy="2133600"/>
            </a:xfrm>
            <a:prstGeom prst="straightConnector1">
              <a:avLst/>
            </a:prstGeom>
            <a:noFill/>
            <a:ln cap="flat" cmpd="sng" w="9525">
              <a:solidFill>
                <a:schemeClr val="accent4"/>
              </a:solidFill>
              <a:prstDash val="solid"/>
              <a:miter lim="800000"/>
              <a:headEnd len="sm" w="sm" type="none"/>
              <a:tailEnd len="lg" w="lg" type="triangle"/>
            </a:ln>
          </p:spPr>
        </p:cxnSp>
        <p:cxnSp>
          <p:nvCxnSpPr>
            <p:cNvPr id="148" name="Google Shape;148;p5"/>
            <p:cNvCxnSpPr>
              <a:stCxn id="141" idx="3"/>
              <a:endCxn id="140" idx="7"/>
            </p:cNvCxnSpPr>
            <p:nvPr/>
          </p:nvCxnSpPr>
          <p:spPr>
            <a:xfrm flipH="1">
              <a:off x="7216769" y="1531883"/>
              <a:ext cx="3010800" cy="2341200"/>
            </a:xfrm>
            <a:prstGeom prst="straightConnector1">
              <a:avLst/>
            </a:prstGeom>
            <a:noFill/>
            <a:ln cap="flat" cmpd="sng" w="9525">
              <a:solidFill>
                <a:srgbClr val="002060"/>
              </a:solidFill>
              <a:prstDash val="solid"/>
              <a:miter lim="800000"/>
              <a:headEnd len="sm" w="sm" type="none"/>
              <a:tailEnd len="lg" w="lg" type="triangle"/>
            </a:ln>
          </p:spPr>
        </p:cxnSp>
        <p:cxnSp>
          <p:nvCxnSpPr>
            <p:cNvPr id="149" name="Google Shape;149;p5"/>
            <p:cNvCxnSpPr>
              <a:stCxn id="141" idx="4"/>
              <a:endCxn id="142" idx="0"/>
            </p:cNvCxnSpPr>
            <p:nvPr/>
          </p:nvCxnSpPr>
          <p:spPr>
            <a:xfrm>
              <a:off x="10459791" y="1635617"/>
              <a:ext cx="0" cy="2133600"/>
            </a:xfrm>
            <a:prstGeom prst="straightConnector1">
              <a:avLst/>
            </a:prstGeom>
            <a:noFill/>
            <a:ln cap="flat" cmpd="sng" w="31750">
              <a:solidFill>
                <a:srgbClr val="FF0000"/>
              </a:solidFill>
              <a:prstDash val="solid"/>
              <a:miter lim="800000"/>
              <a:headEnd len="sm" w="sm" type="none"/>
              <a:tailEnd len="lg" w="lg" type="triangle"/>
            </a:ln>
          </p:spPr>
        </p:cxnSp>
        <p:cxnSp>
          <p:nvCxnSpPr>
            <p:cNvPr id="150" name="Google Shape;150;p5"/>
            <p:cNvCxnSpPr>
              <a:stCxn id="140" idx="4"/>
              <a:endCxn id="151" idx="7"/>
            </p:cNvCxnSpPr>
            <p:nvPr/>
          </p:nvCxnSpPr>
          <p:spPr>
            <a:xfrm flipH="1">
              <a:off x="6309043" y="4477555"/>
              <a:ext cx="675600" cy="1338000"/>
            </a:xfrm>
            <a:prstGeom prst="straightConnector1">
              <a:avLst/>
            </a:prstGeom>
            <a:noFill/>
            <a:ln cap="flat" cmpd="sng" w="31750">
              <a:solidFill>
                <a:srgbClr val="FF0000"/>
              </a:solidFill>
              <a:prstDash val="solid"/>
              <a:miter lim="800000"/>
              <a:headEnd len="sm" w="sm" type="none"/>
              <a:tailEnd len="lg" w="lg" type="triangle"/>
            </a:ln>
          </p:spPr>
        </p:cxnSp>
        <p:sp>
          <p:nvSpPr>
            <p:cNvPr id="151" name="Google Shape;151;p5"/>
            <p:cNvSpPr/>
            <p:nvPr/>
          </p:nvSpPr>
          <p:spPr>
            <a:xfrm>
              <a:off x="5748271" y="5711780"/>
              <a:ext cx="656823" cy="708338"/>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G</a:t>
              </a:r>
              <a:endParaRPr sz="1800">
                <a:solidFill>
                  <a:schemeClr val="lt1"/>
                </a:solidFill>
                <a:latin typeface="Calibri"/>
                <a:ea typeface="Calibri"/>
                <a:cs typeface="Calibri"/>
                <a:sym typeface="Calibri"/>
              </a:endParaRPr>
            </a:p>
          </p:txBody>
        </p:sp>
        <p:sp>
          <p:nvSpPr>
            <p:cNvPr id="152" name="Google Shape;152;p5"/>
            <p:cNvSpPr txBox="1"/>
            <p:nvPr/>
          </p:nvSpPr>
          <p:spPr>
            <a:xfrm>
              <a:off x="1867436" y="643944"/>
              <a:ext cx="656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1/10</a:t>
              </a:r>
              <a:endParaRPr sz="1800">
                <a:solidFill>
                  <a:schemeClr val="dk1"/>
                </a:solidFill>
                <a:latin typeface="Calibri"/>
                <a:ea typeface="Calibri"/>
                <a:cs typeface="Calibri"/>
                <a:sym typeface="Calibri"/>
              </a:endParaRPr>
            </a:p>
          </p:txBody>
        </p:sp>
        <p:sp>
          <p:nvSpPr>
            <p:cNvPr id="153" name="Google Shape;153;p5"/>
            <p:cNvSpPr txBox="1"/>
            <p:nvPr/>
          </p:nvSpPr>
          <p:spPr>
            <a:xfrm>
              <a:off x="6646773" y="449515"/>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2/9</a:t>
              </a:r>
              <a:endParaRPr sz="1800">
                <a:solidFill>
                  <a:schemeClr val="dk1"/>
                </a:solidFill>
                <a:latin typeface="Calibri"/>
                <a:ea typeface="Calibri"/>
                <a:cs typeface="Calibri"/>
                <a:sym typeface="Calibri"/>
              </a:endParaRPr>
            </a:p>
          </p:txBody>
        </p:sp>
        <p:sp>
          <p:nvSpPr>
            <p:cNvPr id="154" name="Google Shape;154;p5"/>
            <p:cNvSpPr txBox="1"/>
            <p:nvPr/>
          </p:nvSpPr>
          <p:spPr>
            <a:xfrm>
              <a:off x="7199292" y="4357264"/>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3/8</a:t>
              </a:r>
              <a:endParaRPr sz="1800">
                <a:solidFill>
                  <a:schemeClr val="dk1"/>
                </a:solidFill>
                <a:latin typeface="Calibri"/>
                <a:ea typeface="Calibri"/>
                <a:cs typeface="Calibri"/>
                <a:sym typeface="Calibri"/>
              </a:endParaRPr>
            </a:p>
          </p:txBody>
        </p:sp>
        <p:sp>
          <p:nvSpPr>
            <p:cNvPr id="155" name="Google Shape;155;p5"/>
            <p:cNvSpPr txBox="1"/>
            <p:nvPr/>
          </p:nvSpPr>
          <p:spPr>
            <a:xfrm>
              <a:off x="2582213" y="4581289"/>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4/5</a:t>
              </a:r>
              <a:endParaRPr sz="1800">
                <a:solidFill>
                  <a:schemeClr val="dk1"/>
                </a:solidFill>
                <a:latin typeface="Calibri"/>
                <a:ea typeface="Calibri"/>
                <a:cs typeface="Calibri"/>
                <a:sym typeface="Calibri"/>
              </a:endParaRPr>
            </a:p>
          </p:txBody>
        </p:sp>
        <p:sp>
          <p:nvSpPr>
            <p:cNvPr id="156" name="Google Shape;156;p5"/>
            <p:cNvSpPr txBox="1"/>
            <p:nvPr/>
          </p:nvSpPr>
          <p:spPr>
            <a:xfrm>
              <a:off x="6493500" y="6032378"/>
              <a:ext cx="540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6/7</a:t>
              </a:r>
              <a:endParaRPr sz="1800">
                <a:solidFill>
                  <a:schemeClr val="dk1"/>
                </a:solidFill>
                <a:latin typeface="Calibri"/>
                <a:ea typeface="Calibri"/>
                <a:cs typeface="Calibri"/>
                <a:sym typeface="Calibri"/>
              </a:endParaRPr>
            </a:p>
          </p:txBody>
        </p:sp>
        <p:sp>
          <p:nvSpPr>
            <p:cNvPr id="157" name="Google Shape;157;p5"/>
            <p:cNvSpPr txBox="1"/>
            <p:nvPr/>
          </p:nvSpPr>
          <p:spPr>
            <a:xfrm>
              <a:off x="10749964" y="3584551"/>
              <a:ext cx="8925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12/13</a:t>
              </a:r>
              <a:endParaRPr sz="1800">
                <a:solidFill>
                  <a:schemeClr val="dk1"/>
                </a:solidFill>
                <a:latin typeface="Calibri"/>
                <a:ea typeface="Calibri"/>
                <a:cs typeface="Calibri"/>
                <a:sym typeface="Calibri"/>
              </a:endParaRPr>
            </a:p>
          </p:txBody>
        </p:sp>
        <p:sp>
          <p:nvSpPr>
            <p:cNvPr id="158" name="Google Shape;158;p5"/>
            <p:cNvSpPr txBox="1"/>
            <p:nvPr/>
          </p:nvSpPr>
          <p:spPr>
            <a:xfrm>
              <a:off x="10618629" y="652668"/>
              <a:ext cx="10238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11/14</a:t>
              </a:r>
              <a:endParaRPr sz="1800">
                <a:solidFill>
                  <a:schemeClr val="dk1"/>
                </a:solidFill>
                <a:latin typeface="Calibri"/>
                <a:ea typeface="Calibri"/>
                <a:cs typeface="Calibri"/>
                <a:sym typeface="Calibri"/>
              </a:endParaRPr>
            </a:p>
          </p:txBody>
        </p:sp>
      </p:grpSp>
      <p:sp>
        <p:nvSpPr>
          <p:cNvPr id="159" name="Google Shape;159;p5"/>
          <p:cNvSpPr txBox="1"/>
          <p:nvPr/>
        </p:nvSpPr>
        <p:spPr>
          <a:xfrm>
            <a:off x="342115" y="4069724"/>
            <a:ext cx="10779617"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Edges Classification:</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Tree Edges (FE) –   It is an edge which is present in the tree obtained after applying DFS on the graph.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Forward Edges (FE) –  It is an edge (u, v) such that v is descendant but not part of the DFS tree.</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Backward Edges or Back Edge (BE) – It is an edge (u, v) such that v is ancestor of node u but not part of DFS tree.  </a:t>
            </a:r>
            <a:r>
              <a:rPr lang="en-IN" sz="2000" u="sng">
                <a:solidFill>
                  <a:schemeClr val="dk1"/>
                </a:solidFill>
                <a:latin typeface="Calibri"/>
                <a:ea typeface="Calibri"/>
                <a:cs typeface="Calibri"/>
                <a:sym typeface="Calibri"/>
                <a:hlinkClick r:id="rId3">
                  <a:extLst>
                    <a:ext uri="{A12FA001-AC4F-418D-AE19-62706E023703}">
                      <ahyp:hlinkClr val="tx"/>
                    </a:ext>
                  </a:extLst>
                </a:hlinkClick>
              </a:rPr>
              <a:t>Presence of back edge indicates a cycle in directed graph</a:t>
            </a:r>
            <a:r>
              <a:rPr lang="en-IN" sz="20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Cross Edges (CE) – It is a edge which connects two node such that they do not have any ancestor and a descendant relationship between them.</a:t>
            </a:r>
            <a:endParaRPr sz="2000">
              <a:solidFill>
                <a:schemeClr val="dk1"/>
              </a:solidFill>
              <a:latin typeface="Calibri"/>
              <a:ea typeface="Calibri"/>
              <a:cs typeface="Calibri"/>
              <a:sym typeface="Calibri"/>
            </a:endParaRPr>
          </a:p>
        </p:txBody>
      </p:sp>
      <p:sp>
        <p:nvSpPr>
          <p:cNvPr id="160" name="Google Shape;160;p5"/>
          <p:cNvSpPr txBox="1"/>
          <p:nvPr/>
        </p:nvSpPr>
        <p:spPr>
          <a:xfrm>
            <a:off x="1500951" y="1410802"/>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FE</a:t>
            </a:r>
            <a:endParaRPr sz="1800">
              <a:solidFill>
                <a:schemeClr val="dk1"/>
              </a:solidFill>
              <a:latin typeface="Calibri"/>
              <a:ea typeface="Calibri"/>
              <a:cs typeface="Calibri"/>
              <a:sym typeface="Calibri"/>
            </a:endParaRPr>
          </a:p>
        </p:txBody>
      </p:sp>
      <p:sp>
        <p:nvSpPr>
          <p:cNvPr id="161" name="Google Shape;161;p5"/>
          <p:cNvSpPr txBox="1"/>
          <p:nvPr/>
        </p:nvSpPr>
        <p:spPr>
          <a:xfrm>
            <a:off x="3688213" y="1414433"/>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BE</a:t>
            </a:r>
            <a:endParaRPr sz="1800">
              <a:solidFill>
                <a:schemeClr val="dk1"/>
              </a:solidFill>
              <a:latin typeface="Calibri"/>
              <a:ea typeface="Calibri"/>
              <a:cs typeface="Calibri"/>
              <a:sym typeface="Calibri"/>
            </a:endParaRPr>
          </a:p>
        </p:txBody>
      </p:sp>
      <p:sp>
        <p:nvSpPr>
          <p:cNvPr id="162" name="Google Shape;162;p5"/>
          <p:cNvSpPr txBox="1"/>
          <p:nvPr/>
        </p:nvSpPr>
        <p:spPr>
          <a:xfrm>
            <a:off x="3688212" y="551074"/>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
        <p:nvSpPr>
          <p:cNvPr id="163" name="Google Shape;163;p5"/>
          <p:cNvSpPr txBox="1"/>
          <p:nvPr/>
        </p:nvSpPr>
        <p:spPr>
          <a:xfrm>
            <a:off x="6168316" y="1435986"/>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
        <p:nvSpPr>
          <p:cNvPr id="164" name="Google Shape;164;p5"/>
          <p:cNvSpPr txBox="1"/>
          <p:nvPr/>
        </p:nvSpPr>
        <p:spPr>
          <a:xfrm>
            <a:off x="4075873" y="2231695"/>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
        <p:nvSpPr>
          <p:cNvPr id="165" name="Google Shape;165;p5"/>
          <p:cNvSpPr txBox="1"/>
          <p:nvPr/>
        </p:nvSpPr>
        <p:spPr>
          <a:xfrm>
            <a:off x="5919216" y="2808444"/>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
        <p:nvSpPr>
          <p:cNvPr id="166" name="Google Shape;166;p5"/>
          <p:cNvSpPr txBox="1"/>
          <p:nvPr/>
        </p:nvSpPr>
        <p:spPr>
          <a:xfrm>
            <a:off x="7642914" y="1410273"/>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CE</a:t>
            </a:r>
            <a:endParaRPr sz="1800">
              <a:solidFill>
                <a:schemeClr val="dk1"/>
              </a:solidFill>
              <a:latin typeface="Calibri"/>
              <a:ea typeface="Calibri"/>
              <a:cs typeface="Calibri"/>
              <a:sym typeface="Calibri"/>
            </a:endParaRPr>
          </a:p>
        </p:txBody>
      </p:sp>
      <p:sp>
        <p:nvSpPr>
          <p:cNvPr id="167" name="Google Shape;167;p5"/>
          <p:cNvSpPr txBox="1"/>
          <p:nvPr/>
        </p:nvSpPr>
        <p:spPr>
          <a:xfrm>
            <a:off x="9722509" y="1446824"/>
            <a:ext cx="523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Articulation Point</a:t>
            </a:r>
            <a:endParaRPr/>
          </a:p>
        </p:txBody>
      </p:sp>
      <p:sp>
        <p:nvSpPr>
          <p:cNvPr id="173" name="Google Shape;173;p6"/>
          <p:cNvSpPr txBox="1"/>
          <p:nvPr>
            <p:ph idx="1" type="body"/>
          </p:nvPr>
        </p:nvSpPr>
        <p:spPr>
          <a:xfrm>
            <a:off x="361682" y="154229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IN" sz="2000"/>
              <a:t>Definition : </a:t>
            </a:r>
            <a:r>
              <a:rPr b="0" i="0" lang="en-IN" sz="2000" u="none" cap="none" strike="noStrike">
                <a:solidFill>
                  <a:srgbClr val="252C33"/>
                </a:solidFill>
                <a:latin typeface="Open Sans"/>
                <a:ea typeface="Open Sans"/>
                <a:cs typeface="Open Sans"/>
                <a:sym typeface="Open Sans"/>
              </a:rPr>
              <a:t>In a graph, a vertex is called an articulation point if removing it and all the edges associated with it results in the increase of the number of connected components in the graph. For example consider the graph given in following figure.</a:t>
            </a:r>
            <a:endParaRPr b="0" i="0" sz="2000" u="none" cap="none" strike="noStrike">
              <a:solidFill>
                <a:schemeClr val="dk1"/>
              </a:solidFill>
            </a:endParaRPr>
          </a:p>
          <a:p>
            <a:pPr indent="0" lvl="0" marL="0" rtl="0" algn="l">
              <a:lnSpc>
                <a:spcPct val="100000"/>
              </a:lnSpc>
              <a:spcBef>
                <a:spcPts val="0"/>
              </a:spcBef>
              <a:spcAft>
                <a:spcPts val="0"/>
              </a:spcAft>
              <a:buClr>
                <a:srgbClr val="252C33"/>
              </a:buClr>
              <a:buSzPts val="2000"/>
              <a:buNone/>
            </a:pPr>
            <a:r>
              <a:rPr b="0" i="0" lang="en-IN" sz="2000" u="none" cap="none" strike="noStrike">
                <a:solidFill>
                  <a:srgbClr val="252C33"/>
                </a:solidFill>
                <a:latin typeface="Open Sans"/>
                <a:ea typeface="Open Sans"/>
                <a:cs typeface="Open Sans"/>
                <a:sym typeface="Open Sans"/>
              </a:rPr>
              <a:t>  </a:t>
            </a:r>
            <a:r>
              <a:rPr lang="en-IN" sz="2000"/>
              <a:t> </a:t>
            </a:r>
            <a:endParaRPr sz="2000"/>
          </a:p>
        </p:txBody>
      </p:sp>
      <p:pic>
        <p:nvPicPr>
          <p:cNvPr descr="enter image description here" id="174" name="Google Shape;174;p6"/>
          <p:cNvPicPr preferRelativeResize="0"/>
          <p:nvPr/>
        </p:nvPicPr>
        <p:blipFill rotWithShape="1">
          <a:blip r:embed="rId3">
            <a:alphaModFix/>
          </a:blip>
          <a:srcRect b="0" l="0" r="0" t="0"/>
          <a:stretch/>
        </p:blipFill>
        <p:spPr>
          <a:xfrm>
            <a:off x="2761982" y="2368552"/>
            <a:ext cx="5715000" cy="4762500"/>
          </a:xfrm>
          <a:prstGeom prst="rect">
            <a:avLst/>
          </a:prstGeom>
          <a:noFill/>
          <a:ln>
            <a:noFill/>
          </a:ln>
        </p:spPr>
      </p:pic>
      <p:sp>
        <p:nvSpPr>
          <p:cNvPr id="175" name="Google Shape;175;p6"/>
          <p:cNvSpPr txBox="1"/>
          <p:nvPr/>
        </p:nvSpPr>
        <p:spPr>
          <a:xfrm>
            <a:off x="9324304" y="3181082"/>
            <a:ext cx="202949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For eg. In this graph nodes 1 and 0 are articulation points</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How to find Articulation Point ?	</a:t>
            </a:r>
            <a:endParaRPr/>
          </a:p>
        </p:txBody>
      </p:sp>
      <p:sp>
        <p:nvSpPr>
          <p:cNvPr id="181" name="Google Shape;18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Low Time : low time of a vertex is the minimum discovery time of vertices in the adjacent of that vertex (excluding its parent). </a:t>
            </a:r>
            <a:endParaRPr/>
          </a:p>
        </p:txBody>
      </p:sp>
      <p:pic>
        <p:nvPicPr>
          <p:cNvPr id="182" name="Google Shape;182;p7"/>
          <p:cNvPicPr preferRelativeResize="0"/>
          <p:nvPr/>
        </p:nvPicPr>
        <p:blipFill rotWithShape="1">
          <a:blip r:embed="rId3">
            <a:alphaModFix/>
          </a:blip>
          <a:srcRect b="0" l="0" r="0" t="0"/>
          <a:stretch/>
        </p:blipFill>
        <p:spPr>
          <a:xfrm>
            <a:off x="309093" y="2736205"/>
            <a:ext cx="11758411" cy="4121795"/>
          </a:xfrm>
          <a:prstGeom prst="rect">
            <a:avLst/>
          </a:prstGeom>
          <a:noFill/>
          <a:ln>
            <a:noFill/>
          </a:ln>
        </p:spPr>
      </p:pic>
      <p:sp>
        <p:nvSpPr>
          <p:cNvPr id="183" name="Google Shape;183;p7"/>
          <p:cNvSpPr txBox="1"/>
          <p:nvPr/>
        </p:nvSpPr>
        <p:spPr>
          <a:xfrm>
            <a:off x="2537139" y="6292874"/>
            <a:ext cx="1429554"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DiscTime[u]</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enter image description here" id="188" name="Google Shape;188;p8"/>
          <p:cNvPicPr preferRelativeResize="0"/>
          <p:nvPr/>
        </p:nvPicPr>
        <p:blipFill rotWithShape="1">
          <a:blip r:embed="rId3">
            <a:alphaModFix/>
          </a:blip>
          <a:srcRect b="0" l="0" r="0" t="0"/>
          <a:stretch/>
        </p:blipFill>
        <p:spPr>
          <a:xfrm>
            <a:off x="2872257" y="1690688"/>
            <a:ext cx="5715000" cy="4762500"/>
          </a:xfrm>
          <a:prstGeom prst="rect">
            <a:avLst/>
          </a:prstGeom>
          <a:noFill/>
          <a:ln>
            <a:noFill/>
          </a:ln>
        </p:spPr>
      </p:pic>
      <p:sp>
        <p:nvSpPr>
          <p:cNvPr id="189" name="Google Shape;189;p8"/>
          <p:cNvSpPr txBox="1"/>
          <p:nvPr/>
        </p:nvSpPr>
        <p:spPr>
          <a:xfrm>
            <a:off x="5872766" y="2158404"/>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90" name="Google Shape;190;p8"/>
          <p:cNvSpPr txBox="1"/>
          <p:nvPr/>
        </p:nvSpPr>
        <p:spPr>
          <a:xfrm>
            <a:off x="6117465" y="2158404"/>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a:p>
        </p:txBody>
      </p:sp>
      <p:sp>
        <p:nvSpPr>
          <p:cNvPr id="191" name="Google Shape;191;p8"/>
          <p:cNvSpPr txBox="1"/>
          <p:nvPr/>
        </p:nvSpPr>
        <p:spPr>
          <a:xfrm>
            <a:off x="5009882" y="4965999"/>
            <a:ext cx="512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92" name="Google Shape;192;p8"/>
          <p:cNvSpPr txBox="1"/>
          <p:nvPr/>
        </p:nvSpPr>
        <p:spPr>
          <a:xfrm>
            <a:off x="7259928" y="369320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93" name="Google Shape;193;p8"/>
          <p:cNvSpPr txBox="1"/>
          <p:nvPr/>
        </p:nvSpPr>
        <p:spPr>
          <a:xfrm>
            <a:off x="7259928" y="4946464"/>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94" name="Google Shape;194;p8"/>
          <p:cNvSpPr txBox="1"/>
          <p:nvPr/>
        </p:nvSpPr>
        <p:spPr>
          <a:xfrm>
            <a:off x="7491747" y="4942172"/>
            <a:ext cx="1300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min(4,2)</a:t>
            </a:r>
            <a:endParaRPr sz="1800">
              <a:solidFill>
                <a:schemeClr val="dk1"/>
              </a:solidFill>
              <a:latin typeface="Calibri"/>
              <a:ea typeface="Calibri"/>
              <a:cs typeface="Calibri"/>
              <a:sym typeface="Calibri"/>
            </a:endParaRPr>
          </a:p>
        </p:txBody>
      </p:sp>
      <p:sp>
        <p:nvSpPr>
          <p:cNvPr id="195" name="Google Shape;195;p8"/>
          <p:cNvSpPr txBox="1"/>
          <p:nvPr/>
        </p:nvSpPr>
        <p:spPr>
          <a:xfrm>
            <a:off x="7472161" y="370260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96" name="Google Shape;196;p8"/>
          <p:cNvSpPr txBox="1"/>
          <p:nvPr/>
        </p:nvSpPr>
        <p:spPr>
          <a:xfrm>
            <a:off x="5240359" y="501381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97" name="Google Shape;19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Working</a:t>
            </a:r>
            <a:endParaRPr/>
          </a:p>
        </p:txBody>
      </p:sp>
      <p:graphicFrame>
        <p:nvGraphicFramePr>
          <p:cNvPr id="198" name="Google Shape;198;p8"/>
          <p:cNvGraphicFramePr/>
          <p:nvPr/>
        </p:nvGraphicFramePr>
        <p:xfrm>
          <a:off x="8371266" y="1045884"/>
          <a:ext cx="3000000" cy="3000000"/>
        </p:xfrm>
        <a:graphic>
          <a:graphicData uri="http://schemas.openxmlformats.org/drawingml/2006/table">
            <a:tbl>
              <a:tblPr bandRow="1" firstRow="1">
                <a:noFill/>
                <a:tableStyleId>{D37B505F-A290-4610-87BD-FD4539CDB829}</a:tableStyleId>
              </a:tblPr>
              <a:tblGrid>
                <a:gridCol w="1602700"/>
                <a:gridCol w="1602700"/>
              </a:tblGrid>
              <a:tr h="370850">
                <a:tc>
                  <a:txBody>
                    <a:bodyPr/>
                    <a:lstStyle/>
                    <a:p>
                      <a:pPr indent="0" lvl="0" marL="0" marR="0" rtl="0" algn="l">
                        <a:spcBef>
                          <a:spcPts val="0"/>
                        </a:spcBef>
                        <a:spcAft>
                          <a:spcPts val="0"/>
                        </a:spcAft>
                        <a:buNone/>
                      </a:pPr>
                      <a:r>
                        <a:rPr lang="en-IN" sz="1800" u="none" cap="none" strike="noStrike"/>
                        <a:t>Node</a:t>
                      </a:r>
                      <a:endParaRPr sz="1800"/>
                    </a:p>
                  </a:txBody>
                  <a:tcPr marT="45725" marB="45725" marR="91450" marL="91450"/>
                </a:tc>
                <a:tc>
                  <a:txBody>
                    <a:bodyPr/>
                    <a:lstStyle/>
                    <a:p>
                      <a:pPr indent="0" lvl="0" marL="0" marR="0" rtl="0" algn="l">
                        <a:spcBef>
                          <a:spcPts val="0"/>
                        </a:spcBef>
                        <a:spcAft>
                          <a:spcPts val="0"/>
                        </a:spcAft>
                        <a:buNone/>
                      </a:pPr>
                      <a:r>
                        <a:rPr lang="en-IN" sz="1800"/>
                        <a:t>Parent</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2</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0</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0</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Working</a:t>
            </a:r>
            <a:endParaRPr/>
          </a:p>
        </p:txBody>
      </p:sp>
      <p:pic>
        <p:nvPicPr>
          <p:cNvPr descr="enter image description here" id="204" name="Google Shape;204;p9"/>
          <p:cNvPicPr preferRelativeResize="0"/>
          <p:nvPr/>
        </p:nvPicPr>
        <p:blipFill rotWithShape="1">
          <a:blip r:embed="rId3">
            <a:alphaModFix/>
          </a:blip>
          <a:srcRect b="0" l="0" r="0" t="0"/>
          <a:stretch/>
        </p:blipFill>
        <p:spPr>
          <a:xfrm>
            <a:off x="2447255" y="1732880"/>
            <a:ext cx="5715000" cy="4762500"/>
          </a:xfrm>
          <a:prstGeom prst="rect">
            <a:avLst/>
          </a:prstGeom>
          <a:noFill/>
          <a:ln>
            <a:noFill/>
          </a:ln>
        </p:spPr>
      </p:pic>
      <p:sp>
        <p:nvSpPr>
          <p:cNvPr id="205" name="Google Shape;205;p9"/>
          <p:cNvSpPr txBox="1"/>
          <p:nvPr/>
        </p:nvSpPr>
        <p:spPr>
          <a:xfrm>
            <a:off x="5447764" y="220059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06" name="Google Shape;206;p9"/>
          <p:cNvSpPr txBox="1"/>
          <p:nvPr/>
        </p:nvSpPr>
        <p:spPr>
          <a:xfrm>
            <a:off x="5692463" y="220059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1</a:t>
            </a:r>
            <a:endParaRPr/>
          </a:p>
        </p:txBody>
      </p:sp>
      <p:sp>
        <p:nvSpPr>
          <p:cNvPr id="207" name="Google Shape;207;p9"/>
          <p:cNvSpPr txBox="1"/>
          <p:nvPr/>
        </p:nvSpPr>
        <p:spPr>
          <a:xfrm>
            <a:off x="4584880" y="5008191"/>
            <a:ext cx="512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08" name="Google Shape;208;p9"/>
          <p:cNvSpPr txBox="1"/>
          <p:nvPr/>
        </p:nvSpPr>
        <p:spPr>
          <a:xfrm>
            <a:off x="6834926" y="3735398"/>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209" name="Google Shape;209;p9"/>
          <p:cNvSpPr txBox="1"/>
          <p:nvPr/>
        </p:nvSpPr>
        <p:spPr>
          <a:xfrm>
            <a:off x="6834926" y="4988656"/>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210" name="Google Shape;210;p9"/>
          <p:cNvSpPr txBox="1"/>
          <p:nvPr/>
        </p:nvSpPr>
        <p:spPr>
          <a:xfrm>
            <a:off x="7066745" y="4984364"/>
            <a:ext cx="1300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211" name="Google Shape;211;p9"/>
          <p:cNvSpPr txBox="1"/>
          <p:nvPr/>
        </p:nvSpPr>
        <p:spPr>
          <a:xfrm>
            <a:off x="7047158" y="3744798"/>
            <a:ext cx="13200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Min(2,1,3)</a:t>
            </a:r>
            <a:endParaRPr sz="1800">
              <a:solidFill>
                <a:schemeClr val="dk1"/>
              </a:solidFill>
              <a:latin typeface="Calibri"/>
              <a:ea typeface="Calibri"/>
              <a:cs typeface="Calibri"/>
              <a:sym typeface="Calibri"/>
            </a:endParaRPr>
          </a:p>
        </p:txBody>
      </p:sp>
      <p:sp>
        <p:nvSpPr>
          <p:cNvPr id="212" name="Google Shape;212;p9"/>
          <p:cNvSpPr txBox="1"/>
          <p:nvPr/>
        </p:nvSpPr>
        <p:spPr>
          <a:xfrm>
            <a:off x="4815357" y="5056008"/>
            <a:ext cx="489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graphicFrame>
        <p:nvGraphicFramePr>
          <p:cNvPr id="213" name="Google Shape;213;p9"/>
          <p:cNvGraphicFramePr/>
          <p:nvPr/>
        </p:nvGraphicFramePr>
        <p:xfrm>
          <a:off x="8371266" y="1045884"/>
          <a:ext cx="3000000" cy="3000000"/>
        </p:xfrm>
        <a:graphic>
          <a:graphicData uri="http://schemas.openxmlformats.org/drawingml/2006/table">
            <a:tbl>
              <a:tblPr bandRow="1" firstRow="1">
                <a:noFill/>
                <a:tableStyleId>{D37B505F-A290-4610-87BD-FD4539CDB829}</a:tableStyleId>
              </a:tblPr>
              <a:tblGrid>
                <a:gridCol w="1602700"/>
                <a:gridCol w="1602700"/>
              </a:tblGrid>
              <a:tr h="370850">
                <a:tc>
                  <a:txBody>
                    <a:bodyPr/>
                    <a:lstStyle/>
                    <a:p>
                      <a:pPr indent="0" lvl="0" marL="0" marR="0" rtl="0" algn="l">
                        <a:spcBef>
                          <a:spcPts val="0"/>
                        </a:spcBef>
                        <a:spcAft>
                          <a:spcPts val="0"/>
                        </a:spcAft>
                        <a:buNone/>
                      </a:pPr>
                      <a:r>
                        <a:rPr lang="en-IN" sz="1800"/>
                        <a:t>Node</a:t>
                      </a:r>
                      <a:endParaRPr sz="1800"/>
                    </a:p>
                  </a:txBody>
                  <a:tcPr marT="45725" marB="45725" marR="91450" marL="91450"/>
                </a:tc>
                <a:tc>
                  <a:txBody>
                    <a:bodyPr/>
                    <a:lstStyle/>
                    <a:p>
                      <a:pPr indent="0" lvl="0" marL="0" marR="0" rtl="0" algn="l">
                        <a:spcBef>
                          <a:spcPts val="0"/>
                        </a:spcBef>
                        <a:spcAft>
                          <a:spcPts val="0"/>
                        </a:spcAft>
                        <a:buNone/>
                      </a:pPr>
                      <a:r>
                        <a:rPr lang="en-IN" sz="1800"/>
                        <a:t>Parent</a:t>
                      </a:r>
                      <a:endParaRPr sz="1800"/>
                    </a:p>
                  </a:txBody>
                  <a:tcPr marT="45725" marB="45725" marR="91450" marL="91450"/>
                </a:tc>
              </a:tr>
              <a:tr h="370850">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2</a:t>
                      </a:r>
                      <a:endParaRPr sz="1800"/>
                    </a:p>
                  </a:txBody>
                  <a:tcPr marT="45725" marB="45725" marR="91450" marL="91450"/>
                </a:tc>
              </a:tr>
              <a:tr h="370850">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3</a:t>
                      </a:r>
                      <a:endParaRPr sz="1800"/>
                    </a:p>
                  </a:txBody>
                  <a:tcPr marT="45725" marB="45725" marR="91450" marL="91450"/>
                </a:tc>
              </a:tr>
              <a:tr h="370850">
                <a:tc>
                  <a:txBody>
                    <a:bodyPr/>
                    <a:lstStyle/>
                    <a:p>
                      <a:pPr indent="0" lvl="0" marL="0" marR="0" rtl="0" algn="l">
                        <a:spcBef>
                          <a:spcPts val="0"/>
                        </a:spcBef>
                        <a:spcAft>
                          <a:spcPts val="0"/>
                        </a:spcAft>
                        <a:buNone/>
                      </a:pPr>
                      <a:r>
                        <a:rPr lang="en-IN" sz="1800"/>
                        <a:t>0</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r>
              <a:tr h="370850">
                <a:tc>
                  <a:txBody>
                    <a:bodyPr/>
                    <a:lstStyle/>
                    <a:p>
                      <a:pPr indent="0" lvl="0" marL="0" marR="0" rtl="0" algn="l">
                        <a:spcBef>
                          <a:spcPts val="0"/>
                        </a:spcBef>
                        <a:spcAft>
                          <a:spcPts val="0"/>
                        </a:spcAft>
                        <a:buNone/>
                      </a:pPr>
                      <a:r>
                        <a:rPr lang="en-IN" sz="1800"/>
                        <a:t>5</a:t>
                      </a:r>
                      <a:endParaRPr sz="1800"/>
                    </a:p>
                  </a:txBody>
                  <a:tcPr marT="45725" marB="45725" marR="91450" marL="91450"/>
                </a:tc>
                <a:tc>
                  <a:txBody>
                    <a:bodyPr/>
                    <a:lstStyle/>
                    <a:p>
                      <a:pPr indent="0" lvl="0" marL="0" marR="0" rtl="0" algn="l">
                        <a:spcBef>
                          <a:spcPts val="0"/>
                        </a:spcBef>
                        <a:spcAft>
                          <a:spcPts val="0"/>
                        </a:spcAft>
                        <a:buNone/>
                      </a:pPr>
                      <a:r>
                        <a:rPr lang="en-IN" sz="1800"/>
                        <a:t>0</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2020-12-31T05:24:55Z</dcterms:created>
  <dc:creator>DELL</dc:creator>
</cp:coreProperties>
</file>