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spanning tree in a complete graph = n^(n-2)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15c0977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315c097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315c097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315c097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315c0977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315c0977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315c0977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315c0977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15c0977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15c0977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315c0977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315c0977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315c0977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315c0977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315c0977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315c0977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check whether adding that edge creates a loop or not?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315c0977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315c0977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315c0977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315c0977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315c097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315c097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315c0977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315c0977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in directed graph.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315c0977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315c0977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319ae36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319ae3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319ae36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319ae36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319ae364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319ae364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319ae36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319ae36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319ae36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319ae36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319ae36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319ae36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1a015e906cd5ec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1a015e906cd5ec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319ae36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319ae36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315c097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315c097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319ae364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319ae364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319ae36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319ae36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319ae36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319ae36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319ae364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319ae364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315c097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315c097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315c097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315c097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315c0977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315c097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315c0977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315c097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315c0977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315c097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315c0977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315c0977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5222"/>
          <a:stretch/>
        </p:blipFill>
        <p:spPr>
          <a:xfrm>
            <a:off x="803425" y="249175"/>
            <a:ext cx="7537150" cy="44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14232" l="31956" r="19158" t="16241"/>
          <a:stretch/>
        </p:blipFill>
        <p:spPr>
          <a:xfrm>
            <a:off x="1804438" y="1110750"/>
            <a:ext cx="5535124" cy="35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/>
          <p:nvPr/>
        </p:nvSpPr>
        <p:spPr>
          <a:xfrm>
            <a:off x="287600" y="275275"/>
            <a:ext cx="17886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Code: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 rotWithShape="1">
          <a:blip r:embed="rId3">
            <a:alphaModFix/>
          </a:blip>
          <a:srcRect b="0" l="32547" r="19603" t="17729"/>
          <a:stretch/>
        </p:blipFill>
        <p:spPr>
          <a:xfrm>
            <a:off x="2480775" y="536375"/>
            <a:ext cx="4777974" cy="42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5678"/>
          <a:stretch/>
        </p:blipFill>
        <p:spPr>
          <a:xfrm>
            <a:off x="1170650" y="340550"/>
            <a:ext cx="7367450" cy="45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ctrTitle"/>
          </p:nvPr>
        </p:nvSpPr>
        <p:spPr>
          <a:xfrm>
            <a:off x="311700" y="744575"/>
            <a:ext cx="8520600" cy="6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Complexity:</a:t>
            </a:r>
            <a:endParaRPr sz="3200"/>
          </a:p>
        </p:txBody>
      </p:sp>
      <p:sp>
        <p:nvSpPr>
          <p:cNvPr id="153" name="Google Shape;153;p32"/>
          <p:cNvSpPr txBox="1"/>
          <p:nvPr>
            <p:ph idx="1" type="subTitle"/>
          </p:nvPr>
        </p:nvSpPr>
        <p:spPr>
          <a:xfrm>
            <a:off x="311700" y="1528525"/>
            <a:ext cx="85206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Time complexity: O(mlog(n)) where m is the number of edges and n is the number of nodes.</a:t>
            </a:r>
            <a:endParaRPr sz="1800"/>
          </a:p>
        </p:txBody>
      </p:sp>
      <p:sp>
        <p:nvSpPr>
          <p:cNvPr id="154" name="Google Shape;154;p32"/>
          <p:cNvSpPr txBox="1"/>
          <p:nvPr/>
        </p:nvSpPr>
        <p:spPr>
          <a:xfrm>
            <a:off x="496475" y="2807875"/>
            <a:ext cx="79503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/>
        </p:nvSpPr>
        <p:spPr>
          <a:xfrm>
            <a:off x="783675" y="1089200"/>
            <a:ext cx="74934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There are N homes in a village, we have to facilitate water supply in each of them. We can either build a well in a home or connect it with pipe to some different home already having water supply. More formally, we can either build a new well in the home or connect it with a pipeline to some different home which either has it’s own well or further gets water supply from a different home and so on. There is some cost associated with both building a new well and laying down a new pipeline. We have to supply water in all homes and minimise the total cost.</a:t>
            </a:r>
            <a:endParaRPr sz="1800"/>
          </a:p>
        </p:txBody>
      </p:sp>
      <p:sp>
        <p:nvSpPr>
          <p:cNvPr id="160" name="Google Shape;160;p33"/>
          <p:cNvSpPr txBox="1"/>
          <p:nvPr/>
        </p:nvSpPr>
        <p:spPr>
          <a:xfrm>
            <a:off x="748775" y="151125"/>
            <a:ext cx="2193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Ques: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 Warshall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Floyd Warshall </a:t>
            </a:r>
            <a:r>
              <a:rPr lang="en" sz="3200"/>
              <a:t>Algorithm</a:t>
            </a:r>
            <a:endParaRPr sz="3200"/>
          </a:p>
        </p:txBody>
      </p:sp>
      <p:sp>
        <p:nvSpPr>
          <p:cNvPr id="171" name="Google Shape;171;p35"/>
          <p:cNvSpPr txBox="1"/>
          <p:nvPr>
            <p:ph idx="1" type="subTitle"/>
          </p:nvPr>
        </p:nvSpPr>
        <p:spPr>
          <a:xfrm>
            <a:off x="159300" y="1454450"/>
            <a:ext cx="8520600" cy="28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programming approach.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pair shortest path algorithm.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Works for graph with negative weight.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Application</a:t>
            </a:r>
            <a:endParaRPr b="1"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Transitive closure of graph.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Floyd Warshall Algorithm</a:t>
            </a:r>
            <a:endParaRPr sz="3200"/>
          </a:p>
        </p:txBody>
      </p:sp>
      <p:sp>
        <p:nvSpPr>
          <p:cNvPr id="177" name="Google Shape;177;p36"/>
          <p:cNvSpPr txBox="1"/>
          <p:nvPr>
            <p:ph idx="1" type="subTitle"/>
          </p:nvPr>
        </p:nvSpPr>
        <p:spPr>
          <a:xfrm>
            <a:off x="159300" y="1454450"/>
            <a:ext cx="85206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Pseudo Code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n ← rows [W].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D</a:t>
            </a:r>
            <a:r>
              <a:rPr baseline="30000" lang="en" sz="1800">
                <a:solidFill>
                  <a:srgbClr val="666666"/>
                </a:solidFill>
              </a:rPr>
              <a:t>0</a:t>
            </a:r>
            <a:r>
              <a:rPr lang="en" sz="1800">
                <a:solidFill>
                  <a:srgbClr val="666666"/>
                </a:solidFill>
              </a:rPr>
              <a:t> ← W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for k ← 1 to n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</a:rPr>
              <a:t>do for i ← 1 to n</a:t>
            </a:r>
            <a:endParaRPr sz="1800">
              <a:solidFill>
                <a:srgbClr val="666666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■"/>
            </a:pPr>
            <a:r>
              <a:rPr lang="en" sz="1800">
                <a:solidFill>
                  <a:srgbClr val="666666"/>
                </a:solidFill>
              </a:rPr>
              <a:t>do for j ← 1 to n </a:t>
            </a:r>
            <a:endParaRPr sz="1800">
              <a:solidFill>
                <a:srgbClr val="666666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do d</a:t>
            </a:r>
            <a:r>
              <a:rPr baseline="-25000" lang="en" sz="1800">
                <a:solidFill>
                  <a:srgbClr val="666666"/>
                </a:solidFill>
              </a:rPr>
              <a:t>ij</a:t>
            </a:r>
            <a:r>
              <a:rPr baseline="30000" lang="en" sz="1800">
                <a:solidFill>
                  <a:srgbClr val="666666"/>
                </a:solidFill>
              </a:rPr>
              <a:t>(k)</a:t>
            </a:r>
            <a:r>
              <a:rPr lang="en" sz="1800">
                <a:solidFill>
                  <a:srgbClr val="666666"/>
                </a:solidFill>
              </a:rPr>
              <a:t> ← min (d</a:t>
            </a:r>
            <a:r>
              <a:rPr baseline="-25000" lang="en" sz="1800">
                <a:solidFill>
                  <a:srgbClr val="666666"/>
                </a:solidFill>
              </a:rPr>
              <a:t>ij</a:t>
            </a:r>
            <a:r>
              <a:rPr baseline="30000" lang="en" sz="1800">
                <a:solidFill>
                  <a:srgbClr val="666666"/>
                </a:solidFill>
              </a:rPr>
              <a:t>(k-1)</a:t>
            </a:r>
            <a:r>
              <a:rPr lang="en" sz="1800">
                <a:solidFill>
                  <a:srgbClr val="666666"/>
                </a:solidFill>
              </a:rPr>
              <a:t>,d</a:t>
            </a:r>
            <a:r>
              <a:rPr baseline="-25000" lang="en" sz="1800">
                <a:solidFill>
                  <a:srgbClr val="666666"/>
                </a:solidFill>
              </a:rPr>
              <a:t>ik</a:t>
            </a:r>
            <a:r>
              <a:rPr baseline="30000" lang="en" sz="1800">
                <a:solidFill>
                  <a:srgbClr val="666666"/>
                </a:solidFill>
              </a:rPr>
              <a:t>(k-1)</a:t>
            </a:r>
            <a:r>
              <a:rPr lang="en" sz="1800">
                <a:solidFill>
                  <a:srgbClr val="666666"/>
                </a:solidFill>
              </a:rPr>
              <a:t>+d</a:t>
            </a:r>
            <a:r>
              <a:rPr baseline="-25000" lang="en" sz="1800">
                <a:solidFill>
                  <a:srgbClr val="666666"/>
                </a:solidFill>
              </a:rPr>
              <a:t>kj</a:t>
            </a:r>
            <a:r>
              <a:rPr baseline="30000" lang="en" sz="1800">
                <a:solidFill>
                  <a:srgbClr val="666666"/>
                </a:solidFill>
              </a:rPr>
              <a:t>(k-1)</a:t>
            </a:r>
            <a:r>
              <a:rPr lang="en" sz="1800">
                <a:solidFill>
                  <a:srgbClr val="666666"/>
                </a:solidFill>
              </a:rPr>
              <a:t> )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return D</a:t>
            </a:r>
            <a:r>
              <a:rPr baseline="30000" lang="en" sz="1800">
                <a:solidFill>
                  <a:srgbClr val="666666"/>
                </a:solidFill>
              </a:rPr>
              <a:t>(n)</a:t>
            </a:r>
            <a:r>
              <a:rPr lang="en" sz="1000">
                <a:solidFill>
                  <a:srgbClr val="666666"/>
                </a:solidFill>
              </a:rPr>
              <a:t>    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666666"/>
                </a:solidFill>
              </a:rPr>
              <a:t> </a:t>
            </a:r>
            <a:endParaRPr b="1" i="1"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     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    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 </a:t>
            </a:r>
            <a:endParaRPr sz="1800">
              <a:solidFill>
                <a:srgbClr val="666666"/>
              </a:solidFill>
            </a:endParaRPr>
          </a:p>
          <a:p>
            <a:pPr indent="0" lvl="0" marL="1016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Floyd Warshall Algorithm</a:t>
            </a:r>
            <a:endParaRPr sz="3200"/>
          </a:p>
        </p:txBody>
      </p:sp>
      <p:sp>
        <p:nvSpPr>
          <p:cNvPr id="183" name="Google Shape;183;p37"/>
          <p:cNvSpPr txBox="1"/>
          <p:nvPr>
            <p:ph idx="1" type="subTitle"/>
          </p:nvPr>
        </p:nvSpPr>
        <p:spPr>
          <a:xfrm>
            <a:off x="159300" y="1441450"/>
            <a:ext cx="8520600" cy="3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Example :-</a:t>
            </a:r>
            <a:endParaRPr b="1" sz="2200"/>
          </a:p>
        </p:txBody>
      </p:sp>
      <p:pic>
        <p:nvPicPr>
          <p:cNvPr id="184" name="Google Shape;1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50" y="2110200"/>
            <a:ext cx="3333750" cy="26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875" y="1705825"/>
            <a:ext cx="4513025" cy="27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Floyd Warshall Algorithm</a:t>
            </a:r>
            <a:endParaRPr sz="3200"/>
          </a:p>
        </p:txBody>
      </p:sp>
      <p:sp>
        <p:nvSpPr>
          <p:cNvPr id="191" name="Google Shape;191;p38"/>
          <p:cNvSpPr txBox="1"/>
          <p:nvPr>
            <p:ph idx="1" type="subTitle"/>
          </p:nvPr>
        </p:nvSpPr>
        <p:spPr>
          <a:xfrm>
            <a:off x="159300" y="1454450"/>
            <a:ext cx="8520600" cy="3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Step 0</a:t>
            </a:r>
            <a:endParaRPr b="1" sz="2200"/>
          </a:p>
        </p:txBody>
      </p:sp>
      <p:pic>
        <p:nvPicPr>
          <p:cNvPr id="192" name="Google Shape;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75" y="2304825"/>
            <a:ext cx="2514725" cy="216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700" y="2161575"/>
            <a:ext cx="5543550" cy="22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Floyd Warshall Algorithm</a:t>
            </a:r>
            <a:endParaRPr sz="3200"/>
          </a:p>
        </p:txBody>
      </p:sp>
      <p:sp>
        <p:nvSpPr>
          <p:cNvPr id="199" name="Google Shape;199;p39"/>
          <p:cNvSpPr txBox="1"/>
          <p:nvPr>
            <p:ph idx="1" type="subTitle"/>
          </p:nvPr>
        </p:nvSpPr>
        <p:spPr>
          <a:xfrm>
            <a:off x="311700" y="1352500"/>
            <a:ext cx="8520600" cy="3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Step 1</a:t>
            </a:r>
            <a:endParaRPr b="1" sz="2200"/>
          </a:p>
        </p:txBody>
      </p:sp>
      <p:pic>
        <p:nvPicPr>
          <p:cNvPr id="200" name="Google Shape;2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75" y="2422000"/>
            <a:ext cx="2514725" cy="216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350" y="2422002"/>
            <a:ext cx="5105400" cy="19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Floyd Warshall Algorithm</a:t>
            </a:r>
            <a:endParaRPr sz="3200"/>
          </a:p>
        </p:txBody>
      </p:sp>
      <p:sp>
        <p:nvSpPr>
          <p:cNvPr id="207" name="Google Shape;207;p40"/>
          <p:cNvSpPr txBox="1"/>
          <p:nvPr>
            <p:ph idx="1" type="subTitle"/>
          </p:nvPr>
        </p:nvSpPr>
        <p:spPr>
          <a:xfrm>
            <a:off x="159300" y="1343350"/>
            <a:ext cx="8520600" cy="3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Step 2</a:t>
            </a:r>
            <a:endParaRPr b="1" sz="2200"/>
          </a:p>
        </p:txBody>
      </p:sp>
      <p:pic>
        <p:nvPicPr>
          <p:cNvPr id="208" name="Google Shape;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75" y="2422000"/>
            <a:ext cx="2514725" cy="216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300" y="2422000"/>
            <a:ext cx="5181600" cy="19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Floyd Warshall Algorithm</a:t>
            </a:r>
            <a:endParaRPr sz="3200"/>
          </a:p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159300" y="1428400"/>
            <a:ext cx="8520600" cy="3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Step 3</a:t>
            </a:r>
            <a:endParaRPr b="1" sz="2200"/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75" y="2304825"/>
            <a:ext cx="2514725" cy="216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725" y="2304828"/>
            <a:ext cx="5181600" cy="20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450650" y="668375"/>
            <a:ext cx="49347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Minimum Spanning Tree</a:t>
            </a:r>
            <a:endParaRPr sz="3200"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587875" y="1724325"/>
            <a:ext cx="78195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minimum spanning tree or minimum weight spanning tree is a subset of the edges of a connected, edge-weighted undirected graph that connects all the vertices together, without any cycles and with the minimum possible total edge weight. That is, it is a spanning tree whose sum of edge weights is as small as possible.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Applications : Computer Networks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Floyd Warshall Algorithm</a:t>
            </a:r>
            <a:endParaRPr sz="3200"/>
          </a:p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159300" y="1428400"/>
            <a:ext cx="8520600" cy="3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Step 4</a:t>
            </a:r>
            <a:endParaRPr b="1" sz="2200"/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75" y="2304825"/>
            <a:ext cx="2514725" cy="216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275" y="2304825"/>
            <a:ext cx="5254975" cy="22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Floyd Warshall Algorithm</a:t>
            </a:r>
            <a:endParaRPr sz="3200"/>
          </a:p>
        </p:txBody>
      </p:sp>
      <p:sp>
        <p:nvSpPr>
          <p:cNvPr id="231" name="Google Shape;231;p43"/>
          <p:cNvSpPr txBox="1"/>
          <p:nvPr>
            <p:ph idx="1" type="subTitle"/>
          </p:nvPr>
        </p:nvSpPr>
        <p:spPr>
          <a:xfrm>
            <a:off x="159300" y="1428400"/>
            <a:ext cx="8520600" cy="3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Step 5</a:t>
            </a:r>
            <a:endParaRPr b="1" sz="2200"/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75" y="2304825"/>
            <a:ext cx="2514725" cy="216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925" y="2174605"/>
            <a:ext cx="5076825" cy="23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Floyd Warshall Algorithm</a:t>
            </a:r>
            <a:endParaRPr sz="3200"/>
          </a:p>
        </p:txBody>
      </p:sp>
      <p:sp>
        <p:nvSpPr>
          <p:cNvPr id="239" name="Google Shape;239;p44"/>
          <p:cNvSpPr txBox="1"/>
          <p:nvPr>
            <p:ph idx="1" type="subTitle"/>
          </p:nvPr>
        </p:nvSpPr>
        <p:spPr>
          <a:xfrm>
            <a:off x="159300" y="1454450"/>
            <a:ext cx="85206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200"/>
              <a:t>Complexity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b="1" lang="en" sz="1800"/>
              <a:t>Time complexity - O(N^3).</a:t>
            </a:r>
            <a:endParaRPr b="1" sz="18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b="1" lang="en" sz="1800">
                <a:solidFill>
                  <a:srgbClr val="666666"/>
                </a:solidFill>
              </a:rPr>
              <a:t>Space complexity - O(N^2)</a:t>
            </a:r>
            <a:r>
              <a:rPr b="1" i="1" lang="en" sz="2200">
                <a:solidFill>
                  <a:srgbClr val="666666"/>
                </a:solidFill>
              </a:rPr>
              <a:t> </a:t>
            </a:r>
            <a:endParaRPr b="1" i="1"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     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    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 </a:t>
            </a:r>
            <a:endParaRPr sz="1800">
              <a:solidFill>
                <a:srgbClr val="666666"/>
              </a:solidFill>
            </a:endParaRPr>
          </a:p>
          <a:p>
            <a:pPr indent="0" lvl="0" marL="1016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Floyd Warshall Algorithm</a:t>
            </a:r>
            <a:endParaRPr sz="3200"/>
          </a:p>
        </p:txBody>
      </p:sp>
      <p:sp>
        <p:nvSpPr>
          <p:cNvPr id="245" name="Google Shape;245;p45"/>
          <p:cNvSpPr txBox="1"/>
          <p:nvPr>
            <p:ph idx="1" type="subTitle"/>
          </p:nvPr>
        </p:nvSpPr>
        <p:spPr>
          <a:xfrm>
            <a:off x="159300" y="1454450"/>
            <a:ext cx="85206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200"/>
              <a:t>Negative Cycle Detection</a:t>
            </a:r>
            <a:endParaRPr b="1" i="1"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If there exists an </a:t>
            </a:r>
            <a:r>
              <a:rPr i="1" lang="en" sz="1800">
                <a:solidFill>
                  <a:srgbClr val="666666"/>
                </a:solidFill>
              </a:rPr>
              <a:t>i </a:t>
            </a:r>
            <a:r>
              <a:rPr lang="en" sz="1800">
                <a:solidFill>
                  <a:srgbClr val="666666"/>
                </a:solidFill>
              </a:rPr>
              <a:t>from {1,..., n}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such that d</a:t>
            </a:r>
            <a:r>
              <a:rPr baseline="-25000" lang="en" sz="1800">
                <a:solidFill>
                  <a:srgbClr val="666666"/>
                </a:solidFill>
              </a:rPr>
              <a:t>ii</a:t>
            </a:r>
            <a:r>
              <a:rPr baseline="30000" lang="en" sz="1800">
                <a:solidFill>
                  <a:srgbClr val="666666"/>
                </a:solidFill>
              </a:rPr>
              <a:t>n</a:t>
            </a:r>
            <a:r>
              <a:rPr lang="en" sz="1800">
                <a:solidFill>
                  <a:srgbClr val="666666"/>
                </a:solidFill>
              </a:rPr>
              <a:t> &lt; 0.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then, graph has negative cycle.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246" name="Google Shape;2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675" y="887225"/>
            <a:ext cx="4674724" cy="38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4979"/>
          <a:stretch/>
        </p:blipFill>
        <p:spPr>
          <a:xfrm>
            <a:off x="1423225" y="353600"/>
            <a:ext cx="6310026" cy="43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0" l="0" r="0" t="5267"/>
          <a:stretch/>
        </p:blipFill>
        <p:spPr>
          <a:xfrm>
            <a:off x="1066925" y="392775"/>
            <a:ext cx="6801425" cy="43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0" l="0" r="0" t="5553"/>
          <a:stretch/>
        </p:blipFill>
        <p:spPr>
          <a:xfrm>
            <a:off x="1295400" y="405825"/>
            <a:ext cx="6688601" cy="43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0" r="0" t="6217"/>
          <a:stretch/>
        </p:blipFill>
        <p:spPr>
          <a:xfrm>
            <a:off x="1066800" y="327500"/>
            <a:ext cx="7282150" cy="45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ctrTitle"/>
          </p:nvPr>
        </p:nvSpPr>
        <p:spPr>
          <a:xfrm>
            <a:off x="159300" y="363575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Kruskal’s Algorithm </a:t>
            </a:r>
            <a:endParaRPr sz="3200"/>
          </a:p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159300" y="1454450"/>
            <a:ext cx="8520600" cy="28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 1: Sort the edges according to their weight.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Step 2 : Select the first |V|-1 edges such that they do not make circuit/loop with previously selected edges ( If the edges make a loop or not is checked using union and find functions of dsu).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