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8" r:id="rId9"/>
    <p:sldId id="260" r:id="rId10"/>
    <p:sldId id="261" r:id="rId11"/>
    <p:sldId id="262" r:id="rId12"/>
    <p:sldId id="263" r:id="rId13"/>
    <p:sldId id="264" r:id="rId14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24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ângulo arredondado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ângulo arredondado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20" name="Subtítulo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PT" smtClean="0"/>
              <a:t>Faça clique para editar o estilo</a:t>
            </a:r>
            <a:endParaRPr kumimoji="0" lang="en-US"/>
          </a:p>
        </p:txBody>
      </p:sp>
      <p:sp>
        <p:nvSpPr>
          <p:cNvPr id="19" name="Marcador de Posição da Data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E3C23-2ECC-426D-91E2-777DDFADF1C7}" type="datetimeFigureOut">
              <a:rPr lang="pt-PT" smtClean="0"/>
              <a:t>21/11/2023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1" name="Marcador de Posição do Número do Diapositivo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98DA-F6FE-4908-AAFF-AE4294EECA57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E3C23-2ECC-426D-91E2-777DDFADF1C7}" type="datetimeFigureOut">
              <a:rPr lang="pt-PT" smtClean="0"/>
              <a:t>21/11/2023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98DA-F6FE-4908-AAFF-AE4294EECA57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E3C23-2ECC-426D-91E2-777DDFADF1C7}" type="datetimeFigureOut">
              <a:rPr lang="pt-PT" smtClean="0"/>
              <a:t>21/11/2023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98DA-F6FE-4908-AAFF-AE4294EECA57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E3C23-2ECC-426D-91E2-777DDFADF1C7}" type="datetimeFigureOut">
              <a:rPr lang="pt-PT" smtClean="0"/>
              <a:t>21/11/2023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98DA-F6FE-4908-AAFF-AE4294EECA57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ângulo arredondado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ângulo arredondado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E3C23-2ECC-426D-91E2-777DDFADF1C7}" type="datetimeFigureOut">
              <a:rPr lang="pt-PT" smtClean="0"/>
              <a:t>21/11/2023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98DA-F6FE-4908-AAFF-AE4294EECA57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E3C23-2ECC-426D-91E2-777DDFADF1C7}" type="datetimeFigureOut">
              <a:rPr lang="pt-PT" smtClean="0"/>
              <a:t>21/11/2023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98DA-F6FE-4908-AAFF-AE4294EECA57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E3C23-2ECC-426D-91E2-777DDFADF1C7}" type="datetimeFigureOut">
              <a:rPr lang="pt-PT" smtClean="0"/>
              <a:t>21/11/2023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98DA-F6FE-4908-AAFF-AE4294EECA57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E3C23-2ECC-426D-91E2-777DDFADF1C7}" type="datetimeFigureOut">
              <a:rPr lang="pt-PT" smtClean="0"/>
              <a:t>21/11/2023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98DA-F6FE-4908-AAFF-AE4294EECA57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ângulo arredondado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E3C23-2ECC-426D-91E2-777DDFADF1C7}" type="datetimeFigureOut">
              <a:rPr lang="pt-PT" smtClean="0"/>
              <a:t>21/11/2023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98DA-F6FE-4908-AAFF-AE4294EECA57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E3C23-2ECC-426D-91E2-777DDFADF1C7}" type="datetimeFigureOut">
              <a:rPr lang="pt-PT" smtClean="0"/>
              <a:t>21/11/2023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98DA-F6FE-4908-AAFF-AE4294EECA57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ângulo arredondado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Arredondar Rectângulo de Canto Simples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E3C23-2ECC-426D-91E2-777DDFADF1C7}" type="datetimeFigureOut">
              <a:rPr lang="pt-PT" smtClean="0"/>
              <a:t>21/11/2023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98DA-F6FE-4908-AAFF-AE4294EECA57}" type="slidenum">
              <a:rPr lang="pt-PT" smtClean="0"/>
              <a:t>‹nº›</a:t>
            </a:fld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PT" smtClean="0"/>
              <a:t>Clique no ícone para adicionar uma imagem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ângulo arredondado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ângulo arredondado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Marcador de Posição do Título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pt-PT" smtClean="0"/>
              <a:t>Clique para editar os estilos</a:t>
            </a:r>
          </a:p>
          <a:p>
            <a:pPr lvl="1" eaLnBrk="1" latinLnBrk="0" hangingPunct="1"/>
            <a:r>
              <a:rPr kumimoji="0" lang="pt-PT" smtClean="0"/>
              <a:t>Segundo nível</a:t>
            </a:r>
          </a:p>
          <a:p>
            <a:pPr lvl="2" eaLnBrk="1" latinLnBrk="0" hangingPunct="1"/>
            <a:r>
              <a:rPr kumimoji="0" lang="pt-PT" smtClean="0"/>
              <a:t>Terceiro nível</a:t>
            </a:r>
          </a:p>
          <a:p>
            <a:pPr lvl="3" eaLnBrk="1" latinLnBrk="0" hangingPunct="1"/>
            <a:r>
              <a:rPr kumimoji="0" lang="pt-PT" smtClean="0"/>
              <a:t>Quarto nível</a:t>
            </a:r>
          </a:p>
          <a:p>
            <a:pPr lvl="4" eaLnBrk="1" latinLnBrk="0" hangingPunct="1"/>
            <a:r>
              <a:rPr kumimoji="0" lang="pt-PT" smtClean="0"/>
              <a:t>Quinto nível</a:t>
            </a:r>
            <a:endParaRPr kumimoji="0" lang="en-US"/>
          </a:p>
        </p:txBody>
      </p:sp>
      <p:sp>
        <p:nvSpPr>
          <p:cNvPr id="25" name="Marcador de Posição da Data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78E3C23-2ECC-426D-91E2-777DDFADF1C7}" type="datetimeFigureOut">
              <a:rPr lang="pt-PT" smtClean="0"/>
              <a:t>21/11/2023</a:t>
            </a:fld>
            <a:endParaRPr lang="pt-PT"/>
          </a:p>
        </p:txBody>
      </p:sp>
      <p:sp>
        <p:nvSpPr>
          <p:cNvPr id="18" name="Marcador de Posição do Rodapé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F33598DA-F6FE-4908-AAFF-AE4294EECA57}" type="slidenum">
              <a:rPr lang="pt-PT" smtClean="0"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2800" dirty="0"/>
              <a:t>Tonilson Aguiar Furtado</a:t>
            </a:r>
            <a:br>
              <a:rPr lang="pt-PT" sz="2800" dirty="0"/>
            </a:br>
            <a:r>
              <a:rPr lang="pt-PT" sz="2800" dirty="0"/>
              <a:t> Informática de Gestão 11º I</a:t>
            </a:r>
            <a:br>
              <a:rPr lang="pt-PT" sz="2800" dirty="0"/>
            </a:br>
            <a:r>
              <a:rPr lang="pt-PT" sz="2800" dirty="0"/>
              <a:t>AISE-Modulo 4 Tecnologias de redes </a:t>
            </a:r>
            <a:br>
              <a:rPr lang="pt-PT" sz="2800" dirty="0"/>
            </a:br>
            <a:endParaRPr lang="pt-PT" sz="2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2120232"/>
          </a:xfrm>
        </p:spPr>
        <p:txBody>
          <a:bodyPr>
            <a:noAutofit/>
          </a:bodyPr>
          <a:lstStyle/>
          <a:p>
            <a:pPr algn="l"/>
            <a:r>
              <a:rPr lang="pt-PT" sz="1200" b="1" dirty="0"/>
              <a:t>Tema I – O que é uma Rede Informática? Quais são as tarefas de uma Rede</a:t>
            </a:r>
            <a:r>
              <a:rPr lang="pt-PT" sz="1200" b="1" dirty="0" smtClean="0"/>
              <a:t>?</a:t>
            </a:r>
          </a:p>
          <a:p>
            <a:pPr algn="l"/>
            <a:endParaRPr lang="pt-PT" sz="1200" b="1" dirty="0"/>
          </a:p>
          <a:p>
            <a:pPr algn="l"/>
            <a:r>
              <a:rPr lang="pt-PT" sz="1200" b="1" dirty="0" smtClean="0"/>
              <a:t> </a:t>
            </a:r>
            <a:r>
              <a:rPr lang="pt-PT" sz="1200" b="1" dirty="0"/>
              <a:t>Tema II – Dispositivos de Interligação de Redes (</a:t>
            </a:r>
            <a:r>
              <a:rPr lang="pt-PT" sz="1200" b="1" dirty="0" err="1"/>
              <a:t>Hub’s</a:t>
            </a:r>
            <a:r>
              <a:rPr lang="pt-PT" sz="1200" b="1" dirty="0"/>
              <a:t>, Repetidores, Routers, Gateways, </a:t>
            </a:r>
            <a:r>
              <a:rPr lang="pt-PT" sz="1200" b="1" dirty="0" err="1" smtClean="0"/>
              <a:t>Switches,Bridges</a:t>
            </a:r>
            <a:r>
              <a:rPr lang="pt-PT" sz="1200" b="1" dirty="0"/>
              <a:t>, Modems, Placas de Rede</a:t>
            </a:r>
            <a:r>
              <a:rPr lang="pt-PT" sz="1200" b="1" dirty="0" smtClean="0"/>
              <a:t>).</a:t>
            </a:r>
          </a:p>
          <a:p>
            <a:pPr algn="l"/>
            <a:endParaRPr lang="pt-PT" sz="1200" b="1" dirty="0"/>
          </a:p>
          <a:p>
            <a:pPr algn="l"/>
            <a:r>
              <a:rPr lang="pt-PT" sz="1200" b="1" dirty="0" smtClean="0"/>
              <a:t>Tema </a:t>
            </a:r>
            <a:r>
              <a:rPr lang="pt-PT" sz="1200" b="1" dirty="0"/>
              <a:t>III – Tipos de Redes e Topologias</a:t>
            </a:r>
            <a:r>
              <a:rPr lang="pt-PT" sz="1200" b="1" dirty="0" smtClean="0"/>
              <a:t>.</a:t>
            </a:r>
          </a:p>
          <a:p>
            <a:pPr algn="l"/>
            <a:endParaRPr lang="pt-PT" sz="1200" b="1" dirty="0"/>
          </a:p>
          <a:p>
            <a:pPr algn="l"/>
            <a:r>
              <a:rPr lang="pt-PT" sz="1200" b="1" dirty="0" smtClean="0"/>
              <a:t>Tema </a:t>
            </a:r>
            <a:r>
              <a:rPr lang="pt-PT" sz="1200" b="1" dirty="0"/>
              <a:t>IV – Redes/Serviços Telemáticos (WWW, Email, FTP, IRC, Newsgroups, </a:t>
            </a:r>
            <a:r>
              <a:rPr lang="pt-PT" sz="1200" b="1" dirty="0" err="1"/>
              <a:t>Telnet</a:t>
            </a:r>
            <a:r>
              <a:rPr lang="pt-PT" sz="1200" b="1" dirty="0"/>
              <a:t>, Mailing </a:t>
            </a:r>
            <a:r>
              <a:rPr lang="pt-PT" sz="1200" b="1" dirty="0" err="1"/>
              <a:t>Lists</a:t>
            </a:r>
            <a:r>
              <a:rPr lang="pt-PT" sz="1200" b="1" dirty="0"/>
              <a:t>).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81" y="5522060"/>
            <a:ext cx="4514850" cy="9620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5877272"/>
            <a:ext cx="3304762" cy="514286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81" y="476672"/>
            <a:ext cx="2713175" cy="1403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3341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568" y="1052736"/>
            <a:ext cx="8015298" cy="403365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4286417"/>
            <a:ext cx="2767464" cy="159994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4581128"/>
            <a:ext cx="1698815" cy="169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31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568" y="908720"/>
            <a:ext cx="7848872" cy="367240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476673"/>
            <a:ext cx="4375920" cy="100811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4365104"/>
            <a:ext cx="2299786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517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721420"/>
            <a:ext cx="3024336" cy="2204405"/>
          </a:xfrm>
          <a:prstGeom prst="rect">
            <a:avLst/>
          </a:prstGeom>
        </p:spPr>
      </p:pic>
      <p:pic>
        <p:nvPicPr>
          <p:cNvPr id="2" name="Espaço Reservado para Conteúdo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3568" y="548680"/>
            <a:ext cx="7770727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336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Conclusão</a:t>
            </a:r>
            <a:endParaRPr lang="pt-PT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PT" dirty="0" smtClean="0"/>
              <a:t>Pude concluir que a essência </a:t>
            </a:r>
            <a:r>
              <a:rPr lang="pt-PT" dirty="0"/>
              <a:t>e a complexidade </a:t>
            </a:r>
            <a:r>
              <a:rPr lang="pt-PT" dirty="0" smtClean="0"/>
              <a:t>das redes </a:t>
            </a:r>
            <a:r>
              <a:rPr lang="pt-PT" dirty="0"/>
              <a:t>informáticas </a:t>
            </a:r>
            <a:r>
              <a:rPr lang="pt-PT" dirty="0" smtClean="0"/>
              <a:t>é o campo </a:t>
            </a:r>
            <a:r>
              <a:rPr lang="pt-PT" dirty="0"/>
              <a:t>crucial da tecnologia. </a:t>
            </a:r>
            <a:r>
              <a:rPr lang="pt-PT" dirty="0" smtClean="0"/>
              <a:t>Compreende </a:t>
            </a:r>
            <a:r>
              <a:rPr lang="pt-PT" dirty="0"/>
              <a:t>a definição e as funções fundamentais de uma rede, desde sua estrutura básica até os dispositivos de interligação que a sustentam. </a:t>
            </a:r>
            <a:r>
              <a:rPr lang="pt-PT" dirty="0" smtClean="0"/>
              <a:t>Explorei </a:t>
            </a:r>
            <a:r>
              <a:rPr lang="pt-PT" dirty="0"/>
              <a:t>os diversos tipos de redes e topologias que moldam a conectividade moderna, destacando a adaptabilidade e eficiência dessas arquiteturas. Além disso, </a:t>
            </a:r>
            <a:r>
              <a:rPr lang="pt-PT" dirty="0" smtClean="0"/>
              <a:t>adentrei </a:t>
            </a:r>
            <a:r>
              <a:rPr lang="pt-PT" dirty="0"/>
              <a:t>os serviços telemáticos que impulsionam a comunicação digital, abrangendo desde a World Wide Web até protocolos essenciais como email, FTP, IRC e outros. Ao final, </a:t>
            </a:r>
            <a:r>
              <a:rPr lang="pt-PT" dirty="0" smtClean="0"/>
              <a:t>percebi </a:t>
            </a:r>
            <a:r>
              <a:rPr lang="pt-PT" dirty="0"/>
              <a:t>como as redes informáticas são a espinha dorsal da sociedade digital, proporcionando interconexão global e potencializando uma variedade de serviços indispensáveis.</a:t>
            </a:r>
          </a:p>
        </p:txBody>
      </p:sp>
    </p:spTree>
    <p:extLst>
      <p:ext uri="{BB962C8B-B14F-4D97-AF65-F5344CB8AC3E}">
        <p14:creationId xmlns:p14="http://schemas.microsoft.com/office/powerpoint/2010/main" val="1133122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5517232"/>
            <a:ext cx="8183880" cy="1051560"/>
          </a:xfrm>
        </p:spPr>
        <p:txBody>
          <a:bodyPr>
            <a:normAutofit/>
          </a:bodyPr>
          <a:lstStyle/>
          <a:p>
            <a:r>
              <a:rPr lang="pt-PT" sz="2000" dirty="0"/>
              <a:t>Tema I – O que é uma Rede Informática? Quais são as tarefas de uma Rede?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sz="2200" b="1" u="sng" dirty="0"/>
              <a:t>Uma Rede Informática </a:t>
            </a:r>
            <a:r>
              <a:rPr lang="pt-PT" sz="2200" dirty="0"/>
              <a:t>é um conjunto de dispositivos </a:t>
            </a:r>
            <a:r>
              <a:rPr lang="pt-PT" sz="2200" dirty="0" err="1"/>
              <a:t>eletrónicos</a:t>
            </a:r>
            <a:r>
              <a:rPr lang="pt-PT" sz="2200" dirty="0"/>
              <a:t> interligados, permitindo a partilha de informação e recursos</a:t>
            </a:r>
            <a:r>
              <a:rPr lang="pt-PT" sz="2200" dirty="0" smtClean="0"/>
              <a:t>.</a:t>
            </a:r>
          </a:p>
          <a:p>
            <a:pPr marL="0" indent="0">
              <a:buNone/>
            </a:pPr>
            <a:r>
              <a:rPr lang="pt-PT" sz="2200" dirty="0" smtClean="0"/>
              <a:t> </a:t>
            </a:r>
          </a:p>
          <a:p>
            <a:pPr marL="0" indent="0">
              <a:buNone/>
            </a:pPr>
            <a:r>
              <a:rPr lang="pt-PT" sz="2200" u="sng" dirty="0" smtClean="0"/>
              <a:t>Tarefas </a:t>
            </a:r>
            <a:r>
              <a:rPr lang="pt-PT" sz="2200" u="sng" dirty="0"/>
              <a:t>fundamentais incluem:</a:t>
            </a:r>
          </a:p>
          <a:p>
            <a:endParaRPr lang="pt-PT" sz="2200" dirty="0"/>
          </a:p>
          <a:p>
            <a:r>
              <a:rPr lang="pt-PT" sz="2200" b="1" dirty="0"/>
              <a:t>Comunicação: </a:t>
            </a:r>
            <a:r>
              <a:rPr lang="pt-PT" sz="2200" dirty="0"/>
              <a:t>Transmissão de dados entre dispositivos.</a:t>
            </a:r>
          </a:p>
          <a:p>
            <a:r>
              <a:rPr lang="pt-PT" sz="2200" b="1" dirty="0"/>
              <a:t>Partilha de Recursos: </a:t>
            </a:r>
            <a:r>
              <a:rPr lang="pt-PT" sz="2200" dirty="0"/>
              <a:t>Compartilhar impressoras, arquivos, etc.</a:t>
            </a:r>
          </a:p>
          <a:p>
            <a:r>
              <a:rPr lang="pt-PT" sz="2200" b="1" dirty="0"/>
              <a:t>Acesso Remoto: </a:t>
            </a:r>
            <a:r>
              <a:rPr lang="pt-PT" sz="2200" dirty="0"/>
              <a:t>Permite acesso a partir de locais diferentes.</a:t>
            </a:r>
          </a:p>
          <a:p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4365104"/>
            <a:ext cx="2387403" cy="151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408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5301208"/>
            <a:ext cx="8183880" cy="1051560"/>
          </a:xfrm>
        </p:spPr>
        <p:txBody>
          <a:bodyPr>
            <a:normAutofit/>
          </a:bodyPr>
          <a:lstStyle/>
          <a:p>
            <a:r>
              <a:rPr lang="pt-PT" sz="2200" dirty="0"/>
              <a:t>Tema II – Dispositivos de Interligação de Redes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39552" y="548680"/>
            <a:ext cx="4968552" cy="5400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PT" sz="2600" b="1" dirty="0"/>
              <a:t>Dispositivos chave para interligação incluem</a:t>
            </a:r>
            <a:r>
              <a:rPr lang="pt-PT" sz="2600" b="1" dirty="0" smtClean="0"/>
              <a:t>:</a:t>
            </a:r>
          </a:p>
          <a:p>
            <a:pPr marL="0" indent="0">
              <a:buNone/>
            </a:pPr>
            <a:endParaRPr lang="pt-PT" sz="2600" dirty="0"/>
          </a:p>
          <a:p>
            <a:r>
              <a:rPr lang="pt-PT" sz="1900" dirty="0" err="1"/>
              <a:t>Hub's</a:t>
            </a:r>
            <a:r>
              <a:rPr lang="pt-PT" sz="1900" dirty="0"/>
              <a:t>: Dispositivo básico que compartilha dados</a:t>
            </a:r>
            <a:r>
              <a:rPr lang="pt-PT" sz="1900" dirty="0" smtClean="0"/>
              <a:t>.</a:t>
            </a:r>
          </a:p>
          <a:p>
            <a:endParaRPr lang="pt-PT" sz="1900" dirty="0"/>
          </a:p>
          <a:p>
            <a:r>
              <a:rPr lang="pt-PT" sz="1900" dirty="0"/>
              <a:t>Repetidores: Amplificam sinais para melhorar </a:t>
            </a:r>
            <a:r>
              <a:rPr lang="pt-PT" sz="1900" dirty="0" smtClean="0"/>
              <a:t>a transmissão.</a:t>
            </a:r>
          </a:p>
          <a:p>
            <a:endParaRPr lang="pt-PT" sz="1900" dirty="0"/>
          </a:p>
          <a:p>
            <a:r>
              <a:rPr lang="pt-PT" sz="1900" dirty="0" err="1"/>
              <a:t>Roteadores</a:t>
            </a:r>
            <a:r>
              <a:rPr lang="pt-PT" sz="1900" dirty="0"/>
              <a:t>: Encaminham dados entre diferentes redes</a:t>
            </a:r>
            <a:r>
              <a:rPr lang="pt-PT" sz="1900" dirty="0" smtClean="0"/>
              <a:t>.</a:t>
            </a:r>
          </a:p>
          <a:p>
            <a:endParaRPr lang="pt-PT" sz="1900" dirty="0"/>
          </a:p>
          <a:p>
            <a:r>
              <a:rPr lang="pt-PT" sz="1900" dirty="0" err="1"/>
              <a:t>Switches</a:t>
            </a:r>
            <a:r>
              <a:rPr lang="pt-PT" sz="1900" dirty="0"/>
              <a:t>: Encaminham dados numa rede local.</a:t>
            </a:r>
          </a:p>
          <a:p>
            <a:r>
              <a:rPr lang="pt-PT" sz="1900" dirty="0"/>
              <a:t>Pontes: Conectem redes semelhantes</a:t>
            </a:r>
            <a:r>
              <a:rPr lang="pt-PT" sz="1900" dirty="0" smtClean="0"/>
              <a:t>.</a:t>
            </a:r>
          </a:p>
          <a:p>
            <a:endParaRPr lang="pt-PT" sz="1900" dirty="0"/>
          </a:p>
          <a:p>
            <a:r>
              <a:rPr lang="pt-PT" sz="1900" dirty="0"/>
              <a:t>Modems: Convertem dados digitais para sinais analógicos e vice-versa</a:t>
            </a:r>
            <a:r>
              <a:rPr lang="pt-PT" sz="1900" dirty="0" smtClean="0"/>
              <a:t>.</a:t>
            </a:r>
          </a:p>
          <a:p>
            <a:endParaRPr lang="pt-PT" sz="1900" dirty="0"/>
          </a:p>
          <a:p>
            <a:r>
              <a:rPr lang="pt-PT" sz="1900" dirty="0"/>
              <a:t>Placas de Rede: Interfaces em dispositivos para conexão à rede.</a:t>
            </a:r>
          </a:p>
          <a:p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1064156"/>
            <a:ext cx="3456384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559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5373216"/>
            <a:ext cx="8183880" cy="1051560"/>
          </a:xfrm>
        </p:spPr>
        <p:txBody>
          <a:bodyPr>
            <a:normAutofit/>
          </a:bodyPr>
          <a:lstStyle/>
          <a:p>
            <a:r>
              <a:rPr lang="pt-PT" sz="2400" dirty="0"/>
              <a:t>Tema III – Tipos de Redes e Topologias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t-PT" sz="2000" dirty="0" smtClean="0"/>
              <a:t>Existem </a:t>
            </a:r>
            <a:r>
              <a:rPr lang="pt-PT" sz="2000" dirty="0"/>
              <a:t>vários tipos de redes, como LAN (Local Area Network) e WAN (Wide Area Network). </a:t>
            </a:r>
            <a:endParaRPr lang="pt-PT" sz="2000" dirty="0" smtClean="0"/>
          </a:p>
          <a:p>
            <a:pPr>
              <a:buFontTx/>
              <a:buChar char="-"/>
            </a:pPr>
            <a:endParaRPr lang="pt-PT" sz="2000" dirty="0" smtClean="0"/>
          </a:p>
          <a:p>
            <a:pPr>
              <a:buFontTx/>
              <a:buChar char="-"/>
            </a:pPr>
            <a:r>
              <a:rPr lang="pt-PT" sz="2000" dirty="0" smtClean="0"/>
              <a:t>Elas podem ser </a:t>
            </a:r>
            <a:r>
              <a:rPr lang="pt-PT" sz="2000" b="1" dirty="0" smtClean="0"/>
              <a:t>físicas</a:t>
            </a:r>
            <a:r>
              <a:rPr lang="pt-PT" sz="2000" dirty="0" smtClean="0"/>
              <a:t>(nada menos do que a forma física com que os cabos e dispositivos são conectados) e </a:t>
            </a:r>
            <a:r>
              <a:rPr lang="pt-PT" sz="2000" b="1" dirty="0" smtClean="0"/>
              <a:t>logicas</a:t>
            </a:r>
            <a:r>
              <a:rPr lang="pt-PT" sz="2000" dirty="0" smtClean="0"/>
              <a:t>(examina e organiza a forma como a rede desempenha seu trabalho)</a:t>
            </a:r>
            <a:endParaRPr lang="pt-PT" sz="2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2624328"/>
            <a:ext cx="4032448" cy="311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143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5373216"/>
            <a:ext cx="8183880" cy="1051560"/>
          </a:xfrm>
        </p:spPr>
        <p:txBody>
          <a:bodyPr>
            <a:normAutofit/>
          </a:bodyPr>
          <a:lstStyle/>
          <a:p>
            <a:r>
              <a:rPr lang="pt-PT" sz="2400" dirty="0"/>
              <a:t>Tema III – Tipos de Redes e Topologias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t-PT" sz="2000" b="1" dirty="0" smtClean="0"/>
              <a:t>Topologia Estrela</a:t>
            </a:r>
          </a:p>
          <a:p>
            <a:pPr>
              <a:buFontTx/>
              <a:buChar char="-"/>
            </a:pPr>
            <a:endParaRPr lang="pt-PT" sz="2000" b="1" dirty="0"/>
          </a:p>
          <a:p>
            <a:pPr>
              <a:buFontTx/>
              <a:buChar char="-"/>
            </a:pPr>
            <a:r>
              <a:rPr lang="pt-PT" sz="2000" dirty="0"/>
              <a:t>É o tipo de configuração mais comum. A rede é organizada de forma que os nós sejam conectados a um hub central, que atua como um servidor. O hub gerencia a transmissão de dados pela rede. Ou seja, qualquer dado enviado pela rede viaja pelo hub central antes de terminar em seu </a:t>
            </a:r>
            <a:r>
              <a:rPr lang="pt-PT" sz="2000" dirty="0" smtClean="0"/>
              <a:t>destino</a:t>
            </a:r>
            <a:endParaRPr lang="pt-PT" sz="2000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860" y="2624328"/>
            <a:ext cx="34290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417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5373216"/>
            <a:ext cx="8183880" cy="1051560"/>
          </a:xfrm>
        </p:spPr>
        <p:txBody>
          <a:bodyPr>
            <a:normAutofit/>
          </a:bodyPr>
          <a:lstStyle/>
          <a:p>
            <a:r>
              <a:rPr lang="pt-PT" sz="2800" dirty="0"/>
              <a:t>Tema III – Tipos de Redes e Topologias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1" dirty="0" smtClean="0"/>
              <a:t>Topologia </a:t>
            </a:r>
            <a:r>
              <a:rPr lang="pt-PT" b="1" dirty="0"/>
              <a:t>Barramento</a:t>
            </a:r>
          </a:p>
          <a:p>
            <a:endParaRPr lang="pt-PT" dirty="0"/>
          </a:p>
          <a:p>
            <a:pPr marL="0" indent="0">
              <a:buNone/>
            </a:pPr>
            <a:r>
              <a:rPr lang="pt-PT" sz="2400" dirty="0"/>
              <a:t>Também chamada de topologia de backbone, bus ou linha, orienta os dispositivos ao longo de um único cabo que vai de uma extremidade da rede à outra. Os dados fluirão ao longo do cabo conforme ele se desloca até seu </a:t>
            </a:r>
            <a:r>
              <a:rPr lang="pt-PT" sz="2400" dirty="0"/>
              <a:t>destino.</a:t>
            </a:r>
            <a:endParaRPr lang="pt-PT" sz="2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2780928"/>
            <a:ext cx="34290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783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5373216"/>
            <a:ext cx="8183880" cy="1051560"/>
          </a:xfrm>
        </p:spPr>
        <p:txBody>
          <a:bodyPr>
            <a:normAutofit/>
          </a:bodyPr>
          <a:lstStyle/>
          <a:p>
            <a:r>
              <a:rPr lang="pt-PT" sz="2800" dirty="0"/>
              <a:t>Tema III – Tipos de Redes e Topologias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b="1" dirty="0"/>
              <a:t>T</a:t>
            </a:r>
            <a:r>
              <a:rPr lang="pt-PT" b="1" dirty="0" smtClean="0"/>
              <a:t>opologia </a:t>
            </a:r>
            <a:r>
              <a:rPr lang="pt-PT" b="1" dirty="0"/>
              <a:t>Anel</a:t>
            </a:r>
          </a:p>
          <a:p>
            <a:endParaRPr lang="pt-PT" dirty="0"/>
          </a:p>
          <a:p>
            <a:pPr marL="0" indent="0">
              <a:buNone/>
            </a:pPr>
            <a:r>
              <a:rPr lang="pt-PT" sz="2600" dirty="0"/>
              <a:t>Os nós são configurados em um padrão circular. Os dados viajam por cada dispositivo à medida que percorrem o anel. Em uma grande rede, repetidores podem ser necessários para evitar a perda de pacotes durante a transmissão. As topologias em anel podem ser configuradas como anel único (half-duplex) ou anel duplo (full-duplex) para permitir que o tráfego flua em ambas as direções simultaneamente.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2" y="3861048"/>
            <a:ext cx="2516590" cy="233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754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221088"/>
            <a:ext cx="8183880" cy="2203688"/>
          </a:xfrm>
        </p:spPr>
        <p:txBody>
          <a:bodyPr>
            <a:normAutofit/>
          </a:bodyPr>
          <a:lstStyle/>
          <a:p>
            <a:r>
              <a:rPr lang="pt-PT" sz="2800" dirty="0"/>
              <a:t>Tema III – Tipos de Redes e Topologias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b="1" dirty="0"/>
              <a:t>T</a:t>
            </a:r>
            <a:r>
              <a:rPr lang="pt-PT" b="1" dirty="0" smtClean="0"/>
              <a:t>opologia Árvore</a:t>
            </a:r>
            <a:endParaRPr lang="pt-PT" dirty="0"/>
          </a:p>
          <a:p>
            <a:pPr marL="0" indent="0">
              <a:buNone/>
            </a:pPr>
            <a:r>
              <a:rPr lang="pt-PT" sz="2400" dirty="0"/>
              <a:t>Um nó central conecta hubs secundários. Esses hubs têm uma relação pai-filho com os dispositivos. O eixo central é como o tronco da árvore. Onde as ramificações se conectam estão os hubs secundários ou nós de controle e, em seguida, os dispositivos conectados são anexados aos branches.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3284984"/>
            <a:ext cx="2460856" cy="246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424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4876" y="5373216"/>
            <a:ext cx="8183880" cy="1051560"/>
          </a:xfrm>
        </p:spPr>
        <p:txBody>
          <a:bodyPr>
            <a:normAutofit/>
          </a:bodyPr>
          <a:lstStyle/>
          <a:p>
            <a:r>
              <a:rPr lang="pt-PT" sz="2800" dirty="0"/>
              <a:t>Tema IV – Redes/Serviços Telemáticos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94412" y="795528"/>
            <a:ext cx="8183880" cy="4187952"/>
          </a:xfrm>
        </p:spPr>
        <p:txBody>
          <a:bodyPr>
            <a:normAutofit/>
          </a:bodyPr>
          <a:lstStyle/>
          <a:p>
            <a:r>
              <a:rPr lang="pt-PT" sz="2000" dirty="0"/>
              <a:t>Os serviços telemáticos representam a convergência entre telecomunicações e informática, possibilitando a troca de informações à distância. Vários serviços desempenham papéis essenciais nesse cenário, facilitando a comunicação e o compartilhamento de dados. Aqui estão alguns dos </a:t>
            </a:r>
            <a:r>
              <a:rPr lang="pt-PT" sz="2000" dirty="0" smtClean="0"/>
              <a:t>principais:</a:t>
            </a:r>
            <a:r>
              <a:rPr lang="en-US" sz="2000" dirty="0" smtClean="0"/>
              <a:t>WWW</a:t>
            </a:r>
            <a:r>
              <a:rPr lang="en-US" sz="2000" dirty="0"/>
              <a:t>, Email, FTP, IRC, Newsgroups, Telnet, Mailing </a:t>
            </a:r>
            <a:r>
              <a:rPr lang="en-US" sz="2000" dirty="0" smtClean="0"/>
              <a:t>Lists.</a:t>
            </a:r>
            <a:endParaRPr lang="pt-PT" sz="2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8857" y="3889500"/>
            <a:ext cx="4278723" cy="200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3090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o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o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76</TotalTime>
  <Words>751</Words>
  <Application>Microsoft Office PowerPoint</Application>
  <PresentationFormat>Apresentação na tela (4:3)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6" baseType="lpstr">
      <vt:lpstr>Verdana</vt:lpstr>
      <vt:lpstr>Wingdings 2</vt:lpstr>
      <vt:lpstr>Aspecto</vt:lpstr>
      <vt:lpstr>Tonilson Aguiar Furtado  Informática de Gestão 11º I AISE-Modulo 4 Tecnologias de redes  </vt:lpstr>
      <vt:lpstr>Tema I – O que é uma Rede Informática? Quais são as tarefas de uma Rede?</vt:lpstr>
      <vt:lpstr>Tema II – Dispositivos de Interligação de Redes</vt:lpstr>
      <vt:lpstr>Tema III – Tipos de Redes e Topologias</vt:lpstr>
      <vt:lpstr>Tema III – Tipos de Redes e Topologias</vt:lpstr>
      <vt:lpstr>Tema III – Tipos de Redes e Topologias</vt:lpstr>
      <vt:lpstr>Tema III – Tipos de Redes e Topologias</vt:lpstr>
      <vt:lpstr>Tema III – Tipos de Redes e Topologias</vt:lpstr>
      <vt:lpstr>Tema IV – Redes/Serviços Telemáticos</vt:lpstr>
      <vt:lpstr>Apresentação do PowerPoint</vt:lpstr>
      <vt:lpstr>Apresentação do PowerPoint</vt:lpstr>
      <vt:lpstr>Apresentação do PowerPoint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Tonilson Aguiar Furtado  Informática de Gestão 11º I AISE-Modulo 4 Tecnologias de redes  </dc:title>
  <dc:creator>Tonilson Aguiar</dc:creator>
  <cp:lastModifiedBy>Tonilson Aguiar</cp:lastModifiedBy>
  <cp:revision>8</cp:revision>
  <dcterms:created xsi:type="dcterms:W3CDTF">2023-11-14T11:54:12Z</dcterms:created>
  <dcterms:modified xsi:type="dcterms:W3CDTF">2023-11-21T12:45:44Z</dcterms:modified>
</cp:coreProperties>
</file>