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73" r:id="rId3"/>
    <p:sldId id="257" r:id="rId4"/>
    <p:sldId id="274" r:id="rId5"/>
    <p:sldId id="258" r:id="rId6"/>
    <p:sldId id="275" r:id="rId7"/>
    <p:sldId id="259" r:id="rId8"/>
    <p:sldId id="260" r:id="rId9"/>
    <p:sldId id="261" r:id="rId10"/>
    <p:sldId id="262" r:id="rId11"/>
    <p:sldId id="263" r:id="rId12"/>
    <p:sldId id="276" r:id="rId13"/>
    <p:sldId id="264" r:id="rId14"/>
    <p:sldId id="277" r:id="rId15"/>
    <p:sldId id="265" r:id="rId16"/>
    <p:sldId id="266" r:id="rId17"/>
    <p:sldId id="267" r:id="rId18"/>
    <p:sldId id="268" r:id="rId19"/>
    <p:sldId id="278" r:id="rId20"/>
    <p:sldId id="269" r:id="rId21"/>
    <p:sldId id="270" r:id="rId22"/>
    <p:sldId id="279" r:id="rId23"/>
    <p:sldId id="271" r:id="rId24"/>
    <p:sldId id="280" r:id="rId25"/>
    <p:sldId id="289" r:id="rId26"/>
    <p:sldId id="290" r:id="rId27"/>
    <p:sldId id="272" r:id="rId28"/>
    <p:sldId id="281" r:id="rId29"/>
    <p:sldId id="282" r:id="rId30"/>
    <p:sldId id="283" r:id="rId31"/>
    <p:sldId id="284" r:id="rId32"/>
    <p:sldId id="286" r:id="rId33"/>
    <p:sldId id="285" r:id="rId34"/>
    <p:sldId id="287" r:id="rId35"/>
    <p:sldId id="288"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95"/>
    <p:restoredTop sz="94565"/>
  </p:normalViewPr>
  <p:slideViewPr>
    <p:cSldViewPr snapToGrid="0" snapToObjects="1">
      <p:cViewPr>
        <p:scale>
          <a:sx n="103" d="100"/>
          <a:sy n="103" d="100"/>
        </p:scale>
        <p:origin x="12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0FD7-7B45-FD4B-836F-B658872FDF5B}"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F1855-88DF-FB49-B92D-A31990B90E1A}" type="slidenum">
              <a:rPr lang="en-US" smtClean="0"/>
              <a:t>‹#›</a:t>
            </a:fld>
            <a:endParaRPr lang="en-US"/>
          </a:p>
        </p:txBody>
      </p:sp>
    </p:spTree>
    <p:extLst>
      <p:ext uri="{BB962C8B-B14F-4D97-AF65-F5344CB8AC3E}">
        <p14:creationId xmlns:p14="http://schemas.microsoft.com/office/powerpoint/2010/main" val="57739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F1855-88DF-FB49-B92D-A31990B90E1A}" type="slidenum">
              <a:rPr lang="en-US" smtClean="0"/>
              <a:t>12</a:t>
            </a:fld>
            <a:endParaRPr lang="en-US"/>
          </a:p>
        </p:txBody>
      </p:sp>
    </p:spTree>
    <p:extLst>
      <p:ext uri="{BB962C8B-B14F-4D97-AF65-F5344CB8AC3E}">
        <p14:creationId xmlns:p14="http://schemas.microsoft.com/office/powerpoint/2010/main" val="153959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F1855-88DF-FB49-B92D-A31990B90E1A}" type="slidenum">
              <a:rPr lang="en-US" smtClean="0"/>
              <a:t>21</a:t>
            </a:fld>
            <a:endParaRPr lang="en-US"/>
          </a:p>
        </p:txBody>
      </p:sp>
    </p:spTree>
    <p:extLst>
      <p:ext uri="{BB962C8B-B14F-4D97-AF65-F5344CB8AC3E}">
        <p14:creationId xmlns:p14="http://schemas.microsoft.com/office/powerpoint/2010/main" val="189604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A1E867-2EC0-DA44-8472-46D976DC452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86983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1E867-2EC0-DA44-8472-46D976DC452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213139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1E867-2EC0-DA44-8472-46D976DC452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11772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1E867-2EC0-DA44-8472-46D976DC452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164733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1E867-2EC0-DA44-8472-46D976DC4529}"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172586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A1E867-2EC0-DA44-8472-46D976DC4529}"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48871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A1E867-2EC0-DA44-8472-46D976DC4529}"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179246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A1E867-2EC0-DA44-8472-46D976DC4529}"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101161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1E867-2EC0-DA44-8472-46D976DC4529}"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53638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1E867-2EC0-DA44-8472-46D976DC4529}"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195211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1E867-2EC0-DA44-8472-46D976DC4529}"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6536B-62E1-4F49-AF48-E976A3CA1537}" type="slidenum">
              <a:rPr lang="en-US" smtClean="0"/>
              <a:t>‹#›</a:t>
            </a:fld>
            <a:endParaRPr lang="en-US"/>
          </a:p>
        </p:txBody>
      </p:sp>
    </p:spTree>
    <p:extLst>
      <p:ext uri="{BB962C8B-B14F-4D97-AF65-F5344CB8AC3E}">
        <p14:creationId xmlns:p14="http://schemas.microsoft.com/office/powerpoint/2010/main" val="2053952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1E867-2EC0-DA44-8472-46D976DC4529}" type="datetimeFigureOut">
              <a:rPr lang="en-US" smtClean="0"/>
              <a:t>1/23/19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6536B-62E1-4F49-AF48-E976A3CA1537}" type="slidenum">
              <a:rPr lang="en-US" smtClean="0"/>
              <a:t>‹#›</a:t>
            </a:fld>
            <a:endParaRPr lang="en-US"/>
          </a:p>
        </p:txBody>
      </p:sp>
    </p:spTree>
    <p:extLst>
      <p:ext uri="{BB962C8B-B14F-4D97-AF65-F5344CB8AC3E}">
        <p14:creationId xmlns:p14="http://schemas.microsoft.com/office/powerpoint/2010/main" val="138012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3999" y="2081462"/>
            <a:ext cx="9015663" cy="2862322"/>
          </a:xfrm>
          <a:prstGeom prst="rect">
            <a:avLst/>
          </a:prstGeom>
          <a:noFill/>
        </p:spPr>
        <p:txBody>
          <a:bodyPr wrap="square" rtlCol="0">
            <a:spAutoFit/>
          </a:bodyPr>
          <a:lstStyle/>
          <a:p>
            <a:pPr marL="285750" indent="-285750">
              <a:buFontTx/>
              <a:buChar char="-"/>
            </a:pPr>
            <a:r>
              <a:rPr lang="vi-VN" dirty="0" smtClean="0"/>
              <a:t>Tất cả các request sẽ được hướng về file public/index.php bởi web server</a:t>
            </a:r>
          </a:p>
          <a:p>
            <a:pPr marL="285750" indent="-285750">
              <a:buFontTx/>
              <a:buChar char="-"/>
            </a:pPr>
            <a:endParaRPr lang="vi-VN" dirty="0" smtClean="0"/>
          </a:p>
          <a:p>
            <a:pPr marL="285750" indent="-285750">
              <a:buFontTx/>
              <a:buChar char="-"/>
            </a:pPr>
            <a:r>
              <a:rPr lang="vi-VN" dirty="0" smtClean="0"/>
              <a:t>File index.php này là điểm khởi đầu để tải các phần còn lại của framework</a:t>
            </a:r>
          </a:p>
          <a:p>
            <a:pPr marL="285750" indent="-285750">
              <a:buFontTx/>
              <a:buChar char="-"/>
            </a:pPr>
            <a:endParaRPr lang="vi-VN" dirty="0"/>
          </a:p>
          <a:p>
            <a:pPr marL="285750" indent="-285750">
              <a:buFontTx/>
              <a:buChar char="-"/>
            </a:pPr>
            <a:r>
              <a:rPr lang="vi-VN" dirty="0" smtClean="0"/>
              <a:t>Khi file index được tải, Composer autoloader được đăng ký</a:t>
            </a:r>
          </a:p>
          <a:p>
            <a:pPr marL="285750" indent="-285750">
              <a:buFontTx/>
              <a:buChar char="-"/>
            </a:pPr>
            <a:endParaRPr lang="vi-VN" dirty="0"/>
          </a:p>
          <a:p>
            <a:pPr marL="285750" indent="-285750">
              <a:buFontTx/>
              <a:buChar char="-"/>
            </a:pPr>
            <a:endParaRPr lang="vi-VN" dirty="0" smtClean="0"/>
          </a:p>
          <a:p>
            <a:pPr marL="285750" indent="-285750">
              <a:buFontTx/>
              <a:buChar char="-"/>
            </a:pPr>
            <a:endParaRPr lang="vi-VN" dirty="0" smtClean="0"/>
          </a:p>
          <a:p>
            <a:pPr marL="285750" indent="-285750">
              <a:buFontTx/>
              <a:buChar char="-"/>
            </a:pPr>
            <a:r>
              <a:rPr lang="vi-VN" dirty="0" smtClean="0"/>
              <a:t>Sau đó, lấy ra một instance của Laravel Application </a:t>
            </a:r>
          </a:p>
          <a:p>
            <a:pPr marL="285750" indent="-285750">
              <a:buFontTx/>
              <a:buChar char="-"/>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4963" y="3719095"/>
            <a:ext cx="4038600" cy="406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710" y="4943784"/>
            <a:ext cx="4749800" cy="409144"/>
          </a:xfrm>
          <a:prstGeom prst="rect">
            <a:avLst/>
          </a:prstGeom>
        </p:spPr>
      </p:pic>
      <p:sp>
        <p:nvSpPr>
          <p:cNvPr id="10" name="Title 1"/>
          <p:cNvSpPr txBox="1">
            <a:spLocks/>
          </p:cNvSpPr>
          <p:nvPr/>
        </p:nvSpPr>
        <p:spPr>
          <a:xfrm>
            <a:off x="1431758" y="508752"/>
            <a:ext cx="9107905" cy="8026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mtClean="0"/>
              <a:t>Luồng  xử lý Request</a:t>
            </a:r>
            <a:endParaRPr lang="en-US" dirty="0"/>
          </a:p>
        </p:txBody>
      </p:sp>
    </p:spTree>
    <p:extLst>
      <p:ext uri="{BB962C8B-B14F-4D97-AF65-F5344CB8AC3E}">
        <p14:creationId xmlns:p14="http://schemas.microsoft.com/office/powerpoint/2010/main" val="1429324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smtClean="0"/>
              <a:t>Service Container</a:t>
            </a:r>
            <a:endParaRPr lang="en-US" dirty="0"/>
          </a:p>
        </p:txBody>
      </p:sp>
      <p:sp>
        <p:nvSpPr>
          <p:cNvPr id="5" name="TextBox 4"/>
          <p:cNvSpPr txBox="1"/>
          <p:nvPr/>
        </p:nvSpPr>
        <p:spPr>
          <a:xfrm>
            <a:off x="1586163" y="1654593"/>
            <a:ext cx="2658979" cy="369332"/>
          </a:xfrm>
          <a:prstGeom prst="rect">
            <a:avLst/>
          </a:prstGeom>
          <a:noFill/>
        </p:spPr>
        <p:txBody>
          <a:bodyPr wrap="square" rtlCol="0">
            <a:spAutoFit/>
          </a:bodyPr>
          <a:lstStyle/>
          <a:p>
            <a:r>
              <a:rPr lang="vi-VN" dirty="0" smtClean="0"/>
              <a:t>I. Binding</a:t>
            </a:r>
            <a:endParaRPr lang="en-US" dirty="0"/>
          </a:p>
        </p:txBody>
      </p:sp>
      <p:sp>
        <p:nvSpPr>
          <p:cNvPr id="6" name="TextBox 5"/>
          <p:cNvSpPr txBox="1"/>
          <p:nvPr/>
        </p:nvSpPr>
        <p:spPr>
          <a:xfrm>
            <a:off x="2526632" y="2117558"/>
            <a:ext cx="8079205" cy="1477328"/>
          </a:xfrm>
          <a:prstGeom prst="rect">
            <a:avLst/>
          </a:prstGeom>
          <a:noFill/>
        </p:spPr>
        <p:txBody>
          <a:bodyPr wrap="square" rtlCol="0">
            <a:spAutoFit/>
          </a:bodyPr>
          <a:lstStyle/>
          <a:p>
            <a:r>
              <a:rPr lang="en-US" b="1" dirty="0" smtClean="0"/>
              <a:t>3. Binding </a:t>
            </a:r>
            <a:r>
              <a:rPr lang="en-US" b="1" dirty="0"/>
              <a:t>Interfaces To </a:t>
            </a:r>
            <a:r>
              <a:rPr lang="en-US" b="1" dirty="0" smtClean="0"/>
              <a:t>Implementations</a:t>
            </a:r>
            <a:endParaRPr lang="en-US" dirty="0"/>
          </a:p>
          <a:p>
            <a:pPr marL="285750" indent="-285750">
              <a:buFontTx/>
              <a:buChar char="-"/>
            </a:pPr>
            <a:r>
              <a:rPr lang="vi-VN" dirty="0" smtClean="0"/>
              <a:t>Khi ta đăng ký một interface và một implement của nó với service container (sử dụng bind) thì ta có thể inject interface đó vào 1 class</a:t>
            </a:r>
          </a:p>
          <a:p>
            <a:r>
              <a:rPr lang="en-US" dirty="0" smtClean="0"/>
              <a:t/>
            </a:r>
            <a:br>
              <a:rPr lang="en-US" dirty="0" smtClean="0"/>
            </a:br>
            <a:endParaRPr lang="en-US" b="1" dirty="0" smtClean="0"/>
          </a:p>
        </p:txBody>
      </p:sp>
      <p:sp>
        <p:nvSpPr>
          <p:cNvPr id="7" name="TextBox 6"/>
          <p:cNvSpPr txBox="1"/>
          <p:nvPr/>
        </p:nvSpPr>
        <p:spPr>
          <a:xfrm>
            <a:off x="2526632" y="4785511"/>
            <a:ext cx="8079205" cy="1200329"/>
          </a:xfrm>
          <a:prstGeom prst="rect">
            <a:avLst/>
          </a:prstGeom>
          <a:noFill/>
        </p:spPr>
        <p:txBody>
          <a:bodyPr wrap="square" rtlCol="0">
            <a:spAutoFit/>
          </a:bodyPr>
          <a:lstStyle/>
          <a:p>
            <a:r>
              <a:rPr lang="en-US" b="1" dirty="0"/>
              <a:t>4</a:t>
            </a:r>
            <a:r>
              <a:rPr lang="en-US" b="1" dirty="0" smtClean="0"/>
              <a:t>. </a:t>
            </a:r>
            <a:r>
              <a:rPr lang="en-US" b="1" dirty="0"/>
              <a:t>Contextual </a:t>
            </a:r>
            <a:r>
              <a:rPr lang="en-US" b="1" dirty="0" smtClean="0"/>
              <a:t>Binding</a:t>
            </a:r>
            <a:endParaRPr lang="en-US" b="1" dirty="0"/>
          </a:p>
          <a:p>
            <a:pPr marL="285750" indent="-285750">
              <a:buFontTx/>
              <a:buChar char="-"/>
            </a:pPr>
            <a:r>
              <a:rPr lang="vi-VN" dirty="0" smtClean="0"/>
              <a:t>Sử dụng khi muốn inject một interface có nhiều implementation mà muốn sử dụng trong nhiều trường hợp</a:t>
            </a:r>
            <a:r>
              <a:rPr lang="en-US" dirty="0" smtClean="0"/>
              <a:t/>
            </a:r>
            <a:br>
              <a:rPr lang="en-US" dirty="0" smtClean="0"/>
            </a:br>
            <a:endParaRPr lang="en-US" b="1" dirty="0" smtClean="0"/>
          </a:p>
        </p:txBody>
      </p:sp>
      <p:sp>
        <p:nvSpPr>
          <p:cNvPr id="2" name="Right Arrow 1"/>
          <p:cNvSpPr/>
          <p:nvPr/>
        </p:nvSpPr>
        <p:spPr>
          <a:xfrm flipV="1">
            <a:off x="2710498" y="3235569"/>
            <a:ext cx="419564" cy="68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304671" y="3057100"/>
            <a:ext cx="7264760" cy="584775"/>
          </a:xfrm>
          <a:prstGeom prst="rect">
            <a:avLst/>
          </a:prstGeom>
          <a:noFill/>
        </p:spPr>
        <p:txBody>
          <a:bodyPr wrap="square" rtlCol="0">
            <a:spAutoFit/>
          </a:bodyPr>
          <a:lstStyle/>
          <a:p>
            <a:r>
              <a:rPr lang="vi-VN" sz="1600" dirty="0" smtClean="0"/>
              <a:t>Container sẽ tự động inject implementation vào khi một class nào đó cần triển khai từ interface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19" y="4109941"/>
            <a:ext cx="6577166" cy="471476"/>
          </a:xfrm>
          <a:prstGeom prst="rect">
            <a:avLst/>
          </a:prstGeom>
        </p:spPr>
      </p:pic>
      <p:cxnSp>
        <p:nvCxnSpPr>
          <p:cNvPr id="11" name="Curved Connector 10"/>
          <p:cNvCxnSpPr/>
          <p:nvPr/>
        </p:nvCxnSpPr>
        <p:spPr>
          <a:xfrm>
            <a:off x="4536831" y="3845969"/>
            <a:ext cx="773723" cy="344229"/>
          </a:xfrm>
          <a:prstGeom prst="curvedConnector3">
            <a:avLst>
              <a:gd name="adj1" fmla="val 75758"/>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10800000" flipV="1">
            <a:off x="8393724" y="3715610"/>
            <a:ext cx="492370" cy="453862"/>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886094" y="3605423"/>
            <a:ext cx="1242646" cy="276999"/>
          </a:xfrm>
          <a:prstGeom prst="rect">
            <a:avLst/>
          </a:prstGeom>
          <a:noFill/>
        </p:spPr>
        <p:txBody>
          <a:bodyPr wrap="square" rtlCol="0">
            <a:spAutoFit/>
          </a:bodyPr>
          <a:lstStyle/>
          <a:p>
            <a:r>
              <a:rPr lang="vi-VN" sz="1200" dirty="0" smtClean="0">
                <a:solidFill>
                  <a:schemeClr val="accent1">
                    <a:lumMod val="75000"/>
                  </a:schemeClr>
                </a:solidFill>
              </a:rPr>
              <a:t>Implementation </a:t>
            </a:r>
            <a:endParaRPr lang="en-US" sz="1200" dirty="0">
              <a:solidFill>
                <a:schemeClr val="accent1">
                  <a:lumMod val="75000"/>
                </a:schemeClr>
              </a:solidFill>
            </a:endParaRPr>
          </a:p>
        </p:txBody>
      </p:sp>
      <p:sp>
        <p:nvSpPr>
          <p:cNvPr id="24" name="TextBox 23"/>
          <p:cNvSpPr txBox="1"/>
          <p:nvPr/>
        </p:nvSpPr>
        <p:spPr>
          <a:xfrm>
            <a:off x="3739663" y="3700956"/>
            <a:ext cx="820615" cy="276999"/>
          </a:xfrm>
          <a:prstGeom prst="rect">
            <a:avLst/>
          </a:prstGeom>
          <a:noFill/>
        </p:spPr>
        <p:txBody>
          <a:bodyPr wrap="square" rtlCol="0">
            <a:spAutoFit/>
          </a:bodyPr>
          <a:lstStyle/>
          <a:p>
            <a:r>
              <a:rPr lang="vi-VN" sz="1200" dirty="0" smtClean="0">
                <a:solidFill>
                  <a:schemeClr val="accent1">
                    <a:lumMod val="75000"/>
                  </a:schemeClr>
                </a:solidFill>
              </a:rPr>
              <a:t>Interface</a:t>
            </a:r>
            <a:endParaRPr lang="en-US" sz="1200" dirty="0">
              <a:solidFill>
                <a:schemeClr val="accent1">
                  <a:lumMod val="75000"/>
                </a:schemeClr>
              </a:solidFill>
            </a:endParaRPr>
          </a:p>
        </p:txBody>
      </p:sp>
    </p:spTree>
    <p:extLst>
      <p:ext uri="{BB962C8B-B14F-4D97-AF65-F5344CB8AC3E}">
        <p14:creationId xmlns:p14="http://schemas.microsoft.com/office/powerpoint/2010/main" val="447102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Container</a:t>
            </a:r>
            <a:endParaRPr lang="en-US" dirty="0"/>
          </a:p>
        </p:txBody>
      </p:sp>
      <p:sp>
        <p:nvSpPr>
          <p:cNvPr id="5" name="TextBox 4"/>
          <p:cNvSpPr txBox="1"/>
          <p:nvPr/>
        </p:nvSpPr>
        <p:spPr>
          <a:xfrm>
            <a:off x="1586163" y="1654593"/>
            <a:ext cx="2658979" cy="369332"/>
          </a:xfrm>
          <a:prstGeom prst="rect">
            <a:avLst/>
          </a:prstGeom>
          <a:noFill/>
        </p:spPr>
        <p:txBody>
          <a:bodyPr wrap="square" rtlCol="0">
            <a:spAutoFit/>
          </a:bodyPr>
          <a:lstStyle/>
          <a:p>
            <a:r>
              <a:rPr lang="vi-VN" dirty="0" smtClean="0"/>
              <a:t>I. Binding</a:t>
            </a:r>
            <a:endParaRPr lang="en-US" dirty="0"/>
          </a:p>
        </p:txBody>
      </p:sp>
      <p:sp>
        <p:nvSpPr>
          <p:cNvPr id="7" name="TextBox 6"/>
          <p:cNvSpPr txBox="1"/>
          <p:nvPr/>
        </p:nvSpPr>
        <p:spPr>
          <a:xfrm>
            <a:off x="2526632" y="2117558"/>
            <a:ext cx="8079205" cy="1477328"/>
          </a:xfrm>
          <a:prstGeom prst="rect">
            <a:avLst/>
          </a:prstGeom>
          <a:noFill/>
        </p:spPr>
        <p:txBody>
          <a:bodyPr wrap="square" rtlCol="0">
            <a:spAutoFit/>
          </a:bodyPr>
          <a:lstStyle/>
          <a:p>
            <a:r>
              <a:rPr lang="en-US" b="1" dirty="0"/>
              <a:t>5</a:t>
            </a:r>
            <a:r>
              <a:rPr lang="en-US" b="1" dirty="0" smtClean="0"/>
              <a:t>. </a:t>
            </a:r>
            <a:r>
              <a:rPr lang="vi-VN" b="1" dirty="0" smtClean="0"/>
              <a:t>Tagg</a:t>
            </a:r>
          </a:p>
          <a:p>
            <a:pPr marL="285750" indent="-285750">
              <a:buFontTx/>
              <a:buChar char="-"/>
            </a:pPr>
            <a:r>
              <a:rPr lang="vi-VN" dirty="0" smtClean="0"/>
              <a:t>Sau khi đăng ký các class, interface ta có thể chỉ định chúng đến một thẻ nhờ phương thức tag()</a:t>
            </a:r>
          </a:p>
          <a:p>
            <a:pPr marL="285750" indent="-285750">
              <a:buFontTx/>
              <a:buChar char="-"/>
            </a:pPr>
            <a:r>
              <a:rPr lang="vi-VN" dirty="0" smtClean="0"/>
              <a:t>Từ đó ta có thể dễ dàng resolve tất cả các class, interface đó trên 1 mảng</a:t>
            </a:r>
            <a:r>
              <a:rPr lang="en-US" dirty="0" smtClean="0"/>
              <a:t/>
            </a:r>
            <a:br>
              <a:rPr lang="en-US" dirty="0" smtClean="0"/>
            </a:br>
            <a:endParaRPr lang="en-US" b="1" dirty="0" smtClean="0"/>
          </a:p>
        </p:txBody>
      </p:sp>
    </p:spTree>
    <p:extLst>
      <p:ext uri="{BB962C8B-B14F-4D97-AF65-F5344CB8AC3E}">
        <p14:creationId xmlns:p14="http://schemas.microsoft.com/office/powerpoint/2010/main" val="343307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86163" y="329030"/>
            <a:ext cx="9019674" cy="1325563"/>
          </a:xfrm>
        </p:spPr>
        <p:txBody>
          <a:bodyPr/>
          <a:lstStyle/>
          <a:p>
            <a:pPr algn="ctr"/>
            <a:r>
              <a:rPr lang="vi-VN" smtClean="0"/>
              <a:t>Service Container</a:t>
            </a:r>
            <a:endParaRPr lang="en-US" dirty="0"/>
          </a:p>
        </p:txBody>
      </p:sp>
      <p:sp>
        <p:nvSpPr>
          <p:cNvPr id="6" name="TextBox 5"/>
          <p:cNvSpPr txBox="1"/>
          <p:nvPr/>
        </p:nvSpPr>
        <p:spPr>
          <a:xfrm>
            <a:off x="820615" y="2656234"/>
            <a:ext cx="1477108" cy="646331"/>
          </a:xfrm>
          <a:prstGeom prst="rect">
            <a:avLst/>
          </a:prstGeom>
          <a:noFill/>
        </p:spPr>
        <p:txBody>
          <a:bodyPr wrap="square" rtlCol="0">
            <a:spAutoFit/>
          </a:bodyPr>
          <a:lstStyle/>
          <a:p>
            <a:r>
              <a:rPr lang="vi-VN" smtClean="0"/>
              <a:t>Class hoặc Interface</a:t>
            </a:r>
            <a:endParaRPr lang="en-US" dirty="0"/>
          </a:p>
        </p:txBody>
      </p:sp>
      <p:sp>
        <p:nvSpPr>
          <p:cNvPr id="7" name="Right Arrow 6"/>
          <p:cNvSpPr/>
          <p:nvPr/>
        </p:nvSpPr>
        <p:spPr>
          <a:xfrm>
            <a:off x="3042138" y="3007926"/>
            <a:ext cx="1946031" cy="117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69414" y="2730927"/>
            <a:ext cx="1348154" cy="276999"/>
          </a:xfrm>
          <a:prstGeom prst="rect">
            <a:avLst/>
          </a:prstGeom>
          <a:noFill/>
        </p:spPr>
        <p:txBody>
          <a:bodyPr wrap="square" rtlCol="0">
            <a:spAutoFit/>
          </a:bodyPr>
          <a:lstStyle/>
          <a:p>
            <a:r>
              <a:rPr lang="vi-VN" sz="1200" smtClean="0"/>
              <a:t>Bind vào</a:t>
            </a:r>
            <a:endParaRPr lang="en-US" sz="1200" dirty="0"/>
          </a:p>
        </p:txBody>
      </p:sp>
      <p:sp>
        <p:nvSpPr>
          <p:cNvPr id="9" name="Rectangle 8"/>
          <p:cNvSpPr/>
          <p:nvPr/>
        </p:nvSpPr>
        <p:spPr>
          <a:xfrm>
            <a:off x="5732584" y="2223204"/>
            <a:ext cx="2133600" cy="17819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77707" y="2743375"/>
            <a:ext cx="1266092" cy="646331"/>
          </a:xfrm>
          <a:prstGeom prst="rect">
            <a:avLst/>
          </a:prstGeom>
          <a:noFill/>
        </p:spPr>
        <p:txBody>
          <a:bodyPr wrap="square" rtlCol="0">
            <a:spAutoFit/>
          </a:bodyPr>
          <a:lstStyle/>
          <a:p>
            <a:r>
              <a:rPr lang="vi-VN" dirty="0" smtClean="0"/>
              <a:t>  Service   Container</a:t>
            </a:r>
            <a:endParaRPr lang="en-US" dirty="0"/>
          </a:p>
        </p:txBody>
      </p:sp>
      <p:cxnSp>
        <p:nvCxnSpPr>
          <p:cNvPr id="12" name="Straight Arrow Connector 11"/>
          <p:cNvCxnSpPr/>
          <p:nvPr/>
        </p:nvCxnSpPr>
        <p:spPr>
          <a:xfrm>
            <a:off x="2710962" y="2183506"/>
            <a:ext cx="908847" cy="53697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22747" y="1783396"/>
            <a:ext cx="1946031" cy="400110"/>
          </a:xfrm>
          <a:prstGeom prst="rect">
            <a:avLst/>
          </a:prstGeom>
          <a:noFill/>
        </p:spPr>
        <p:txBody>
          <a:bodyPr wrap="square" rtlCol="0">
            <a:spAutoFit/>
          </a:bodyPr>
          <a:lstStyle/>
          <a:p>
            <a:r>
              <a:rPr lang="vi-VN" sz="1000" smtClean="0"/>
              <a:t>Thực hiện đăng ký một class hay một interface với Container</a:t>
            </a:r>
            <a:endParaRPr lang="en-US" sz="1000" dirty="0"/>
          </a:p>
        </p:txBody>
      </p:sp>
      <p:cxnSp>
        <p:nvCxnSpPr>
          <p:cNvPr id="17" name="Straight Arrow Connector 16"/>
          <p:cNvCxnSpPr/>
          <p:nvPr/>
        </p:nvCxnSpPr>
        <p:spPr>
          <a:xfrm flipV="1">
            <a:off x="3165385" y="3249394"/>
            <a:ext cx="644615" cy="92382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95121" y="4238717"/>
            <a:ext cx="2426677" cy="1477328"/>
          </a:xfrm>
          <a:prstGeom prst="rect">
            <a:avLst/>
          </a:prstGeom>
          <a:solidFill>
            <a:schemeClr val="bg1">
              <a:lumMod val="85000"/>
            </a:schemeClr>
          </a:solidFill>
          <a:ln>
            <a:solidFill>
              <a:schemeClr val="bg1">
                <a:lumMod val="50000"/>
              </a:schemeClr>
            </a:solidFill>
          </a:ln>
        </p:spPr>
        <p:txBody>
          <a:bodyPr wrap="square" rtlCol="0">
            <a:spAutoFit/>
          </a:bodyPr>
          <a:lstStyle/>
          <a:p>
            <a:pPr marL="171450" indent="-171450">
              <a:buFontTx/>
              <a:buChar char="-"/>
            </a:pPr>
            <a:r>
              <a:rPr lang="vi-VN" sz="1000" dirty="0" smtClean="0"/>
              <a:t>Simple binding</a:t>
            </a:r>
          </a:p>
          <a:p>
            <a:pPr marL="171450" indent="-171450">
              <a:buFontTx/>
              <a:buChar char="-"/>
            </a:pPr>
            <a:endParaRPr lang="vi-VN" sz="1000" dirty="0" smtClean="0"/>
          </a:p>
          <a:p>
            <a:pPr marL="171450" indent="-171450">
              <a:buFontTx/>
              <a:buChar char="-"/>
            </a:pPr>
            <a:r>
              <a:rPr lang="vi-VN" sz="1000" dirty="0" smtClean="0"/>
              <a:t>Binding singleton</a:t>
            </a:r>
          </a:p>
          <a:p>
            <a:pPr marL="171450" indent="-171450">
              <a:buFontTx/>
              <a:buChar char="-"/>
            </a:pPr>
            <a:endParaRPr lang="vi-VN" sz="1000" dirty="0" smtClean="0"/>
          </a:p>
          <a:p>
            <a:pPr marL="171450" indent="-171450">
              <a:buFontTx/>
              <a:buChar char="-"/>
            </a:pPr>
            <a:r>
              <a:rPr lang="vi-VN" sz="1000" dirty="0" smtClean="0"/>
              <a:t>Binding instances</a:t>
            </a:r>
          </a:p>
          <a:p>
            <a:pPr marL="171450" indent="-171450">
              <a:buFontTx/>
              <a:buChar char="-"/>
            </a:pPr>
            <a:endParaRPr lang="vi-VN" sz="1000" dirty="0" smtClean="0"/>
          </a:p>
          <a:p>
            <a:pPr marL="171450" indent="-171450">
              <a:buFontTx/>
              <a:buChar char="-"/>
            </a:pPr>
            <a:r>
              <a:rPr lang="vi-VN" sz="1000" dirty="0" smtClean="0"/>
              <a:t>Binding interface to implementation</a:t>
            </a:r>
          </a:p>
          <a:p>
            <a:pPr marL="171450" indent="-171450">
              <a:buFontTx/>
              <a:buChar char="-"/>
            </a:pPr>
            <a:endParaRPr lang="vi-VN" sz="1000" dirty="0" smtClean="0"/>
          </a:p>
          <a:p>
            <a:pPr marL="171450" indent="-171450">
              <a:buFontTx/>
              <a:buChar char="-"/>
            </a:pPr>
            <a:r>
              <a:rPr lang="vi-VN" sz="1000" dirty="0" smtClean="0"/>
              <a:t>Contextual binding</a:t>
            </a:r>
            <a:endParaRPr lang="en-US" sz="1000" dirty="0"/>
          </a:p>
        </p:txBody>
      </p:sp>
      <p:sp>
        <p:nvSpPr>
          <p:cNvPr id="19" name="TextBox 18"/>
          <p:cNvSpPr txBox="1"/>
          <p:nvPr/>
        </p:nvSpPr>
        <p:spPr>
          <a:xfrm>
            <a:off x="8698522" y="1654593"/>
            <a:ext cx="2356338" cy="553998"/>
          </a:xfrm>
          <a:prstGeom prst="rect">
            <a:avLst/>
          </a:prstGeom>
          <a:noFill/>
        </p:spPr>
        <p:txBody>
          <a:bodyPr wrap="square" rtlCol="0">
            <a:spAutoFit/>
          </a:bodyPr>
          <a:lstStyle/>
          <a:p>
            <a:r>
              <a:rPr lang="vi-VN" sz="1000" smtClean="0"/>
              <a:t>Như một nhà kho để đồ, kho này là nơi đặt, lưu trữ, liên kết mọi thứ chúng ta cần để chạy ứng dụng laravel</a:t>
            </a:r>
            <a:endParaRPr lang="en-US" sz="1000" dirty="0"/>
          </a:p>
        </p:txBody>
      </p:sp>
      <p:cxnSp>
        <p:nvCxnSpPr>
          <p:cNvPr id="20" name="Straight Arrow Connector 19"/>
          <p:cNvCxnSpPr/>
          <p:nvPr/>
        </p:nvCxnSpPr>
        <p:spPr>
          <a:xfrm flipH="1">
            <a:off x="7666892" y="2055096"/>
            <a:ext cx="1031630" cy="61326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7666892" y="3831686"/>
            <a:ext cx="1274883" cy="34153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941775" y="4005112"/>
            <a:ext cx="2576148" cy="553998"/>
          </a:xfrm>
          <a:prstGeom prst="rect">
            <a:avLst/>
          </a:prstGeom>
          <a:noFill/>
        </p:spPr>
        <p:txBody>
          <a:bodyPr wrap="square" rtlCol="0">
            <a:spAutoFit/>
          </a:bodyPr>
          <a:lstStyle/>
          <a:p>
            <a:r>
              <a:rPr lang="vi-VN" sz="1000" dirty="0" smtClean="0"/>
              <a:t>Các class, interface đã được lưu trữ dưới một tên khi thực </a:t>
            </a:r>
            <a:r>
              <a:rPr lang="vi-VN" sz="1000" smtClean="0"/>
              <a:t>hiện bind vào </a:t>
            </a:r>
            <a:r>
              <a:rPr lang="vi-VN" sz="1000" dirty="0" smtClean="0"/>
              <a:t>và được lấy ra bởi tên đó bất cứ khi nào cần </a:t>
            </a:r>
            <a:endParaRPr lang="en-US" sz="1000" dirty="0"/>
          </a:p>
        </p:txBody>
      </p:sp>
    </p:spTree>
    <p:extLst>
      <p:ext uri="{BB962C8B-B14F-4D97-AF65-F5344CB8AC3E}">
        <p14:creationId xmlns:p14="http://schemas.microsoft.com/office/powerpoint/2010/main" val="2016843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smtClean="0"/>
              <a:t>Service Container</a:t>
            </a:r>
            <a:endParaRPr lang="en-US" dirty="0"/>
          </a:p>
        </p:txBody>
      </p:sp>
      <p:sp>
        <p:nvSpPr>
          <p:cNvPr id="5" name="TextBox 4"/>
          <p:cNvSpPr txBox="1"/>
          <p:nvPr/>
        </p:nvSpPr>
        <p:spPr>
          <a:xfrm>
            <a:off x="1586163" y="1654593"/>
            <a:ext cx="2658979" cy="369332"/>
          </a:xfrm>
          <a:prstGeom prst="rect">
            <a:avLst/>
          </a:prstGeom>
          <a:noFill/>
        </p:spPr>
        <p:txBody>
          <a:bodyPr wrap="square" rtlCol="0">
            <a:spAutoFit/>
          </a:bodyPr>
          <a:lstStyle/>
          <a:p>
            <a:r>
              <a:rPr lang="vi-VN" dirty="0" smtClean="0"/>
              <a:t>II. Resolve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108" y="2658275"/>
            <a:ext cx="4975057" cy="571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7107" y="3712408"/>
            <a:ext cx="4975057" cy="520700"/>
          </a:xfrm>
          <a:prstGeom prst="rect">
            <a:avLst/>
          </a:prstGeom>
        </p:spPr>
      </p:pic>
      <p:sp>
        <p:nvSpPr>
          <p:cNvPr id="2" name="TextBox 1"/>
          <p:cNvSpPr txBox="1"/>
          <p:nvPr/>
        </p:nvSpPr>
        <p:spPr>
          <a:xfrm>
            <a:off x="2098431" y="2257518"/>
            <a:ext cx="3997569" cy="369332"/>
          </a:xfrm>
          <a:prstGeom prst="rect">
            <a:avLst/>
          </a:prstGeom>
          <a:noFill/>
        </p:spPr>
        <p:txBody>
          <a:bodyPr wrap="square" rtlCol="0">
            <a:spAutoFit/>
          </a:bodyPr>
          <a:lstStyle/>
          <a:p>
            <a:r>
              <a:rPr lang="vi-VN" smtClean="0"/>
              <a:t>Các cách Resolve ra một instance: </a:t>
            </a:r>
            <a:endParaRPr lang="en-US" dirty="0"/>
          </a:p>
        </p:txBody>
      </p:sp>
      <p:sp>
        <p:nvSpPr>
          <p:cNvPr id="3" name="TextBox 2"/>
          <p:cNvSpPr txBox="1"/>
          <p:nvPr/>
        </p:nvSpPr>
        <p:spPr>
          <a:xfrm>
            <a:off x="2825262" y="2754923"/>
            <a:ext cx="2461846" cy="369332"/>
          </a:xfrm>
          <a:prstGeom prst="rect">
            <a:avLst/>
          </a:prstGeom>
          <a:noFill/>
        </p:spPr>
        <p:txBody>
          <a:bodyPr wrap="square" rtlCol="0">
            <a:spAutoFit/>
          </a:bodyPr>
          <a:lstStyle/>
          <a:p>
            <a:pPr marL="285750" indent="-285750">
              <a:buFont typeface="Arial" charset="0"/>
              <a:buChar char="•"/>
            </a:pPr>
            <a:r>
              <a:rPr lang="vi-VN" dirty="0" smtClean="0"/>
              <a:t>Sử dụng make()</a:t>
            </a:r>
            <a:endParaRPr lang="en-US" dirty="0"/>
          </a:p>
        </p:txBody>
      </p:sp>
      <p:cxnSp>
        <p:nvCxnSpPr>
          <p:cNvPr id="10" name="Straight Arrow Connector 9"/>
          <p:cNvCxnSpPr/>
          <p:nvPr/>
        </p:nvCxnSpPr>
        <p:spPr>
          <a:xfrm flipH="1">
            <a:off x="8640526" y="2442184"/>
            <a:ext cx="1457825" cy="35853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98351" y="2152676"/>
            <a:ext cx="1844688" cy="276999"/>
          </a:xfrm>
          <a:prstGeom prst="rect">
            <a:avLst/>
          </a:prstGeom>
          <a:noFill/>
        </p:spPr>
        <p:txBody>
          <a:bodyPr wrap="square" rtlCol="0">
            <a:spAutoFit/>
          </a:bodyPr>
          <a:lstStyle/>
          <a:p>
            <a:r>
              <a:rPr lang="vi-VN" sz="1200" dirty="0" smtClean="0"/>
              <a:t>Tên class hay interface</a:t>
            </a:r>
            <a:endParaRPr lang="en-US" sz="1200" dirty="0"/>
          </a:p>
        </p:txBody>
      </p:sp>
      <p:sp>
        <p:nvSpPr>
          <p:cNvPr id="12" name="TextBox 11"/>
          <p:cNvSpPr txBox="1"/>
          <p:nvPr/>
        </p:nvSpPr>
        <p:spPr>
          <a:xfrm>
            <a:off x="2825262" y="3788092"/>
            <a:ext cx="2461846" cy="369332"/>
          </a:xfrm>
          <a:prstGeom prst="rect">
            <a:avLst/>
          </a:prstGeom>
          <a:noFill/>
        </p:spPr>
        <p:txBody>
          <a:bodyPr wrap="square" rtlCol="0">
            <a:spAutoFit/>
          </a:bodyPr>
          <a:lstStyle/>
          <a:p>
            <a:pPr marL="285750" indent="-285750">
              <a:buFont typeface="Arial" charset="0"/>
              <a:buChar char="•"/>
            </a:pPr>
            <a:r>
              <a:rPr lang="vi-VN" dirty="0" smtClean="0"/>
              <a:t>Sử dụng resolve </a:t>
            </a:r>
            <a:endParaRPr lang="en-US" dirty="0"/>
          </a:p>
        </p:txBody>
      </p:sp>
      <p:sp>
        <p:nvSpPr>
          <p:cNvPr id="13" name="TextBox 12"/>
          <p:cNvSpPr txBox="1"/>
          <p:nvPr/>
        </p:nvSpPr>
        <p:spPr>
          <a:xfrm>
            <a:off x="2825261" y="4821261"/>
            <a:ext cx="2461846" cy="369332"/>
          </a:xfrm>
          <a:prstGeom prst="rect">
            <a:avLst/>
          </a:prstGeom>
          <a:noFill/>
        </p:spPr>
        <p:txBody>
          <a:bodyPr wrap="square" rtlCol="0">
            <a:spAutoFit/>
          </a:bodyPr>
          <a:lstStyle/>
          <a:p>
            <a:pPr marL="285750" indent="-285750">
              <a:buFont typeface="Arial" charset="0"/>
              <a:buChar char="•"/>
            </a:pPr>
            <a:r>
              <a:rPr lang="vi-VN" dirty="0" smtClean="0"/>
              <a:t>Truy cập như mảng </a:t>
            </a:r>
            <a:endParaRPr lang="en-US"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1985" y="4847177"/>
            <a:ext cx="4305300" cy="317500"/>
          </a:xfrm>
          <a:prstGeom prst="rect">
            <a:avLst/>
          </a:prstGeom>
        </p:spPr>
      </p:pic>
      <p:cxnSp>
        <p:nvCxnSpPr>
          <p:cNvPr id="16" name="Straight Arrow Connector 15"/>
          <p:cNvCxnSpPr/>
          <p:nvPr/>
        </p:nvCxnSpPr>
        <p:spPr>
          <a:xfrm flipH="1">
            <a:off x="7742247" y="2552018"/>
            <a:ext cx="2356104" cy="125842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215333" y="2552018"/>
            <a:ext cx="2046831" cy="223572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628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smtClean="0"/>
              <a:t>Service Container</a:t>
            </a:r>
            <a:endParaRPr lang="en-US" dirty="0"/>
          </a:p>
        </p:txBody>
      </p:sp>
      <p:sp>
        <p:nvSpPr>
          <p:cNvPr id="5" name="Rectangle 4"/>
          <p:cNvSpPr/>
          <p:nvPr/>
        </p:nvSpPr>
        <p:spPr>
          <a:xfrm>
            <a:off x="1023456" y="2668681"/>
            <a:ext cx="2133600" cy="17819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68579" y="3188852"/>
            <a:ext cx="1266092" cy="646331"/>
          </a:xfrm>
          <a:prstGeom prst="rect">
            <a:avLst/>
          </a:prstGeom>
          <a:noFill/>
        </p:spPr>
        <p:txBody>
          <a:bodyPr wrap="square" rtlCol="0">
            <a:spAutoFit/>
          </a:bodyPr>
          <a:lstStyle/>
          <a:p>
            <a:r>
              <a:rPr lang="vi-VN" dirty="0" smtClean="0"/>
              <a:t>  Service   Container</a:t>
            </a:r>
            <a:endParaRPr lang="en-US" dirty="0"/>
          </a:p>
        </p:txBody>
      </p:sp>
      <p:sp>
        <p:nvSpPr>
          <p:cNvPr id="7" name="Right Arrow 6"/>
          <p:cNvSpPr/>
          <p:nvPr/>
        </p:nvSpPr>
        <p:spPr>
          <a:xfrm>
            <a:off x="3786555" y="3376246"/>
            <a:ext cx="3001108"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59570" y="3099247"/>
            <a:ext cx="1055077" cy="276999"/>
          </a:xfrm>
          <a:prstGeom prst="rect">
            <a:avLst/>
          </a:prstGeom>
          <a:noFill/>
        </p:spPr>
        <p:txBody>
          <a:bodyPr wrap="square" rtlCol="0">
            <a:spAutoFit/>
          </a:bodyPr>
          <a:lstStyle/>
          <a:p>
            <a:r>
              <a:rPr lang="vi-VN" sz="1200" smtClean="0"/>
              <a:t>Resolve ra </a:t>
            </a:r>
            <a:endParaRPr lang="en-US" sz="1200" dirty="0"/>
          </a:p>
        </p:txBody>
      </p:sp>
      <p:sp>
        <p:nvSpPr>
          <p:cNvPr id="9" name="TextBox 8"/>
          <p:cNvSpPr txBox="1"/>
          <p:nvPr/>
        </p:nvSpPr>
        <p:spPr>
          <a:xfrm>
            <a:off x="7092462" y="3129280"/>
            <a:ext cx="2203939" cy="646331"/>
          </a:xfrm>
          <a:prstGeom prst="rect">
            <a:avLst/>
          </a:prstGeom>
          <a:noFill/>
        </p:spPr>
        <p:txBody>
          <a:bodyPr wrap="square" rtlCol="0">
            <a:spAutoFit/>
          </a:bodyPr>
          <a:lstStyle/>
          <a:p>
            <a:r>
              <a:rPr lang="vi-VN" smtClean="0"/>
              <a:t>Instance của class hay interface</a:t>
            </a:r>
            <a:endParaRPr lang="en-US" dirty="0"/>
          </a:p>
        </p:txBody>
      </p:sp>
      <p:cxnSp>
        <p:nvCxnSpPr>
          <p:cNvPr id="11" name="Straight Arrow Connector 10"/>
          <p:cNvCxnSpPr/>
          <p:nvPr/>
        </p:nvCxnSpPr>
        <p:spPr>
          <a:xfrm>
            <a:off x="4337539" y="2404756"/>
            <a:ext cx="668216" cy="72452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99693" y="2004646"/>
            <a:ext cx="1359877" cy="400110"/>
          </a:xfrm>
          <a:prstGeom prst="rect">
            <a:avLst/>
          </a:prstGeom>
          <a:noFill/>
        </p:spPr>
        <p:txBody>
          <a:bodyPr wrap="square" rtlCol="0">
            <a:spAutoFit/>
          </a:bodyPr>
          <a:lstStyle/>
          <a:p>
            <a:r>
              <a:rPr lang="vi-VN" sz="1000" dirty="0" smtClean="0"/>
              <a:t>Lấy ra instance từ container</a:t>
            </a:r>
            <a:endParaRPr lang="en-US" sz="1000" dirty="0"/>
          </a:p>
        </p:txBody>
      </p:sp>
      <p:sp>
        <p:nvSpPr>
          <p:cNvPr id="15" name="TextBox 14"/>
          <p:cNvSpPr txBox="1"/>
          <p:nvPr/>
        </p:nvSpPr>
        <p:spPr>
          <a:xfrm>
            <a:off x="4114800" y="4200956"/>
            <a:ext cx="1699847" cy="861774"/>
          </a:xfrm>
          <a:prstGeom prst="rect">
            <a:avLst/>
          </a:prstGeom>
          <a:solidFill>
            <a:schemeClr val="bg1">
              <a:lumMod val="85000"/>
            </a:schemeClr>
          </a:solidFill>
          <a:ln>
            <a:solidFill>
              <a:schemeClr val="bg1">
                <a:lumMod val="50000"/>
              </a:schemeClr>
            </a:solidFill>
          </a:ln>
        </p:spPr>
        <p:txBody>
          <a:bodyPr wrap="square" rtlCol="0">
            <a:spAutoFit/>
          </a:bodyPr>
          <a:lstStyle/>
          <a:p>
            <a:pPr marL="285750" indent="-285750">
              <a:buFontTx/>
              <a:buChar char="-"/>
            </a:pPr>
            <a:r>
              <a:rPr lang="vi-VN" sz="1000" dirty="0" smtClean="0"/>
              <a:t>make()</a:t>
            </a:r>
          </a:p>
          <a:p>
            <a:pPr marL="285750" indent="-285750">
              <a:buFontTx/>
              <a:buChar char="-"/>
            </a:pPr>
            <a:endParaRPr lang="vi-VN" sz="1000" dirty="0" smtClean="0"/>
          </a:p>
          <a:p>
            <a:pPr marL="285750" indent="-285750">
              <a:buFontTx/>
              <a:buChar char="-"/>
            </a:pPr>
            <a:r>
              <a:rPr lang="en-US" sz="1000" dirty="0" smtClean="0"/>
              <a:t>R</a:t>
            </a:r>
            <a:r>
              <a:rPr lang="vi-VN" sz="1000" dirty="0" smtClean="0"/>
              <a:t>esolve()</a:t>
            </a:r>
          </a:p>
          <a:p>
            <a:pPr marL="285750" indent="-285750">
              <a:buFontTx/>
              <a:buChar char="-"/>
            </a:pPr>
            <a:endParaRPr lang="vi-VN" sz="1000" dirty="0" smtClean="0"/>
          </a:p>
          <a:p>
            <a:pPr marL="285750" indent="-285750">
              <a:buFontTx/>
              <a:buChar char="-"/>
            </a:pPr>
            <a:r>
              <a:rPr lang="vi-VN" sz="1000" dirty="0" smtClean="0"/>
              <a:t>Truy nhập như mảng </a:t>
            </a:r>
            <a:endParaRPr lang="en-US" sz="1000" dirty="0"/>
          </a:p>
        </p:txBody>
      </p:sp>
      <p:cxnSp>
        <p:nvCxnSpPr>
          <p:cNvPr id="17" name="Straight Arrow Connector 16"/>
          <p:cNvCxnSpPr/>
          <p:nvPr/>
        </p:nvCxnSpPr>
        <p:spPr>
          <a:xfrm flipV="1">
            <a:off x="4759570" y="3559635"/>
            <a:ext cx="527538" cy="54824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129955" y="2446838"/>
            <a:ext cx="849922" cy="61839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9073662" y="1547446"/>
            <a:ext cx="2514598" cy="1641406"/>
          </a:xfrm>
          <a:prstGeom prst="roundRect">
            <a:avLst/>
          </a:prstGeom>
          <a:solidFill>
            <a:schemeClr val="accent1">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073662" y="1814312"/>
            <a:ext cx="2514598" cy="830997"/>
          </a:xfrm>
          <a:prstGeom prst="rect">
            <a:avLst/>
          </a:prstGeom>
          <a:noFill/>
        </p:spPr>
        <p:txBody>
          <a:bodyPr wrap="square" rtlCol="0">
            <a:spAutoFit/>
          </a:bodyPr>
          <a:lstStyle/>
          <a:p>
            <a:r>
              <a:rPr lang="vi-VN" sz="1200" dirty="0"/>
              <a:t>Instance lấy ra đã được tự động inject những dependency cần thiết</a:t>
            </a:r>
          </a:p>
          <a:p>
            <a:endParaRPr lang="vi-VN" sz="1200" dirty="0"/>
          </a:p>
          <a:p>
            <a:r>
              <a:rPr lang="vi-VN" sz="1200" dirty="0"/>
              <a:t> </a:t>
            </a:r>
            <a:endParaRPr lang="en-US" sz="1200" dirty="0"/>
          </a:p>
        </p:txBody>
      </p:sp>
      <p:sp>
        <p:nvSpPr>
          <p:cNvPr id="25" name="Right Arrow 24"/>
          <p:cNvSpPr/>
          <p:nvPr/>
        </p:nvSpPr>
        <p:spPr>
          <a:xfrm>
            <a:off x="9202617" y="2700978"/>
            <a:ext cx="246185"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533793" y="2446838"/>
            <a:ext cx="1969476" cy="553998"/>
          </a:xfrm>
          <a:prstGeom prst="rect">
            <a:avLst/>
          </a:prstGeom>
          <a:solidFill>
            <a:schemeClr val="accent4">
              <a:lumMod val="40000"/>
              <a:lumOff val="60000"/>
            </a:schemeClr>
          </a:solidFill>
        </p:spPr>
        <p:txBody>
          <a:bodyPr wrap="square" rtlCol="0">
            <a:spAutoFit/>
          </a:bodyPr>
          <a:lstStyle/>
          <a:p>
            <a:r>
              <a:rPr lang="vi-VN" sz="1000" dirty="0" smtClean="0">
                <a:solidFill>
                  <a:srgbClr val="FF0000"/>
                </a:solidFill>
              </a:rPr>
              <a:t>Lấy ra instance mà không cần nhớ xem nó cần những dependency gì</a:t>
            </a:r>
            <a:endParaRPr lang="en-US" sz="1000" dirty="0">
              <a:solidFill>
                <a:srgbClr val="FF0000"/>
              </a:solidFill>
            </a:endParaRPr>
          </a:p>
        </p:txBody>
      </p:sp>
    </p:spTree>
    <p:extLst>
      <p:ext uri="{BB962C8B-B14F-4D97-AF65-F5344CB8AC3E}">
        <p14:creationId xmlns:p14="http://schemas.microsoft.com/office/powerpoint/2010/main" val="905105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smtClean="0"/>
              <a:t>Service Container</a:t>
            </a:r>
            <a:endParaRPr lang="en-US" dirty="0"/>
          </a:p>
        </p:txBody>
      </p:sp>
      <p:sp>
        <p:nvSpPr>
          <p:cNvPr id="5" name="TextBox 4"/>
          <p:cNvSpPr txBox="1"/>
          <p:nvPr/>
        </p:nvSpPr>
        <p:spPr>
          <a:xfrm>
            <a:off x="1586163" y="1654593"/>
            <a:ext cx="2658979" cy="369332"/>
          </a:xfrm>
          <a:prstGeom prst="rect">
            <a:avLst/>
          </a:prstGeom>
          <a:noFill/>
        </p:spPr>
        <p:txBody>
          <a:bodyPr wrap="square" rtlCol="0">
            <a:spAutoFit/>
          </a:bodyPr>
          <a:lstStyle/>
          <a:p>
            <a:r>
              <a:rPr lang="vi-VN" dirty="0" smtClean="0"/>
              <a:t>III. Container Events</a:t>
            </a:r>
            <a:endParaRPr lang="en-US" dirty="0"/>
          </a:p>
        </p:txBody>
      </p:sp>
      <p:sp>
        <p:nvSpPr>
          <p:cNvPr id="6" name="TextBox 5"/>
          <p:cNvSpPr txBox="1"/>
          <p:nvPr/>
        </p:nvSpPr>
        <p:spPr>
          <a:xfrm>
            <a:off x="2610853" y="2298032"/>
            <a:ext cx="6930189" cy="646331"/>
          </a:xfrm>
          <a:prstGeom prst="rect">
            <a:avLst/>
          </a:prstGeom>
          <a:noFill/>
        </p:spPr>
        <p:txBody>
          <a:bodyPr wrap="square" rtlCol="0">
            <a:spAutoFit/>
          </a:bodyPr>
          <a:lstStyle/>
          <a:p>
            <a:pPr marL="285750" indent="-285750">
              <a:buFontTx/>
              <a:buChar char="-"/>
            </a:pPr>
            <a:r>
              <a:rPr lang="vi-VN" dirty="0" smtClean="0"/>
              <a:t>Có thể sử dụng phương thức resolving để lắng nge event mỗi lần service container resolving một đối tượng  </a:t>
            </a:r>
          </a:p>
        </p:txBody>
      </p:sp>
    </p:spTree>
    <p:extLst>
      <p:ext uri="{BB962C8B-B14F-4D97-AF65-F5344CB8AC3E}">
        <p14:creationId xmlns:p14="http://schemas.microsoft.com/office/powerpoint/2010/main" val="96682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602205" y="2285999"/>
            <a:ext cx="8987590" cy="2031325"/>
          </a:xfrm>
          <a:prstGeom prst="rect">
            <a:avLst/>
          </a:prstGeom>
          <a:noFill/>
        </p:spPr>
        <p:txBody>
          <a:bodyPr wrap="square" rtlCol="0">
            <a:spAutoFit/>
          </a:bodyPr>
          <a:lstStyle/>
          <a:p>
            <a:pPr marL="285750" indent="-285750">
              <a:buFontTx/>
              <a:buChar char="-"/>
            </a:pPr>
            <a:r>
              <a:rPr lang="vi-VN" dirty="0" smtClean="0"/>
              <a:t>Server Provider là nơi trung tâm của </a:t>
            </a:r>
            <a:r>
              <a:rPr lang="en-US" dirty="0" err="1"/>
              <a:t>việc</a:t>
            </a:r>
            <a:r>
              <a:rPr lang="en-US" dirty="0"/>
              <a:t> </a:t>
            </a:r>
            <a:r>
              <a:rPr lang="vi-VN" dirty="0" smtClean="0"/>
              <a:t>khởi tạo</a:t>
            </a:r>
            <a:r>
              <a:rPr lang="en-US" dirty="0" smtClean="0"/>
              <a:t> </a:t>
            </a:r>
            <a:r>
              <a:rPr lang="en-US" dirty="0" err="1"/>
              <a:t>tất</a:t>
            </a:r>
            <a:r>
              <a:rPr lang="en-US" dirty="0"/>
              <a:t> </a:t>
            </a:r>
            <a:r>
              <a:rPr lang="en-US" dirty="0" err="1"/>
              <a:t>cả</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trong</a:t>
            </a:r>
            <a:r>
              <a:rPr lang="en-US" dirty="0"/>
              <a:t> </a:t>
            </a:r>
            <a:r>
              <a:rPr lang="en-US" dirty="0" err="1" smtClean="0"/>
              <a:t>Laravel</a:t>
            </a:r>
            <a:endParaRPr lang="en-US" dirty="0" smtClean="0"/>
          </a:p>
          <a:p>
            <a:pPr marL="285750" indent="-285750">
              <a:buFontTx/>
              <a:buChar char="-"/>
            </a:pPr>
            <a:endParaRPr lang="vi-VN" dirty="0"/>
          </a:p>
          <a:p>
            <a:pPr marL="285750" indent="-285750">
              <a:buFontTx/>
              <a:buChar char="-"/>
            </a:pPr>
            <a:r>
              <a:rPr lang="en-US" dirty="0" err="1"/>
              <a:t>Các</a:t>
            </a:r>
            <a:r>
              <a:rPr lang="en-US" dirty="0"/>
              <a:t> Service Provider </a:t>
            </a:r>
            <a:r>
              <a:rPr lang="en-US" dirty="0" err="1"/>
              <a:t>là</a:t>
            </a:r>
            <a:r>
              <a:rPr lang="en-US" dirty="0"/>
              <a:t> </a:t>
            </a:r>
            <a:r>
              <a:rPr lang="en-US" dirty="0" err="1"/>
              <a:t>nơi</a:t>
            </a:r>
            <a:r>
              <a:rPr lang="en-US" dirty="0"/>
              <a:t> </a:t>
            </a:r>
            <a:r>
              <a:rPr lang="en-US" dirty="0" err="1"/>
              <a:t>sẽ</a:t>
            </a:r>
            <a:r>
              <a:rPr lang="en-US" dirty="0"/>
              <a:t> </a:t>
            </a:r>
            <a:r>
              <a:rPr lang="en-US" dirty="0" err="1"/>
              <a:t>thực</a:t>
            </a:r>
            <a:r>
              <a:rPr lang="en-US" dirty="0"/>
              <a:t> </a:t>
            </a:r>
            <a:r>
              <a:rPr lang="en-US" dirty="0" err="1"/>
              <a:t>hiện</a:t>
            </a:r>
            <a:r>
              <a:rPr lang="en-US" dirty="0"/>
              <a:t> </a:t>
            </a:r>
            <a:r>
              <a:rPr lang="en-US" dirty="0" err="1"/>
              <a:t>việc</a:t>
            </a:r>
            <a:r>
              <a:rPr lang="en-US" dirty="0"/>
              <a:t> </a:t>
            </a:r>
            <a:r>
              <a:rPr lang="en-US" dirty="0" err="1"/>
              <a:t>khai</a:t>
            </a:r>
            <a:r>
              <a:rPr lang="en-US" dirty="0"/>
              <a:t> </a:t>
            </a:r>
            <a:r>
              <a:rPr lang="en-US" dirty="0" err="1"/>
              <a:t>báo</a:t>
            </a:r>
            <a:r>
              <a:rPr lang="en-US" dirty="0"/>
              <a:t> service </a:t>
            </a:r>
            <a:r>
              <a:rPr lang="en-US" dirty="0" err="1"/>
              <a:t>và</a:t>
            </a:r>
            <a:r>
              <a:rPr lang="en-US" dirty="0"/>
              <a:t> bind </a:t>
            </a:r>
            <a:r>
              <a:rPr lang="en-US" dirty="0" err="1"/>
              <a:t>vào</a:t>
            </a:r>
            <a:r>
              <a:rPr lang="en-US" dirty="0"/>
              <a:t> </a:t>
            </a:r>
            <a:r>
              <a:rPr lang="en-US" dirty="0" err="1"/>
              <a:t>trong</a:t>
            </a:r>
            <a:r>
              <a:rPr lang="en-US" dirty="0"/>
              <a:t> Service Container.</a:t>
            </a:r>
            <a:endParaRPr lang="vi-VN" dirty="0" smtClean="0"/>
          </a:p>
          <a:p>
            <a:pPr marL="285750" indent="-285750">
              <a:buFontTx/>
              <a:buChar char="-"/>
            </a:pPr>
            <a:endParaRPr lang="vi-VN" dirty="0" smtClean="0"/>
          </a:p>
          <a:p>
            <a:pPr marL="285750" indent="-285750">
              <a:buFontTx/>
              <a:buChar char="-"/>
            </a:pPr>
            <a:r>
              <a:rPr lang="vi-VN" dirty="0" smtClean="0"/>
              <a:t>Các Service Provider được khai báo trong mảng providers trong file config/app.php</a:t>
            </a:r>
            <a:endParaRPr lang="vi-VN" dirty="0"/>
          </a:p>
          <a:p>
            <a:endParaRPr lang="vi-VN" dirty="0"/>
          </a:p>
        </p:txBody>
      </p:sp>
    </p:spTree>
    <p:extLst>
      <p:ext uri="{BB962C8B-B14F-4D97-AF65-F5344CB8AC3E}">
        <p14:creationId xmlns:p14="http://schemas.microsoft.com/office/powerpoint/2010/main" val="1553919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586163" y="1654593"/>
            <a:ext cx="2658979" cy="369332"/>
          </a:xfrm>
          <a:prstGeom prst="rect">
            <a:avLst/>
          </a:prstGeom>
          <a:noFill/>
        </p:spPr>
        <p:txBody>
          <a:bodyPr wrap="square" rtlCol="0">
            <a:spAutoFit/>
          </a:bodyPr>
          <a:lstStyle/>
          <a:p>
            <a:r>
              <a:rPr lang="vi-VN" dirty="0" smtClean="0"/>
              <a:t>I. Viết Service Provider</a:t>
            </a:r>
            <a:endParaRPr lang="en-US" dirty="0"/>
          </a:p>
        </p:txBody>
      </p:sp>
      <p:sp>
        <p:nvSpPr>
          <p:cNvPr id="6" name="TextBox 5"/>
          <p:cNvSpPr txBox="1"/>
          <p:nvPr/>
        </p:nvSpPr>
        <p:spPr>
          <a:xfrm>
            <a:off x="2133486" y="2213811"/>
            <a:ext cx="8153513" cy="369332"/>
          </a:xfrm>
          <a:prstGeom prst="rect">
            <a:avLst/>
          </a:prstGeom>
          <a:noFill/>
        </p:spPr>
        <p:txBody>
          <a:bodyPr wrap="square" rtlCol="0">
            <a:spAutoFit/>
          </a:bodyPr>
          <a:lstStyle/>
          <a:p>
            <a:pPr marL="285750" indent="-285750">
              <a:buFontTx/>
              <a:buChar char="-"/>
            </a:pPr>
            <a:r>
              <a:rPr lang="en-US" dirty="0" smtClean="0"/>
              <a:t>Artisan </a:t>
            </a:r>
            <a:r>
              <a:rPr lang="en-US" dirty="0"/>
              <a:t>CLI </a:t>
            </a:r>
            <a:r>
              <a:rPr lang="vi-VN" dirty="0" smtClean="0"/>
              <a:t>có thể tạo ra một Provider mới thông qua câu lệnh </a:t>
            </a:r>
            <a:r>
              <a:rPr lang="en-US" dirty="0" err="1" smtClean="0"/>
              <a:t>make:provider</a:t>
            </a:r>
            <a:r>
              <a:rPr lang="en-US" dirty="0"/>
              <a:t> </a:t>
            </a:r>
            <a:r>
              <a:rPr lang="en-US" dirty="0" smtClean="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016" y="2907411"/>
            <a:ext cx="5359400" cy="469900"/>
          </a:xfrm>
          <a:prstGeom prst="rect">
            <a:avLst/>
          </a:prstGeom>
        </p:spPr>
      </p:pic>
      <p:sp>
        <p:nvSpPr>
          <p:cNvPr id="8" name="TextBox 7"/>
          <p:cNvSpPr txBox="1"/>
          <p:nvPr/>
        </p:nvSpPr>
        <p:spPr>
          <a:xfrm>
            <a:off x="2133487" y="3753452"/>
            <a:ext cx="8472350" cy="1754326"/>
          </a:xfrm>
          <a:prstGeom prst="rect">
            <a:avLst/>
          </a:prstGeom>
          <a:noFill/>
        </p:spPr>
        <p:txBody>
          <a:bodyPr wrap="square" rtlCol="0">
            <a:spAutoFit/>
          </a:bodyPr>
          <a:lstStyle/>
          <a:p>
            <a:pPr marL="285750" indent="-285750">
              <a:buFontTx/>
              <a:buChar char="-"/>
            </a:pPr>
            <a:r>
              <a:rPr lang="vi-VN" dirty="0" smtClean="0"/>
              <a:t>Tất cả các class Provider phải extends từ abstract class ServiceProvider</a:t>
            </a:r>
          </a:p>
          <a:p>
            <a:pPr marL="285750" indent="-285750">
              <a:buFontTx/>
              <a:buChar char="-"/>
            </a:pPr>
            <a:endParaRPr lang="en-US" dirty="0" smtClean="0"/>
          </a:p>
          <a:p>
            <a:pPr marL="285750" indent="-285750">
              <a:buFontTx/>
              <a:buChar char="-"/>
            </a:pPr>
            <a:endParaRPr lang="vi-VN" dirty="0" smtClean="0"/>
          </a:p>
          <a:p>
            <a:pPr marL="285750" indent="-285750">
              <a:buFontTx/>
              <a:buChar char="-"/>
            </a:pPr>
            <a:endParaRPr lang="vi-VN" dirty="0" smtClean="0"/>
          </a:p>
          <a:p>
            <a:pPr marL="285750" indent="-285750">
              <a:buFontTx/>
              <a:buChar char="-"/>
            </a:pPr>
            <a:r>
              <a:rPr lang="vi-VN" dirty="0" smtClean="0"/>
              <a:t>Do đó hầu hết các Provider chứa một phương thức register và một phương thức boot</a:t>
            </a:r>
          </a:p>
        </p:txBody>
      </p:sp>
      <p:sp>
        <p:nvSpPr>
          <p:cNvPr id="2" name="Right Arrow 1"/>
          <p:cNvSpPr/>
          <p:nvPr/>
        </p:nvSpPr>
        <p:spPr>
          <a:xfrm>
            <a:off x="2710498" y="4359115"/>
            <a:ext cx="410308" cy="204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266171" y="4292061"/>
            <a:ext cx="3235569" cy="338554"/>
          </a:xfrm>
          <a:prstGeom prst="rect">
            <a:avLst/>
          </a:prstGeom>
          <a:noFill/>
        </p:spPr>
        <p:txBody>
          <a:bodyPr wrap="square" rtlCol="0">
            <a:spAutoFit/>
          </a:bodyPr>
          <a:lstStyle/>
          <a:p>
            <a:r>
              <a:rPr lang="vi-VN" sz="1600" dirty="0" smtClean="0"/>
              <a:t>Phải chứa hàm register()</a:t>
            </a:r>
            <a:endParaRPr lang="en-US" sz="1600" dirty="0"/>
          </a:p>
        </p:txBody>
      </p:sp>
    </p:spTree>
    <p:extLst>
      <p:ext uri="{BB962C8B-B14F-4D97-AF65-F5344CB8AC3E}">
        <p14:creationId xmlns:p14="http://schemas.microsoft.com/office/powerpoint/2010/main" val="294445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586162" y="1654593"/>
            <a:ext cx="2658979" cy="369332"/>
          </a:xfrm>
          <a:prstGeom prst="rect">
            <a:avLst/>
          </a:prstGeom>
          <a:noFill/>
        </p:spPr>
        <p:txBody>
          <a:bodyPr wrap="square" rtlCol="0">
            <a:spAutoFit/>
          </a:bodyPr>
          <a:lstStyle/>
          <a:p>
            <a:r>
              <a:rPr lang="vi-VN" dirty="0" smtClean="0"/>
              <a:t>I. Viết Service Provider</a:t>
            </a:r>
            <a:endParaRPr lang="en-US" dirty="0"/>
          </a:p>
        </p:txBody>
      </p:sp>
      <p:sp>
        <p:nvSpPr>
          <p:cNvPr id="6" name="TextBox 5"/>
          <p:cNvSpPr txBox="1"/>
          <p:nvPr/>
        </p:nvSpPr>
        <p:spPr>
          <a:xfrm>
            <a:off x="2009272" y="2261395"/>
            <a:ext cx="2671011" cy="369332"/>
          </a:xfrm>
          <a:prstGeom prst="rect">
            <a:avLst/>
          </a:prstGeom>
          <a:noFill/>
        </p:spPr>
        <p:txBody>
          <a:bodyPr wrap="square" rtlCol="0">
            <a:spAutoFit/>
          </a:bodyPr>
          <a:lstStyle/>
          <a:p>
            <a:r>
              <a:rPr lang="en-US" dirty="0" smtClean="0"/>
              <a:t>1. </a:t>
            </a:r>
            <a:r>
              <a:rPr lang="vi-VN" dirty="0" smtClean="0"/>
              <a:t>Register method </a:t>
            </a:r>
            <a:endParaRPr lang="en-US" dirty="0"/>
          </a:p>
        </p:txBody>
      </p:sp>
      <p:sp>
        <p:nvSpPr>
          <p:cNvPr id="8" name="TextBox 7"/>
          <p:cNvSpPr txBox="1"/>
          <p:nvPr/>
        </p:nvSpPr>
        <p:spPr>
          <a:xfrm>
            <a:off x="2671011" y="2868197"/>
            <a:ext cx="7934826" cy="1754326"/>
          </a:xfrm>
          <a:prstGeom prst="rect">
            <a:avLst/>
          </a:prstGeom>
          <a:noFill/>
        </p:spPr>
        <p:txBody>
          <a:bodyPr wrap="square" rtlCol="0">
            <a:spAutoFit/>
          </a:bodyPr>
          <a:lstStyle/>
          <a:p>
            <a:pPr marL="285750" indent="-285750">
              <a:buFontTx/>
              <a:buChar char="-"/>
            </a:pPr>
            <a:r>
              <a:rPr lang="vi-VN" dirty="0" smtClean="0"/>
              <a:t>Trong phương thức register bạn chỉ nên </a:t>
            </a:r>
            <a:r>
              <a:rPr lang="en-US" dirty="0" err="1"/>
              <a:t>chỉ</a:t>
            </a:r>
            <a:r>
              <a:rPr lang="en-US" dirty="0"/>
              <a:t> </a:t>
            </a:r>
            <a:r>
              <a:rPr lang="en-US" dirty="0" err="1" smtClean="0"/>
              <a:t>nên</a:t>
            </a:r>
            <a:r>
              <a:rPr lang="en-US" dirty="0"/>
              <a:t> </a:t>
            </a:r>
            <a:r>
              <a:rPr lang="vi-VN" dirty="0" smtClean="0"/>
              <a:t>bind vào trong service container</a:t>
            </a:r>
            <a:r>
              <a:rPr lang="en-US" dirty="0" smtClean="0"/>
              <a:t> </a:t>
            </a:r>
            <a:endParaRPr lang="en-US" dirty="0"/>
          </a:p>
          <a:p>
            <a:pPr marL="285750" indent="-285750">
              <a:buFontTx/>
              <a:buChar char="-"/>
            </a:pPr>
            <a:endParaRPr lang="en-US" dirty="0" smtClean="0"/>
          </a:p>
          <a:p>
            <a:pPr marL="285750" indent="-285750">
              <a:buFontTx/>
              <a:buChar char="-"/>
            </a:pPr>
            <a:r>
              <a:rPr lang="vi-VN" dirty="0" smtClean="0"/>
              <a:t>Bên trong Provider, ta sử dụng thuộc tính $app để truy nhập vào service container ( thực hiện các lệnh bind hoặc resolve)</a:t>
            </a:r>
          </a:p>
          <a:p>
            <a:pPr marL="285750" indent="-285750">
              <a:buFontTx/>
              <a:buChar char="-"/>
            </a:pPr>
            <a:endParaRPr lang="vi-VN" dirty="0" smtClean="0"/>
          </a:p>
        </p:txBody>
      </p:sp>
    </p:spTree>
    <p:extLst>
      <p:ext uri="{BB962C8B-B14F-4D97-AF65-F5344CB8AC3E}">
        <p14:creationId xmlns:p14="http://schemas.microsoft.com/office/powerpoint/2010/main" val="2026620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703394" y="1617492"/>
            <a:ext cx="2658979" cy="369332"/>
          </a:xfrm>
          <a:prstGeom prst="rect">
            <a:avLst/>
          </a:prstGeom>
          <a:noFill/>
        </p:spPr>
        <p:txBody>
          <a:bodyPr wrap="square" rtlCol="0">
            <a:spAutoFit/>
          </a:bodyPr>
          <a:lstStyle/>
          <a:p>
            <a:r>
              <a:rPr lang="vi-VN" dirty="0" smtClean="0"/>
              <a:t>I. Viết Service Provider</a:t>
            </a:r>
            <a:endParaRPr lang="en-US" dirty="0"/>
          </a:p>
        </p:txBody>
      </p:sp>
      <p:sp>
        <p:nvSpPr>
          <p:cNvPr id="6" name="TextBox 5"/>
          <p:cNvSpPr txBox="1"/>
          <p:nvPr/>
        </p:nvSpPr>
        <p:spPr>
          <a:xfrm>
            <a:off x="2056165" y="2200871"/>
            <a:ext cx="2671011" cy="369332"/>
          </a:xfrm>
          <a:prstGeom prst="rect">
            <a:avLst/>
          </a:prstGeom>
          <a:noFill/>
        </p:spPr>
        <p:txBody>
          <a:bodyPr wrap="square" rtlCol="0">
            <a:spAutoFit/>
          </a:bodyPr>
          <a:lstStyle/>
          <a:p>
            <a:r>
              <a:rPr lang="en-US" dirty="0" smtClean="0"/>
              <a:t>1. </a:t>
            </a:r>
            <a:r>
              <a:rPr lang="vi-VN" dirty="0" smtClean="0"/>
              <a:t>Register method </a:t>
            </a:r>
            <a:endParaRPr lang="en-US" dirty="0"/>
          </a:p>
        </p:txBody>
      </p:sp>
      <p:sp>
        <p:nvSpPr>
          <p:cNvPr id="7" name="TextBox 6"/>
          <p:cNvSpPr txBox="1"/>
          <p:nvPr/>
        </p:nvSpPr>
        <p:spPr>
          <a:xfrm>
            <a:off x="2671011" y="2654816"/>
            <a:ext cx="7934826" cy="923330"/>
          </a:xfrm>
          <a:prstGeom prst="rect">
            <a:avLst/>
          </a:prstGeom>
          <a:noFill/>
        </p:spPr>
        <p:txBody>
          <a:bodyPr wrap="square" rtlCol="0">
            <a:spAutoFit/>
          </a:bodyPr>
          <a:lstStyle/>
          <a:p>
            <a:pPr marL="285750" indent="-285750">
              <a:buFontTx/>
              <a:buChar char="-"/>
            </a:pPr>
            <a:r>
              <a:rPr lang="vi-VN" dirty="0" smtClean="0"/>
              <a:t>Thuộc tính bindings và singletons hỗ trợ khi bạn muốn đăng ký nhiều binding: </a:t>
            </a:r>
            <a:endParaRPr lang="en-US"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974" y="3433248"/>
            <a:ext cx="6692900" cy="79742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974" y="4461862"/>
            <a:ext cx="6692900" cy="866274"/>
          </a:xfrm>
          <a:prstGeom prst="rect">
            <a:avLst/>
          </a:prstGeom>
        </p:spPr>
      </p:pic>
      <p:sp>
        <p:nvSpPr>
          <p:cNvPr id="10" name="TextBox 9"/>
          <p:cNvSpPr txBox="1"/>
          <p:nvPr/>
        </p:nvSpPr>
        <p:spPr>
          <a:xfrm>
            <a:off x="2671011" y="5547177"/>
            <a:ext cx="7934826" cy="646331"/>
          </a:xfrm>
          <a:prstGeom prst="rect">
            <a:avLst/>
          </a:prstGeom>
          <a:noFill/>
        </p:spPr>
        <p:txBody>
          <a:bodyPr wrap="square" rtlCol="0">
            <a:spAutoFit/>
          </a:bodyPr>
          <a:lstStyle/>
          <a:p>
            <a:pPr marL="285750" indent="-285750">
              <a:buFontTx/>
              <a:buChar char="-"/>
            </a:pPr>
            <a:r>
              <a:rPr lang="vi-VN" dirty="0" smtClean="0"/>
              <a:t>Khi Service Provider được load, Laravel sẽ tự động check các thuộc tính $bindings và $singletons để tự động binding </a:t>
            </a:r>
            <a:endParaRPr lang="en-US" dirty="0"/>
          </a:p>
        </p:txBody>
      </p:sp>
    </p:spTree>
    <p:extLst>
      <p:ext uri="{BB962C8B-B14F-4D97-AF65-F5344CB8AC3E}">
        <p14:creationId xmlns:p14="http://schemas.microsoft.com/office/powerpoint/2010/main" val="805272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31758" y="508752"/>
            <a:ext cx="9107905" cy="8026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dirty="0" smtClean="0"/>
              <a:t>Luồng  xử lý Request</a:t>
            </a:r>
            <a:endParaRPr lang="en-US" dirty="0"/>
          </a:p>
        </p:txBody>
      </p:sp>
      <p:sp>
        <p:nvSpPr>
          <p:cNvPr id="5" name="TextBox 4"/>
          <p:cNvSpPr txBox="1"/>
          <p:nvPr/>
        </p:nvSpPr>
        <p:spPr>
          <a:xfrm>
            <a:off x="1445024" y="3084527"/>
            <a:ext cx="1058779" cy="369332"/>
          </a:xfrm>
          <a:prstGeom prst="rect">
            <a:avLst/>
          </a:prstGeom>
          <a:noFill/>
        </p:spPr>
        <p:txBody>
          <a:bodyPr wrap="square" rtlCol="0">
            <a:spAutoFit/>
          </a:bodyPr>
          <a:lstStyle/>
          <a:p>
            <a:r>
              <a:rPr lang="vi-VN" dirty="0" smtClean="0"/>
              <a:t>Request </a:t>
            </a:r>
            <a:endParaRPr lang="en-US" dirty="0"/>
          </a:p>
        </p:txBody>
      </p:sp>
      <p:sp>
        <p:nvSpPr>
          <p:cNvPr id="6" name="Right Arrow 5"/>
          <p:cNvSpPr/>
          <p:nvPr/>
        </p:nvSpPr>
        <p:spPr>
          <a:xfrm>
            <a:off x="2503803" y="3240936"/>
            <a:ext cx="1852863" cy="9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82997" y="3104397"/>
            <a:ext cx="1864895" cy="369332"/>
          </a:xfrm>
          <a:prstGeom prst="rect">
            <a:avLst/>
          </a:prstGeom>
          <a:noFill/>
        </p:spPr>
        <p:txBody>
          <a:bodyPr wrap="square" rtlCol="0">
            <a:spAutoFit/>
          </a:bodyPr>
          <a:lstStyle/>
          <a:p>
            <a:r>
              <a:rPr lang="en-US" dirty="0" smtClean="0"/>
              <a:t>P</a:t>
            </a:r>
            <a:r>
              <a:rPr lang="vi-VN" dirty="0" smtClean="0"/>
              <a:t>ublic/index.php</a:t>
            </a:r>
            <a:endParaRPr lang="en-US" dirty="0"/>
          </a:p>
        </p:txBody>
      </p:sp>
      <p:sp>
        <p:nvSpPr>
          <p:cNvPr id="8" name="TextBox 7"/>
          <p:cNvSpPr txBox="1"/>
          <p:nvPr/>
        </p:nvSpPr>
        <p:spPr>
          <a:xfrm>
            <a:off x="2679765" y="2992194"/>
            <a:ext cx="1660358" cy="276999"/>
          </a:xfrm>
          <a:prstGeom prst="rect">
            <a:avLst/>
          </a:prstGeom>
          <a:noFill/>
        </p:spPr>
        <p:txBody>
          <a:bodyPr wrap="square" rtlCol="0">
            <a:spAutoFit/>
          </a:bodyPr>
          <a:lstStyle/>
          <a:p>
            <a:r>
              <a:rPr lang="vi-VN" sz="1200" dirty="0" smtClean="0"/>
              <a:t>Được gửi đến </a:t>
            </a:r>
            <a:endParaRPr lang="en-US" sz="1200" dirty="0"/>
          </a:p>
        </p:txBody>
      </p:sp>
      <p:sp>
        <p:nvSpPr>
          <p:cNvPr id="9" name="TextBox 8"/>
          <p:cNvSpPr txBox="1"/>
          <p:nvPr/>
        </p:nvSpPr>
        <p:spPr>
          <a:xfrm>
            <a:off x="2693300" y="3337190"/>
            <a:ext cx="1473869" cy="276999"/>
          </a:xfrm>
          <a:prstGeom prst="rect">
            <a:avLst/>
          </a:prstGeom>
          <a:noFill/>
        </p:spPr>
        <p:txBody>
          <a:bodyPr wrap="square" rtlCol="0">
            <a:spAutoFit/>
          </a:bodyPr>
          <a:lstStyle/>
          <a:p>
            <a:r>
              <a:rPr lang="vi-VN" sz="1200" smtClean="0"/>
              <a:t>bởi web server </a:t>
            </a:r>
            <a:endParaRPr lang="en-US" sz="1200" dirty="0"/>
          </a:p>
        </p:txBody>
      </p:sp>
      <p:sp>
        <p:nvSpPr>
          <p:cNvPr id="10" name="TextBox 9"/>
          <p:cNvSpPr txBox="1"/>
          <p:nvPr/>
        </p:nvSpPr>
        <p:spPr>
          <a:xfrm>
            <a:off x="711097" y="3707065"/>
            <a:ext cx="1792706" cy="553998"/>
          </a:xfrm>
          <a:prstGeom prst="rect">
            <a:avLst/>
          </a:prstGeom>
          <a:noFill/>
        </p:spPr>
        <p:txBody>
          <a:bodyPr wrap="square" rtlCol="0">
            <a:spAutoFit/>
          </a:bodyPr>
          <a:lstStyle/>
          <a:p>
            <a:r>
              <a:rPr lang="vi-VN" sz="1000" dirty="0"/>
              <a:t>D</a:t>
            </a:r>
            <a:r>
              <a:rPr lang="vi-VN" sz="1000" dirty="0" smtClean="0"/>
              <a:t>o </a:t>
            </a:r>
            <a:r>
              <a:rPr lang="vi-VN" sz="1000" dirty="0"/>
              <a:t>Laravel đặt root document trỏ đến file </a:t>
            </a:r>
            <a:r>
              <a:rPr lang="vi-VN" sz="1000" dirty="0" smtClean="0"/>
              <a:t>public </a:t>
            </a:r>
            <a:endParaRPr lang="en-US" sz="1000" dirty="0"/>
          </a:p>
          <a:p>
            <a:endParaRPr lang="en-US" sz="1000" dirty="0"/>
          </a:p>
        </p:txBody>
      </p:sp>
      <p:cxnSp>
        <p:nvCxnSpPr>
          <p:cNvPr id="12" name="Straight Arrow Connector 11"/>
          <p:cNvCxnSpPr/>
          <p:nvPr/>
        </p:nvCxnSpPr>
        <p:spPr>
          <a:xfrm flipV="1">
            <a:off x="2055626" y="3592358"/>
            <a:ext cx="857250" cy="182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riangle 13"/>
          <p:cNvSpPr/>
          <p:nvPr/>
        </p:nvSpPr>
        <p:spPr>
          <a:xfrm rot="16200000">
            <a:off x="6603563" y="2736524"/>
            <a:ext cx="661737" cy="117307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08982" y="1609460"/>
            <a:ext cx="3059723" cy="34554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434" y="1802835"/>
            <a:ext cx="2598821" cy="236174"/>
          </a:xfrm>
          <a:prstGeom prst="rect">
            <a:avLst/>
          </a:prstGeom>
        </p:spPr>
      </p:pic>
      <p:cxnSp>
        <p:nvCxnSpPr>
          <p:cNvPr id="18" name="Curved Connector 17"/>
          <p:cNvCxnSpPr/>
          <p:nvPr/>
        </p:nvCxnSpPr>
        <p:spPr>
          <a:xfrm rot="10800000" flipH="1" flipV="1">
            <a:off x="7631492" y="1877602"/>
            <a:ext cx="246648" cy="566619"/>
          </a:xfrm>
          <a:prstGeom prst="curvedConnector4">
            <a:avLst>
              <a:gd name="adj1" fmla="val -49906"/>
              <a:gd name="adj2" fmla="val 9973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42076" y="2154770"/>
            <a:ext cx="2368062" cy="646331"/>
          </a:xfrm>
          <a:prstGeom prst="rect">
            <a:avLst/>
          </a:prstGeom>
          <a:noFill/>
        </p:spPr>
        <p:txBody>
          <a:bodyPr wrap="square" rtlCol="0">
            <a:spAutoFit/>
          </a:bodyPr>
          <a:lstStyle/>
          <a:p>
            <a:r>
              <a:rPr lang="vi-VN" sz="1200" dirty="0" smtClean="0"/>
              <a:t>Composer </a:t>
            </a:r>
            <a:r>
              <a:rPr lang="vi-VN" sz="1200" dirty="0"/>
              <a:t>autoloader được đăng ký</a:t>
            </a:r>
          </a:p>
          <a:p>
            <a:r>
              <a:rPr lang="vi-VN" sz="1200" dirty="0" smtClean="0"/>
              <a:t> </a:t>
            </a:r>
            <a:endParaRPr lang="en-US" sz="1200" dirty="0"/>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244" y="3608273"/>
            <a:ext cx="2839197" cy="248090"/>
          </a:xfrm>
          <a:prstGeom prst="rect">
            <a:avLst/>
          </a:prstGeom>
        </p:spPr>
      </p:pic>
      <p:sp>
        <p:nvSpPr>
          <p:cNvPr id="37" name="TextBox 36"/>
          <p:cNvSpPr txBox="1"/>
          <p:nvPr/>
        </p:nvSpPr>
        <p:spPr>
          <a:xfrm>
            <a:off x="7942076" y="3973795"/>
            <a:ext cx="2368062" cy="1015663"/>
          </a:xfrm>
          <a:prstGeom prst="rect">
            <a:avLst/>
          </a:prstGeom>
          <a:noFill/>
        </p:spPr>
        <p:txBody>
          <a:bodyPr wrap="square" rtlCol="0">
            <a:spAutoFit/>
          </a:bodyPr>
          <a:lstStyle/>
          <a:p>
            <a:r>
              <a:rPr lang="vi-VN" sz="1200" dirty="0" smtClean="0"/>
              <a:t>Lấy về một instance của laravel và bind một số interface quan trọng vào container như Kernel, ExceptionHandler để sử dụng khi cần </a:t>
            </a:r>
            <a:endParaRPr lang="en-US" sz="1200" dirty="0"/>
          </a:p>
        </p:txBody>
      </p:sp>
      <p:cxnSp>
        <p:nvCxnSpPr>
          <p:cNvPr id="50" name="Curved Connector 49"/>
          <p:cNvCxnSpPr/>
          <p:nvPr/>
        </p:nvCxnSpPr>
        <p:spPr>
          <a:xfrm rot="10800000" flipH="1" flipV="1">
            <a:off x="7552205" y="3856363"/>
            <a:ext cx="246648" cy="566619"/>
          </a:xfrm>
          <a:prstGeom prst="curvedConnector4">
            <a:avLst>
              <a:gd name="adj1" fmla="val -49906"/>
              <a:gd name="adj2" fmla="val 99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3" idx="3"/>
          </p:cNvCxnSpPr>
          <p:nvPr/>
        </p:nvCxnSpPr>
        <p:spPr>
          <a:xfrm>
            <a:off x="6352858" y="1864942"/>
            <a:ext cx="1142497" cy="93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356666" y="1664887"/>
            <a:ext cx="1996192" cy="400110"/>
          </a:xfrm>
          <a:prstGeom prst="rect">
            <a:avLst/>
          </a:prstGeom>
          <a:noFill/>
        </p:spPr>
        <p:txBody>
          <a:bodyPr wrap="square" rtlCol="0">
            <a:spAutoFit/>
          </a:bodyPr>
          <a:lstStyle/>
          <a:p>
            <a:r>
              <a:rPr lang="en-US" sz="1000" dirty="0" smtClean="0"/>
              <a:t>L</a:t>
            </a:r>
            <a:r>
              <a:rPr lang="vi-VN" sz="1000" dirty="0" smtClean="0"/>
              <a:t>oad ra các thư viện/package được install từ composer ra </a:t>
            </a:r>
            <a:endParaRPr lang="en-US" sz="1000" dirty="0"/>
          </a:p>
        </p:txBody>
      </p:sp>
      <p:cxnSp>
        <p:nvCxnSpPr>
          <p:cNvPr id="55" name="Straight Arrow Connector 54"/>
          <p:cNvCxnSpPr/>
          <p:nvPr/>
        </p:nvCxnSpPr>
        <p:spPr>
          <a:xfrm flipH="1">
            <a:off x="10391401" y="3512267"/>
            <a:ext cx="475891" cy="474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0867292" y="3116442"/>
            <a:ext cx="1066800" cy="553998"/>
          </a:xfrm>
          <a:prstGeom prst="rect">
            <a:avLst/>
          </a:prstGeom>
          <a:noFill/>
        </p:spPr>
        <p:txBody>
          <a:bodyPr wrap="square" rtlCol="0">
            <a:spAutoFit/>
          </a:bodyPr>
          <a:lstStyle/>
          <a:p>
            <a:r>
              <a:rPr lang="vi-VN" sz="1000" smtClean="0"/>
              <a:t>Khởi tạo khung làm việc của laravel</a:t>
            </a:r>
            <a:endParaRPr lang="en-US" sz="1000" dirty="0"/>
          </a:p>
        </p:txBody>
      </p:sp>
      <p:sp>
        <p:nvSpPr>
          <p:cNvPr id="61" name="Right Arrow 60"/>
          <p:cNvSpPr/>
          <p:nvPr/>
        </p:nvSpPr>
        <p:spPr>
          <a:xfrm rot="5400000">
            <a:off x="4956746" y="3725645"/>
            <a:ext cx="681831" cy="14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420800" y="4162222"/>
            <a:ext cx="2239103" cy="369332"/>
          </a:xfrm>
          <a:prstGeom prst="rect">
            <a:avLst/>
          </a:prstGeom>
          <a:noFill/>
        </p:spPr>
        <p:txBody>
          <a:bodyPr wrap="square" rtlCol="0">
            <a:spAutoFit/>
          </a:bodyPr>
          <a:lstStyle/>
          <a:p>
            <a:r>
              <a:rPr lang="vi-VN" dirty="0" smtClean="0"/>
              <a:t>Đăng ký Autoloader</a:t>
            </a:r>
            <a:endParaRPr lang="en-US" dirty="0"/>
          </a:p>
        </p:txBody>
      </p:sp>
      <p:sp>
        <p:nvSpPr>
          <p:cNvPr id="63" name="Right Arrow 62"/>
          <p:cNvSpPr/>
          <p:nvPr/>
        </p:nvSpPr>
        <p:spPr>
          <a:xfrm rot="5400000">
            <a:off x="4956746" y="4871740"/>
            <a:ext cx="681831" cy="146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482997" y="5358151"/>
            <a:ext cx="1992923" cy="646331"/>
          </a:xfrm>
          <a:prstGeom prst="rect">
            <a:avLst/>
          </a:prstGeom>
          <a:noFill/>
        </p:spPr>
        <p:txBody>
          <a:bodyPr wrap="square" rtlCol="0">
            <a:spAutoFit/>
          </a:bodyPr>
          <a:lstStyle/>
          <a:p>
            <a:r>
              <a:rPr lang="vi-VN" dirty="0" smtClean="0"/>
              <a:t>Lấy về 1 instance của laravel</a:t>
            </a:r>
            <a:endParaRPr lang="en-US" dirty="0"/>
          </a:p>
        </p:txBody>
      </p:sp>
    </p:spTree>
    <p:extLst>
      <p:ext uri="{BB962C8B-B14F-4D97-AF65-F5344CB8AC3E}">
        <p14:creationId xmlns:p14="http://schemas.microsoft.com/office/powerpoint/2010/main" val="1575781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586163" y="1654593"/>
            <a:ext cx="2658979" cy="369332"/>
          </a:xfrm>
          <a:prstGeom prst="rect">
            <a:avLst/>
          </a:prstGeom>
          <a:noFill/>
        </p:spPr>
        <p:txBody>
          <a:bodyPr wrap="square" rtlCol="0">
            <a:spAutoFit/>
          </a:bodyPr>
          <a:lstStyle/>
          <a:p>
            <a:r>
              <a:rPr lang="vi-VN" dirty="0" smtClean="0"/>
              <a:t>I. Viết Service Provider</a:t>
            </a:r>
            <a:endParaRPr lang="en-US" dirty="0"/>
          </a:p>
        </p:txBody>
      </p:sp>
      <p:sp>
        <p:nvSpPr>
          <p:cNvPr id="6" name="TextBox 5"/>
          <p:cNvSpPr txBox="1"/>
          <p:nvPr/>
        </p:nvSpPr>
        <p:spPr>
          <a:xfrm>
            <a:off x="2021304" y="2189747"/>
            <a:ext cx="2671011" cy="369332"/>
          </a:xfrm>
          <a:prstGeom prst="rect">
            <a:avLst/>
          </a:prstGeom>
          <a:noFill/>
        </p:spPr>
        <p:txBody>
          <a:bodyPr wrap="square" rtlCol="0">
            <a:spAutoFit/>
          </a:bodyPr>
          <a:lstStyle/>
          <a:p>
            <a:r>
              <a:rPr lang="en-US" dirty="0"/>
              <a:t>2</a:t>
            </a:r>
            <a:r>
              <a:rPr lang="en-US" dirty="0" smtClean="0"/>
              <a:t>. </a:t>
            </a:r>
            <a:r>
              <a:rPr lang="vi-VN" dirty="0" smtClean="0"/>
              <a:t>Boot method </a:t>
            </a:r>
            <a:endParaRPr lang="en-US" dirty="0"/>
          </a:p>
        </p:txBody>
      </p:sp>
      <p:sp>
        <p:nvSpPr>
          <p:cNvPr id="7" name="TextBox 6"/>
          <p:cNvSpPr txBox="1"/>
          <p:nvPr/>
        </p:nvSpPr>
        <p:spPr>
          <a:xfrm>
            <a:off x="2671011" y="2724901"/>
            <a:ext cx="7934826" cy="923330"/>
          </a:xfrm>
          <a:prstGeom prst="rect">
            <a:avLst/>
          </a:prstGeom>
          <a:noFill/>
        </p:spPr>
        <p:txBody>
          <a:bodyPr wrap="square" rtlCol="0">
            <a:spAutoFit/>
          </a:bodyPr>
          <a:lstStyle/>
          <a:p>
            <a:pPr marL="285750" indent="-285750">
              <a:buFontTx/>
              <a:buChar char="-"/>
            </a:pPr>
            <a:r>
              <a:rPr lang="en-US" dirty="0" err="1" smtClean="0"/>
              <a:t>Phương</a:t>
            </a:r>
            <a:r>
              <a:rPr lang="en-US" dirty="0" smtClean="0"/>
              <a:t> </a:t>
            </a:r>
            <a:r>
              <a:rPr lang="vi-VN" dirty="0" smtClean="0"/>
              <a:t>thức</a:t>
            </a:r>
            <a:r>
              <a:rPr lang="en-US" dirty="0" smtClean="0"/>
              <a:t> </a:t>
            </a:r>
            <a:r>
              <a:rPr lang="vi-VN" dirty="0" smtClean="0"/>
              <a:t>boot()</a:t>
            </a:r>
            <a:r>
              <a:rPr lang="en-US" dirty="0" smtClean="0"/>
              <a:t> </a:t>
            </a:r>
            <a:r>
              <a:rPr lang="en-US" dirty="0" err="1" smtClean="0"/>
              <a:t>được</a:t>
            </a:r>
            <a:r>
              <a:rPr lang="en-US" dirty="0" smtClean="0"/>
              <a:t> </a:t>
            </a:r>
            <a:r>
              <a:rPr lang="en-US" dirty="0" err="1" smtClean="0"/>
              <a:t>gọi</a:t>
            </a:r>
            <a:r>
              <a:rPr lang="en-US" dirty="0" smtClean="0"/>
              <a:t> </a:t>
            </a:r>
            <a:r>
              <a:rPr lang="vi-VN" dirty="0" smtClean="0"/>
              <a:t>khi mà toàn bộ</a:t>
            </a:r>
            <a:r>
              <a:rPr lang="en-US" dirty="0" smtClean="0"/>
              <a:t> </a:t>
            </a:r>
            <a:r>
              <a:rPr lang="en-US" dirty="0" err="1" smtClean="0"/>
              <a:t>các</a:t>
            </a:r>
            <a:r>
              <a:rPr lang="en-US" dirty="0" smtClean="0"/>
              <a:t> </a:t>
            </a:r>
            <a:r>
              <a:rPr lang="vi-VN" dirty="0" smtClean="0"/>
              <a:t>Service Provider</a:t>
            </a:r>
            <a:r>
              <a:rPr lang="en-US" dirty="0" smtClean="0"/>
              <a:t> </a:t>
            </a:r>
            <a:r>
              <a:rPr lang="en-US" dirty="0" err="1" smtClean="0"/>
              <a:t>đã</a:t>
            </a:r>
            <a:r>
              <a:rPr lang="en-US" dirty="0" smtClean="0"/>
              <a:t> </a:t>
            </a:r>
            <a:r>
              <a:rPr lang="en-US" dirty="0" err="1" smtClean="0"/>
              <a:t>được</a:t>
            </a:r>
            <a:r>
              <a:rPr lang="en-US" dirty="0" smtClean="0"/>
              <a:t> </a:t>
            </a:r>
            <a:r>
              <a:rPr lang="vi-VN" dirty="0" smtClean="0"/>
              <a:t>duyệt qua</a:t>
            </a:r>
          </a:p>
          <a:p>
            <a:pPr marL="285750" indent="-285750">
              <a:buFontTx/>
              <a:buChar cha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624" y="4300746"/>
            <a:ext cx="5435600" cy="1905000"/>
          </a:xfrm>
          <a:prstGeom prst="rect">
            <a:avLst/>
          </a:prstGeom>
        </p:spPr>
      </p:pic>
      <p:sp>
        <p:nvSpPr>
          <p:cNvPr id="2" name="Right Arrow 1"/>
          <p:cNvSpPr/>
          <p:nvPr/>
        </p:nvSpPr>
        <p:spPr>
          <a:xfrm>
            <a:off x="3315716" y="3550939"/>
            <a:ext cx="492369" cy="218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08085" y="3377416"/>
            <a:ext cx="6619991" cy="584775"/>
          </a:xfrm>
          <a:prstGeom prst="rect">
            <a:avLst/>
          </a:prstGeom>
          <a:noFill/>
        </p:spPr>
        <p:txBody>
          <a:bodyPr wrap="square" rtlCol="0">
            <a:spAutoFit/>
          </a:bodyPr>
          <a:lstStyle/>
          <a:p>
            <a:r>
              <a:rPr lang="vi-VN" sz="1600" smtClean="0"/>
              <a:t>Nếu muốn viết những xử lý có yêu cầu những service khác, thì ta nên viết nó trong hàm boot()</a:t>
            </a:r>
            <a:endParaRPr lang="en-US" sz="1600" dirty="0"/>
          </a:p>
        </p:txBody>
      </p:sp>
    </p:spTree>
    <p:extLst>
      <p:ext uri="{BB962C8B-B14F-4D97-AF65-F5344CB8AC3E}">
        <p14:creationId xmlns:p14="http://schemas.microsoft.com/office/powerpoint/2010/main" val="526598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586162" y="1394825"/>
            <a:ext cx="2658979" cy="369332"/>
          </a:xfrm>
          <a:prstGeom prst="rect">
            <a:avLst/>
          </a:prstGeom>
          <a:noFill/>
        </p:spPr>
        <p:txBody>
          <a:bodyPr wrap="square" rtlCol="0">
            <a:spAutoFit/>
          </a:bodyPr>
          <a:lstStyle/>
          <a:p>
            <a:r>
              <a:rPr lang="vi-VN" dirty="0" smtClean="0"/>
              <a:t>II. Registing Provider</a:t>
            </a:r>
            <a:endParaRPr lang="en-US" dirty="0"/>
          </a:p>
        </p:txBody>
      </p:sp>
      <p:sp>
        <p:nvSpPr>
          <p:cNvPr id="6" name="TextBox 5"/>
          <p:cNvSpPr txBox="1"/>
          <p:nvPr/>
        </p:nvSpPr>
        <p:spPr>
          <a:xfrm>
            <a:off x="2009274" y="2216341"/>
            <a:ext cx="7615989" cy="646331"/>
          </a:xfrm>
          <a:prstGeom prst="rect">
            <a:avLst/>
          </a:prstGeom>
          <a:noFill/>
        </p:spPr>
        <p:txBody>
          <a:bodyPr wrap="square" rtlCol="0">
            <a:spAutoFit/>
          </a:bodyPr>
          <a:lstStyle/>
          <a:p>
            <a:pPr marL="285750" indent="-285750">
              <a:buFontTx/>
              <a:buChar char="-"/>
            </a:pPr>
            <a:r>
              <a:rPr lang="vi-VN" dirty="0" smtClean="0"/>
              <a:t>Vì tất cả các Service Provider được đăng ký ở trong file config/app.php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500" y="3868854"/>
            <a:ext cx="6223000" cy="1778000"/>
          </a:xfrm>
          <a:prstGeom prst="rect">
            <a:avLst/>
          </a:prstGeom>
        </p:spPr>
      </p:pic>
      <p:sp>
        <p:nvSpPr>
          <p:cNvPr id="2" name="Right Arrow 1"/>
          <p:cNvSpPr/>
          <p:nvPr/>
        </p:nvSpPr>
        <p:spPr>
          <a:xfrm>
            <a:off x="2750527" y="3025315"/>
            <a:ext cx="467946" cy="226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376246" y="2961575"/>
            <a:ext cx="6342185" cy="584775"/>
          </a:xfrm>
          <a:prstGeom prst="rect">
            <a:avLst/>
          </a:prstGeom>
          <a:noFill/>
        </p:spPr>
        <p:txBody>
          <a:bodyPr wrap="square" rtlCol="0">
            <a:spAutoFit/>
          </a:bodyPr>
          <a:lstStyle/>
          <a:p>
            <a:r>
              <a:rPr lang="vi-VN" sz="1600" dirty="0">
                <a:solidFill>
                  <a:srgbClr val="FF0000"/>
                </a:solidFill>
              </a:rPr>
              <a:t>Để đăng ký Provider của bạn, thêm nó vào mảng </a:t>
            </a:r>
            <a:r>
              <a:rPr lang="vi-VN" sz="1600" dirty="0" smtClean="0">
                <a:solidFill>
                  <a:srgbClr val="FF0000"/>
                </a:solidFill>
              </a:rPr>
              <a:t>providers</a:t>
            </a:r>
            <a:endParaRPr lang="vi-VN" sz="1600" dirty="0">
              <a:solidFill>
                <a:srgbClr val="FF0000"/>
              </a:solidFill>
            </a:endParaRPr>
          </a:p>
          <a:p>
            <a:endParaRPr lang="en-US" sz="1600" dirty="0">
              <a:solidFill>
                <a:srgbClr val="FF0000"/>
              </a:solidFill>
            </a:endParaRPr>
          </a:p>
        </p:txBody>
      </p:sp>
    </p:spTree>
    <p:extLst>
      <p:ext uri="{BB962C8B-B14F-4D97-AF65-F5344CB8AC3E}">
        <p14:creationId xmlns:p14="http://schemas.microsoft.com/office/powerpoint/2010/main" val="658302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5740" y="2544576"/>
            <a:ext cx="2180492" cy="2484623"/>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6" name="Rounded Rectangle 5"/>
          <p:cNvSpPr/>
          <p:nvPr/>
        </p:nvSpPr>
        <p:spPr>
          <a:xfrm>
            <a:off x="7561385" y="2180492"/>
            <a:ext cx="2543907" cy="261424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918938" y="1811160"/>
            <a:ext cx="1828800" cy="369332"/>
          </a:xfrm>
          <a:prstGeom prst="rect">
            <a:avLst/>
          </a:prstGeom>
          <a:noFill/>
        </p:spPr>
        <p:txBody>
          <a:bodyPr wrap="square" rtlCol="0">
            <a:spAutoFit/>
          </a:bodyPr>
          <a:lstStyle/>
          <a:p>
            <a:r>
              <a:rPr lang="en-US" dirty="0" smtClean="0"/>
              <a:t>C</a:t>
            </a:r>
            <a:r>
              <a:rPr lang="vi-VN" dirty="0" smtClean="0"/>
              <a:t>onfig/app.php</a:t>
            </a:r>
            <a:endParaRPr lang="en-US" dirty="0"/>
          </a:p>
        </p:txBody>
      </p:sp>
      <p:sp>
        <p:nvSpPr>
          <p:cNvPr id="8" name="TextBox 7"/>
          <p:cNvSpPr txBox="1"/>
          <p:nvPr/>
        </p:nvSpPr>
        <p:spPr>
          <a:xfrm>
            <a:off x="7986346" y="2854459"/>
            <a:ext cx="1693984" cy="1477328"/>
          </a:xfrm>
          <a:prstGeom prst="rect">
            <a:avLst/>
          </a:prstGeom>
          <a:solidFill>
            <a:schemeClr val="accent4">
              <a:lumMod val="20000"/>
              <a:lumOff val="80000"/>
            </a:schemeClr>
          </a:solidFill>
          <a:ln>
            <a:solidFill>
              <a:schemeClr val="accent4">
                <a:lumMod val="60000"/>
                <a:lumOff val="40000"/>
              </a:schemeClr>
            </a:solidFill>
          </a:ln>
        </p:spPr>
        <p:txBody>
          <a:bodyPr wrap="square" rtlCol="0">
            <a:spAutoFit/>
          </a:bodyPr>
          <a:lstStyle/>
          <a:p>
            <a:r>
              <a:rPr lang="en-US" dirty="0"/>
              <a:t>'providers' =&gt; </a:t>
            </a:r>
            <a:r>
              <a:rPr lang="en-US" dirty="0" smtClean="0"/>
              <a:t>[</a:t>
            </a:r>
          </a:p>
          <a:p>
            <a:r>
              <a:rPr lang="en-US" dirty="0" smtClean="0"/>
              <a:t>…,</a:t>
            </a:r>
          </a:p>
          <a:p>
            <a:r>
              <a:rPr lang="en-US" dirty="0" smtClean="0"/>
              <a:t>...;</a:t>
            </a:r>
          </a:p>
          <a:p>
            <a:r>
              <a:rPr lang="en-US" dirty="0" smtClean="0"/>
              <a:t>…</a:t>
            </a:r>
          </a:p>
          <a:p>
            <a:r>
              <a:rPr lang="en-US" dirty="0" smtClean="0"/>
              <a:t>]</a:t>
            </a:r>
            <a:endParaRPr lang="en-US" dirty="0"/>
          </a:p>
        </p:txBody>
      </p:sp>
      <p:sp>
        <p:nvSpPr>
          <p:cNvPr id="9" name="TextBox 8"/>
          <p:cNvSpPr txBox="1"/>
          <p:nvPr/>
        </p:nvSpPr>
        <p:spPr>
          <a:xfrm>
            <a:off x="1899140" y="2623625"/>
            <a:ext cx="1113692" cy="646331"/>
          </a:xfrm>
          <a:prstGeom prst="rect">
            <a:avLst/>
          </a:prstGeom>
          <a:noFill/>
        </p:spPr>
        <p:txBody>
          <a:bodyPr wrap="square" rtlCol="0">
            <a:spAutoFit/>
          </a:bodyPr>
          <a:lstStyle/>
          <a:p>
            <a:r>
              <a:rPr lang="vi-VN" dirty="0" smtClean="0"/>
              <a:t>Service Provider</a:t>
            </a:r>
            <a:endParaRPr lang="en-US" dirty="0"/>
          </a:p>
        </p:txBody>
      </p:sp>
      <p:sp>
        <p:nvSpPr>
          <p:cNvPr id="10" name="Right Arrow 9"/>
          <p:cNvSpPr/>
          <p:nvPr/>
        </p:nvSpPr>
        <p:spPr>
          <a:xfrm>
            <a:off x="4513385" y="3376246"/>
            <a:ext cx="2004646" cy="216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59570" y="3593122"/>
            <a:ext cx="1758461" cy="461665"/>
          </a:xfrm>
          <a:prstGeom prst="rect">
            <a:avLst/>
          </a:prstGeom>
          <a:noFill/>
        </p:spPr>
        <p:txBody>
          <a:bodyPr wrap="square" rtlCol="0">
            <a:spAutoFit/>
          </a:bodyPr>
          <a:lstStyle/>
          <a:p>
            <a:r>
              <a:rPr lang="en-US" sz="1200" dirty="0" smtClean="0"/>
              <a:t>K</a:t>
            </a:r>
            <a:r>
              <a:rPr lang="vi-VN" sz="1200" dirty="0" smtClean="0"/>
              <a:t>hai báo bên trong mảng ‘providers’</a:t>
            </a:r>
            <a:endParaRPr lang="en-US" sz="1200" dirty="0"/>
          </a:p>
        </p:txBody>
      </p:sp>
      <p:sp>
        <p:nvSpPr>
          <p:cNvPr id="12" name="TextBox 11"/>
          <p:cNvSpPr txBox="1"/>
          <p:nvPr/>
        </p:nvSpPr>
        <p:spPr>
          <a:xfrm>
            <a:off x="4759570" y="3131457"/>
            <a:ext cx="1430215" cy="276999"/>
          </a:xfrm>
          <a:prstGeom prst="rect">
            <a:avLst/>
          </a:prstGeom>
          <a:noFill/>
        </p:spPr>
        <p:txBody>
          <a:bodyPr wrap="square" rtlCol="0">
            <a:spAutoFit/>
          </a:bodyPr>
          <a:lstStyle/>
          <a:p>
            <a:r>
              <a:rPr lang="en-US" sz="1200" dirty="0" err="1" smtClean="0"/>
              <a:t>Đ</a:t>
            </a:r>
            <a:r>
              <a:rPr lang="vi-VN" sz="1200" dirty="0" smtClean="0"/>
              <a:t>ăng ký provider </a:t>
            </a:r>
            <a:endParaRPr lang="en-US" sz="1200" dirty="0"/>
          </a:p>
        </p:txBody>
      </p:sp>
      <p:sp>
        <p:nvSpPr>
          <p:cNvPr id="13" name="TextBox 12"/>
          <p:cNvSpPr txBox="1"/>
          <p:nvPr/>
        </p:nvSpPr>
        <p:spPr>
          <a:xfrm>
            <a:off x="1670540" y="3286630"/>
            <a:ext cx="1570891" cy="646331"/>
          </a:xfrm>
          <a:prstGeom prst="rect">
            <a:avLst/>
          </a:prstGeom>
          <a:solidFill>
            <a:schemeClr val="accent5">
              <a:lumMod val="20000"/>
              <a:lumOff val="80000"/>
            </a:schemeClr>
          </a:solidFill>
          <a:ln>
            <a:solidFill>
              <a:schemeClr val="accent5">
                <a:lumMod val="60000"/>
                <a:lumOff val="40000"/>
              </a:schemeClr>
            </a:solidFill>
          </a:ln>
        </p:spPr>
        <p:txBody>
          <a:bodyPr wrap="square" rtlCol="0">
            <a:spAutoFit/>
          </a:bodyPr>
          <a:lstStyle/>
          <a:p>
            <a:r>
              <a:rPr lang="vi-VN" dirty="0" smtClean="0"/>
              <a:t>Phương thức register()</a:t>
            </a:r>
            <a:endParaRPr lang="en-US" dirty="0"/>
          </a:p>
        </p:txBody>
      </p:sp>
      <p:sp>
        <p:nvSpPr>
          <p:cNvPr id="14" name="TextBox 13"/>
          <p:cNvSpPr txBox="1"/>
          <p:nvPr/>
        </p:nvSpPr>
        <p:spPr>
          <a:xfrm>
            <a:off x="1670540" y="4123563"/>
            <a:ext cx="1570891" cy="646331"/>
          </a:xfrm>
          <a:prstGeom prst="rect">
            <a:avLst/>
          </a:prstGeom>
          <a:solidFill>
            <a:schemeClr val="accent5">
              <a:lumMod val="20000"/>
              <a:lumOff val="80000"/>
            </a:schemeClr>
          </a:solidFill>
          <a:ln>
            <a:solidFill>
              <a:schemeClr val="accent5">
                <a:lumMod val="60000"/>
                <a:lumOff val="40000"/>
              </a:schemeClr>
            </a:solidFill>
          </a:ln>
        </p:spPr>
        <p:txBody>
          <a:bodyPr wrap="square" rtlCol="0">
            <a:spAutoFit/>
          </a:bodyPr>
          <a:lstStyle/>
          <a:p>
            <a:r>
              <a:rPr lang="vi-VN" dirty="0" smtClean="0"/>
              <a:t>Phương thức boot()</a:t>
            </a:r>
            <a:endParaRPr lang="en-US" dirty="0"/>
          </a:p>
        </p:txBody>
      </p:sp>
      <p:cxnSp>
        <p:nvCxnSpPr>
          <p:cNvPr id="16" name="Straight Arrow Connector 15"/>
          <p:cNvCxnSpPr/>
          <p:nvPr/>
        </p:nvCxnSpPr>
        <p:spPr>
          <a:xfrm flipH="1">
            <a:off x="9483352" y="2488764"/>
            <a:ext cx="1122485" cy="79786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42420" y="2048524"/>
            <a:ext cx="1586163" cy="400110"/>
          </a:xfrm>
          <a:prstGeom prst="rect">
            <a:avLst/>
          </a:prstGeom>
          <a:noFill/>
        </p:spPr>
        <p:txBody>
          <a:bodyPr wrap="square" rtlCol="0">
            <a:spAutoFit/>
          </a:bodyPr>
          <a:lstStyle/>
          <a:p>
            <a:r>
              <a:rPr lang="vi-VN" sz="1000" dirty="0" smtClean="0"/>
              <a:t>Là nơi khai báo class nào sẽ thực hiện binding</a:t>
            </a:r>
            <a:endParaRPr lang="en-US" sz="1000" dirty="0"/>
          </a:p>
        </p:txBody>
      </p:sp>
      <p:cxnSp>
        <p:nvCxnSpPr>
          <p:cNvPr id="19" name="Straight Arrow Connector 18"/>
          <p:cNvCxnSpPr/>
          <p:nvPr/>
        </p:nvCxnSpPr>
        <p:spPr>
          <a:xfrm flipH="1">
            <a:off x="3070829" y="2396647"/>
            <a:ext cx="1017594" cy="101180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28202" y="1792860"/>
            <a:ext cx="1646475" cy="553998"/>
          </a:xfrm>
          <a:prstGeom prst="rect">
            <a:avLst/>
          </a:prstGeom>
          <a:noFill/>
        </p:spPr>
        <p:txBody>
          <a:bodyPr wrap="square" rtlCol="0">
            <a:spAutoFit/>
          </a:bodyPr>
          <a:lstStyle/>
          <a:p>
            <a:r>
              <a:rPr lang="vi-VN" sz="1000" smtClean="0"/>
              <a:t>Tất cả việc binding vào container sẽ thực hiện trong hàm này </a:t>
            </a:r>
            <a:endParaRPr lang="en-US" sz="1000" dirty="0"/>
          </a:p>
        </p:txBody>
      </p:sp>
      <p:cxnSp>
        <p:nvCxnSpPr>
          <p:cNvPr id="23" name="Straight Arrow Connector 22"/>
          <p:cNvCxnSpPr/>
          <p:nvPr/>
        </p:nvCxnSpPr>
        <p:spPr>
          <a:xfrm>
            <a:off x="1466233" y="1853665"/>
            <a:ext cx="204308" cy="89212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58100" y="1432098"/>
            <a:ext cx="2418502" cy="400110"/>
          </a:xfrm>
          <a:prstGeom prst="rect">
            <a:avLst/>
          </a:prstGeom>
          <a:noFill/>
        </p:spPr>
        <p:txBody>
          <a:bodyPr wrap="square" rtlCol="0">
            <a:spAutoFit/>
          </a:bodyPr>
          <a:lstStyle/>
          <a:p>
            <a:r>
              <a:rPr lang="vi-VN" sz="1000" dirty="0" smtClean="0"/>
              <a:t>extends class </a:t>
            </a:r>
            <a:r>
              <a:rPr lang="en-US" sz="1000" dirty="0"/>
              <a:t>Illuminate\Support\</a:t>
            </a:r>
            <a:r>
              <a:rPr lang="en-US" sz="1000" dirty="0" err="1"/>
              <a:t>ServiceProvider</a:t>
            </a:r>
            <a:r>
              <a:rPr lang="vi-VN" sz="1000" dirty="0" smtClean="0"/>
              <a:t> </a:t>
            </a:r>
            <a:endParaRPr lang="en-US" sz="1000" dirty="0"/>
          </a:p>
        </p:txBody>
      </p:sp>
      <p:cxnSp>
        <p:nvCxnSpPr>
          <p:cNvPr id="26" name="Straight Arrow Connector 25"/>
          <p:cNvCxnSpPr/>
          <p:nvPr/>
        </p:nvCxnSpPr>
        <p:spPr>
          <a:xfrm flipH="1" flipV="1">
            <a:off x="3070829" y="4473800"/>
            <a:ext cx="1213956" cy="664829"/>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921370" y="5138629"/>
            <a:ext cx="1717430" cy="553998"/>
          </a:xfrm>
          <a:prstGeom prst="rect">
            <a:avLst/>
          </a:prstGeom>
          <a:noFill/>
        </p:spPr>
        <p:txBody>
          <a:bodyPr wrap="square" rtlCol="0">
            <a:spAutoFit/>
          </a:bodyPr>
          <a:lstStyle/>
          <a:p>
            <a:r>
              <a:rPr lang="en-US" sz="1000" dirty="0" smtClean="0"/>
              <a:t>V</a:t>
            </a:r>
            <a:r>
              <a:rPr lang="vi-VN" sz="1000" dirty="0" smtClean="0"/>
              <a:t>iết những xử lý có yêu cầu những service khác (Có thể có hoặc không)</a:t>
            </a:r>
            <a:endParaRPr lang="en-US" sz="1000" dirty="0"/>
          </a:p>
        </p:txBody>
      </p:sp>
    </p:spTree>
    <p:extLst>
      <p:ext uri="{BB962C8B-B14F-4D97-AF65-F5344CB8AC3E}">
        <p14:creationId xmlns:p14="http://schemas.microsoft.com/office/powerpoint/2010/main" val="736787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586162" y="1394825"/>
            <a:ext cx="2658979" cy="369332"/>
          </a:xfrm>
          <a:prstGeom prst="rect">
            <a:avLst/>
          </a:prstGeom>
          <a:noFill/>
        </p:spPr>
        <p:txBody>
          <a:bodyPr wrap="square" rtlCol="0">
            <a:spAutoFit/>
          </a:bodyPr>
          <a:lstStyle/>
          <a:p>
            <a:r>
              <a:rPr lang="vi-VN" dirty="0" smtClean="0"/>
              <a:t>III. Deferred Provider</a:t>
            </a:r>
            <a:endParaRPr lang="en-US" dirty="0"/>
          </a:p>
        </p:txBody>
      </p:sp>
      <p:sp>
        <p:nvSpPr>
          <p:cNvPr id="6" name="TextBox 5"/>
          <p:cNvSpPr txBox="1"/>
          <p:nvPr/>
        </p:nvSpPr>
        <p:spPr>
          <a:xfrm>
            <a:off x="2009274" y="2216341"/>
            <a:ext cx="7615989" cy="2862322"/>
          </a:xfrm>
          <a:prstGeom prst="rect">
            <a:avLst/>
          </a:prstGeom>
          <a:noFill/>
        </p:spPr>
        <p:txBody>
          <a:bodyPr wrap="square" rtlCol="0">
            <a:spAutoFit/>
          </a:bodyPr>
          <a:lstStyle/>
          <a:p>
            <a:pPr marL="285750" indent="-285750">
              <a:buFontTx/>
              <a:buChar char="-"/>
            </a:pPr>
            <a:r>
              <a:rPr lang="vi-VN" dirty="0" smtClean="0"/>
              <a:t>Bạn có thể defer một provider cho đến khi một trong những binding đã đăng ký của nó thực sự cần, điều này sẽ cải thiện hiệu suất ứng dụng của bạn</a:t>
            </a:r>
          </a:p>
          <a:p>
            <a:pPr marL="285750" indent="-285750">
              <a:buFontTx/>
              <a:buChar char="-"/>
            </a:pPr>
            <a:endParaRPr lang="vi-VN" dirty="0" smtClean="0"/>
          </a:p>
          <a:p>
            <a:pPr marL="285750" indent="-285750">
              <a:buFontTx/>
              <a:buChar char="-"/>
            </a:pPr>
            <a:r>
              <a:rPr lang="vi-VN" dirty="0" smtClean="0"/>
              <a:t>Để trì hoãn việc tải Provider, đặt thuộc tính </a:t>
            </a:r>
            <a:r>
              <a:rPr lang="vi-VN" i="1" dirty="0" smtClean="0"/>
              <a:t>defer </a:t>
            </a:r>
            <a:r>
              <a:rPr lang="vi-VN" i="1" dirty="0"/>
              <a:t>=</a:t>
            </a:r>
            <a:r>
              <a:rPr lang="vi-VN" i="1" dirty="0" smtClean="0"/>
              <a:t> ‘true’ </a:t>
            </a:r>
            <a:r>
              <a:rPr lang="vi-VN" dirty="0" smtClean="0"/>
              <a:t>và xác định một phương thức provides</a:t>
            </a:r>
          </a:p>
          <a:p>
            <a:pPr marL="285750" indent="-285750">
              <a:buFontTx/>
              <a:buChar char="-"/>
            </a:pPr>
            <a:endParaRPr lang="vi-VN" dirty="0" smtClean="0"/>
          </a:p>
          <a:p>
            <a:pPr marL="285750" indent="-285750">
              <a:buFontTx/>
              <a:buChar char="-"/>
            </a:pPr>
            <a:r>
              <a:rPr lang="vi-VN" dirty="0" smtClean="0"/>
              <a:t>Phương thức provides sẽ trả về service container bindings được cung cấp bởi provider </a:t>
            </a:r>
            <a:endParaRPr lang="vi-VN" dirty="0"/>
          </a:p>
          <a:p>
            <a:pPr marL="285750" indent="-285750">
              <a:buFontTx/>
              <a:buChar char="-"/>
            </a:pPr>
            <a:endParaRPr lang="en-US" dirty="0"/>
          </a:p>
        </p:txBody>
      </p:sp>
    </p:spTree>
    <p:extLst>
      <p:ext uri="{BB962C8B-B14F-4D97-AF65-F5344CB8AC3E}">
        <p14:creationId xmlns:p14="http://schemas.microsoft.com/office/powerpoint/2010/main" val="977364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Service Provider</a:t>
            </a:r>
            <a:endParaRPr lang="en-US" dirty="0"/>
          </a:p>
        </p:txBody>
      </p:sp>
      <p:sp>
        <p:nvSpPr>
          <p:cNvPr id="5" name="TextBox 4"/>
          <p:cNvSpPr txBox="1"/>
          <p:nvPr/>
        </p:nvSpPr>
        <p:spPr>
          <a:xfrm>
            <a:off x="1586163" y="1654593"/>
            <a:ext cx="8753591" cy="369332"/>
          </a:xfrm>
          <a:prstGeom prst="rect">
            <a:avLst/>
          </a:prstGeom>
          <a:noFill/>
        </p:spPr>
        <p:txBody>
          <a:bodyPr wrap="square" rtlCol="0">
            <a:spAutoFit/>
          </a:bodyPr>
          <a:lstStyle/>
          <a:p>
            <a:r>
              <a:rPr lang="vi-VN" dirty="0" smtClean="0"/>
              <a:t>Quá trình laravel thực hiện xử lý các Service Provider: </a:t>
            </a:r>
            <a:endParaRPr lang="en-US" dirty="0"/>
          </a:p>
        </p:txBody>
      </p:sp>
      <p:sp>
        <p:nvSpPr>
          <p:cNvPr id="6" name="TextBox 5"/>
          <p:cNvSpPr txBox="1"/>
          <p:nvPr/>
        </p:nvSpPr>
        <p:spPr>
          <a:xfrm>
            <a:off x="750277" y="2843590"/>
            <a:ext cx="1125415" cy="523220"/>
          </a:xfrm>
          <a:prstGeom prst="rect">
            <a:avLst/>
          </a:prstGeom>
          <a:noFill/>
        </p:spPr>
        <p:txBody>
          <a:bodyPr wrap="square" rtlCol="0">
            <a:spAutoFit/>
          </a:bodyPr>
          <a:lstStyle/>
          <a:p>
            <a:r>
              <a:rPr lang="vi-VN" sz="1400" dirty="0" smtClean="0"/>
              <a:t>Chương trình chạy</a:t>
            </a:r>
            <a:endParaRPr lang="en-US" sz="1400" dirty="0"/>
          </a:p>
        </p:txBody>
      </p:sp>
      <p:sp>
        <p:nvSpPr>
          <p:cNvPr id="7" name="Right Arrow 6"/>
          <p:cNvSpPr/>
          <p:nvPr/>
        </p:nvSpPr>
        <p:spPr>
          <a:xfrm>
            <a:off x="1793629" y="3101497"/>
            <a:ext cx="1770185" cy="111423"/>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5335" y="2858978"/>
            <a:ext cx="1406769" cy="276999"/>
          </a:xfrm>
          <a:prstGeom prst="rect">
            <a:avLst/>
          </a:prstGeom>
          <a:noFill/>
        </p:spPr>
        <p:txBody>
          <a:bodyPr wrap="square" rtlCol="0">
            <a:spAutoFit/>
          </a:bodyPr>
          <a:lstStyle/>
          <a:p>
            <a:r>
              <a:rPr lang="vi-VN" sz="1200" smtClean="0"/>
              <a:t>Laravel thực hiện</a:t>
            </a:r>
            <a:endParaRPr lang="en-US" sz="1200" dirty="0"/>
          </a:p>
        </p:txBody>
      </p:sp>
      <p:sp>
        <p:nvSpPr>
          <p:cNvPr id="9" name="TextBox 8"/>
          <p:cNvSpPr txBox="1"/>
          <p:nvPr/>
        </p:nvSpPr>
        <p:spPr>
          <a:xfrm>
            <a:off x="1713032" y="3228310"/>
            <a:ext cx="1931377" cy="276999"/>
          </a:xfrm>
          <a:prstGeom prst="rect">
            <a:avLst/>
          </a:prstGeom>
          <a:noFill/>
        </p:spPr>
        <p:txBody>
          <a:bodyPr wrap="square" rtlCol="0">
            <a:spAutoFit/>
          </a:bodyPr>
          <a:lstStyle/>
          <a:p>
            <a:r>
              <a:rPr lang="vi-VN" sz="1200" dirty="0" smtClean="0"/>
              <a:t>kiểm tra thuộc tính $defer</a:t>
            </a:r>
            <a:endParaRPr lang="en-US" sz="1200" dirty="0"/>
          </a:p>
        </p:txBody>
      </p:sp>
      <p:sp>
        <p:nvSpPr>
          <p:cNvPr id="10" name="Right Arrow 9"/>
          <p:cNvSpPr/>
          <p:nvPr/>
        </p:nvSpPr>
        <p:spPr>
          <a:xfrm rot="21092176">
            <a:off x="3637814" y="3009147"/>
            <a:ext cx="1515291" cy="9021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21139190">
            <a:off x="3970121" y="2784223"/>
            <a:ext cx="621323" cy="276999"/>
          </a:xfrm>
          <a:prstGeom prst="rect">
            <a:avLst/>
          </a:prstGeom>
          <a:noFill/>
        </p:spPr>
        <p:txBody>
          <a:bodyPr wrap="square" rtlCol="0">
            <a:spAutoFit/>
          </a:bodyPr>
          <a:lstStyle/>
          <a:p>
            <a:r>
              <a:rPr lang="vi-VN" sz="1200" dirty="0" smtClean="0"/>
              <a:t>False</a:t>
            </a:r>
            <a:endParaRPr lang="en-US" sz="1200" dirty="0"/>
          </a:p>
        </p:txBody>
      </p:sp>
      <p:sp>
        <p:nvSpPr>
          <p:cNvPr id="12" name="TextBox 11"/>
          <p:cNvSpPr txBox="1"/>
          <p:nvPr/>
        </p:nvSpPr>
        <p:spPr>
          <a:xfrm>
            <a:off x="5327547" y="2590021"/>
            <a:ext cx="1422296" cy="584775"/>
          </a:xfrm>
          <a:prstGeom prst="rect">
            <a:avLst/>
          </a:prstGeom>
          <a:noFill/>
        </p:spPr>
        <p:txBody>
          <a:bodyPr wrap="square" rtlCol="0">
            <a:spAutoFit/>
          </a:bodyPr>
          <a:lstStyle/>
          <a:p>
            <a:r>
              <a:rPr lang="vi-VN" sz="1600" smtClean="0"/>
              <a:t>Chạy luôn hàm register</a:t>
            </a:r>
            <a:endParaRPr lang="en-US" sz="1600" dirty="0"/>
          </a:p>
        </p:txBody>
      </p:sp>
      <p:cxnSp>
        <p:nvCxnSpPr>
          <p:cNvPr id="14" name="Straight Arrow Connector 13"/>
          <p:cNvCxnSpPr/>
          <p:nvPr/>
        </p:nvCxnSpPr>
        <p:spPr>
          <a:xfrm flipH="1">
            <a:off x="6377354" y="2304329"/>
            <a:ext cx="372491" cy="454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94584" y="2023925"/>
            <a:ext cx="1034280" cy="246221"/>
          </a:xfrm>
          <a:prstGeom prst="rect">
            <a:avLst/>
          </a:prstGeom>
          <a:noFill/>
        </p:spPr>
        <p:txBody>
          <a:bodyPr wrap="square" rtlCol="0">
            <a:spAutoFit/>
          </a:bodyPr>
          <a:lstStyle/>
          <a:p>
            <a:r>
              <a:rPr lang="vi-VN" sz="1000" smtClean="0"/>
              <a:t>Thực hiện bind</a:t>
            </a:r>
            <a:endParaRPr lang="en-US" sz="1000" dirty="0"/>
          </a:p>
        </p:txBody>
      </p:sp>
      <p:sp>
        <p:nvSpPr>
          <p:cNvPr id="18" name="Right Arrow 17"/>
          <p:cNvSpPr/>
          <p:nvPr/>
        </p:nvSpPr>
        <p:spPr>
          <a:xfrm rot="1687413">
            <a:off x="3625291" y="3638196"/>
            <a:ext cx="1515291" cy="9021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1734427">
            <a:off x="3957598" y="3413272"/>
            <a:ext cx="621323" cy="276999"/>
          </a:xfrm>
          <a:prstGeom prst="rect">
            <a:avLst/>
          </a:prstGeom>
          <a:noFill/>
        </p:spPr>
        <p:txBody>
          <a:bodyPr wrap="square" rtlCol="0">
            <a:spAutoFit/>
          </a:bodyPr>
          <a:lstStyle/>
          <a:p>
            <a:r>
              <a:rPr lang="vi-VN" sz="1200" dirty="0" smtClean="0"/>
              <a:t>True</a:t>
            </a:r>
            <a:endParaRPr lang="en-US" sz="1200" dirty="0"/>
          </a:p>
        </p:txBody>
      </p:sp>
      <p:sp>
        <p:nvSpPr>
          <p:cNvPr id="20" name="TextBox 19"/>
          <p:cNvSpPr txBox="1"/>
          <p:nvPr/>
        </p:nvSpPr>
        <p:spPr>
          <a:xfrm>
            <a:off x="5095839" y="3823186"/>
            <a:ext cx="1788360" cy="584775"/>
          </a:xfrm>
          <a:prstGeom prst="rect">
            <a:avLst/>
          </a:prstGeom>
          <a:noFill/>
        </p:spPr>
        <p:txBody>
          <a:bodyPr wrap="square" rtlCol="0">
            <a:spAutoFit/>
          </a:bodyPr>
          <a:lstStyle/>
          <a:p>
            <a:r>
              <a:rPr lang="vi-VN" sz="1600" smtClean="0"/>
              <a:t>Không chạy hàm register</a:t>
            </a:r>
            <a:endParaRPr lang="en-US" sz="1600" dirty="0"/>
          </a:p>
        </p:txBody>
      </p:sp>
      <p:cxnSp>
        <p:nvCxnSpPr>
          <p:cNvPr id="22" name="Straight Arrow Connector 21"/>
          <p:cNvCxnSpPr/>
          <p:nvPr/>
        </p:nvCxnSpPr>
        <p:spPr>
          <a:xfrm flipH="1">
            <a:off x="6597443" y="3407430"/>
            <a:ext cx="413061" cy="362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49843" y="3559830"/>
            <a:ext cx="413061" cy="362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902243" y="3712230"/>
            <a:ext cx="413061" cy="362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30199" y="3042529"/>
            <a:ext cx="1264390" cy="523220"/>
          </a:xfrm>
          <a:prstGeom prst="rect">
            <a:avLst/>
          </a:prstGeom>
          <a:solidFill>
            <a:schemeClr val="accent4">
              <a:lumMod val="20000"/>
              <a:lumOff val="80000"/>
            </a:schemeClr>
          </a:solidFill>
          <a:ln>
            <a:solidFill>
              <a:schemeClr val="tx1"/>
            </a:solidFill>
          </a:ln>
        </p:spPr>
        <p:txBody>
          <a:bodyPr wrap="square" rtlCol="0">
            <a:spAutoFit/>
          </a:bodyPr>
          <a:lstStyle/>
          <a:p>
            <a:r>
              <a:rPr lang="vi-VN" sz="1400" dirty="0" smtClean="0"/>
              <a:t>Một yêu cầu resolve đến</a:t>
            </a:r>
            <a:endParaRPr lang="en-US" sz="1400" dirty="0"/>
          </a:p>
        </p:txBody>
      </p:sp>
      <p:sp>
        <p:nvSpPr>
          <p:cNvPr id="27" name="Right Arrow 26"/>
          <p:cNvSpPr/>
          <p:nvPr/>
        </p:nvSpPr>
        <p:spPr>
          <a:xfrm rot="1553892">
            <a:off x="5810449" y="4729843"/>
            <a:ext cx="1878787" cy="77794"/>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554424">
            <a:off x="6239227" y="4517981"/>
            <a:ext cx="1326031" cy="276999"/>
          </a:xfrm>
          <a:prstGeom prst="rect">
            <a:avLst/>
          </a:prstGeom>
          <a:noFill/>
        </p:spPr>
        <p:txBody>
          <a:bodyPr wrap="square" rtlCol="0">
            <a:spAutoFit/>
          </a:bodyPr>
          <a:lstStyle/>
          <a:p>
            <a:r>
              <a:rPr lang="vi-VN" sz="1200" smtClean="0"/>
              <a:t>Laravel kiểm tra </a:t>
            </a:r>
            <a:endParaRPr lang="en-US" sz="1200" dirty="0"/>
          </a:p>
        </p:txBody>
      </p:sp>
      <p:sp>
        <p:nvSpPr>
          <p:cNvPr id="29" name="TextBox 28"/>
          <p:cNvSpPr txBox="1"/>
          <p:nvPr/>
        </p:nvSpPr>
        <p:spPr>
          <a:xfrm rot="1554424">
            <a:off x="5848783" y="4847578"/>
            <a:ext cx="1802353" cy="461665"/>
          </a:xfrm>
          <a:prstGeom prst="rect">
            <a:avLst/>
          </a:prstGeom>
          <a:noFill/>
        </p:spPr>
        <p:txBody>
          <a:bodyPr wrap="square" rtlCol="0">
            <a:spAutoFit/>
          </a:bodyPr>
          <a:lstStyle/>
          <a:p>
            <a:r>
              <a:rPr lang="en-US" sz="1200" dirty="0" smtClean="0"/>
              <a:t>C</a:t>
            </a:r>
            <a:r>
              <a:rPr lang="vi-VN" sz="1200" dirty="0" smtClean="0"/>
              <a:t>ó phải deferred service hay không</a:t>
            </a:r>
            <a:endParaRPr lang="en-US" sz="1200" dirty="0"/>
          </a:p>
        </p:txBody>
      </p:sp>
      <p:sp>
        <p:nvSpPr>
          <p:cNvPr id="30" name="Right Arrow 29"/>
          <p:cNvSpPr/>
          <p:nvPr/>
        </p:nvSpPr>
        <p:spPr>
          <a:xfrm>
            <a:off x="7720855" y="5178488"/>
            <a:ext cx="977820" cy="96521"/>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969428" y="4944076"/>
            <a:ext cx="649021" cy="276999"/>
          </a:xfrm>
          <a:prstGeom prst="rect">
            <a:avLst/>
          </a:prstGeom>
          <a:noFill/>
        </p:spPr>
        <p:txBody>
          <a:bodyPr wrap="square" rtlCol="0">
            <a:spAutoFit/>
          </a:bodyPr>
          <a:lstStyle/>
          <a:p>
            <a:r>
              <a:rPr lang="vi-VN" sz="1200" dirty="0" smtClean="0"/>
              <a:t>Đúng</a:t>
            </a:r>
            <a:endParaRPr lang="en-US" sz="1200" dirty="0"/>
          </a:p>
        </p:txBody>
      </p:sp>
      <p:sp>
        <p:nvSpPr>
          <p:cNvPr id="32" name="TextBox 31"/>
          <p:cNvSpPr txBox="1"/>
          <p:nvPr/>
        </p:nvSpPr>
        <p:spPr>
          <a:xfrm>
            <a:off x="8789667" y="4852190"/>
            <a:ext cx="1325728" cy="584775"/>
          </a:xfrm>
          <a:prstGeom prst="rect">
            <a:avLst/>
          </a:prstGeom>
          <a:noFill/>
        </p:spPr>
        <p:txBody>
          <a:bodyPr wrap="square" rtlCol="0">
            <a:spAutoFit/>
          </a:bodyPr>
          <a:lstStyle/>
          <a:p>
            <a:r>
              <a:rPr lang="en-US" sz="1600" dirty="0" smtClean="0"/>
              <a:t>C</a:t>
            </a:r>
            <a:r>
              <a:rPr lang="vi-VN" sz="1600" dirty="0" smtClean="0"/>
              <a:t>hạy hàm register</a:t>
            </a:r>
            <a:endParaRPr lang="en-US" sz="1600" dirty="0"/>
          </a:p>
        </p:txBody>
      </p:sp>
      <p:sp>
        <p:nvSpPr>
          <p:cNvPr id="33" name="Right Arrow 32"/>
          <p:cNvSpPr/>
          <p:nvPr/>
        </p:nvSpPr>
        <p:spPr>
          <a:xfrm>
            <a:off x="9826917" y="5152496"/>
            <a:ext cx="583175" cy="68579"/>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410092" y="4944076"/>
            <a:ext cx="1101969" cy="584775"/>
          </a:xfrm>
          <a:prstGeom prst="rect">
            <a:avLst/>
          </a:prstGeom>
          <a:noFill/>
        </p:spPr>
        <p:txBody>
          <a:bodyPr wrap="square" rtlCol="0">
            <a:spAutoFit/>
          </a:bodyPr>
          <a:lstStyle/>
          <a:p>
            <a:r>
              <a:rPr lang="vi-VN" sz="1600" dirty="0" smtClean="0"/>
              <a:t>Thực hiện resolve</a:t>
            </a:r>
            <a:endParaRPr lang="en-US" sz="1600" dirty="0"/>
          </a:p>
        </p:txBody>
      </p:sp>
    </p:spTree>
    <p:extLst>
      <p:ext uri="{BB962C8B-B14F-4D97-AF65-F5344CB8AC3E}">
        <p14:creationId xmlns:p14="http://schemas.microsoft.com/office/powerpoint/2010/main" val="513906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5303" y="1253095"/>
            <a:ext cx="949570" cy="307777"/>
          </a:xfrm>
          <a:prstGeom prst="rect">
            <a:avLst/>
          </a:prstGeom>
          <a:noFill/>
        </p:spPr>
        <p:txBody>
          <a:bodyPr wrap="square" rtlCol="0">
            <a:spAutoFit/>
          </a:bodyPr>
          <a:lstStyle/>
          <a:p>
            <a:r>
              <a:rPr lang="vi-VN" sz="1400" smtClean="0"/>
              <a:t>Request</a:t>
            </a:r>
            <a:endParaRPr lang="en-US" sz="1400" dirty="0"/>
          </a:p>
        </p:txBody>
      </p:sp>
      <p:sp>
        <p:nvSpPr>
          <p:cNvPr id="5" name="Right Arrow 4"/>
          <p:cNvSpPr/>
          <p:nvPr/>
        </p:nvSpPr>
        <p:spPr>
          <a:xfrm>
            <a:off x="2801088" y="1370326"/>
            <a:ext cx="902677" cy="134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44442" y="1253095"/>
            <a:ext cx="1066800" cy="307777"/>
          </a:xfrm>
          <a:prstGeom prst="rect">
            <a:avLst/>
          </a:prstGeom>
          <a:noFill/>
        </p:spPr>
        <p:txBody>
          <a:bodyPr wrap="square" rtlCol="0">
            <a:spAutoFit/>
          </a:bodyPr>
          <a:lstStyle/>
          <a:p>
            <a:r>
              <a:rPr lang="vi-VN" sz="1400" smtClean="0"/>
              <a:t>Kernel.php</a:t>
            </a:r>
            <a:endParaRPr lang="en-US" sz="1400" dirty="0"/>
          </a:p>
        </p:txBody>
      </p:sp>
      <p:sp>
        <p:nvSpPr>
          <p:cNvPr id="7" name="TextBox 6"/>
          <p:cNvSpPr txBox="1"/>
          <p:nvPr/>
        </p:nvSpPr>
        <p:spPr>
          <a:xfrm>
            <a:off x="2894873" y="1135864"/>
            <a:ext cx="855785" cy="276999"/>
          </a:xfrm>
          <a:prstGeom prst="rect">
            <a:avLst/>
          </a:prstGeom>
          <a:noFill/>
        </p:spPr>
        <p:txBody>
          <a:bodyPr wrap="square" rtlCol="0">
            <a:spAutoFit/>
          </a:bodyPr>
          <a:lstStyle/>
          <a:p>
            <a:r>
              <a:rPr lang="vi-VN" sz="1200" smtClean="0"/>
              <a:t>Gửi đến</a:t>
            </a:r>
            <a:endParaRPr lang="en-US" sz="1200" dirty="0"/>
          </a:p>
        </p:txBody>
      </p:sp>
      <p:sp>
        <p:nvSpPr>
          <p:cNvPr id="8" name="Right Arrow 7"/>
          <p:cNvSpPr/>
          <p:nvPr/>
        </p:nvSpPr>
        <p:spPr>
          <a:xfrm>
            <a:off x="5368441" y="1370326"/>
            <a:ext cx="1371600" cy="134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17730" y="529116"/>
            <a:ext cx="2637693" cy="2781998"/>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79457" y="1135864"/>
            <a:ext cx="984738" cy="276999"/>
          </a:xfrm>
          <a:prstGeom prst="rect">
            <a:avLst/>
          </a:prstGeom>
          <a:noFill/>
        </p:spPr>
        <p:txBody>
          <a:bodyPr wrap="square" rtlCol="0">
            <a:spAutoFit/>
          </a:bodyPr>
          <a:lstStyle/>
          <a:p>
            <a:r>
              <a:rPr lang="en-US" sz="1200" dirty="0" smtClean="0"/>
              <a:t>A</a:t>
            </a:r>
            <a:r>
              <a:rPr lang="vi-VN" sz="1200" dirty="0" smtClean="0"/>
              <a:t>uto load</a:t>
            </a:r>
            <a:endParaRPr lang="en-US" sz="1200" dirty="0"/>
          </a:p>
        </p:txBody>
      </p:sp>
      <p:sp>
        <p:nvSpPr>
          <p:cNvPr id="11" name="Rectangle 10"/>
          <p:cNvSpPr/>
          <p:nvPr/>
        </p:nvSpPr>
        <p:spPr>
          <a:xfrm>
            <a:off x="7801349" y="3952098"/>
            <a:ext cx="1324708" cy="1042659"/>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571905" y="5160237"/>
            <a:ext cx="1324708" cy="936455"/>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09747" y="218292"/>
            <a:ext cx="1453661" cy="307777"/>
          </a:xfrm>
          <a:prstGeom prst="rect">
            <a:avLst/>
          </a:prstGeom>
          <a:noFill/>
        </p:spPr>
        <p:txBody>
          <a:bodyPr wrap="square" rtlCol="0">
            <a:spAutoFit/>
          </a:bodyPr>
          <a:lstStyle/>
          <a:p>
            <a:r>
              <a:rPr lang="vi-VN" sz="1400" smtClean="0"/>
              <a:t>Config/app.php</a:t>
            </a:r>
            <a:endParaRPr lang="en-US" sz="1400" dirty="0"/>
          </a:p>
        </p:txBody>
      </p:sp>
      <p:sp>
        <p:nvSpPr>
          <p:cNvPr id="28" name="TextBox 27"/>
          <p:cNvSpPr txBox="1"/>
          <p:nvPr/>
        </p:nvSpPr>
        <p:spPr>
          <a:xfrm>
            <a:off x="7983055" y="3987965"/>
            <a:ext cx="1207477" cy="307777"/>
          </a:xfrm>
          <a:prstGeom prst="rect">
            <a:avLst/>
          </a:prstGeom>
          <a:noFill/>
        </p:spPr>
        <p:txBody>
          <a:bodyPr wrap="square" rtlCol="0">
            <a:spAutoFit/>
          </a:bodyPr>
          <a:lstStyle/>
          <a:p>
            <a:r>
              <a:rPr lang="vi-VN" sz="1400" dirty="0" smtClean="0"/>
              <a:t>provider 1</a:t>
            </a:r>
            <a:endParaRPr lang="en-US" sz="1400" dirty="0"/>
          </a:p>
        </p:txBody>
      </p:sp>
      <p:sp>
        <p:nvSpPr>
          <p:cNvPr id="30" name="TextBox 29"/>
          <p:cNvSpPr txBox="1"/>
          <p:nvPr/>
        </p:nvSpPr>
        <p:spPr>
          <a:xfrm>
            <a:off x="9689135" y="5188056"/>
            <a:ext cx="1207477" cy="307777"/>
          </a:xfrm>
          <a:prstGeom prst="rect">
            <a:avLst/>
          </a:prstGeom>
          <a:noFill/>
        </p:spPr>
        <p:txBody>
          <a:bodyPr wrap="square" rtlCol="0">
            <a:spAutoFit/>
          </a:bodyPr>
          <a:lstStyle/>
          <a:p>
            <a:r>
              <a:rPr lang="vi-VN" sz="1400" dirty="0" smtClean="0"/>
              <a:t>provider n</a:t>
            </a:r>
            <a:endParaRPr lang="en-US" sz="1400" dirty="0"/>
          </a:p>
        </p:txBody>
      </p:sp>
      <p:sp>
        <p:nvSpPr>
          <p:cNvPr id="31" name="TextBox 30"/>
          <p:cNvSpPr txBox="1"/>
          <p:nvPr/>
        </p:nvSpPr>
        <p:spPr>
          <a:xfrm>
            <a:off x="8979896" y="5028291"/>
            <a:ext cx="691662" cy="369332"/>
          </a:xfrm>
          <a:prstGeom prst="rect">
            <a:avLst/>
          </a:prstGeom>
          <a:noFill/>
        </p:spPr>
        <p:txBody>
          <a:bodyPr wrap="square" rtlCol="0">
            <a:spAutoFit/>
          </a:bodyPr>
          <a:lstStyle/>
          <a:p>
            <a:r>
              <a:rPr lang="en-US" smtClean="0"/>
              <a:t>…</a:t>
            </a:r>
            <a:endParaRPr lang="en-US"/>
          </a:p>
        </p:txBody>
      </p:sp>
      <p:sp>
        <p:nvSpPr>
          <p:cNvPr id="32" name="TextBox 31"/>
          <p:cNvSpPr txBox="1"/>
          <p:nvPr/>
        </p:nvSpPr>
        <p:spPr>
          <a:xfrm>
            <a:off x="9790247" y="5495833"/>
            <a:ext cx="888024" cy="461665"/>
          </a:xfrm>
          <a:prstGeom prst="rect">
            <a:avLst/>
          </a:prstGeom>
          <a:solidFill>
            <a:schemeClr val="bg1">
              <a:lumMod val="85000"/>
            </a:schemeClr>
          </a:solidFill>
        </p:spPr>
        <p:txBody>
          <a:bodyPr wrap="square" rtlCol="0">
            <a:spAutoFit/>
          </a:bodyPr>
          <a:lstStyle/>
          <a:p>
            <a:r>
              <a:rPr lang="en-US" sz="1200" dirty="0" smtClean="0"/>
              <a:t>R</a:t>
            </a:r>
            <a:r>
              <a:rPr lang="vi-VN" sz="1200" dirty="0" smtClean="0"/>
              <a:t>egister(){</a:t>
            </a:r>
          </a:p>
          <a:p>
            <a:r>
              <a:rPr lang="vi-VN" sz="1200" dirty="0"/>
              <a:t>}</a:t>
            </a:r>
            <a:endParaRPr lang="en-US" sz="1200" dirty="0"/>
          </a:p>
        </p:txBody>
      </p:sp>
      <p:sp>
        <p:nvSpPr>
          <p:cNvPr id="34" name="TextBox 33"/>
          <p:cNvSpPr txBox="1"/>
          <p:nvPr/>
        </p:nvSpPr>
        <p:spPr>
          <a:xfrm>
            <a:off x="8019691" y="4371857"/>
            <a:ext cx="888024" cy="461665"/>
          </a:xfrm>
          <a:prstGeom prst="rect">
            <a:avLst/>
          </a:prstGeom>
          <a:solidFill>
            <a:schemeClr val="bg1">
              <a:lumMod val="85000"/>
            </a:schemeClr>
          </a:solidFill>
        </p:spPr>
        <p:txBody>
          <a:bodyPr wrap="square" rtlCol="0">
            <a:spAutoFit/>
          </a:bodyPr>
          <a:lstStyle/>
          <a:p>
            <a:r>
              <a:rPr lang="en-US" sz="1200" dirty="0" smtClean="0"/>
              <a:t>R</a:t>
            </a:r>
            <a:r>
              <a:rPr lang="vi-VN" sz="1200" dirty="0" smtClean="0"/>
              <a:t>egister(){</a:t>
            </a:r>
          </a:p>
          <a:p>
            <a:r>
              <a:rPr lang="vi-VN" sz="1200" dirty="0"/>
              <a:t>}</a:t>
            </a:r>
            <a:endParaRPr lang="en-US" sz="1200" dirty="0"/>
          </a:p>
        </p:txBody>
      </p:sp>
      <p:sp>
        <p:nvSpPr>
          <p:cNvPr id="64" name="TextBox 63"/>
          <p:cNvSpPr txBox="1"/>
          <p:nvPr/>
        </p:nvSpPr>
        <p:spPr>
          <a:xfrm>
            <a:off x="8463702" y="3580509"/>
            <a:ext cx="662354" cy="246221"/>
          </a:xfrm>
          <a:prstGeom prst="rect">
            <a:avLst/>
          </a:prstGeom>
          <a:noFill/>
        </p:spPr>
        <p:txBody>
          <a:bodyPr wrap="square" rtlCol="0">
            <a:spAutoFit/>
          </a:bodyPr>
          <a:lstStyle/>
          <a:p>
            <a:r>
              <a:rPr lang="vi-VN" sz="1000" dirty="0" smtClean="0"/>
              <a:t>Đăng ký</a:t>
            </a:r>
            <a:endParaRPr lang="en-US" sz="1000" dirty="0"/>
          </a:p>
        </p:txBody>
      </p:sp>
      <p:sp>
        <p:nvSpPr>
          <p:cNvPr id="65" name="TextBox 64"/>
          <p:cNvSpPr txBox="1"/>
          <p:nvPr/>
        </p:nvSpPr>
        <p:spPr>
          <a:xfrm>
            <a:off x="10565435" y="3476146"/>
            <a:ext cx="662354" cy="246221"/>
          </a:xfrm>
          <a:prstGeom prst="rect">
            <a:avLst/>
          </a:prstGeom>
          <a:noFill/>
        </p:spPr>
        <p:txBody>
          <a:bodyPr wrap="square" rtlCol="0">
            <a:spAutoFit/>
          </a:bodyPr>
          <a:lstStyle/>
          <a:p>
            <a:r>
              <a:rPr lang="vi-VN" sz="1000" smtClean="0"/>
              <a:t>Đăng ký</a:t>
            </a:r>
            <a:endParaRPr lang="en-US" sz="1000" dirty="0"/>
          </a:p>
        </p:txBody>
      </p:sp>
      <p:sp>
        <p:nvSpPr>
          <p:cNvPr id="70" name="Rectangle 69"/>
          <p:cNvSpPr/>
          <p:nvPr/>
        </p:nvSpPr>
        <p:spPr>
          <a:xfrm>
            <a:off x="831140" y="3580509"/>
            <a:ext cx="2631831" cy="2703060"/>
          </a:xfrm>
          <a:prstGeom prst="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7170130" y="810724"/>
            <a:ext cx="2269882" cy="226712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521824" y="2435709"/>
            <a:ext cx="1488832" cy="363415"/>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7510098" y="1606254"/>
            <a:ext cx="1500556" cy="363415"/>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504239" y="1114688"/>
            <a:ext cx="1506416" cy="363415"/>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7310808" y="798165"/>
            <a:ext cx="1875694" cy="307777"/>
          </a:xfrm>
          <a:prstGeom prst="rect">
            <a:avLst/>
          </a:prstGeom>
          <a:noFill/>
        </p:spPr>
        <p:txBody>
          <a:bodyPr wrap="square" rtlCol="0">
            <a:spAutoFit/>
          </a:bodyPr>
          <a:lstStyle/>
          <a:p>
            <a:r>
              <a:rPr lang="vi-VN" sz="1400" dirty="0" smtClean="0"/>
              <a:t>providers  =&gt;  [ </a:t>
            </a:r>
            <a:endParaRPr lang="en-US" sz="1400" dirty="0"/>
          </a:p>
        </p:txBody>
      </p:sp>
      <p:sp>
        <p:nvSpPr>
          <p:cNvPr id="84" name="TextBox 83"/>
          <p:cNvSpPr txBox="1"/>
          <p:nvPr/>
        </p:nvSpPr>
        <p:spPr>
          <a:xfrm>
            <a:off x="7310808" y="2787421"/>
            <a:ext cx="275493" cy="307777"/>
          </a:xfrm>
          <a:prstGeom prst="rect">
            <a:avLst/>
          </a:prstGeom>
          <a:noFill/>
        </p:spPr>
        <p:txBody>
          <a:bodyPr wrap="square" rtlCol="0">
            <a:spAutoFit/>
          </a:bodyPr>
          <a:lstStyle/>
          <a:p>
            <a:r>
              <a:rPr lang="en-US" sz="1400" dirty="0" smtClean="0"/>
              <a:t>]</a:t>
            </a:r>
            <a:endParaRPr lang="en-US" sz="1400" dirty="0"/>
          </a:p>
        </p:txBody>
      </p:sp>
      <p:sp>
        <p:nvSpPr>
          <p:cNvPr id="85" name="TextBox 84"/>
          <p:cNvSpPr txBox="1"/>
          <p:nvPr/>
        </p:nvSpPr>
        <p:spPr>
          <a:xfrm>
            <a:off x="9039962" y="1135864"/>
            <a:ext cx="146540" cy="369332"/>
          </a:xfrm>
          <a:prstGeom prst="rect">
            <a:avLst/>
          </a:prstGeom>
          <a:noFill/>
        </p:spPr>
        <p:txBody>
          <a:bodyPr wrap="square" rtlCol="0">
            <a:spAutoFit/>
          </a:bodyPr>
          <a:lstStyle/>
          <a:p>
            <a:r>
              <a:rPr lang="en-US" dirty="0" smtClean="0"/>
              <a:t>,</a:t>
            </a:r>
            <a:endParaRPr lang="en-US" dirty="0"/>
          </a:p>
        </p:txBody>
      </p:sp>
      <p:sp>
        <p:nvSpPr>
          <p:cNvPr id="86" name="TextBox 85"/>
          <p:cNvSpPr txBox="1"/>
          <p:nvPr/>
        </p:nvSpPr>
        <p:spPr>
          <a:xfrm>
            <a:off x="9054615" y="1641464"/>
            <a:ext cx="146540" cy="369332"/>
          </a:xfrm>
          <a:prstGeom prst="rect">
            <a:avLst/>
          </a:prstGeom>
          <a:noFill/>
        </p:spPr>
        <p:txBody>
          <a:bodyPr wrap="square" rtlCol="0">
            <a:spAutoFit/>
          </a:bodyPr>
          <a:lstStyle/>
          <a:p>
            <a:r>
              <a:rPr lang="en-US" dirty="0" smtClean="0"/>
              <a:t>,</a:t>
            </a:r>
            <a:endParaRPr lang="en-US" dirty="0"/>
          </a:p>
        </p:txBody>
      </p:sp>
      <p:sp>
        <p:nvSpPr>
          <p:cNvPr id="87" name="TextBox 86"/>
          <p:cNvSpPr txBox="1"/>
          <p:nvPr/>
        </p:nvSpPr>
        <p:spPr>
          <a:xfrm>
            <a:off x="9054615" y="2290514"/>
            <a:ext cx="146540" cy="369332"/>
          </a:xfrm>
          <a:prstGeom prst="rect">
            <a:avLst/>
          </a:prstGeom>
          <a:noFill/>
        </p:spPr>
        <p:txBody>
          <a:bodyPr wrap="square" rtlCol="0">
            <a:spAutoFit/>
          </a:bodyPr>
          <a:lstStyle/>
          <a:p>
            <a:r>
              <a:rPr lang="en-US" dirty="0" smtClean="0"/>
              <a:t>,</a:t>
            </a:r>
            <a:endParaRPr lang="en-US" dirty="0"/>
          </a:p>
        </p:txBody>
      </p:sp>
      <p:sp>
        <p:nvSpPr>
          <p:cNvPr id="88" name="TextBox 87"/>
          <p:cNvSpPr txBox="1"/>
          <p:nvPr/>
        </p:nvSpPr>
        <p:spPr>
          <a:xfrm>
            <a:off x="7803178" y="1145391"/>
            <a:ext cx="1207477" cy="307777"/>
          </a:xfrm>
          <a:prstGeom prst="rect">
            <a:avLst/>
          </a:prstGeom>
          <a:noFill/>
        </p:spPr>
        <p:txBody>
          <a:bodyPr wrap="square" rtlCol="0">
            <a:spAutoFit/>
          </a:bodyPr>
          <a:lstStyle/>
          <a:p>
            <a:r>
              <a:rPr lang="vi-VN" sz="1400" dirty="0" smtClean="0"/>
              <a:t>provider 1</a:t>
            </a:r>
            <a:endParaRPr lang="en-US" sz="1400" dirty="0"/>
          </a:p>
        </p:txBody>
      </p:sp>
      <p:sp>
        <p:nvSpPr>
          <p:cNvPr id="89" name="TextBox 88"/>
          <p:cNvSpPr txBox="1"/>
          <p:nvPr/>
        </p:nvSpPr>
        <p:spPr>
          <a:xfrm>
            <a:off x="7762144" y="1626035"/>
            <a:ext cx="1207477" cy="307777"/>
          </a:xfrm>
          <a:prstGeom prst="rect">
            <a:avLst/>
          </a:prstGeom>
          <a:noFill/>
        </p:spPr>
        <p:txBody>
          <a:bodyPr wrap="square" rtlCol="0">
            <a:spAutoFit/>
          </a:bodyPr>
          <a:lstStyle/>
          <a:p>
            <a:r>
              <a:rPr lang="vi-VN" sz="1400" dirty="0" smtClean="0"/>
              <a:t>provider 2</a:t>
            </a:r>
            <a:endParaRPr lang="en-US" sz="1400" dirty="0"/>
          </a:p>
        </p:txBody>
      </p:sp>
      <p:sp>
        <p:nvSpPr>
          <p:cNvPr id="90" name="TextBox 89"/>
          <p:cNvSpPr txBox="1"/>
          <p:nvPr/>
        </p:nvSpPr>
        <p:spPr>
          <a:xfrm>
            <a:off x="7803178" y="2463527"/>
            <a:ext cx="1207477" cy="307777"/>
          </a:xfrm>
          <a:prstGeom prst="rect">
            <a:avLst/>
          </a:prstGeom>
          <a:noFill/>
        </p:spPr>
        <p:txBody>
          <a:bodyPr wrap="square" rtlCol="0">
            <a:spAutoFit/>
          </a:bodyPr>
          <a:lstStyle/>
          <a:p>
            <a:r>
              <a:rPr lang="vi-VN" sz="1400" dirty="0" smtClean="0"/>
              <a:t>provider n</a:t>
            </a:r>
            <a:endParaRPr lang="en-US" sz="1400" dirty="0"/>
          </a:p>
        </p:txBody>
      </p:sp>
      <p:sp>
        <p:nvSpPr>
          <p:cNvPr id="91" name="TextBox 90"/>
          <p:cNvSpPr txBox="1"/>
          <p:nvPr/>
        </p:nvSpPr>
        <p:spPr>
          <a:xfrm>
            <a:off x="7621469" y="1997487"/>
            <a:ext cx="691662" cy="369332"/>
          </a:xfrm>
          <a:prstGeom prst="rect">
            <a:avLst/>
          </a:prstGeom>
          <a:noFill/>
        </p:spPr>
        <p:txBody>
          <a:bodyPr wrap="square" rtlCol="0">
            <a:spAutoFit/>
          </a:bodyPr>
          <a:lstStyle/>
          <a:p>
            <a:r>
              <a:rPr lang="en-US" smtClean="0"/>
              <a:t>…</a:t>
            </a:r>
            <a:endParaRPr lang="en-US"/>
          </a:p>
        </p:txBody>
      </p:sp>
      <p:cxnSp>
        <p:nvCxnSpPr>
          <p:cNvPr id="93" name="Curved Connector 92"/>
          <p:cNvCxnSpPr>
            <a:stCxn id="11" idx="0"/>
          </p:cNvCxnSpPr>
          <p:nvPr/>
        </p:nvCxnSpPr>
        <p:spPr>
          <a:xfrm rot="5400000" flipH="1" flipV="1">
            <a:off x="8177154" y="3428885"/>
            <a:ext cx="809762" cy="236665"/>
          </a:xfrm>
          <a:prstGeom prst="curvedConnector3">
            <a:avLst>
              <a:gd name="adj1" fmla="val 47104"/>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6" name="Curved Connector 95"/>
          <p:cNvCxnSpPr/>
          <p:nvPr/>
        </p:nvCxnSpPr>
        <p:spPr>
          <a:xfrm rot="16200000" flipV="1">
            <a:off x="8782207" y="3264173"/>
            <a:ext cx="2500389" cy="1291740"/>
          </a:xfrm>
          <a:prstGeom prst="curvedConnector3">
            <a:avLst>
              <a:gd name="adj1" fmla="val 103449"/>
            </a:avLst>
          </a:prstGeom>
          <a:ln>
            <a:tailEnd type="triangle"/>
          </a:ln>
        </p:spPr>
        <p:style>
          <a:lnRef idx="1">
            <a:schemeClr val="accent2"/>
          </a:lnRef>
          <a:fillRef idx="0">
            <a:schemeClr val="accent2"/>
          </a:fillRef>
          <a:effectRef idx="0">
            <a:schemeClr val="accent2"/>
          </a:effectRef>
          <a:fontRef idx="minor">
            <a:schemeClr val="tx1"/>
          </a:fontRef>
        </p:style>
      </p:cxnSp>
      <p:sp>
        <p:nvSpPr>
          <p:cNvPr id="107" name="Down Arrow 106"/>
          <p:cNvSpPr/>
          <p:nvPr/>
        </p:nvSpPr>
        <p:spPr>
          <a:xfrm>
            <a:off x="9548468" y="3458593"/>
            <a:ext cx="123448" cy="1463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own Arrow 107"/>
          <p:cNvSpPr/>
          <p:nvPr/>
        </p:nvSpPr>
        <p:spPr>
          <a:xfrm>
            <a:off x="7937089" y="3429320"/>
            <a:ext cx="141484" cy="446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7147788" y="3513864"/>
            <a:ext cx="984738" cy="276999"/>
          </a:xfrm>
          <a:prstGeom prst="rect">
            <a:avLst/>
          </a:prstGeom>
          <a:noFill/>
        </p:spPr>
        <p:txBody>
          <a:bodyPr wrap="square" rtlCol="0">
            <a:spAutoFit/>
          </a:bodyPr>
          <a:lstStyle/>
          <a:p>
            <a:r>
              <a:rPr lang="en-US" sz="1200" dirty="0" smtClean="0"/>
              <a:t>A</a:t>
            </a:r>
            <a:r>
              <a:rPr lang="vi-VN" sz="1200" dirty="0" smtClean="0"/>
              <a:t>uto load</a:t>
            </a:r>
            <a:endParaRPr lang="en-US" sz="1200" dirty="0"/>
          </a:p>
        </p:txBody>
      </p:sp>
      <p:sp>
        <p:nvSpPr>
          <p:cNvPr id="114" name="TextBox 113"/>
          <p:cNvSpPr txBox="1"/>
          <p:nvPr/>
        </p:nvSpPr>
        <p:spPr>
          <a:xfrm>
            <a:off x="9588939" y="4271211"/>
            <a:ext cx="984738" cy="276999"/>
          </a:xfrm>
          <a:prstGeom prst="rect">
            <a:avLst/>
          </a:prstGeom>
          <a:noFill/>
        </p:spPr>
        <p:txBody>
          <a:bodyPr wrap="square" rtlCol="0">
            <a:spAutoFit/>
          </a:bodyPr>
          <a:lstStyle/>
          <a:p>
            <a:r>
              <a:rPr lang="en-US" sz="1200" dirty="0" smtClean="0"/>
              <a:t>A</a:t>
            </a:r>
            <a:r>
              <a:rPr lang="vi-VN" sz="1200" dirty="0" smtClean="0"/>
              <a:t>uto load</a:t>
            </a:r>
            <a:endParaRPr lang="en-US" sz="1200" dirty="0"/>
          </a:p>
        </p:txBody>
      </p:sp>
      <p:sp>
        <p:nvSpPr>
          <p:cNvPr id="115" name="TextBox 114"/>
          <p:cNvSpPr txBox="1"/>
          <p:nvPr/>
        </p:nvSpPr>
        <p:spPr>
          <a:xfrm>
            <a:off x="1216268" y="3688994"/>
            <a:ext cx="1861574" cy="338554"/>
          </a:xfrm>
          <a:prstGeom prst="rect">
            <a:avLst/>
          </a:prstGeom>
          <a:noFill/>
        </p:spPr>
        <p:txBody>
          <a:bodyPr wrap="square" rtlCol="0">
            <a:spAutoFit/>
          </a:bodyPr>
          <a:lstStyle/>
          <a:p>
            <a:r>
              <a:rPr lang="vi-VN" sz="1600" smtClean="0"/>
              <a:t>Service Container</a:t>
            </a:r>
            <a:endParaRPr lang="en-US" sz="1600" dirty="0"/>
          </a:p>
        </p:txBody>
      </p:sp>
      <p:sp>
        <p:nvSpPr>
          <p:cNvPr id="117" name="Right Arrow 116"/>
          <p:cNvSpPr/>
          <p:nvPr/>
        </p:nvSpPr>
        <p:spPr>
          <a:xfrm rot="10800000">
            <a:off x="6517855" y="4330823"/>
            <a:ext cx="1178895" cy="149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423333" y="4128146"/>
            <a:ext cx="1392487" cy="246221"/>
          </a:xfrm>
          <a:prstGeom prst="rect">
            <a:avLst/>
          </a:prstGeom>
          <a:noFill/>
        </p:spPr>
        <p:txBody>
          <a:bodyPr wrap="square" rtlCol="0">
            <a:spAutoFit/>
          </a:bodyPr>
          <a:lstStyle/>
          <a:p>
            <a:r>
              <a:rPr lang="vi-VN" sz="1000" dirty="0" smtClean="0"/>
              <a:t>Laravel check $defer</a:t>
            </a:r>
            <a:endParaRPr lang="en-US" sz="1000" dirty="0"/>
          </a:p>
        </p:txBody>
      </p:sp>
      <p:sp>
        <p:nvSpPr>
          <p:cNvPr id="120" name="TextBox 119"/>
          <p:cNvSpPr txBox="1"/>
          <p:nvPr/>
        </p:nvSpPr>
        <p:spPr>
          <a:xfrm>
            <a:off x="6331276" y="5202433"/>
            <a:ext cx="1288210" cy="307777"/>
          </a:xfrm>
          <a:prstGeom prst="rect">
            <a:avLst/>
          </a:prstGeom>
          <a:noFill/>
        </p:spPr>
        <p:txBody>
          <a:bodyPr wrap="square" rtlCol="0">
            <a:spAutoFit/>
          </a:bodyPr>
          <a:lstStyle/>
          <a:p>
            <a:r>
              <a:rPr lang="en-US" sz="1400" dirty="0" smtClean="0"/>
              <a:t>$</a:t>
            </a:r>
            <a:r>
              <a:rPr lang="vi-VN" sz="1400" dirty="0" smtClean="0"/>
              <a:t>defer=false</a:t>
            </a:r>
            <a:endParaRPr lang="en-US" sz="1400" dirty="0"/>
          </a:p>
        </p:txBody>
      </p:sp>
      <p:sp>
        <p:nvSpPr>
          <p:cNvPr id="123" name="TextBox 122"/>
          <p:cNvSpPr txBox="1"/>
          <p:nvPr/>
        </p:nvSpPr>
        <p:spPr>
          <a:xfrm>
            <a:off x="4897384" y="5120838"/>
            <a:ext cx="1117706" cy="523220"/>
          </a:xfrm>
          <a:prstGeom prst="rect">
            <a:avLst/>
          </a:prstGeom>
          <a:noFill/>
        </p:spPr>
        <p:txBody>
          <a:bodyPr wrap="square" rtlCol="0">
            <a:spAutoFit/>
          </a:bodyPr>
          <a:lstStyle/>
          <a:p>
            <a:r>
              <a:rPr lang="vi-VN" sz="1400" dirty="0" smtClean="0"/>
              <a:t>Chạy hàm register</a:t>
            </a:r>
            <a:endParaRPr lang="en-US" sz="1400" dirty="0"/>
          </a:p>
        </p:txBody>
      </p:sp>
      <p:sp>
        <p:nvSpPr>
          <p:cNvPr id="125" name="Right Arrow 124"/>
          <p:cNvSpPr/>
          <p:nvPr/>
        </p:nvSpPr>
        <p:spPr>
          <a:xfrm rot="10800000">
            <a:off x="3724147" y="5292554"/>
            <a:ext cx="1211205" cy="151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Down Arrow 126"/>
          <p:cNvSpPr/>
          <p:nvPr/>
        </p:nvSpPr>
        <p:spPr>
          <a:xfrm>
            <a:off x="6562156" y="4627692"/>
            <a:ext cx="141484" cy="446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4037734" y="5074355"/>
            <a:ext cx="1043764" cy="246221"/>
          </a:xfrm>
          <a:prstGeom prst="rect">
            <a:avLst/>
          </a:prstGeom>
          <a:noFill/>
        </p:spPr>
        <p:txBody>
          <a:bodyPr wrap="square" rtlCol="0">
            <a:spAutoFit/>
          </a:bodyPr>
          <a:lstStyle/>
          <a:p>
            <a:r>
              <a:rPr lang="vi-VN" sz="1000" smtClean="0"/>
              <a:t>Bind service</a:t>
            </a:r>
            <a:endParaRPr lang="en-US" sz="1000" dirty="0"/>
          </a:p>
        </p:txBody>
      </p:sp>
      <p:sp>
        <p:nvSpPr>
          <p:cNvPr id="129" name="TextBox 128"/>
          <p:cNvSpPr txBox="1"/>
          <p:nvPr/>
        </p:nvSpPr>
        <p:spPr>
          <a:xfrm>
            <a:off x="3982418" y="5444320"/>
            <a:ext cx="1043764" cy="246221"/>
          </a:xfrm>
          <a:prstGeom prst="rect">
            <a:avLst/>
          </a:prstGeom>
          <a:noFill/>
        </p:spPr>
        <p:txBody>
          <a:bodyPr wrap="square" rtlCol="0">
            <a:spAutoFit/>
          </a:bodyPr>
          <a:lstStyle/>
          <a:p>
            <a:r>
              <a:rPr lang="vi-VN" sz="1000" dirty="0"/>
              <a:t>v</a:t>
            </a:r>
            <a:r>
              <a:rPr lang="vi-VN" sz="1000" dirty="0" smtClean="0"/>
              <a:t>ào container </a:t>
            </a:r>
            <a:endParaRPr lang="en-US" sz="1000" dirty="0"/>
          </a:p>
        </p:txBody>
      </p:sp>
      <p:sp>
        <p:nvSpPr>
          <p:cNvPr id="130" name="TextBox 129"/>
          <p:cNvSpPr txBox="1"/>
          <p:nvPr/>
        </p:nvSpPr>
        <p:spPr>
          <a:xfrm>
            <a:off x="945486" y="4274936"/>
            <a:ext cx="1137138" cy="307777"/>
          </a:xfrm>
          <a:prstGeom prst="rect">
            <a:avLst/>
          </a:prstGeom>
          <a:solidFill>
            <a:schemeClr val="accent1">
              <a:lumMod val="20000"/>
              <a:lumOff val="80000"/>
            </a:schemeClr>
          </a:solidFill>
        </p:spPr>
        <p:txBody>
          <a:bodyPr wrap="square" rtlCol="0">
            <a:spAutoFit/>
          </a:bodyPr>
          <a:lstStyle/>
          <a:p>
            <a:pPr algn="ctr"/>
            <a:r>
              <a:rPr lang="en-US" sz="1400" dirty="0" smtClean="0"/>
              <a:t>S</a:t>
            </a:r>
            <a:r>
              <a:rPr lang="vi-VN" sz="1400" dirty="0" smtClean="0"/>
              <a:t>ervice 1</a:t>
            </a:r>
            <a:endParaRPr lang="en-US" sz="1400" dirty="0"/>
          </a:p>
        </p:txBody>
      </p:sp>
      <p:sp>
        <p:nvSpPr>
          <p:cNvPr id="131" name="TextBox 130"/>
          <p:cNvSpPr txBox="1"/>
          <p:nvPr/>
        </p:nvSpPr>
        <p:spPr>
          <a:xfrm>
            <a:off x="941901" y="5421839"/>
            <a:ext cx="1137138" cy="307777"/>
          </a:xfrm>
          <a:prstGeom prst="rect">
            <a:avLst/>
          </a:prstGeom>
          <a:solidFill>
            <a:schemeClr val="accent1">
              <a:lumMod val="20000"/>
              <a:lumOff val="80000"/>
            </a:schemeClr>
          </a:solidFill>
        </p:spPr>
        <p:txBody>
          <a:bodyPr wrap="square" rtlCol="0">
            <a:spAutoFit/>
          </a:bodyPr>
          <a:lstStyle/>
          <a:p>
            <a:pPr algn="ctr"/>
            <a:r>
              <a:rPr lang="en-US" sz="1400" dirty="0" smtClean="0"/>
              <a:t>S</a:t>
            </a:r>
            <a:r>
              <a:rPr lang="vi-VN" sz="1400" dirty="0" smtClean="0"/>
              <a:t>ervice n</a:t>
            </a:r>
            <a:endParaRPr lang="en-US" sz="1400" dirty="0"/>
          </a:p>
        </p:txBody>
      </p:sp>
      <p:sp>
        <p:nvSpPr>
          <p:cNvPr id="132" name="TextBox 131"/>
          <p:cNvSpPr txBox="1"/>
          <p:nvPr/>
        </p:nvSpPr>
        <p:spPr>
          <a:xfrm>
            <a:off x="1985029" y="4866674"/>
            <a:ext cx="691662" cy="369332"/>
          </a:xfrm>
          <a:prstGeom prst="rect">
            <a:avLst/>
          </a:prstGeom>
          <a:noFill/>
        </p:spPr>
        <p:txBody>
          <a:bodyPr wrap="square" rtlCol="0">
            <a:spAutoFit/>
          </a:bodyPr>
          <a:lstStyle/>
          <a:p>
            <a:r>
              <a:rPr lang="en-US" dirty="0" smtClean="0"/>
              <a:t>…</a:t>
            </a:r>
            <a:endParaRPr lang="en-US" dirty="0"/>
          </a:p>
        </p:txBody>
      </p:sp>
      <p:sp>
        <p:nvSpPr>
          <p:cNvPr id="135" name="Down Arrow 134"/>
          <p:cNvSpPr/>
          <p:nvPr/>
        </p:nvSpPr>
        <p:spPr>
          <a:xfrm rot="10800000">
            <a:off x="1421957" y="2805790"/>
            <a:ext cx="192426" cy="581381"/>
          </a:xfrm>
          <a:prstGeom prst="downArrow">
            <a:avLst>
              <a:gd name="adj1" fmla="val 50000"/>
              <a:gd name="adj2" fmla="val 46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1133010" y="2252021"/>
            <a:ext cx="1222602" cy="523220"/>
          </a:xfrm>
          <a:prstGeom prst="rect">
            <a:avLst/>
          </a:prstGeom>
          <a:noFill/>
        </p:spPr>
        <p:txBody>
          <a:bodyPr wrap="square" rtlCol="0">
            <a:spAutoFit/>
          </a:bodyPr>
          <a:lstStyle/>
          <a:p>
            <a:r>
              <a:rPr lang="vi-VN" sz="1400" smtClean="0"/>
              <a:t>Resolve ra instance</a:t>
            </a:r>
            <a:endParaRPr lang="en-US" sz="1400" dirty="0"/>
          </a:p>
        </p:txBody>
      </p:sp>
      <p:sp>
        <p:nvSpPr>
          <p:cNvPr id="137" name="TextBox 136"/>
          <p:cNvSpPr txBox="1"/>
          <p:nvPr/>
        </p:nvSpPr>
        <p:spPr>
          <a:xfrm>
            <a:off x="3814949" y="6030947"/>
            <a:ext cx="1570558" cy="646331"/>
          </a:xfrm>
          <a:prstGeom prst="rect">
            <a:avLst/>
          </a:prstGeom>
          <a:solidFill>
            <a:schemeClr val="bg1"/>
          </a:solidFill>
        </p:spPr>
        <p:txBody>
          <a:bodyPr wrap="square" rtlCol="0">
            <a:spAutoFit/>
          </a:bodyPr>
          <a:lstStyle/>
          <a:p>
            <a:pPr marL="171450" indent="-171450">
              <a:buFontTx/>
              <a:buChar char="-"/>
            </a:pPr>
            <a:r>
              <a:rPr lang="en-US" sz="1200" dirty="0" smtClean="0"/>
              <a:t>S</a:t>
            </a:r>
            <a:r>
              <a:rPr lang="vi-VN" sz="1200" dirty="0" smtClean="0"/>
              <a:t>ingleton</a:t>
            </a:r>
          </a:p>
          <a:p>
            <a:pPr marL="171450" indent="-171450">
              <a:buFontTx/>
              <a:buChar char="-"/>
            </a:pPr>
            <a:r>
              <a:rPr lang="en-US" sz="1200" dirty="0" smtClean="0"/>
              <a:t>I</a:t>
            </a:r>
            <a:r>
              <a:rPr lang="vi-VN" sz="1200" dirty="0" smtClean="0"/>
              <a:t>nstance</a:t>
            </a:r>
          </a:p>
          <a:p>
            <a:pPr marL="171450" indent="-171450">
              <a:buFontTx/>
              <a:buChar char="-"/>
            </a:pPr>
            <a:r>
              <a:rPr lang="en-US" sz="1200" dirty="0" smtClean="0"/>
              <a:t>B</a:t>
            </a:r>
            <a:r>
              <a:rPr lang="vi-VN" sz="1200" dirty="0" smtClean="0"/>
              <a:t>inding interface</a:t>
            </a:r>
            <a:endParaRPr lang="en-US" sz="1200" dirty="0"/>
          </a:p>
        </p:txBody>
      </p:sp>
      <p:sp>
        <p:nvSpPr>
          <p:cNvPr id="138" name="TextBox 137"/>
          <p:cNvSpPr txBox="1"/>
          <p:nvPr/>
        </p:nvSpPr>
        <p:spPr>
          <a:xfrm>
            <a:off x="1929707" y="2933932"/>
            <a:ext cx="1148135" cy="461665"/>
          </a:xfrm>
          <a:prstGeom prst="rect">
            <a:avLst/>
          </a:prstGeom>
          <a:noFill/>
        </p:spPr>
        <p:txBody>
          <a:bodyPr wrap="square" rtlCol="0">
            <a:spAutoFit/>
          </a:bodyPr>
          <a:lstStyle/>
          <a:p>
            <a:pPr marL="171450" indent="-171450">
              <a:buFontTx/>
              <a:buChar char="-"/>
            </a:pPr>
            <a:r>
              <a:rPr lang="vi-VN" sz="1200" dirty="0" smtClean="0"/>
              <a:t>Make()</a:t>
            </a:r>
          </a:p>
          <a:p>
            <a:pPr marL="171450" indent="-171450">
              <a:buFontTx/>
              <a:buChar char="-"/>
            </a:pPr>
            <a:r>
              <a:rPr lang="vi-VN" sz="1200" dirty="0" smtClean="0"/>
              <a:t>Resolve()</a:t>
            </a:r>
            <a:endParaRPr lang="en-US" sz="1200" dirty="0"/>
          </a:p>
        </p:txBody>
      </p:sp>
      <p:cxnSp>
        <p:nvCxnSpPr>
          <p:cNvPr id="140" name="Curved Connector 139"/>
          <p:cNvCxnSpPr/>
          <p:nvPr/>
        </p:nvCxnSpPr>
        <p:spPr>
          <a:xfrm rot="10800000">
            <a:off x="1663951" y="3164764"/>
            <a:ext cx="176573" cy="12700"/>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2" name="Curved Connector 141"/>
          <p:cNvCxnSpPr/>
          <p:nvPr/>
        </p:nvCxnSpPr>
        <p:spPr>
          <a:xfrm rot="5400000" flipH="1" flipV="1">
            <a:off x="4284252" y="5777086"/>
            <a:ext cx="187493" cy="12408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143" name="TextBox 142"/>
          <p:cNvSpPr txBox="1"/>
          <p:nvPr/>
        </p:nvSpPr>
        <p:spPr>
          <a:xfrm>
            <a:off x="3230242" y="2277846"/>
            <a:ext cx="1508611" cy="738664"/>
          </a:xfrm>
          <a:prstGeom prst="rect">
            <a:avLst/>
          </a:prstGeom>
          <a:noFill/>
        </p:spPr>
        <p:txBody>
          <a:bodyPr wrap="square" rtlCol="0">
            <a:spAutoFit/>
          </a:bodyPr>
          <a:lstStyle/>
          <a:p>
            <a:r>
              <a:rPr lang="vi-VN" sz="1400" smtClean="0"/>
              <a:t>Lưu trữ các service để lấy ra khi cần dùng</a:t>
            </a:r>
            <a:endParaRPr lang="en-US" sz="1400" dirty="0"/>
          </a:p>
        </p:txBody>
      </p:sp>
      <p:cxnSp>
        <p:nvCxnSpPr>
          <p:cNvPr id="145" name="Straight Arrow Connector 144"/>
          <p:cNvCxnSpPr/>
          <p:nvPr/>
        </p:nvCxnSpPr>
        <p:spPr>
          <a:xfrm flipH="1">
            <a:off x="3074482" y="3102368"/>
            <a:ext cx="472662" cy="541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1" name="Right Arrow 60"/>
          <p:cNvSpPr/>
          <p:nvPr/>
        </p:nvSpPr>
        <p:spPr>
          <a:xfrm rot="10800000">
            <a:off x="5871468" y="5287148"/>
            <a:ext cx="474244" cy="162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10800000">
            <a:off x="5871467" y="4318441"/>
            <a:ext cx="562982" cy="15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812132" y="4243291"/>
            <a:ext cx="1288210" cy="307777"/>
          </a:xfrm>
          <a:prstGeom prst="rect">
            <a:avLst/>
          </a:prstGeom>
          <a:noFill/>
        </p:spPr>
        <p:txBody>
          <a:bodyPr wrap="square" rtlCol="0">
            <a:spAutoFit/>
          </a:bodyPr>
          <a:lstStyle/>
          <a:p>
            <a:r>
              <a:rPr lang="en-US" sz="1400" dirty="0" smtClean="0"/>
              <a:t>$</a:t>
            </a:r>
            <a:r>
              <a:rPr lang="vi-VN" sz="1400" dirty="0" smtClean="0"/>
              <a:t>defer=true</a:t>
            </a:r>
            <a:endParaRPr lang="en-US" sz="1400" dirty="0"/>
          </a:p>
        </p:txBody>
      </p:sp>
      <p:sp>
        <p:nvSpPr>
          <p:cNvPr id="66" name="TextBox 65"/>
          <p:cNvSpPr txBox="1"/>
          <p:nvPr/>
        </p:nvSpPr>
        <p:spPr>
          <a:xfrm>
            <a:off x="2207765" y="4271743"/>
            <a:ext cx="1137138" cy="307777"/>
          </a:xfrm>
          <a:prstGeom prst="rect">
            <a:avLst/>
          </a:prstGeom>
          <a:solidFill>
            <a:schemeClr val="accent1">
              <a:lumMod val="20000"/>
              <a:lumOff val="80000"/>
            </a:schemeClr>
          </a:solidFill>
        </p:spPr>
        <p:txBody>
          <a:bodyPr wrap="square" rtlCol="0">
            <a:spAutoFit/>
          </a:bodyPr>
          <a:lstStyle/>
          <a:p>
            <a:pPr algn="ctr"/>
            <a:r>
              <a:rPr lang="vi-VN" sz="1400" dirty="0"/>
              <a:t>n</a:t>
            </a:r>
            <a:r>
              <a:rPr lang="vi-VN" sz="1400" dirty="0" smtClean="0"/>
              <a:t>ull</a:t>
            </a:r>
            <a:endParaRPr lang="en-US" sz="1400" dirty="0"/>
          </a:p>
        </p:txBody>
      </p:sp>
      <p:cxnSp>
        <p:nvCxnSpPr>
          <p:cNvPr id="12" name="Curved Connector 11"/>
          <p:cNvCxnSpPr>
            <a:stCxn id="63" idx="1"/>
            <a:endCxn id="66" idx="0"/>
          </p:cNvCxnSpPr>
          <p:nvPr/>
        </p:nvCxnSpPr>
        <p:spPr>
          <a:xfrm rot="10800000">
            <a:off x="2776334" y="4271744"/>
            <a:ext cx="2035798" cy="125437"/>
          </a:xfrm>
          <a:prstGeom prst="curvedConnector4">
            <a:avLst>
              <a:gd name="adj1" fmla="val 36036"/>
              <a:gd name="adj2" fmla="val 2822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70632" y="3558834"/>
            <a:ext cx="1525462" cy="553998"/>
          </a:xfrm>
          <a:prstGeom prst="rect">
            <a:avLst/>
          </a:prstGeom>
          <a:noFill/>
        </p:spPr>
        <p:txBody>
          <a:bodyPr wrap="square" rtlCol="0">
            <a:spAutoFit/>
          </a:bodyPr>
          <a:lstStyle/>
          <a:p>
            <a:r>
              <a:rPr lang="vi-VN" sz="1000" smtClean="0"/>
              <a:t>Chưa thực hiện hàm register() và chờ đến khi được gọi đến</a:t>
            </a:r>
            <a:endParaRPr lang="en-US" sz="1000" dirty="0"/>
          </a:p>
        </p:txBody>
      </p:sp>
    </p:spTree>
    <p:extLst>
      <p:ext uri="{BB962C8B-B14F-4D97-AF65-F5344CB8AC3E}">
        <p14:creationId xmlns:p14="http://schemas.microsoft.com/office/powerpoint/2010/main" val="678999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260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en-US" dirty="0"/>
              <a:t>Facades</a:t>
            </a:r>
          </a:p>
        </p:txBody>
      </p:sp>
      <p:sp>
        <p:nvSpPr>
          <p:cNvPr id="3" name="TextBox 2"/>
          <p:cNvSpPr txBox="1"/>
          <p:nvPr/>
        </p:nvSpPr>
        <p:spPr>
          <a:xfrm>
            <a:off x="1602205" y="2285999"/>
            <a:ext cx="8987590" cy="2585323"/>
          </a:xfrm>
          <a:prstGeom prst="rect">
            <a:avLst/>
          </a:prstGeom>
          <a:noFill/>
        </p:spPr>
        <p:txBody>
          <a:bodyPr wrap="square" rtlCol="0">
            <a:spAutoFit/>
          </a:bodyPr>
          <a:lstStyle/>
          <a:p>
            <a:pPr marL="285750" indent="-285750">
              <a:buFontTx/>
              <a:buChar char="-"/>
            </a:pPr>
            <a:r>
              <a:rPr lang="vi-VN" dirty="0" smtClean="0"/>
              <a:t>Facades cung cấp cách gọi static cho các class được khai báo trong Service Container</a:t>
            </a:r>
          </a:p>
          <a:p>
            <a:pPr marL="285750" indent="-285750">
              <a:buFontTx/>
              <a:buChar char="-"/>
            </a:pPr>
            <a:endParaRPr lang="vi-VN" dirty="0"/>
          </a:p>
          <a:p>
            <a:pPr marL="285750" indent="-285750">
              <a:buFontTx/>
              <a:buChar char="-"/>
            </a:pPr>
            <a:r>
              <a:rPr lang="vi-VN" dirty="0" smtClean="0"/>
              <a:t>Tức là, Facade cho phép truy cập đến </a:t>
            </a:r>
            <a:r>
              <a:rPr lang="vi-VN" i="1" dirty="0" smtClean="0">
                <a:solidFill>
                  <a:schemeClr val="accent1">
                    <a:lumMod val="75000"/>
                  </a:schemeClr>
                </a:solidFill>
              </a:rPr>
              <a:t>các method </a:t>
            </a:r>
            <a:r>
              <a:rPr lang="vi-VN" dirty="0" smtClean="0"/>
              <a:t>bên trong </a:t>
            </a:r>
            <a:r>
              <a:rPr lang="vi-VN" i="1" dirty="0" smtClean="0">
                <a:solidFill>
                  <a:schemeClr val="accent1">
                    <a:lumMod val="75000"/>
                  </a:schemeClr>
                </a:solidFill>
              </a:rPr>
              <a:t>các service </a:t>
            </a:r>
            <a:r>
              <a:rPr lang="vi-VN" dirty="0" smtClean="0"/>
              <a:t>(Là các class được bind vào trong container) được khai báo bên trong Service Container bằng cách gọi các </a:t>
            </a:r>
            <a:r>
              <a:rPr lang="vi-VN" i="1" dirty="0" smtClean="0">
                <a:solidFill>
                  <a:schemeClr val="accent1">
                    <a:lumMod val="75000"/>
                  </a:schemeClr>
                </a:solidFill>
              </a:rPr>
              <a:t>hàm static</a:t>
            </a:r>
            <a:endParaRPr lang="en-US" i="1" dirty="0" smtClean="0">
              <a:solidFill>
                <a:schemeClr val="accent1">
                  <a:lumMod val="75000"/>
                </a:schemeClr>
              </a:solidFill>
            </a:endParaRPr>
          </a:p>
          <a:p>
            <a:pPr marL="285750" indent="-285750">
              <a:buFontTx/>
              <a:buChar char="-"/>
            </a:pPr>
            <a:endParaRPr lang="en-US" dirty="0" smtClean="0"/>
          </a:p>
          <a:p>
            <a:pPr marL="285750" indent="-285750">
              <a:buFontTx/>
              <a:buChar char="-"/>
            </a:pPr>
            <a:endParaRPr lang="vi-VN" dirty="0"/>
          </a:p>
          <a:p>
            <a:endParaRPr lang="vi-VN" dirty="0"/>
          </a:p>
        </p:txBody>
      </p:sp>
      <p:sp>
        <p:nvSpPr>
          <p:cNvPr id="2" name="TextBox 1"/>
          <p:cNvSpPr txBox="1"/>
          <p:nvPr/>
        </p:nvSpPr>
        <p:spPr>
          <a:xfrm>
            <a:off x="1586163" y="1654593"/>
            <a:ext cx="2598975" cy="369332"/>
          </a:xfrm>
          <a:prstGeom prst="rect">
            <a:avLst/>
          </a:prstGeom>
          <a:noFill/>
        </p:spPr>
        <p:txBody>
          <a:bodyPr wrap="square" rtlCol="0">
            <a:spAutoFit/>
          </a:bodyPr>
          <a:lstStyle/>
          <a:p>
            <a:r>
              <a:rPr lang="vi-VN" dirty="0" smtClean="0"/>
              <a:t>I. Tìm hiểu Facade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746" y="4420960"/>
            <a:ext cx="3162300" cy="368300"/>
          </a:xfrm>
          <a:prstGeom prst="rect">
            <a:avLst/>
          </a:prstGeom>
        </p:spPr>
      </p:pic>
      <p:cxnSp>
        <p:nvCxnSpPr>
          <p:cNvPr id="7" name="Straight Arrow Connector 6"/>
          <p:cNvCxnSpPr/>
          <p:nvPr/>
        </p:nvCxnSpPr>
        <p:spPr>
          <a:xfrm flipV="1">
            <a:off x="4771292" y="4689231"/>
            <a:ext cx="339970" cy="31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05200" y="5057531"/>
            <a:ext cx="1981200" cy="646331"/>
          </a:xfrm>
          <a:prstGeom prst="rect">
            <a:avLst/>
          </a:prstGeom>
          <a:noFill/>
        </p:spPr>
        <p:txBody>
          <a:bodyPr wrap="square" rtlCol="0">
            <a:spAutoFit/>
          </a:bodyPr>
          <a:lstStyle/>
          <a:p>
            <a:r>
              <a:rPr lang="vi-VN" sz="1200" smtClean="0"/>
              <a:t>Tên Facade được đăng ký trong mảng aliases trong file config/app.php</a:t>
            </a:r>
            <a:endParaRPr lang="en-US" sz="1200" dirty="0"/>
          </a:p>
        </p:txBody>
      </p:sp>
      <p:cxnSp>
        <p:nvCxnSpPr>
          <p:cNvPr id="9" name="Straight Arrow Connector 8"/>
          <p:cNvCxnSpPr/>
          <p:nvPr/>
        </p:nvCxnSpPr>
        <p:spPr>
          <a:xfrm flipH="1" flipV="1">
            <a:off x="5868841" y="4723714"/>
            <a:ext cx="862622" cy="40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00152" y="5149863"/>
            <a:ext cx="1922584" cy="461665"/>
          </a:xfrm>
          <a:prstGeom prst="rect">
            <a:avLst/>
          </a:prstGeom>
          <a:noFill/>
        </p:spPr>
        <p:txBody>
          <a:bodyPr wrap="square" rtlCol="0">
            <a:spAutoFit/>
          </a:bodyPr>
          <a:lstStyle/>
          <a:p>
            <a:r>
              <a:rPr lang="vi-VN" sz="1200" dirty="0" smtClean="0"/>
              <a:t>Phương thức get() bên trong service ‘cache’ </a:t>
            </a:r>
            <a:endParaRPr lang="en-US" sz="1200" dirty="0"/>
          </a:p>
        </p:txBody>
      </p:sp>
      <p:cxnSp>
        <p:nvCxnSpPr>
          <p:cNvPr id="13" name="Straight Arrow Connector 12"/>
          <p:cNvCxnSpPr/>
          <p:nvPr/>
        </p:nvCxnSpPr>
        <p:spPr>
          <a:xfrm flipH="1">
            <a:off x="5503496" y="4247834"/>
            <a:ext cx="257431" cy="279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50962" y="4020347"/>
            <a:ext cx="649190" cy="276999"/>
          </a:xfrm>
          <a:prstGeom prst="rect">
            <a:avLst/>
          </a:prstGeom>
          <a:noFill/>
        </p:spPr>
        <p:txBody>
          <a:bodyPr wrap="square" rtlCol="0">
            <a:spAutoFit/>
          </a:bodyPr>
          <a:lstStyle/>
          <a:p>
            <a:r>
              <a:rPr lang="vi-VN" sz="1200" dirty="0" smtClean="0"/>
              <a:t>static </a:t>
            </a:r>
            <a:endParaRPr lang="en-US" sz="1200" dirty="0"/>
          </a:p>
        </p:txBody>
      </p:sp>
    </p:spTree>
    <p:extLst>
      <p:ext uri="{BB962C8B-B14F-4D97-AF65-F5344CB8AC3E}">
        <p14:creationId xmlns:p14="http://schemas.microsoft.com/office/powerpoint/2010/main" val="1955663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3" y="329030"/>
            <a:ext cx="9019674" cy="1325563"/>
          </a:xfrm>
        </p:spPr>
        <p:txBody>
          <a:bodyPr/>
          <a:lstStyle/>
          <a:p>
            <a:pPr algn="ctr"/>
            <a:r>
              <a:rPr lang="en-US" dirty="0"/>
              <a:t>Facades</a:t>
            </a:r>
          </a:p>
        </p:txBody>
      </p:sp>
      <p:sp>
        <p:nvSpPr>
          <p:cNvPr id="3" name="TextBox 2"/>
          <p:cNvSpPr txBox="1"/>
          <p:nvPr/>
        </p:nvSpPr>
        <p:spPr>
          <a:xfrm>
            <a:off x="1586163" y="1654593"/>
            <a:ext cx="2598975" cy="369332"/>
          </a:xfrm>
          <a:prstGeom prst="rect">
            <a:avLst/>
          </a:prstGeom>
          <a:noFill/>
        </p:spPr>
        <p:txBody>
          <a:bodyPr wrap="square" rtlCol="0">
            <a:spAutoFit/>
          </a:bodyPr>
          <a:lstStyle/>
          <a:p>
            <a:r>
              <a:rPr lang="vi-VN" dirty="0" smtClean="0"/>
              <a:t>I. Tìm hiểu Facade</a:t>
            </a:r>
            <a:endParaRPr lang="en-US" dirty="0"/>
          </a:p>
        </p:txBody>
      </p:sp>
      <p:sp>
        <p:nvSpPr>
          <p:cNvPr id="4" name="TextBox 3"/>
          <p:cNvSpPr txBox="1"/>
          <p:nvPr/>
        </p:nvSpPr>
        <p:spPr>
          <a:xfrm>
            <a:off x="1422425" y="2297722"/>
            <a:ext cx="9347149" cy="1754326"/>
          </a:xfrm>
          <a:prstGeom prst="rect">
            <a:avLst/>
          </a:prstGeom>
          <a:noFill/>
        </p:spPr>
        <p:txBody>
          <a:bodyPr wrap="square" rtlCol="0">
            <a:spAutoFit/>
          </a:bodyPr>
          <a:lstStyle/>
          <a:p>
            <a:pPr marL="285750" indent="-285750">
              <a:buFontTx/>
              <a:buChar char="-"/>
            </a:pPr>
            <a:r>
              <a:rPr lang="vi-VN" dirty="0" smtClean="0"/>
              <a:t>Các Facade mặc định của laravel đều nằm trong thư mục Illuminate/Support/Facades và được đăng ký tên trong mảng aliases của file config/app.php</a:t>
            </a:r>
          </a:p>
          <a:p>
            <a:pPr marL="285750" indent="-285750">
              <a:buFontTx/>
              <a:buChar char="-"/>
            </a:pPr>
            <a:endParaRPr lang="vi-VN" dirty="0"/>
          </a:p>
          <a:p>
            <a:pPr marL="285750" indent="-285750">
              <a:buFontTx/>
              <a:buChar char="-"/>
            </a:pPr>
            <a:r>
              <a:rPr lang="vi-VN" dirty="0" smtClean="0"/>
              <a:t>Trong file config/app.php, có một mảng aliases khai báo:</a:t>
            </a:r>
            <a:endParaRPr lang="en-US" dirty="0" smtClean="0"/>
          </a:p>
          <a:p>
            <a:pPr marL="285750" indent="-285750">
              <a:buFontTx/>
              <a:buChar char="-"/>
            </a:pPr>
            <a:endParaRPr lang="vi-VN" dirty="0"/>
          </a:p>
          <a:p>
            <a:endParaRPr lang="vi-VN" dirty="0"/>
          </a:p>
        </p:txBody>
      </p:sp>
      <p:sp>
        <p:nvSpPr>
          <p:cNvPr id="5" name="TextBox 4"/>
          <p:cNvSpPr txBox="1"/>
          <p:nvPr/>
        </p:nvSpPr>
        <p:spPr>
          <a:xfrm>
            <a:off x="4021016" y="3713749"/>
            <a:ext cx="4689231" cy="369332"/>
          </a:xfrm>
          <a:prstGeom prst="rect">
            <a:avLst/>
          </a:prstGeom>
          <a:noFill/>
        </p:spPr>
        <p:txBody>
          <a:bodyPr wrap="square" rtlCol="0">
            <a:spAutoFit/>
          </a:bodyPr>
          <a:lstStyle/>
          <a:p>
            <a:r>
              <a:rPr lang="en-US" i="1" dirty="0" smtClean="0">
                <a:solidFill>
                  <a:srgbClr val="FF0000"/>
                </a:solidFill>
              </a:rPr>
              <a:t>‘</a:t>
            </a:r>
            <a:r>
              <a:rPr lang="vi-VN" i="1" dirty="0" smtClean="0">
                <a:solidFill>
                  <a:srgbClr val="FF0000"/>
                </a:solidFill>
              </a:rPr>
              <a:t>Name’  =&gt;  namespace::class,</a:t>
            </a:r>
            <a:endParaRPr lang="en-US" i="1" dirty="0">
              <a:solidFill>
                <a:srgbClr val="FF0000"/>
              </a:solidFill>
            </a:endParaRPr>
          </a:p>
        </p:txBody>
      </p:sp>
      <p:cxnSp>
        <p:nvCxnSpPr>
          <p:cNvPr id="7" name="Straight Arrow Connector 6"/>
          <p:cNvCxnSpPr/>
          <p:nvPr/>
        </p:nvCxnSpPr>
        <p:spPr>
          <a:xfrm flipV="1">
            <a:off x="3821723" y="4056214"/>
            <a:ext cx="545124" cy="410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81654" y="4463429"/>
            <a:ext cx="2288931" cy="461665"/>
          </a:xfrm>
          <a:prstGeom prst="rect">
            <a:avLst/>
          </a:prstGeom>
          <a:noFill/>
        </p:spPr>
        <p:txBody>
          <a:bodyPr wrap="square" rtlCol="0">
            <a:spAutoFit/>
          </a:bodyPr>
          <a:lstStyle/>
          <a:p>
            <a:r>
              <a:rPr lang="vi-VN" sz="1200" dirty="0" smtClean="0"/>
              <a:t>Tên ngắn </a:t>
            </a:r>
            <a:r>
              <a:rPr lang="vi-VN" sz="1200" smtClean="0"/>
              <a:t>gọn được sử dụng trong project </a:t>
            </a:r>
            <a:r>
              <a:rPr lang="vi-VN" sz="1200" dirty="0" smtClean="0"/>
              <a:t>của </a:t>
            </a:r>
            <a:r>
              <a:rPr lang="vi-VN" sz="1200" smtClean="0"/>
              <a:t>class Facade</a:t>
            </a:r>
            <a:endParaRPr lang="en-US" sz="1200" dirty="0"/>
          </a:p>
        </p:txBody>
      </p:sp>
      <p:cxnSp>
        <p:nvCxnSpPr>
          <p:cNvPr id="11" name="Straight Arrow Connector 10"/>
          <p:cNvCxnSpPr/>
          <p:nvPr/>
        </p:nvCxnSpPr>
        <p:spPr>
          <a:xfrm flipH="1" flipV="1">
            <a:off x="6213231" y="4052048"/>
            <a:ext cx="512885" cy="441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75839" y="4493359"/>
            <a:ext cx="1500554" cy="461665"/>
          </a:xfrm>
          <a:prstGeom prst="rect">
            <a:avLst/>
          </a:prstGeom>
          <a:noFill/>
        </p:spPr>
        <p:txBody>
          <a:bodyPr wrap="square" rtlCol="0">
            <a:spAutoFit/>
          </a:bodyPr>
          <a:lstStyle/>
          <a:p>
            <a:r>
              <a:rPr lang="en-US" sz="1200" dirty="0" smtClean="0"/>
              <a:t>N</a:t>
            </a:r>
            <a:r>
              <a:rPr lang="vi-VN" sz="1200" dirty="0" smtClean="0"/>
              <a:t>amespace của class Facade </a:t>
            </a:r>
            <a:endParaRPr lang="en-US" sz="1200" dirty="0"/>
          </a:p>
        </p:txBody>
      </p:sp>
      <p:sp>
        <p:nvSpPr>
          <p:cNvPr id="14" name="TextBox 13"/>
          <p:cNvSpPr txBox="1"/>
          <p:nvPr/>
        </p:nvSpPr>
        <p:spPr>
          <a:xfrm>
            <a:off x="2368062" y="5416062"/>
            <a:ext cx="703384" cy="307777"/>
          </a:xfrm>
          <a:prstGeom prst="rect">
            <a:avLst/>
          </a:prstGeom>
          <a:noFill/>
        </p:spPr>
        <p:txBody>
          <a:bodyPr wrap="square" rtlCol="0">
            <a:spAutoFit/>
          </a:bodyPr>
          <a:lstStyle/>
          <a:p>
            <a:r>
              <a:rPr lang="vi-VN" sz="1400" dirty="0" smtClean="0"/>
              <a:t>VD:</a:t>
            </a:r>
            <a:endParaRPr lang="en-US" sz="14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446" y="5379450"/>
            <a:ext cx="4483100" cy="381000"/>
          </a:xfrm>
          <a:prstGeom prst="rect">
            <a:avLst/>
          </a:prstGeom>
        </p:spPr>
      </p:pic>
    </p:spTree>
    <p:extLst>
      <p:ext uri="{BB962C8B-B14F-4D97-AF65-F5344CB8AC3E}">
        <p14:creationId xmlns:p14="http://schemas.microsoft.com/office/powerpoint/2010/main" val="917335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en-US" dirty="0"/>
              <a:t>Facades</a:t>
            </a:r>
          </a:p>
        </p:txBody>
      </p:sp>
      <p:sp>
        <p:nvSpPr>
          <p:cNvPr id="5" name="TextBox 4"/>
          <p:cNvSpPr txBox="1"/>
          <p:nvPr/>
        </p:nvSpPr>
        <p:spPr>
          <a:xfrm>
            <a:off x="1586163" y="1654593"/>
            <a:ext cx="2598975" cy="369332"/>
          </a:xfrm>
          <a:prstGeom prst="rect">
            <a:avLst/>
          </a:prstGeom>
          <a:noFill/>
        </p:spPr>
        <p:txBody>
          <a:bodyPr wrap="square" rtlCol="0">
            <a:spAutoFit/>
          </a:bodyPr>
          <a:lstStyle/>
          <a:p>
            <a:r>
              <a:rPr lang="vi-VN" dirty="0" smtClean="0"/>
              <a:t>I. Tìm hiểu Facade</a:t>
            </a:r>
            <a:endParaRPr lang="en-US" dirty="0"/>
          </a:p>
        </p:txBody>
      </p:sp>
      <p:sp>
        <p:nvSpPr>
          <p:cNvPr id="6" name="TextBox 5"/>
          <p:cNvSpPr txBox="1"/>
          <p:nvPr/>
        </p:nvSpPr>
        <p:spPr>
          <a:xfrm>
            <a:off x="1422425" y="2297722"/>
            <a:ext cx="9347149" cy="1754326"/>
          </a:xfrm>
          <a:prstGeom prst="rect">
            <a:avLst/>
          </a:prstGeom>
          <a:noFill/>
        </p:spPr>
        <p:txBody>
          <a:bodyPr wrap="square" rtlCol="0">
            <a:spAutoFit/>
          </a:bodyPr>
          <a:lstStyle/>
          <a:p>
            <a:pPr marL="285750" indent="-285750">
              <a:buFontTx/>
              <a:buChar char="-"/>
            </a:pPr>
            <a:r>
              <a:rPr lang="vi-VN" dirty="0" smtClean="0"/>
              <a:t>Tất cả các class Facade đều extend một abstract class </a:t>
            </a:r>
            <a:r>
              <a:rPr lang="en-US" dirty="0"/>
              <a:t>Illuminate\Support\Facades </a:t>
            </a:r>
            <a:r>
              <a:rPr lang="en-US" dirty="0" smtClean="0"/>
              <a:t>\</a:t>
            </a:r>
            <a:r>
              <a:rPr lang="vi-VN" dirty="0" smtClean="0"/>
              <a:t>Facade</a:t>
            </a:r>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endParaRPr lang="vi-VN" dirty="0"/>
          </a:p>
        </p:txBody>
      </p:sp>
      <p:sp>
        <p:nvSpPr>
          <p:cNvPr id="8" name="Right Arrow 7"/>
          <p:cNvSpPr/>
          <p:nvPr/>
        </p:nvSpPr>
        <p:spPr>
          <a:xfrm>
            <a:off x="2473569" y="3267426"/>
            <a:ext cx="457201" cy="164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36277" y="3180211"/>
            <a:ext cx="3681047" cy="338554"/>
          </a:xfrm>
          <a:prstGeom prst="rect">
            <a:avLst/>
          </a:prstGeom>
          <a:noFill/>
        </p:spPr>
        <p:txBody>
          <a:bodyPr wrap="square" rtlCol="0">
            <a:spAutoFit/>
          </a:bodyPr>
          <a:lstStyle/>
          <a:p>
            <a:r>
              <a:rPr lang="vi-VN" sz="1600" smtClean="0"/>
              <a:t>Phải chứa hàm getFacadeAccessor() </a:t>
            </a:r>
            <a:endParaRPr lang="en-US" sz="1600" dirty="0"/>
          </a:p>
        </p:txBody>
      </p:sp>
    </p:spTree>
    <p:extLst>
      <p:ext uri="{BB962C8B-B14F-4D97-AF65-F5344CB8AC3E}">
        <p14:creationId xmlns:p14="http://schemas.microsoft.com/office/powerpoint/2010/main" val="898563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5505" y="2201780"/>
            <a:ext cx="9276348" cy="2308324"/>
          </a:xfrm>
          <a:prstGeom prst="rect">
            <a:avLst/>
          </a:prstGeom>
          <a:noFill/>
        </p:spPr>
        <p:txBody>
          <a:bodyPr wrap="square" rtlCol="0">
            <a:spAutoFit/>
          </a:bodyPr>
          <a:lstStyle/>
          <a:p>
            <a:pPr marL="285750" indent="-285750">
              <a:buFontTx/>
              <a:buChar char="-"/>
            </a:pPr>
            <a:r>
              <a:rPr lang="vi-VN" dirty="0" smtClean="0"/>
              <a:t>Các request sẽ được gửi cho app/Http/Kernel.php</a:t>
            </a:r>
          </a:p>
          <a:p>
            <a:pPr marL="285750" indent="-285750">
              <a:buFontTx/>
              <a:buChar char="-"/>
            </a:pPr>
            <a:endParaRPr lang="vi-VN" dirty="0" smtClean="0"/>
          </a:p>
          <a:p>
            <a:pPr marL="285750" indent="-285750">
              <a:buFontTx/>
              <a:buChar char="-"/>
            </a:pPr>
            <a:r>
              <a:rPr lang="vi-VN" dirty="0" smtClean="0"/>
              <a:t>Tại đây, Http kernel sẽ định nghĩa 1 mảng bootstrappers để cấu hình và thực hiện một số tác vụ cần thiết trước khi request được thực thi</a:t>
            </a:r>
          </a:p>
          <a:p>
            <a:pPr marL="285750" indent="-285750">
              <a:buFontTx/>
              <a:buChar char="-"/>
            </a:pPr>
            <a:endParaRPr lang="vi-VN" dirty="0"/>
          </a:p>
          <a:p>
            <a:pPr marL="285750" indent="-285750">
              <a:buFontTx/>
              <a:buChar char="-"/>
            </a:pPr>
            <a:r>
              <a:rPr lang="vi-VN" dirty="0" smtClean="0"/>
              <a:t>Ngoài ra, nó cũng xác định một danh sách middleware chứa các tập tin lọc và ngăn chặn các request</a:t>
            </a:r>
          </a:p>
          <a:p>
            <a:r>
              <a:rPr lang="vi-VN" dirty="0" smtClean="0"/>
              <a:t> </a:t>
            </a:r>
            <a:endParaRPr lang="en-US" dirty="0"/>
          </a:p>
        </p:txBody>
      </p:sp>
      <p:sp>
        <p:nvSpPr>
          <p:cNvPr id="6" name="Title 1"/>
          <p:cNvSpPr txBox="1">
            <a:spLocks/>
          </p:cNvSpPr>
          <p:nvPr/>
        </p:nvSpPr>
        <p:spPr>
          <a:xfrm>
            <a:off x="1431758" y="508752"/>
            <a:ext cx="9107905" cy="8026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mtClean="0"/>
              <a:t>Luồng  xử lý Request</a:t>
            </a:r>
            <a:endParaRPr lang="en-US" dirty="0"/>
          </a:p>
        </p:txBody>
      </p:sp>
    </p:spTree>
    <p:extLst>
      <p:ext uri="{BB962C8B-B14F-4D97-AF65-F5344CB8AC3E}">
        <p14:creationId xmlns:p14="http://schemas.microsoft.com/office/powerpoint/2010/main" val="13885206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en-US" dirty="0"/>
              <a:t>Facades</a:t>
            </a:r>
          </a:p>
        </p:txBody>
      </p:sp>
      <p:sp>
        <p:nvSpPr>
          <p:cNvPr id="5" name="TextBox 4"/>
          <p:cNvSpPr txBox="1"/>
          <p:nvPr/>
        </p:nvSpPr>
        <p:spPr>
          <a:xfrm>
            <a:off x="1586163" y="1654593"/>
            <a:ext cx="3642329" cy="369332"/>
          </a:xfrm>
          <a:prstGeom prst="rect">
            <a:avLst/>
          </a:prstGeom>
          <a:noFill/>
        </p:spPr>
        <p:txBody>
          <a:bodyPr wrap="square" rtlCol="0">
            <a:spAutoFit/>
          </a:bodyPr>
          <a:lstStyle/>
          <a:p>
            <a:r>
              <a:rPr lang="vi-VN" dirty="0" smtClean="0"/>
              <a:t>II. Cách hoạt động của Facade</a:t>
            </a:r>
            <a:endParaRPr lang="en-US" dirty="0"/>
          </a:p>
        </p:txBody>
      </p:sp>
      <p:sp>
        <p:nvSpPr>
          <p:cNvPr id="6" name="TextBox 5"/>
          <p:cNvSpPr txBox="1"/>
          <p:nvPr/>
        </p:nvSpPr>
        <p:spPr>
          <a:xfrm>
            <a:off x="1422425" y="2297722"/>
            <a:ext cx="9347149" cy="2585323"/>
          </a:xfrm>
          <a:prstGeom prst="rect">
            <a:avLst/>
          </a:prstGeom>
          <a:noFill/>
        </p:spPr>
        <p:txBody>
          <a:bodyPr wrap="square" rtlCol="0">
            <a:spAutoFit/>
          </a:bodyPr>
          <a:lstStyle/>
          <a:p>
            <a:pPr marL="285750" indent="-285750">
              <a:buFontTx/>
              <a:buChar char="-"/>
            </a:pPr>
            <a:r>
              <a:rPr lang="vi-VN" dirty="0" smtClean="0"/>
              <a:t>Hàm getFacadeAccessor() trong Facade sẽ định nghĩa cái gì cần được resolve ra từ Container</a:t>
            </a:r>
          </a:p>
          <a:p>
            <a:pPr marL="285750" indent="-285750">
              <a:buFontTx/>
              <a:buChar char="-"/>
            </a:pPr>
            <a:endParaRPr lang="vi-VN" dirty="0"/>
          </a:p>
          <a:p>
            <a:r>
              <a:rPr lang="vi-VN" dirty="0" smtClean="0"/>
              <a:t> </a:t>
            </a:r>
          </a:p>
          <a:p>
            <a:pPr marL="285750" indent="-285750">
              <a:buFontTx/>
              <a:buChar char="-"/>
            </a:pPr>
            <a:endParaRPr lang="vi-VN" dirty="0"/>
          </a:p>
          <a:p>
            <a:pPr marL="285750" indent="-285750">
              <a:buFontTx/>
              <a:buChar char="-"/>
            </a:pPr>
            <a:r>
              <a:rPr lang="vi-VN" dirty="0" smtClean="0"/>
              <a:t>Từ đó, class Facade cơ sở tận dụng phương thức magic __callstatic() để điều việc thực thi từ Facade tới Object đã được resolve </a:t>
            </a:r>
            <a:r>
              <a:rPr lang="vi-VN" dirty="0" smtClean="0">
                <a:solidFill>
                  <a:srgbClr val="FF0000"/>
                </a:solidFill>
              </a:rPr>
              <a:t>(</a:t>
            </a:r>
            <a:r>
              <a:rPr lang="vi-VN" i="1" dirty="0" smtClean="0">
                <a:solidFill>
                  <a:srgbClr val="FF0000"/>
                </a:solidFill>
              </a:rPr>
              <a:t>từ hàm static của Facade đến một phương thức tương ứng trong Object</a:t>
            </a:r>
            <a:r>
              <a:rPr lang="vi-VN" dirty="0" smtClean="0">
                <a:solidFill>
                  <a:srgbClr val="FF0000"/>
                </a:solidFill>
              </a:rPr>
              <a:t>)</a:t>
            </a:r>
            <a:endParaRPr lang="vi-VN" dirty="0">
              <a:solidFill>
                <a:srgbClr val="FF0000"/>
              </a:solidFill>
            </a:endParaRPr>
          </a:p>
          <a:p>
            <a:endParaRPr lang="vi-VN" dirty="0"/>
          </a:p>
        </p:txBody>
      </p:sp>
      <p:sp>
        <p:nvSpPr>
          <p:cNvPr id="7" name="Right Arrow 6"/>
          <p:cNvSpPr/>
          <p:nvPr/>
        </p:nvSpPr>
        <p:spPr>
          <a:xfrm>
            <a:off x="2117981" y="3182108"/>
            <a:ext cx="433754" cy="14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36984" y="3083169"/>
            <a:ext cx="7358545" cy="338554"/>
          </a:xfrm>
          <a:prstGeom prst="rect">
            <a:avLst/>
          </a:prstGeom>
          <a:noFill/>
        </p:spPr>
        <p:txBody>
          <a:bodyPr wrap="square" rtlCol="0">
            <a:spAutoFit/>
          </a:bodyPr>
          <a:lstStyle/>
          <a:p>
            <a:r>
              <a:rPr lang="vi-VN" sz="1600" smtClean="0"/>
              <a:t>Làm việc với Facades thực tế là làm việc với service trong Service Container </a:t>
            </a:r>
            <a:endParaRPr lang="en-US" sz="1600" dirty="0"/>
          </a:p>
        </p:txBody>
      </p:sp>
    </p:spTree>
    <p:extLst>
      <p:ext uri="{BB962C8B-B14F-4D97-AF65-F5344CB8AC3E}">
        <p14:creationId xmlns:p14="http://schemas.microsoft.com/office/powerpoint/2010/main" val="915333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62" y="2526378"/>
            <a:ext cx="2403230" cy="23211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1586163" y="329030"/>
            <a:ext cx="9019674" cy="1325563"/>
          </a:xfrm>
        </p:spPr>
        <p:txBody>
          <a:bodyPr/>
          <a:lstStyle/>
          <a:p>
            <a:pPr algn="ctr"/>
            <a:r>
              <a:rPr lang="en-US" dirty="0"/>
              <a:t>Facades</a:t>
            </a:r>
          </a:p>
        </p:txBody>
      </p:sp>
      <p:sp>
        <p:nvSpPr>
          <p:cNvPr id="4" name="Rounded Rectangle 3"/>
          <p:cNvSpPr/>
          <p:nvPr/>
        </p:nvSpPr>
        <p:spPr>
          <a:xfrm>
            <a:off x="8313975" y="2102264"/>
            <a:ext cx="3069133" cy="280181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841631" y="3370440"/>
            <a:ext cx="2684584" cy="199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964723" y="3093441"/>
            <a:ext cx="2438400" cy="276999"/>
          </a:xfrm>
          <a:prstGeom prst="rect">
            <a:avLst/>
          </a:prstGeom>
          <a:noFill/>
        </p:spPr>
        <p:txBody>
          <a:bodyPr wrap="square" rtlCol="0">
            <a:spAutoFit/>
          </a:bodyPr>
          <a:lstStyle/>
          <a:p>
            <a:r>
              <a:rPr lang="vi-VN" sz="1200" smtClean="0"/>
              <a:t>Đăng ký tên trong mảng aliases</a:t>
            </a:r>
            <a:endParaRPr lang="en-US" sz="1200" dirty="0"/>
          </a:p>
        </p:txBody>
      </p:sp>
      <p:sp>
        <p:nvSpPr>
          <p:cNvPr id="7" name="TextBox 6"/>
          <p:cNvSpPr txBox="1"/>
          <p:nvPr/>
        </p:nvSpPr>
        <p:spPr>
          <a:xfrm>
            <a:off x="2426676" y="2724109"/>
            <a:ext cx="1254370" cy="369332"/>
          </a:xfrm>
          <a:prstGeom prst="rect">
            <a:avLst/>
          </a:prstGeom>
          <a:noFill/>
        </p:spPr>
        <p:txBody>
          <a:bodyPr wrap="square" rtlCol="0">
            <a:spAutoFit/>
          </a:bodyPr>
          <a:lstStyle/>
          <a:p>
            <a:r>
              <a:rPr lang="vi-VN" dirty="0" smtClean="0"/>
              <a:t>Facades </a:t>
            </a:r>
            <a:endParaRPr lang="en-US" dirty="0"/>
          </a:p>
        </p:txBody>
      </p:sp>
      <p:sp>
        <p:nvSpPr>
          <p:cNvPr id="9" name="TextBox 8"/>
          <p:cNvSpPr txBox="1"/>
          <p:nvPr/>
        </p:nvSpPr>
        <p:spPr>
          <a:xfrm>
            <a:off x="1881554" y="3431885"/>
            <a:ext cx="2157046" cy="1077218"/>
          </a:xfrm>
          <a:prstGeom prst="rect">
            <a:avLst/>
          </a:prstGeom>
          <a:solidFill>
            <a:schemeClr val="accent1">
              <a:lumMod val="40000"/>
              <a:lumOff val="60000"/>
            </a:schemeClr>
          </a:solidFill>
        </p:spPr>
        <p:txBody>
          <a:bodyPr wrap="square" rtlCol="0">
            <a:spAutoFit/>
          </a:bodyPr>
          <a:lstStyle/>
          <a:p>
            <a:r>
              <a:rPr lang="vi-VN" sz="1600" dirty="0" smtClean="0"/>
              <a:t>getFacadeAccessor(){</a:t>
            </a:r>
          </a:p>
          <a:p>
            <a:r>
              <a:rPr lang="vi-VN" sz="1600" dirty="0"/>
              <a:t> </a:t>
            </a:r>
            <a:r>
              <a:rPr lang="vi-VN" sz="1600" dirty="0" smtClean="0"/>
              <a:t>        return ‘…’;</a:t>
            </a:r>
            <a:endParaRPr lang="vi-VN" sz="1600" dirty="0"/>
          </a:p>
          <a:p>
            <a:r>
              <a:rPr lang="vi-VN" sz="1600" dirty="0" smtClean="0"/>
              <a:t>}</a:t>
            </a:r>
            <a:endParaRPr lang="en-US" sz="1600" dirty="0"/>
          </a:p>
        </p:txBody>
      </p:sp>
      <p:sp>
        <p:nvSpPr>
          <p:cNvPr id="10" name="TextBox 9"/>
          <p:cNvSpPr txBox="1"/>
          <p:nvPr/>
        </p:nvSpPr>
        <p:spPr>
          <a:xfrm>
            <a:off x="8777037" y="1654593"/>
            <a:ext cx="1828800" cy="369332"/>
          </a:xfrm>
          <a:prstGeom prst="rect">
            <a:avLst/>
          </a:prstGeom>
          <a:noFill/>
        </p:spPr>
        <p:txBody>
          <a:bodyPr wrap="square" rtlCol="0">
            <a:spAutoFit/>
          </a:bodyPr>
          <a:lstStyle/>
          <a:p>
            <a:r>
              <a:rPr lang="en-US" dirty="0" smtClean="0"/>
              <a:t>C</a:t>
            </a:r>
            <a:r>
              <a:rPr lang="vi-VN" dirty="0" smtClean="0"/>
              <a:t>onfig/app.php</a:t>
            </a:r>
            <a:endParaRPr lang="en-US" dirty="0"/>
          </a:p>
        </p:txBody>
      </p:sp>
      <p:sp>
        <p:nvSpPr>
          <p:cNvPr id="11" name="TextBox 10"/>
          <p:cNvSpPr txBox="1"/>
          <p:nvPr/>
        </p:nvSpPr>
        <p:spPr>
          <a:xfrm>
            <a:off x="8437067" y="2657549"/>
            <a:ext cx="2854569" cy="1569660"/>
          </a:xfrm>
          <a:prstGeom prst="rect">
            <a:avLst/>
          </a:prstGeom>
          <a:solidFill>
            <a:schemeClr val="accent6">
              <a:lumMod val="40000"/>
              <a:lumOff val="60000"/>
            </a:schemeClr>
          </a:solidFill>
        </p:spPr>
        <p:txBody>
          <a:bodyPr wrap="square" rtlCol="0">
            <a:spAutoFit/>
          </a:bodyPr>
          <a:lstStyle/>
          <a:p>
            <a:r>
              <a:rPr lang="vi-VN" sz="1600" dirty="0" smtClean="0"/>
              <a:t>‘aliases’ =&gt; [</a:t>
            </a:r>
          </a:p>
          <a:p>
            <a:endParaRPr lang="vi-VN" sz="1600" dirty="0" smtClean="0"/>
          </a:p>
          <a:p>
            <a:r>
              <a:rPr lang="vi-VN" sz="1600" dirty="0" smtClean="0"/>
              <a:t>‘name’ =&gt; namespace::class,</a:t>
            </a:r>
          </a:p>
          <a:p>
            <a:r>
              <a:rPr lang="vi-VN" sz="1600" dirty="0" smtClean="0"/>
              <a:t>…</a:t>
            </a:r>
            <a:endParaRPr lang="vi-VN" sz="1600" dirty="0"/>
          </a:p>
          <a:p>
            <a:endParaRPr lang="vi-VN" sz="1600" dirty="0" smtClean="0"/>
          </a:p>
          <a:p>
            <a:r>
              <a:rPr lang="vi-VN" sz="1600" dirty="0"/>
              <a:t>]</a:t>
            </a:r>
            <a:endParaRPr lang="en-US" sz="1600" dirty="0"/>
          </a:p>
        </p:txBody>
      </p:sp>
      <p:cxnSp>
        <p:nvCxnSpPr>
          <p:cNvPr id="13" name="Straight Arrow Connector 12"/>
          <p:cNvCxnSpPr/>
          <p:nvPr/>
        </p:nvCxnSpPr>
        <p:spPr>
          <a:xfrm>
            <a:off x="1881554" y="2208591"/>
            <a:ext cx="545122" cy="51551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9585" y="1925223"/>
            <a:ext cx="2625969" cy="400110"/>
          </a:xfrm>
          <a:prstGeom prst="rect">
            <a:avLst/>
          </a:prstGeom>
          <a:noFill/>
        </p:spPr>
        <p:txBody>
          <a:bodyPr wrap="square" rtlCol="0">
            <a:spAutoFit/>
          </a:bodyPr>
          <a:lstStyle/>
          <a:p>
            <a:r>
              <a:rPr lang="en-US" sz="1000" dirty="0" smtClean="0"/>
              <a:t>E</a:t>
            </a:r>
            <a:r>
              <a:rPr lang="vi-VN" sz="1000" dirty="0" smtClean="0"/>
              <a:t>xtend </a:t>
            </a:r>
            <a:r>
              <a:rPr lang="en-US" sz="1000" dirty="0"/>
              <a:t>Illuminate\Support\Facades \</a:t>
            </a:r>
            <a:r>
              <a:rPr lang="vi-VN" sz="1000" dirty="0"/>
              <a:t>Facade</a:t>
            </a:r>
          </a:p>
          <a:p>
            <a:r>
              <a:rPr lang="vi-VN" sz="1000" dirty="0" smtClean="0"/>
              <a:t> </a:t>
            </a:r>
            <a:endParaRPr lang="en-US" sz="1000" dirty="0"/>
          </a:p>
        </p:txBody>
      </p:sp>
      <p:cxnSp>
        <p:nvCxnSpPr>
          <p:cNvPr id="16" name="Straight Arrow Connector 15"/>
          <p:cNvCxnSpPr/>
          <p:nvPr/>
        </p:nvCxnSpPr>
        <p:spPr>
          <a:xfrm flipH="1" flipV="1">
            <a:off x="3223847" y="4085548"/>
            <a:ext cx="1424931" cy="21707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08838" y="4048089"/>
            <a:ext cx="1312985" cy="400110"/>
          </a:xfrm>
          <a:prstGeom prst="rect">
            <a:avLst/>
          </a:prstGeom>
          <a:noFill/>
        </p:spPr>
        <p:txBody>
          <a:bodyPr wrap="square" rtlCol="0">
            <a:spAutoFit/>
          </a:bodyPr>
          <a:lstStyle/>
          <a:p>
            <a:r>
              <a:rPr lang="vi-VN" sz="1000" dirty="0" smtClean="0"/>
              <a:t>Cái gì được resolve từ container</a:t>
            </a:r>
            <a:endParaRPr lang="en-US" sz="1000" dirty="0"/>
          </a:p>
        </p:txBody>
      </p:sp>
      <p:sp>
        <p:nvSpPr>
          <p:cNvPr id="20" name="Right Arrow 19"/>
          <p:cNvSpPr/>
          <p:nvPr/>
        </p:nvSpPr>
        <p:spPr>
          <a:xfrm>
            <a:off x="4708838" y="4544271"/>
            <a:ext cx="240324" cy="9302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49162" y="4390727"/>
            <a:ext cx="1991767" cy="400110"/>
          </a:xfrm>
          <a:prstGeom prst="rect">
            <a:avLst/>
          </a:prstGeom>
          <a:noFill/>
        </p:spPr>
        <p:txBody>
          <a:bodyPr wrap="square" rtlCol="0">
            <a:spAutoFit/>
          </a:bodyPr>
          <a:lstStyle/>
          <a:p>
            <a:r>
              <a:rPr lang="vi-VN" sz="1000" dirty="0" smtClean="0">
                <a:solidFill>
                  <a:srgbClr val="FF0000"/>
                </a:solidFill>
              </a:rPr>
              <a:t>Thực tế là làm việc với service trong Service Container</a:t>
            </a:r>
            <a:endParaRPr lang="en-US" sz="1000" dirty="0">
              <a:solidFill>
                <a:srgbClr val="FF0000"/>
              </a:solidFill>
            </a:endParaRPr>
          </a:p>
        </p:txBody>
      </p:sp>
    </p:spTree>
    <p:extLst>
      <p:ext uri="{BB962C8B-B14F-4D97-AF65-F5344CB8AC3E}">
        <p14:creationId xmlns:p14="http://schemas.microsoft.com/office/powerpoint/2010/main" val="8360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en-US" dirty="0"/>
              <a:t>Facades</a:t>
            </a:r>
          </a:p>
        </p:txBody>
      </p:sp>
      <p:sp>
        <p:nvSpPr>
          <p:cNvPr id="5" name="TextBox 4"/>
          <p:cNvSpPr txBox="1"/>
          <p:nvPr/>
        </p:nvSpPr>
        <p:spPr>
          <a:xfrm>
            <a:off x="1371600" y="2215661"/>
            <a:ext cx="550986" cy="307777"/>
          </a:xfrm>
          <a:prstGeom prst="rect">
            <a:avLst/>
          </a:prstGeom>
          <a:noFill/>
        </p:spPr>
        <p:txBody>
          <a:bodyPr wrap="square" rtlCol="0">
            <a:spAutoFit/>
          </a:bodyPr>
          <a:lstStyle/>
          <a:p>
            <a:r>
              <a:rPr lang="vi-VN" sz="1400" dirty="0" smtClean="0"/>
              <a:t>VD</a:t>
            </a:r>
            <a:r>
              <a:rPr lang="vi-VN" sz="1400" dirty="0"/>
              <a:t>:</a:t>
            </a:r>
            <a:endParaRPr lang="en-US"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586" y="2179032"/>
            <a:ext cx="3162300" cy="368300"/>
          </a:xfrm>
          <a:prstGeom prst="rect">
            <a:avLst/>
          </a:prstGeom>
        </p:spPr>
      </p:pic>
      <p:sp>
        <p:nvSpPr>
          <p:cNvPr id="7" name="Right Arrow 6"/>
          <p:cNvSpPr/>
          <p:nvPr/>
        </p:nvSpPr>
        <p:spPr>
          <a:xfrm rot="10800000">
            <a:off x="5908664" y="4068318"/>
            <a:ext cx="1189892" cy="13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81936" y="3869026"/>
            <a:ext cx="1066800" cy="246221"/>
          </a:xfrm>
          <a:prstGeom prst="rect">
            <a:avLst/>
          </a:prstGeom>
          <a:noFill/>
        </p:spPr>
        <p:txBody>
          <a:bodyPr wrap="square" rtlCol="0">
            <a:spAutoFit/>
          </a:bodyPr>
          <a:lstStyle/>
          <a:p>
            <a:r>
              <a:rPr lang="vi-VN" sz="1000" smtClean="0"/>
              <a:t>Thực chất là</a:t>
            </a:r>
            <a:endParaRPr lang="en-US" sz="1000" dirty="0"/>
          </a:p>
        </p:txBody>
      </p:sp>
      <p:sp>
        <p:nvSpPr>
          <p:cNvPr id="9" name="TextBox 8"/>
          <p:cNvSpPr txBox="1"/>
          <p:nvPr/>
        </p:nvSpPr>
        <p:spPr>
          <a:xfrm>
            <a:off x="4259376" y="3754335"/>
            <a:ext cx="1790083" cy="738664"/>
          </a:xfrm>
          <a:prstGeom prst="rect">
            <a:avLst/>
          </a:prstGeom>
          <a:noFill/>
        </p:spPr>
        <p:txBody>
          <a:bodyPr wrap="square" rtlCol="0">
            <a:spAutoFit/>
          </a:bodyPr>
          <a:lstStyle/>
          <a:p>
            <a:r>
              <a:rPr lang="vi-VN" sz="1400" dirty="0" smtClean="0"/>
              <a:t>Resolve một instance có tên là ‘cache’ từ container</a:t>
            </a:r>
            <a:endParaRPr lang="en-US" sz="1400" dirty="0"/>
          </a:p>
        </p:txBody>
      </p:sp>
      <p:sp>
        <p:nvSpPr>
          <p:cNvPr id="10" name="Right Arrow 9"/>
          <p:cNvSpPr/>
          <p:nvPr/>
        </p:nvSpPr>
        <p:spPr>
          <a:xfrm rot="10800000">
            <a:off x="3109888" y="4049147"/>
            <a:ext cx="1053919" cy="1696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86163" y="3830341"/>
            <a:ext cx="1538036" cy="738664"/>
          </a:xfrm>
          <a:prstGeom prst="rect">
            <a:avLst/>
          </a:prstGeom>
          <a:noFill/>
        </p:spPr>
        <p:txBody>
          <a:bodyPr wrap="square" rtlCol="0">
            <a:spAutoFit/>
          </a:bodyPr>
          <a:lstStyle/>
          <a:p>
            <a:r>
              <a:rPr lang="vi-VN" sz="1400" smtClean="0"/>
              <a:t>Gọi phương thức get() trong class đó</a:t>
            </a:r>
            <a:endParaRPr lang="en-US" sz="1400" dirty="0"/>
          </a:p>
        </p:txBody>
      </p:sp>
      <p:sp>
        <p:nvSpPr>
          <p:cNvPr id="13" name="TextBox 12"/>
          <p:cNvSpPr txBox="1"/>
          <p:nvPr/>
        </p:nvSpPr>
        <p:spPr>
          <a:xfrm>
            <a:off x="5212004" y="1907884"/>
            <a:ext cx="1524000" cy="461665"/>
          </a:xfrm>
          <a:prstGeom prst="rect">
            <a:avLst/>
          </a:prstGeom>
          <a:noFill/>
        </p:spPr>
        <p:txBody>
          <a:bodyPr wrap="square" rtlCol="0">
            <a:spAutoFit/>
          </a:bodyPr>
          <a:lstStyle/>
          <a:p>
            <a:r>
              <a:rPr lang="vi-VN" sz="1200" dirty="0" smtClean="0"/>
              <a:t>Tìm trong mảng aliases tên ‘Cache’</a:t>
            </a:r>
            <a:endParaRPr lang="en-US" sz="12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736" y="2215661"/>
            <a:ext cx="4686300" cy="393700"/>
          </a:xfrm>
          <a:prstGeom prst="rect">
            <a:avLst/>
          </a:prstGeom>
        </p:spPr>
      </p:pic>
      <p:sp>
        <p:nvSpPr>
          <p:cNvPr id="15" name="Down Arrow 14"/>
          <p:cNvSpPr/>
          <p:nvPr/>
        </p:nvSpPr>
        <p:spPr>
          <a:xfrm>
            <a:off x="9103459" y="2701478"/>
            <a:ext cx="105508" cy="8875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26061" y="2899943"/>
            <a:ext cx="2048609" cy="461665"/>
          </a:xfrm>
          <a:prstGeom prst="rect">
            <a:avLst/>
          </a:prstGeom>
          <a:noFill/>
        </p:spPr>
        <p:txBody>
          <a:bodyPr wrap="square" rtlCol="0">
            <a:spAutoFit/>
          </a:bodyPr>
          <a:lstStyle/>
          <a:p>
            <a:r>
              <a:rPr lang="vi-VN" sz="1200" dirty="0" smtClean="0"/>
              <a:t>Truy cập class Cache với namespace tương ứng</a:t>
            </a:r>
            <a:endParaRPr lang="en-US" sz="1200"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1385" y="3742765"/>
            <a:ext cx="3811955" cy="761805"/>
          </a:xfrm>
          <a:prstGeom prst="rect">
            <a:avLst/>
          </a:prstGeom>
        </p:spPr>
      </p:pic>
      <p:sp>
        <p:nvSpPr>
          <p:cNvPr id="18" name="Right Arrow 17"/>
          <p:cNvSpPr/>
          <p:nvPr/>
        </p:nvSpPr>
        <p:spPr>
          <a:xfrm>
            <a:off x="5212004" y="2332383"/>
            <a:ext cx="1709614" cy="160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133600" y="5134708"/>
            <a:ext cx="7948246" cy="646331"/>
          </a:xfrm>
          <a:prstGeom prst="rect">
            <a:avLst/>
          </a:prstGeom>
          <a:noFill/>
        </p:spPr>
        <p:txBody>
          <a:bodyPr wrap="square" rtlCol="0">
            <a:spAutoFit/>
          </a:bodyPr>
          <a:lstStyle/>
          <a:p>
            <a:r>
              <a:rPr lang="vi-VN" dirty="0" smtClean="0"/>
              <a:t>Facades có thể sử dụng mà không cần phải mất công resolve các instance từ trong Service Container</a:t>
            </a:r>
            <a:endParaRPr lang="en-US" dirty="0"/>
          </a:p>
        </p:txBody>
      </p:sp>
      <p:sp>
        <p:nvSpPr>
          <p:cNvPr id="21" name="Right Arrow 20"/>
          <p:cNvSpPr/>
          <p:nvPr/>
        </p:nvSpPr>
        <p:spPr>
          <a:xfrm>
            <a:off x="1371600" y="5352365"/>
            <a:ext cx="550986" cy="2110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585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Contracts</a:t>
            </a:r>
            <a:endParaRPr lang="en-US" dirty="0"/>
          </a:p>
        </p:txBody>
      </p:sp>
      <p:sp>
        <p:nvSpPr>
          <p:cNvPr id="5" name="TextBox 4"/>
          <p:cNvSpPr txBox="1"/>
          <p:nvPr/>
        </p:nvSpPr>
        <p:spPr>
          <a:xfrm>
            <a:off x="1602205" y="2285999"/>
            <a:ext cx="8987590" cy="1754326"/>
          </a:xfrm>
          <a:prstGeom prst="rect">
            <a:avLst/>
          </a:prstGeom>
          <a:noFill/>
        </p:spPr>
        <p:txBody>
          <a:bodyPr wrap="square" rtlCol="0">
            <a:spAutoFit/>
          </a:bodyPr>
          <a:lstStyle/>
          <a:p>
            <a:pPr marL="285750" indent="-285750">
              <a:buFontTx/>
              <a:buChar char="-"/>
            </a:pPr>
            <a:r>
              <a:rPr lang="vi-VN" dirty="0" smtClean="0"/>
              <a:t>Contracts là một set các interface khai báo các core services cung cấp bởi framework</a:t>
            </a:r>
          </a:p>
          <a:p>
            <a:pPr marL="285750" indent="-285750">
              <a:buFontTx/>
              <a:buChar char="-"/>
            </a:pPr>
            <a:endParaRPr lang="vi-VN" dirty="0"/>
          </a:p>
          <a:p>
            <a:pPr marL="285750" indent="-285750">
              <a:buFontTx/>
              <a:buChar char="-"/>
            </a:pPr>
            <a:r>
              <a:rPr lang="vi-VN" dirty="0" smtClean="0"/>
              <a:t>Mỗi contract đều có sẵn 1 corresponding implemetation bởi framework</a:t>
            </a:r>
          </a:p>
          <a:p>
            <a:pPr marL="285750" indent="-285750">
              <a:buFontTx/>
              <a:buChar char="-"/>
            </a:pPr>
            <a:endParaRPr lang="vi-VN" dirty="0" smtClean="0"/>
          </a:p>
          <a:p>
            <a:pPr marL="285750" indent="-285750">
              <a:buFontTx/>
              <a:buChar char="-"/>
            </a:pPr>
            <a:r>
              <a:rPr lang="vi-VN" dirty="0" smtClean="0"/>
              <a:t>Bản chất của contract là các interface</a:t>
            </a:r>
            <a:endParaRPr lang="vi-VN" dirty="0"/>
          </a:p>
        </p:txBody>
      </p:sp>
    </p:spTree>
    <p:extLst>
      <p:ext uri="{BB962C8B-B14F-4D97-AF65-F5344CB8AC3E}">
        <p14:creationId xmlns:p14="http://schemas.microsoft.com/office/powerpoint/2010/main" val="6520306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Contracts</a:t>
            </a:r>
            <a:endParaRPr lang="en-US" dirty="0"/>
          </a:p>
        </p:txBody>
      </p:sp>
      <p:sp>
        <p:nvSpPr>
          <p:cNvPr id="5" name="TextBox 4"/>
          <p:cNvSpPr txBox="1"/>
          <p:nvPr/>
        </p:nvSpPr>
        <p:spPr>
          <a:xfrm>
            <a:off x="1586163" y="1654593"/>
            <a:ext cx="2915499" cy="369332"/>
          </a:xfrm>
          <a:prstGeom prst="rect">
            <a:avLst/>
          </a:prstGeom>
          <a:noFill/>
        </p:spPr>
        <p:txBody>
          <a:bodyPr wrap="square" rtlCol="0">
            <a:spAutoFit/>
          </a:bodyPr>
          <a:lstStyle/>
          <a:p>
            <a:r>
              <a:rPr lang="vi-VN" dirty="0" smtClean="0"/>
              <a:t>I. Sử dụng Contracts </a:t>
            </a:r>
            <a:endParaRPr lang="en-US" dirty="0"/>
          </a:p>
        </p:txBody>
      </p:sp>
      <p:sp>
        <p:nvSpPr>
          <p:cNvPr id="6" name="TextBox 5"/>
          <p:cNvSpPr txBox="1"/>
          <p:nvPr/>
        </p:nvSpPr>
        <p:spPr>
          <a:xfrm>
            <a:off x="2567353" y="2368062"/>
            <a:ext cx="7678615" cy="2585323"/>
          </a:xfrm>
          <a:prstGeom prst="rect">
            <a:avLst/>
          </a:prstGeom>
          <a:noFill/>
        </p:spPr>
        <p:txBody>
          <a:bodyPr wrap="square" rtlCol="0">
            <a:spAutoFit/>
          </a:bodyPr>
          <a:lstStyle/>
          <a:p>
            <a:pPr marL="285750" indent="-285750">
              <a:buFontTx/>
              <a:buChar char="-"/>
            </a:pPr>
            <a:r>
              <a:rPr lang="vi-VN" dirty="0" smtClean="0"/>
              <a:t>Sử dụng contract giống như việc ta thực hiện binding interface với implementation của nó vào container để resolve ra lúc cần (Như đã trình bày ở phần Service Container)</a:t>
            </a:r>
          </a:p>
          <a:p>
            <a:pPr marL="285750" indent="-285750">
              <a:buFontTx/>
              <a:buChar char="-"/>
            </a:pPr>
            <a:endParaRPr lang="vi-VN" dirty="0"/>
          </a:p>
          <a:p>
            <a:pPr marL="285750" indent="-285750">
              <a:buFontTx/>
              <a:buChar char="-"/>
            </a:pPr>
            <a:r>
              <a:rPr lang="vi-VN" dirty="0" smtClean="0"/>
              <a:t>Đầu tiên ta khai báo một class interface (contract) tổng quát và bind nó vào container với implementation tương ứng của nó</a:t>
            </a:r>
          </a:p>
          <a:p>
            <a:pPr marL="285750" indent="-285750">
              <a:buFontTx/>
              <a:buChar char="-"/>
            </a:pPr>
            <a:endParaRPr lang="vi-VN" dirty="0"/>
          </a:p>
          <a:p>
            <a:pPr marL="285750" indent="-285750">
              <a:buFontTx/>
              <a:buChar char="-"/>
            </a:pPr>
            <a:r>
              <a:rPr lang="vi-VN" dirty="0" smtClean="0"/>
              <a:t> Sau đó type-hint interface đó trong hàm khởi tạo của class (class phụ thuộc vào implementation của interface đó)</a:t>
            </a:r>
            <a:endParaRPr lang="en-US" dirty="0"/>
          </a:p>
        </p:txBody>
      </p:sp>
      <p:sp>
        <p:nvSpPr>
          <p:cNvPr id="7" name="Right Arrow 6"/>
          <p:cNvSpPr/>
          <p:nvPr/>
        </p:nvSpPr>
        <p:spPr>
          <a:xfrm>
            <a:off x="3341077" y="5169877"/>
            <a:ext cx="410308" cy="1289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92061" y="5080465"/>
            <a:ext cx="6025661" cy="307777"/>
          </a:xfrm>
          <a:prstGeom prst="rect">
            <a:avLst/>
          </a:prstGeom>
          <a:noFill/>
        </p:spPr>
        <p:txBody>
          <a:bodyPr wrap="square" rtlCol="0">
            <a:spAutoFit/>
          </a:bodyPr>
          <a:lstStyle/>
          <a:p>
            <a:r>
              <a:rPr lang="vi-VN" sz="1400" dirty="0" smtClean="0"/>
              <a:t>Service Container sẽ tự động inject implementation phù hợp vào class đó</a:t>
            </a:r>
            <a:endParaRPr lang="en-US" sz="1400" dirty="0"/>
          </a:p>
        </p:txBody>
      </p:sp>
    </p:spTree>
    <p:extLst>
      <p:ext uri="{BB962C8B-B14F-4D97-AF65-F5344CB8AC3E}">
        <p14:creationId xmlns:p14="http://schemas.microsoft.com/office/powerpoint/2010/main" val="1680930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86163" y="329030"/>
            <a:ext cx="9019674" cy="1325563"/>
          </a:xfrm>
        </p:spPr>
        <p:txBody>
          <a:bodyPr/>
          <a:lstStyle/>
          <a:p>
            <a:pPr algn="ctr"/>
            <a:r>
              <a:rPr lang="vi-VN" dirty="0" smtClean="0"/>
              <a:t>Contracts</a:t>
            </a:r>
            <a:endParaRPr lang="en-US" dirty="0"/>
          </a:p>
        </p:txBody>
      </p:sp>
      <p:sp>
        <p:nvSpPr>
          <p:cNvPr id="5" name="TextBox 4"/>
          <p:cNvSpPr txBox="1"/>
          <p:nvPr/>
        </p:nvSpPr>
        <p:spPr>
          <a:xfrm>
            <a:off x="1586163" y="1654593"/>
            <a:ext cx="2915499" cy="369332"/>
          </a:xfrm>
          <a:prstGeom prst="rect">
            <a:avLst/>
          </a:prstGeom>
          <a:noFill/>
        </p:spPr>
        <p:txBody>
          <a:bodyPr wrap="square" rtlCol="0">
            <a:spAutoFit/>
          </a:bodyPr>
          <a:lstStyle/>
          <a:p>
            <a:r>
              <a:rPr lang="vi-VN" dirty="0" smtClean="0"/>
              <a:t>I. Sử dụng Contracts </a:t>
            </a:r>
            <a:endParaRPr lang="en-US" dirty="0"/>
          </a:p>
        </p:txBody>
      </p:sp>
      <p:sp>
        <p:nvSpPr>
          <p:cNvPr id="6" name="TextBox 5"/>
          <p:cNvSpPr txBox="1"/>
          <p:nvPr/>
        </p:nvSpPr>
        <p:spPr>
          <a:xfrm>
            <a:off x="2321169" y="2625969"/>
            <a:ext cx="8284668" cy="646331"/>
          </a:xfrm>
          <a:prstGeom prst="rect">
            <a:avLst/>
          </a:prstGeom>
          <a:noFill/>
        </p:spPr>
        <p:txBody>
          <a:bodyPr wrap="square" rtlCol="0">
            <a:spAutoFit/>
          </a:bodyPr>
          <a:lstStyle/>
          <a:p>
            <a:pPr marL="285750" indent="-285750">
              <a:buFontTx/>
              <a:buChar char="-"/>
            </a:pPr>
            <a:r>
              <a:rPr lang="vi-VN" dirty="0" smtClean="0"/>
              <a:t>Sử dụng contract làm lỏng liên kết giữa mã nguồn của class và dependency nó cần </a:t>
            </a:r>
            <a:endParaRPr lang="en-US" dirty="0"/>
          </a:p>
        </p:txBody>
      </p:sp>
      <p:sp>
        <p:nvSpPr>
          <p:cNvPr id="7" name="Right Arrow 6"/>
          <p:cNvSpPr/>
          <p:nvPr/>
        </p:nvSpPr>
        <p:spPr>
          <a:xfrm>
            <a:off x="2809450" y="3584821"/>
            <a:ext cx="468923" cy="117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93477" y="3351050"/>
            <a:ext cx="7112360" cy="584775"/>
          </a:xfrm>
          <a:prstGeom prst="rect">
            <a:avLst/>
          </a:prstGeom>
          <a:noFill/>
        </p:spPr>
        <p:txBody>
          <a:bodyPr wrap="square" rtlCol="0">
            <a:spAutoFit/>
          </a:bodyPr>
          <a:lstStyle/>
          <a:p>
            <a:r>
              <a:rPr lang="vi-VN" sz="1600" dirty="0" smtClean="0"/>
              <a:t>Mã nguồn của class sẽ không bị phụ thuộc quá nhiều vào bất cứ package nào cả </a:t>
            </a:r>
            <a:endParaRPr lang="en-US" sz="1600" dirty="0"/>
          </a:p>
        </p:txBody>
      </p:sp>
      <p:sp>
        <p:nvSpPr>
          <p:cNvPr id="9" name="TextBox 8"/>
          <p:cNvSpPr txBox="1"/>
          <p:nvPr/>
        </p:nvSpPr>
        <p:spPr>
          <a:xfrm>
            <a:off x="2321169" y="4103077"/>
            <a:ext cx="8284668" cy="1754326"/>
          </a:xfrm>
          <a:prstGeom prst="rect">
            <a:avLst/>
          </a:prstGeom>
          <a:noFill/>
        </p:spPr>
        <p:txBody>
          <a:bodyPr wrap="square" rtlCol="0">
            <a:spAutoFit/>
          </a:bodyPr>
          <a:lstStyle/>
          <a:p>
            <a:pPr marL="285750" indent="-285750">
              <a:buFontTx/>
              <a:buChar char="-"/>
            </a:pPr>
            <a:r>
              <a:rPr lang="vi-VN" dirty="0" smtClean="0"/>
              <a:t>Chúng ta có thể dễ dàng viết một implementation của bất kỳ contract nào, điều này cho phép ta thay đổi implementation của contract mà không cần thay đổi mã nguồn của đoạn sử dụng contract đó (Chỉ cần bind interface với implementation mới vào container)</a:t>
            </a:r>
          </a:p>
          <a:p>
            <a:pPr marL="285750" indent="-285750">
              <a:buFontTx/>
              <a:buChar char="-"/>
            </a:pPr>
            <a:endParaRPr lang="vi-VN" dirty="0"/>
          </a:p>
          <a:p>
            <a:pPr marL="285750" indent="-285750">
              <a:buFontTx/>
              <a:buChar char="-"/>
            </a:pPr>
            <a:endParaRPr lang="en-US" dirty="0"/>
          </a:p>
        </p:txBody>
      </p:sp>
    </p:spTree>
    <p:extLst>
      <p:ext uri="{BB962C8B-B14F-4D97-AF65-F5344CB8AC3E}">
        <p14:creationId xmlns:p14="http://schemas.microsoft.com/office/powerpoint/2010/main" val="938802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1" y="4121639"/>
            <a:ext cx="5167822" cy="21619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642" y="1222619"/>
            <a:ext cx="2578100" cy="2044700"/>
          </a:xfrm>
          <a:prstGeom prst="rect">
            <a:avLst/>
          </a:prstGeom>
        </p:spPr>
      </p:pic>
      <p:cxnSp>
        <p:nvCxnSpPr>
          <p:cNvPr id="7" name="Straight Arrow Connector 6"/>
          <p:cNvCxnSpPr/>
          <p:nvPr/>
        </p:nvCxnSpPr>
        <p:spPr>
          <a:xfrm flipH="1">
            <a:off x="2669879" y="832338"/>
            <a:ext cx="436736" cy="55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9879" y="302279"/>
            <a:ext cx="2440251" cy="523220"/>
          </a:xfrm>
          <a:prstGeom prst="rect">
            <a:avLst/>
          </a:prstGeom>
          <a:noFill/>
        </p:spPr>
        <p:txBody>
          <a:bodyPr wrap="square" rtlCol="0">
            <a:spAutoFit/>
          </a:bodyPr>
          <a:lstStyle/>
          <a:p>
            <a:r>
              <a:rPr lang="vi-VN" sz="1400" smtClean="0"/>
              <a:t>Tạo một file CBGVServiceProvider.php </a:t>
            </a:r>
            <a:endParaRPr lang="en-US" sz="1400" dirty="0"/>
          </a:p>
        </p:txBody>
      </p:sp>
      <p:sp>
        <p:nvSpPr>
          <p:cNvPr id="10" name="TextBox 9"/>
          <p:cNvSpPr txBox="1"/>
          <p:nvPr/>
        </p:nvSpPr>
        <p:spPr>
          <a:xfrm>
            <a:off x="4181824" y="1716264"/>
            <a:ext cx="2325951" cy="738664"/>
          </a:xfrm>
          <a:prstGeom prst="rect">
            <a:avLst/>
          </a:prstGeom>
          <a:noFill/>
        </p:spPr>
        <p:txBody>
          <a:bodyPr wrap="square" rtlCol="0">
            <a:spAutoFit/>
          </a:bodyPr>
          <a:lstStyle/>
          <a:p>
            <a:r>
              <a:rPr lang="vi-VN" sz="1400" smtClean="0"/>
              <a:t>File CBGVServiceProvider.php chứa hàm register()</a:t>
            </a:r>
            <a:endParaRPr lang="en-US" sz="1400" dirty="0"/>
          </a:p>
        </p:txBody>
      </p:sp>
      <p:cxnSp>
        <p:nvCxnSpPr>
          <p:cNvPr id="11" name="Straight Arrow Connector 10"/>
          <p:cNvCxnSpPr/>
          <p:nvPr/>
        </p:nvCxnSpPr>
        <p:spPr>
          <a:xfrm flipH="1">
            <a:off x="3756811" y="3821723"/>
            <a:ext cx="627620" cy="57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95138" y="3083059"/>
            <a:ext cx="2065319" cy="738664"/>
          </a:xfrm>
          <a:prstGeom prst="rect">
            <a:avLst/>
          </a:prstGeom>
          <a:noFill/>
        </p:spPr>
        <p:txBody>
          <a:bodyPr wrap="square" rtlCol="0">
            <a:spAutoFit/>
          </a:bodyPr>
          <a:lstStyle/>
          <a:p>
            <a:r>
              <a:rPr lang="vi-VN" sz="1400" smtClean="0"/>
              <a:t>Đăng ký nó vào mảng ‘providers’ trong config/app.php</a:t>
            </a:r>
            <a:endParaRPr lang="en-US" sz="14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5177" y="860218"/>
            <a:ext cx="4899454" cy="5184346"/>
          </a:xfrm>
          <a:prstGeom prst="rect">
            <a:avLst/>
          </a:prstGeom>
        </p:spPr>
      </p:pic>
      <p:cxnSp>
        <p:nvCxnSpPr>
          <p:cNvPr id="14" name="Straight Arrow Connector 13"/>
          <p:cNvCxnSpPr/>
          <p:nvPr/>
        </p:nvCxnSpPr>
        <p:spPr>
          <a:xfrm>
            <a:off x="5896488" y="2454928"/>
            <a:ext cx="923697" cy="628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145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884" y="2174012"/>
            <a:ext cx="3416300" cy="1244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836" y="4798201"/>
            <a:ext cx="3848100" cy="1460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0660" y="2174012"/>
            <a:ext cx="3619500" cy="1117600"/>
          </a:xfrm>
          <a:prstGeom prst="rect">
            <a:avLst/>
          </a:prstGeom>
        </p:spPr>
      </p:pic>
      <p:sp>
        <p:nvSpPr>
          <p:cNvPr id="8" name="TextBox 7"/>
          <p:cNvSpPr txBox="1"/>
          <p:nvPr/>
        </p:nvSpPr>
        <p:spPr>
          <a:xfrm>
            <a:off x="1075038" y="676874"/>
            <a:ext cx="4767992" cy="369332"/>
          </a:xfrm>
          <a:prstGeom prst="rect">
            <a:avLst/>
          </a:prstGeom>
          <a:noFill/>
        </p:spPr>
        <p:txBody>
          <a:bodyPr wrap="square" rtlCol="0">
            <a:spAutoFit/>
          </a:bodyPr>
          <a:lstStyle/>
          <a:p>
            <a:r>
              <a:rPr lang="vi-VN" b="1" dirty="0" smtClean="0"/>
              <a:t>Demo để thực hiện resolve ra instance</a:t>
            </a:r>
            <a:endParaRPr lang="en-US" b="1" dirty="0"/>
          </a:p>
        </p:txBody>
      </p:sp>
      <p:sp>
        <p:nvSpPr>
          <p:cNvPr id="9" name="TextBox 8"/>
          <p:cNvSpPr txBox="1"/>
          <p:nvPr/>
        </p:nvSpPr>
        <p:spPr>
          <a:xfrm>
            <a:off x="1223319" y="1359243"/>
            <a:ext cx="4819136" cy="923330"/>
          </a:xfrm>
          <a:prstGeom prst="rect">
            <a:avLst/>
          </a:prstGeom>
          <a:noFill/>
        </p:spPr>
        <p:txBody>
          <a:bodyPr wrap="square" rtlCol="0">
            <a:spAutoFit/>
          </a:bodyPr>
          <a:lstStyle/>
          <a:p>
            <a:pPr marL="285750" indent="-285750">
              <a:buFontTx/>
              <a:buChar char="-"/>
            </a:pPr>
            <a:r>
              <a:rPr lang="vi-VN" dirty="0" smtClean="0"/>
              <a:t>Trong class CBGV ta có một magic method __toString() </a:t>
            </a:r>
          </a:p>
          <a:p>
            <a:pPr marL="285750" indent="-285750">
              <a:buFontTx/>
              <a:buChar char="-"/>
            </a:pPr>
            <a:endParaRPr lang="en-US" dirty="0"/>
          </a:p>
        </p:txBody>
      </p:sp>
      <p:sp>
        <p:nvSpPr>
          <p:cNvPr id="10" name="TextBox 9"/>
          <p:cNvSpPr txBox="1"/>
          <p:nvPr/>
        </p:nvSpPr>
        <p:spPr>
          <a:xfrm>
            <a:off x="1223318" y="3874871"/>
            <a:ext cx="4819137" cy="923330"/>
          </a:xfrm>
          <a:prstGeom prst="rect">
            <a:avLst/>
          </a:prstGeom>
          <a:noFill/>
        </p:spPr>
        <p:txBody>
          <a:bodyPr wrap="square" rtlCol="0">
            <a:spAutoFit/>
          </a:bodyPr>
          <a:lstStyle/>
          <a:p>
            <a:pPr marL="285750" indent="-285750">
              <a:buFontTx/>
              <a:buChar char="-"/>
            </a:pPr>
            <a:r>
              <a:rPr lang="vi-VN" smtClean="0"/>
              <a:t>Tương tự trong class MyController </a:t>
            </a:r>
            <a:r>
              <a:rPr lang="vi-VN" dirty="0" smtClean="0"/>
              <a:t>ta có một magic method __toString</a:t>
            </a:r>
            <a:r>
              <a:rPr lang="vi-VN" smtClean="0"/>
              <a:t>() </a:t>
            </a:r>
          </a:p>
          <a:p>
            <a:pPr marL="285750" indent="-285750">
              <a:buFontTx/>
              <a:buChar char="-"/>
            </a:pPr>
            <a:endParaRPr lang="en-US" dirty="0"/>
          </a:p>
        </p:txBody>
      </p:sp>
      <p:sp>
        <p:nvSpPr>
          <p:cNvPr id="11" name="TextBox 10"/>
          <p:cNvSpPr txBox="1"/>
          <p:nvPr/>
        </p:nvSpPr>
        <p:spPr>
          <a:xfrm>
            <a:off x="7010400" y="1359243"/>
            <a:ext cx="4819136" cy="369332"/>
          </a:xfrm>
          <a:prstGeom prst="rect">
            <a:avLst/>
          </a:prstGeom>
          <a:noFill/>
        </p:spPr>
        <p:txBody>
          <a:bodyPr wrap="square" rtlCol="0">
            <a:spAutoFit/>
          </a:bodyPr>
          <a:lstStyle/>
          <a:p>
            <a:pPr marL="285750" indent="-285750">
              <a:buFontTx/>
              <a:buChar char="-"/>
            </a:pPr>
            <a:r>
              <a:rPr lang="vi-VN" dirty="0" smtClean="0"/>
              <a:t>Trong router ta có</a:t>
            </a:r>
            <a:endParaRPr lang="en-US" dirty="0"/>
          </a:p>
        </p:txBody>
      </p:sp>
      <p:sp>
        <p:nvSpPr>
          <p:cNvPr id="12" name="Right Arrow 11"/>
          <p:cNvSpPr/>
          <p:nvPr/>
        </p:nvSpPr>
        <p:spPr>
          <a:xfrm>
            <a:off x="7265773" y="4411362"/>
            <a:ext cx="584887" cy="61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6605" y="4151870"/>
            <a:ext cx="2533136" cy="646331"/>
          </a:xfrm>
          <a:prstGeom prst="rect">
            <a:avLst/>
          </a:prstGeom>
          <a:noFill/>
        </p:spPr>
        <p:txBody>
          <a:bodyPr wrap="square" rtlCol="0">
            <a:spAutoFit/>
          </a:bodyPr>
          <a:lstStyle/>
          <a:p>
            <a:r>
              <a:rPr lang="vi-VN" dirty="0" smtClean="0"/>
              <a:t>Kết quả khi ta truy cập vào url: /resolve/</a:t>
            </a:r>
            <a:endParaRPr lang="en-US"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1218" y="4938846"/>
            <a:ext cx="5397500" cy="1308100"/>
          </a:xfrm>
          <a:prstGeom prst="rect">
            <a:avLst/>
          </a:prstGeom>
        </p:spPr>
      </p:pic>
    </p:spTree>
    <p:extLst>
      <p:ext uri="{BB962C8B-B14F-4D97-AF65-F5344CB8AC3E}">
        <p14:creationId xmlns:p14="http://schemas.microsoft.com/office/powerpoint/2010/main" val="58464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31758" y="508752"/>
            <a:ext cx="9107905" cy="8026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mtClean="0"/>
              <a:t>Luồng  xử lý Request</a:t>
            </a:r>
            <a:endParaRPr lang="en-US" dirty="0"/>
          </a:p>
        </p:txBody>
      </p:sp>
      <p:sp>
        <p:nvSpPr>
          <p:cNvPr id="5" name="TextBox 4"/>
          <p:cNvSpPr txBox="1"/>
          <p:nvPr/>
        </p:nvSpPr>
        <p:spPr>
          <a:xfrm>
            <a:off x="1431758" y="3501521"/>
            <a:ext cx="1840523" cy="369332"/>
          </a:xfrm>
          <a:prstGeom prst="rect">
            <a:avLst/>
          </a:prstGeom>
          <a:noFill/>
        </p:spPr>
        <p:txBody>
          <a:bodyPr wrap="square" rtlCol="0">
            <a:spAutoFit/>
          </a:bodyPr>
          <a:lstStyle/>
          <a:p>
            <a:r>
              <a:rPr lang="en-US" dirty="0" smtClean="0"/>
              <a:t>P</a:t>
            </a:r>
            <a:r>
              <a:rPr lang="vi-VN" dirty="0" smtClean="0"/>
              <a:t>ublic/index.php</a:t>
            </a:r>
            <a:endParaRPr lang="en-US" dirty="0"/>
          </a:p>
        </p:txBody>
      </p:sp>
      <p:sp>
        <p:nvSpPr>
          <p:cNvPr id="9" name="Right Arrow 8"/>
          <p:cNvSpPr/>
          <p:nvPr/>
        </p:nvSpPr>
        <p:spPr>
          <a:xfrm>
            <a:off x="3272281" y="3638060"/>
            <a:ext cx="1852863" cy="9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07404" y="3224522"/>
            <a:ext cx="1582616" cy="461665"/>
          </a:xfrm>
          <a:prstGeom prst="rect">
            <a:avLst/>
          </a:prstGeom>
          <a:noFill/>
        </p:spPr>
        <p:txBody>
          <a:bodyPr wrap="square" rtlCol="0">
            <a:spAutoFit/>
          </a:bodyPr>
          <a:lstStyle/>
          <a:p>
            <a:r>
              <a:rPr lang="vi-VN" sz="1200" dirty="0" smtClean="0"/>
              <a:t>Lấy ra một instance của Kernel </a:t>
            </a:r>
            <a:endParaRPr lang="en-US" sz="1200" dirty="0"/>
          </a:p>
        </p:txBody>
      </p:sp>
      <p:sp>
        <p:nvSpPr>
          <p:cNvPr id="11" name="TextBox 10"/>
          <p:cNvSpPr txBox="1"/>
          <p:nvPr/>
        </p:nvSpPr>
        <p:spPr>
          <a:xfrm>
            <a:off x="3495020" y="3734314"/>
            <a:ext cx="1359877" cy="461665"/>
          </a:xfrm>
          <a:prstGeom prst="rect">
            <a:avLst/>
          </a:prstGeom>
          <a:noFill/>
        </p:spPr>
        <p:txBody>
          <a:bodyPr wrap="square" rtlCol="0">
            <a:spAutoFit/>
          </a:bodyPr>
          <a:lstStyle/>
          <a:p>
            <a:r>
              <a:rPr lang="vi-VN" sz="1200" dirty="0" smtClean="0"/>
              <a:t>và gửi request  cho  Kernel</a:t>
            </a:r>
            <a:endParaRPr lang="en-US" sz="1200" dirty="0"/>
          </a:p>
        </p:txBody>
      </p:sp>
      <p:sp>
        <p:nvSpPr>
          <p:cNvPr id="12" name="TextBox 11"/>
          <p:cNvSpPr txBox="1"/>
          <p:nvPr/>
        </p:nvSpPr>
        <p:spPr>
          <a:xfrm>
            <a:off x="5212759" y="3501521"/>
            <a:ext cx="1324707" cy="369332"/>
          </a:xfrm>
          <a:prstGeom prst="rect">
            <a:avLst/>
          </a:prstGeom>
          <a:noFill/>
        </p:spPr>
        <p:txBody>
          <a:bodyPr wrap="square" rtlCol="0">
            <a:spAutoFit/>
          </a:bodyPr>
          <a:lstStyle/>
          <a:p>
            <a:r>
              <a:rPr lang="vi-VN" dirty="0" smtClean="0"/>
              <a:t>Kernel.php</a:t>
            </a:r>
            <a:endParaRPr lang="en-US" dirty="0"/>
          </a:p>
        </p:txBody>
      </p:sp>
      <p:sp>
        <p:nvSpPr>
          <p:cNvPr id="13" name="TextBox 12"/>
          <p:cNvSpPr txBox="1"/>
          <p:nvPr/>
        </p:nvSpPr>
        <p:spPr>
          <a:xfrm>
            <a:off x="3635696" y="2426271"/>
            <a:ext cx="3516923" cy="400110"/>
          </a:xfrm>
          <a:prstGeom prst="rect">
            <a:avLst/>
          </a:prstGeom>
          <a:noFill/>
        </p:spPr>
        <p:txBody>
          <a:bodyPr wrap="square" rtlCol="0">
            <a:spAutoFit/>
          </a:bodyPr>
          <a:lstStyle/>
          <a:p>
            <a:r>
              <a:rPr lang="vi-VN" sz="1000" dirty="0" smtClean="0"/>
              <a:t>Http kernel =&gt; xử lý các request từ brower lên server</a:t>
            </a:r>
          </a:p>
          <a:p>
            <a:r>
              <a:rPr lang="vi-VN" sz="1000" dirty="0" smtClean="0"/>
              <a:t>Console Kernel =&gt; Xử lý các request từ các lệnh command</a:t>
            </a:r>
            <a:endParaRPr lang="en-US" sz="1000" dirty="0"/>
          </a:p>
        </p:txBody>
      </p:sp>
      <p:cxnSp>
        <p:nvCxnSpPr>
          <p:cNvPr id="15" name="Straight Arrow Connector 14"/>
          <p:cNvCxnSpPr/>
          <p:nvPr/>
        </p:nvCxnSpPr>
        <p:spPr>
          <a:xfrm>
            <a:off x="5487943" y="2956198"/>
            <a:ext cx="246185" cy="553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riangle 15"/>
          <p:cNvSpPr/>
          <p:nvPr/>
        </p:nvSpPr>
        <p:spPr>
          <a:xfrm rot="16200000">
            <a:off x="6919618" y="3125513"/>
            <a:ext cx="661737" cy="1173079"/>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837028" y="1914260"/>
            <a:ext cx="3059723" cy="3595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118916" y="2069678"/>
            <a:ext cx="2495943" cy="461665"/>
          </a:xfrm>
          <a:prstGeom prst="rect">
            <a:avLst/>
          </a:prstGeom>
          <a:noFill/>
        </p:spPr>
        <p:txBody>
          <a:bodyPr wrap="square" rtlCol="0">
            <a:spAutoFit/>
          </a:bodyPr>
          <a:lstStyle/>
          <a:p>
            <a:r>
              <a:rPr lang="vi-VN" sz="1200" dirty="0" smtClean="0"/>
              <a:t>Xác định thông tin về boostrap và middleware dưới dạng mảng: </a:t>
            </a:r>
            <a:endParaRPr lang="en-US" sz="1200" dirty="0"/>
          </a:p>
        </p:txBody>
      </p:sp>
      <p:sp>
        <p:nvSpPr>
          <p:cNvPr id="20" name="TextBox 19"/>
          <p:cNvSpPr txBox="1"/>
          <p:nvPr/>
        </p:nvSpPr>
        <p:spPr>
          <a:xfrm>
            <a:off x="8039404" y="2626326"/>
            <a:ext cx="2654969" cy="1015663"/>
          </a:xfrm>
          <a:prstGeom prst="rect">
            <a:avLst/>
          </a:prstGeom>
          <a:solidFill>
            <a:schemeClr val="accent1">
              <a:lumMod val="60000"/>
              <a:lumOff val="40000"/>
            </a:schemeClr>
          </a:solidFill>
        </p:spPr>
        <p:txBody>
          <a:bodyPr wrap="square" rtlCol="0">
            <a:spAutoFit/>
          </a:bodyPr>
          <a:lstStyle/>
          <a:p>
            <a:pPr marL="171450" indent="-171450">
              <a:buFontTx/>
              <a:buChar char="-"/>
            </a:pPr>
            <a:r>
              <a:rPr lang="vi-VN" sz="1200" dirty="0" smtClean="0"/>
              <a:t>Middleware</a:t>
            </a:r>
            <a:r>
              <a:rPr lang="vi-VN" sz="1200" dirty="0"/>
              <a:t>: Lọc </a:t>
            </a:r>
            <a:r>
              <a:rPr lang="vi-VN" sz="1200" dirty="0" smtClean="0"/>
              <a:t>request</a:t>
            </a:r>
            <a:endParaRPr lang="vi-VN" sz="1200" dirty="0"/>
          </a:p>
          <a:p>
            <a:endParaRPr lang="vi-VN" sz="1200" dirty="0"/>
          </a:p>
          <a:p>
            <a:r>
              <a:rPr lang="vi-VN" sz="1200" dirty="0"/>
              <a:t>(Global middleware: bất cứ request nào cũng phải đi qua: Kiểm tra app, postsize, trim string…) </a:t>
            </a:r>
            <a:endParaRPr lang="en-US" sz="1200" dirty="0"/>
          </a:p>
        </p:txBody>
      </p:sp>
      <p:sp>
        <p:nvSpPr>
          <p:cNvPr id="21" name="TextBox 20"/>
          <p:cNvSpPr txBox="1"/>
          <p:nvPr/>
        </p:nvSpPr>
        <p:spPr>
          <a:xfrm>
            <a:off x="8039404" y="3855129"/>
            <a:ext cx="2654969" cy="1200329"/>
          </a:xfrm>
          <a:prstGeom prst="rect">
            <a:avLst/>
          </a:prstGeom>
          <a:solidFill>
            <a:schemeClr val="accent4">
              <a:lumMod val="40000"/>
              <a:lumOff val="60000"/>
            </a:schemeClr>
          </a:solidFill>
        </p:spPr>
        <p:txBody>
          <a:bodyPr wrap="square" rtlCol="0">
            <a:spAutoFit/>
          </a:bodyPr>
          <a:lstStyle/>
          <a:p>
            <a:pPr marL="171450" indent="-171450">
              <a:buFontTx/>
              <a:buChar char="-"/>
            </a:pPr>
            <a:r>
              <a:rPr lang="vi-VN" sz="1200" dirty="0" smtClean="0"/>
              <a:t>Boostrappers: Cấu hình và thực hiện một số tác vụ</a:t>
            </a:r>
          </a:p>
          <a:p>
            <a:pPr marL="171450" indent="-171450">
              <a:buFontTx/>
              <a:buChar char="-"/>
            </a:pPr>
            <a:endParaRPr lang="en-US" sz="1200" dirty="0" smtClean="0"/>
          </a:p>
          <a:p>
            <a:r>
              <a:rPr lang="en-US" sz="1200" dirty="0" smtClean="0"/>
              <a:t>(</a:t>
            </a:r>
            <a:r>
              <a:rPr lang="vi-VN" sz="1200" dirty="0"/>
              <a:t>L</a:t>
            </a:r>
            <a:r>
              <a:rPr lang="vi-VN" sz="1200" dirty="0" smtClean="0"/>
              <a:t>oad thông tin file môi trường, đăng ký cấu hình provider, load config, cấu hình xử lý lỗi…)</a:t>
            </a:r>
          </a:p>
        </p:txBody>
      </p:sp>
      <p:sp>
        <p:nvSpPr>
          <p:cNvPr id="22" name="Right Arrow 21"/>
          <p:cNvSpPr/>
          <p:nvPr/>
        </p:nvSpPr>
        <p:spPr>
          <a:xfrm>
            <a:off x="7949017" y="5216769"/>
            <a:ext cx="280583" cy="12895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236887" y="5158135"/>
            <a:ext cx="2553083" cy="246221"/>
          </a:xfrm>
          <a:prstGeom prst="rect">
            <a:avLst/>
          </a:prstGeom>
          <a:noFill/>
        </p:spPr>
        <p:txBody>
          <a:bodyPr wrap="square" rtlCol="0">
            <a:spAutoFit/>
          </a:bodyPr>
          <a:lstStyle/>
          <a:p>
            <a:r>
              <a:rPr lang="vi-VN" sz="1000" dirty="0" smtClean="0">
                <a:solidFill>
                  <a:srgbClr val="FF0000"/>
                </a:solidFill>
              </a:rPr>
              <a:t>Chỉ được xác định, chưa được khởi chạy</a:t>
            </a:r>
            <a:endParaRPr lang="en-US" sz="1000" dirty="0">
              <a:solidFill>
                <a:srgbClr val="FF0000"/>
              </a:solidFill>
            </a:endParaRPr>
          </a:p>
        </p:txBody>
      </p:sp>
    </p:spTree>
    <p:extLst>
      <p:ext uri="{BB962C8B-B14F-4D97-AF65-F5344CB8AC3E}">
        <p14:creationId xmlns:p14="http://schemas.microsoft.com/office/powerpoint/2010/main" val="183242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3632" y="2201780"/>
            <a:ext cx="9348536" cy="1754326"/>
          </a:xfrm>
          <a:prstGeom prst="rect">
            <a:avLst/>
          </a:prstGeom>
          <a:noFill/>
        </p:spPr>
        <p:txBody>
          <a:bodyPr wrap="square" rtlCol="0">
            <a:spAutoFit/>
          </a:bodyPr>
          <a:lstStyle/>
          <a:p>
            <a:pPr marL="285750" indent="-285750">
              <a:buFontTx/>
              <a:buChar char="-"/>
            </a:pPr>
            <a:r>
              <a:rPr lang="vi-VN" dirty="0" smtClean="0"/>
              <a:t>Một điều quan trọng nhất trong các hoạt động của kernet bootstrapping đó là tải các service provider</a:t>
            </a:r>
          </a:p>
          <a:p>
            <a:pPr marL="285750" indent="-285750">
              <a:buFontTx/>
              <a:buChar char="-"/>
            </a:pPr>
            <a:endParaRPr lang="vi-VN" dirty="0"/>
          </a:p>
          <a:p>
            <a:pPr marL="285750" indent="-285750">
              <a:buFontTx/>
              <a:buChar char="-"/>
            </a:pPr>
            <a:r>
              <a:rPr lang="vi-VN" dirty="0" smtClean="0"/>
              <a:t>Các service provider chịu trách nhiệm boostrapping các thành phần khác nhau của framework như database, hàng đợi, định tuyến</a:t>
            </a:r>
          </a:p>
          <a:p>
            <a:pPr marL="285750" indent="-285750">
              <a:buFontTx/>
              <a:buChar char="-"/>
            </a:pPr>
            <a:endParaRPr lang="vi-VN" dirty="0"/>
          </a:p>
        </p:txBody>
      </p:sp>
      <p:sp>
        <p:nvSpPr>
          <p:cNvPr id="5" name="TextBox 4"/>
          <p:cNvSpPr txBox="1"/>
          <p:nvPr/>
        </p:nvSpPr>
        <p:spPr>
          <a:xfrm>
            <a:off x="2189748" y="4467198"/>
            <a:ext cx="8542420" cy="923330"/>
          </a:xfrm>
          <a:prstGeom prst="rect">
            <a:avLst/>
          </a:prstGeom>
          <a:noFill/>
        </p:spPr>
        <p:txBody>
          <a:bodyPr wrap="square" rtlCol="0">
            <a:spAutoFit/>
          </a:bodyPr>
          <a:lstStyle/>
          <a:p>
            <a:r>
              <a:rPr lang="vi-VN" dirty="0" smtClean="0"/>
              <a:t>Sau khi ứng dụng được khởi động và các service provider được đăng ký, Request sẽ được bộ định tuyến gửi đến route hoặc controller để xử lý  </a:t>
            </a:r>
            <a:endParaRPr lang="en-US" dirty="0" smtClean="0"/>
          </a:p>
          <a:p>
            <a:endParaRPr lang="en-US" dirty="0"/>
          </a:p>
        </p:txBody>
      </p:sp>
      <p:sp>
        <p:nvSpPr>
          <p:cNvPr id="6" name="Striped Right Arrow 5"/>
          <p:cNvSpPr/>
          <p:nvPr/>
        </p:nvSpPr>
        <p:spPr>
          <a:xfrm>
            <a:off x="926432" y="4551419"/>
            <a:ext cx="1143000" cy="56548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431758" y="532816"/>
            <a:ext cx="9107905" cy="73050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mtClean="0"/>
              <a:t>Luồng  xử lý Request</a:t>
            </a:r>
            <a:endParaRPr lang="en-US" dirty="0"/>
          </a:p>
        </p:txBody>
      </p:sp>
    </p:spTree>
    <p:extLst>
      <p:ext uri="{BB962C8B-B14F-4D97-AF65-F5344CB8AC3E}">
        <p14:creationId xmlns:p14="http://schemas.microsoft.com/office/powerpoint/2010/main" val="1961090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31758" y="532816"/>
            <a:ext cx="9107905" cy="73050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mtClean="0"/>
              <a:t>Luồng  xử lý Request</a:t>
            </a:r>
            <a:endParaRPr lang="en-US" dirty="0"/>
          </a:p>
        </p:txBody>
      </p:sp>
      <p:sp>
        <p:nvSpPr>
          <p:cNvPr id="5" name="TextBox 4"/>
          <p:cNvSpPr txBox="1"/>
          <p:nvPr/>
        </p:nvSpPr>
        <p:spPr>
          <a:xfrm>
            <a:off x="927665" y="2322856"/>
            <a:ext cx="1324707" cy="369332"/>
          </a:xfrm>
          <a:prstGeom prst="rect">
            <a:avLst/>
          </a:prstGeom>
          <a:noFill/>
        </p:spPr>
        <p:txBody>
          <a:bodyPr wrap="square" rtlCol="0">
            <a:spAutoFit/>
          </a:bodyPr>
          <a:lstStyle/>
          <a:p>
            <a:r>
              <a:rPr lang="vi-VN" dirty="0" smtClean="0"/>
              <a:t>Kernel.php</a:t>
            </a:r>
            <a:endParaRPr lang="en-US" dirty="0"/>
          </a:p>
        </p:txBody>
      </p:sp>
      <p:sp>
        <p:nvSpPr>
          <p:cNvPr id="6" name="Right Arrow 5"/>
          <p:cNvSpPr/>
          <p:nvPr/>
        </p:nvSpPr>
        <p:spPr>
          <a:xfrm>
            <a:off x="2298496" y="2458318"/>
            <a:ext cx="2472796" cy="126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94" y="2036773"/>
            <a:ext cx="2108200" cy="393700"/>
          </a:xfrm>
          <a:prstGeom prst="rect">
            <a:avLst/>
          </a:prstGeom>
        </p:spPr>
      </p:pic>
      <p:sp>
        <p:nvSpPr>
          <p:cNvPr id="8" name="Right Arrow 7"/>
          <p:cNvSpPr/>
          <p:nvPr/>
        </p:nvSpPr>
        <p:spPr>
          <a:xfrm>
            <a:off x="7802018" y="2472303"/>
            <a:ext cx="755827" cy="112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36080" y="2123031"/>
            <a:ext cx="2965938" cy="923330"/>
          </a:xfrm>
          <a:prstGeom prst="rect">
            <a:avLst/>
          </a:prstGeom>
          <a:noFill/>
        </p:spPr>
        <p:txBody>
          <a:bodyPr wrap="square" rtlCol="0">
            <a:spAutoFit/>
          </a:bodyPr>
          <a:lstStyle/>
          <a:p>
            <a:r>
              <a:rPr lang="vi-VN" dirty="0" smtClean="0"/>
              <a:t>Tất cả các bootstrapper được khởi chạy (Trong đó có </a:t>
            </a:r>
            <a:endParaRPr lang="en-US" dirty="0"/>
          </a:p>
        </p:txBody>
      </p:sp>
      <p:sp>
        <p:nvSpPr>
          <p:cNvPr id="10" name="Right Arrow 9"/>
          <p:cNvSpPr/>
          <p:nvPr/>
        </p:nvSpPr>
        <p:spPr>
          <a:xfrm rot="5400000">
            <a:off x="9493803" y="3479251"/>
            <a:ext cx="974656" cy="108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877992" y="2184356"/>
            <a:ext cx="2315155" cy="646331"/>
          </a:xfrm>
          <a:prstGeom prst="rect">
            <a:avLst/>
          </a:prstGeom>
          <a:noFill/>
        </p:spPr>
        <p:txBody>
          <a:bodyPr wrap="square" rtlCol="0">
            <a:spAutoFit/>
          </a:bodyPr>
          <a:lstStyle/>
          <a:p>
            <a:r>
              <a:rPr lang="vi-VN" dirty="0" smtClean="0"/>
              <a:t>Kernel load tất cả các Service Provider</a:t>
            </a:r>
            <a:endParaRPr lang="en-US" dirty="0"/>
          </a:p>
        </p:txBody>
      </p:sp>
      <p:cxnSp>
        <p:nvCxnSpPr>
          <p:cNvPr id="13" name="Straight Arrow Connector 12"/>
          <p:cNvCxnSpPr>
            <a:endCxn id="11" idx="0"/>
          </p:cNvCxnSpPr>
          <p:nvPr/>
        </p:nvCxnSpPr>
        <p:spPr>
          <a:xfrm flipH="1">
            <a:off x="10035570" y="1735015"/>
            <a:ext cx="198676" cy="449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331569" y="1334905"/>
            <a:ext cx="1805354" cy="400110"/>
          </a:xfrm>
          <a:prstGeom prst="rect">
            <a:avLst/>
          </a:prstGeom>
          <a:noFill/>
        </p:spPr>
        <p:txBody>
          <a:bodyPr wrap="square" rtlCol="0">
            <a:spAutoFit/>
          </a:bodyPr>
          <a:lstStyle/>
          <a:p>
            <a:r>
              <a:rPr lang="vi-VN" sz="1000" smtClean="0"/>
              <a:t>Thành phần quan trọng nhất trong tiếm trình khởi tạo</a:t>
            </a:r>
            <a:endParaRPr lang="en-US" sz="10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83" y="2760095"/>
            <a:ext cx="2184400" cy="203200"/>
          </a:xfrm>
          <a:prstGeom prst="rect">
            <a:avLst/>
          </a:prstGeom>
        </p:spPr>
      </p:pic>
      <p:sp>
        <p:nvSpPr>
          <p:cNvPr id="16" name="TextBox 15"/>
          <p:cNvSpPr txBox="1"/>
          <p:nvPr/>
        </p:nvSpPr>
        <p:spPr>
          <a:xfrm>
            <a:off x="7399257" y="2677029"/>
            <a:ext cx="304800" cy="369332"/>
          </a:xfrm>
          <a:prstGeom prst="rect">
            <a:avLst/>
          </a:prstGeom>
          <a:noFill/>
        </p:spPr>
        <p:txBody>
          <a:bodyPr wrap="square" rtlCol="0">
            <a:spAutoFit/>
          </a:bodyPr>
          <a:lstStyle/>
          <a:p>
            <a:r>
              <a:rPr lang="en-US" dirty="0" smtClean="0"/>
              <a:t>)</a:t>
            </a:r>
            <a:endParaRPr lang="en-US" dirty="0"/>
          </a:p>
        </p:txBody>
      </p:sp>
      <p:sp>
        <p:nvSpPr>
          <p:cNvPr id="17" name="TextBox 16"/>
          <p:cNvSpPr txBox="1"/>
          <p:nvPr/>
        </p:nvSpPr>
        <p:spPr>
          <a:xfrm>
            <a:off x="9648092" y="4295726"/>
            <a:ext cx="1383323" cy="369332"/>
          </a:xfrm>
          <a:prstGeom prst="rect">
            <a:avLst/>
          </a:prstGeom>
          <a:noFill/>
        </p:spPr>
        <p:txBody>
          <a:bodyPr wrap="square" rtlCol="0">
            <a:spAutoFit/>
          </a:bodyPr>
          <a:lstStyle/>
          <a:p>
            <a:r>
              <a:rPr lang="vi-VN" smtClean="0"/>
              <a:t>Router</a:t>
            </a:r>
            <a:endParaRPr lang="en-US" dirty="0"/>
          </a:p>
        </p:txBody>
      </p:sp>
      <p:sp>
        <p:nvSpPr>
          <p:cNvPr id="18" name="TextBox 17"/>
          <p:cNvSpPr txBox="1"/>
          <p:nvPr/>
        </p:nvSpPr>
        <p:spPr>
          <a:xfrm>
            <a:off x="10052086" y="3105395"/>
            <a:ext cx="1295092" cy="830997"/>
          </a:xfrm>
          <a:prstGeom prst="rect">
            <a:avLst/>
          </a:prstGeom>
          <a:noFill/>
        </p:spPr>
        <p:txBody>
          <a:bodyPr wrap="square" rtlCol="0">
            <a:spAutoFit/>
          </a:bodyPr>
          <a:lstStyle/>
          <a:p>
            <a:r>
              <a:rPr lang="vi-VN" sz="1200" dirty="0" smtClean="0"/>
              <a:t>Gửi request đã đi qua global middleware xuống router</a:t>
            </a:r>
            <a:endParaRPr lang="en-US" sz="1200" dirty="0"/>
          </a:p>
        </p:txBody>
      </p:sp>
      <p:sp>
        <p:nvSpPr>
          <p:cNvPr id="19" name="Right Arrow 18"/>
          <p:cNvSpPr/>
          <p:nvPr/>
        </p:nvSpPr>
        <p:spPr>
          <a:xfrm rot="10800000">
            <a:off x="8065477" y="4407876"/>
            <a:ext cx="1467024" cy="126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82200" y="3946211"/>
            <a:ext cx="1591584" cy="461665"/>
          </a:xfrm>
          <a:prstGeom prst="rect">
            <a:avLst/>
          </a:prstGeom>
          <a:noFill/>
        </p:spPr>
        <p:txBody>
          <a:bodyPr wrap="square" rtlCol="0">
            <a:spAutoFit/>
          </a:bodyPr>
          <a:lstStyle/>
          <a:p>
            <a:r>
              <a:rPr lang="vi-VN" sz="1200" smtClean="0"/>
              <a:t>Đưa request xuống controller để xử lý </a:t>
            </a:r>
            <a:endParaRPr lang="en-US" sz="1200" dirty="0"/>
          </a:p>
        </p:txBody>
      </p:sp>
      <p:sp>
        <p:nvSpPr>
          <p:cNvPr id="21" name="TextBox 20"/>
          <p:cNvSpPr txBox="1"/>
          <p:nvPr/>
        </p:nvSpPr>
        <p:spPr>
          <a:xfrm>
            <a:off x="6640538" y="4295726"/>
            <a:ext cx="1283987" cy="369332"/>
          </a:xfrm>
          <a:prstGeom prst="rect">
            <a:avLst/>
          </a:prstGeom>
          <a:noFill/>
        </p:spPr>
        <p:txBody>
          <a:bodyPr wrap="square" rtlCol="0">
            <a:spAutoFit/>
          </a:bodyPr>
          <a:lstStyle/>
          <a:p>
            <a:r>
              <a:rPr lang="vi-VN" smtClean="0"/>
              <a:t>Controller</a:t>
            </a:r>
            <a:endParaRPr lang="en-US" dirty="0"/>
          </a:p>
        </p:txBody>
      </p:sp>
      <p:sp>
        <p:nvSpPr>
          <p:cNvPr id="22" name="Right Arrow 21"/>
          <p:cNvSpPr/>
          <p:nvPr/>
        </p:nvSpPr>
        <p:spPr>
          <a:xfrm rot="10800000">
            <a:off x="5081995" y="4416915"/>
            <a:ext cx="1467024" cy="126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081994" y="4130877"/>
            <a:ext cx="1591584" cy="276999"/>
          </a:xfrm>
          <a:prstGeom prst="rect">
            <a:avLst/>
          </a:prstGeom>
          <a:noFill/>
        </p:spPr>
        <p:txBody>
          <a:bodyPr wrap="square" rtlCol="0">
            <a:spAutoFit/>
          </a:bodyPr>
          <a:lstStyle/>
          <a:p>
            <a:r>
              <a:rPr lang="vi-VN" sz="1200" dirty="0" smtClean="0"/>
              <a:t>Trả về một response</a:t>
            </a:r>
            <a:endParaRPr lang="en-US" sz="1200" dirty="0"/>
          </a:p>
        </p:txBody>
      </p:sp>
      <p:sp>
        <p:nvSpPr>
          <p:cNvPr id="24" name="TextBox 23"/>
          <p:cNvSpPr txBox="1"/>
          <p:nvPr/>
        </p:nvSpPr>
        <p:spPr>
          <a:xfrm>
            <a:off x="3804143" y="4295726"/>
            <a:ext cx="1316408" cy="369332"/>
          </a:xfrm>
          <a:prstGeom prst="rect">
            <a:avLst/>
          </a:prstGeom>
          <a:noFill/>
        </p:spPr>
        <p:txBody>
          <a:bodyPr wrap="square" rtlCol="0">
            <a:spAutoFit/>
          </a:bodyPr>
          <a:lstStyle/>
          <a:p>
            <a:r>
              <a:rPr lang="vi-VN" smtClean="0"/>
              <a:t>Response </a:t>
            </a:r>
            <a:endParaRPr lang="en-US" dirty="0"/>
          </a:p>
        </p:txBody>
      </p:sp>
      <p:sp>
        <p:nvSpPr>
          <p:cNvPr id="25" name="Right Arrow 24"/>
          <p:cNvSpPr/>
          <p:nvPr/>
        </p:nvSpPr>
        <p:spPr>
          <a:xfrm rot="10800000">
            <a:off x="2252372" y="4407876"/>
            <a:ext cx="1467024" cy="126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173983" y="4142296"/>
            <a:ext cx="1741323" cy="276999"/>
          </a:xfrm>
          <a:prstGeom prst="rect">
            <a:avLst/>
          </a:prstGeom>
          <a:noFill/>
        </p:spPr>
        <p:txBody>
          <a:bodyPr wrap="square" rtlCol="0">
            <a:spAutoFit/>
          </a:bodyPr>
          <a:lstStyle/>
          <a:p>
            <a:r>
              <a:rPr lang="vi-VN" sz="1200" dirty="0" smtClean="0"/>
              <a:t>Load header &amp; content</a:t>
            </a:r>
            <a:endParaRPr lang="en-US" sz="1200"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391" y="3888153"/>
            <a:ext cx="1339365" cy="1039446"/>
          </a:xfrm>
          <a:prstGeom prst="rect">
            <a:avLst/>
          </a:prstGeom>
        </p:spPr>
      </p:pic>
    </p:spTree>
    <p:extLst>
      <p:ext uri="{BB962C8B-B14F-4D97-AF65-F5344CB8AC3E}">
        <p14:creationId xmlns:p14="http://schemas.microsoft.com/office/powerpoint/2010/main" val="960387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205" y="365125"/>
            <a:ext cx="8987590" cy="1325563"/>
          </a:xfrm>
        </p:spPr>
        <p:txBody>
          <a:bodyPr/>
          <a:lstStyle/>
          <a:p>
            <a:pPr algn="ctr"/>
            <a:r>
              <a:rPr lang="vi-VN" dirty="0" smtClean="0"/>
              <a:t>Server Container</a:t>
            </a:r>
            <a:endParaRPr lang="en-US" dirty="0"/>
          </a:p>
        </p:txBody>
      </p:sp>
      <p:sp>
        <p:nvSpPr>
          <p:cNvPr id="5" name="TextBox 4"/>
          <p:cNvSpPr txBox="1"/>
          <p:nvPr/>
        </p:nvSpPr>
        <p:spPr>
          <a:xfrm>
            <a:off x="1602205" y="2086707"/>
            <a:ext cx="8987590" cy="1477328"/>
          </a:xfrm>
          <a:prstGeom prst="rect">
            <a:avLst/>
          </a:prstGeom>
          <a:noFill/>
        </p:spPr>
        <p:txBody>
          <a:bodyPr wrap="square" rtlCol="0">
            <a:spAutoFit/>
          </a:bodyPr>
          <a:lstStyle/>
          <a:p>
            <a:pPr marL="285750" indent="-285750">
              <a:buFontTx/>
              <a:buChar char="-"/>
            </a:pPr>
            <a:r>
              <a:rPr lang="vi-VN" dirty="0" smtClean="0"/>
              <a:t>Server Container là công cụ  dùng để quản lý các lớp dependencies và thực hiện dependency injection</a:t>
            </a:r>
          </a:p>
          <a:p>
            <a:pPr marL="285750" indent="-285750">
              <a:buFontTx/>
              <a:buChar char="-"/>
            </a:pPr>
            <a:endParaRPr lang="en-US" dirty="0"/>
          </a:p>
          <a:p>
            <a:pPr marL="285750" indent="-285750">
              <a:buFontTx/>
              <a:buChar char="-"/>
            </a:pPr>
            <a:r>
              <a:rPr lang="vi-VN" dirty="0" smtClean="0"/>
              <a:t>Các khái niệm cần giải thích:</a:t>
            </a:r>
          </a:p>
          <a:p>
            <a:endParaRPr lang="vi-VN" dirty="0"/>
          </a:p>
        </p:txBody>
      </p:sp>
      <p:sp>
        <p:nvSpPr>
          <p:cNvPr id="3" name="TextBox 2"/>
          <p:cNvSpPr txBox="1"/>
          <p:nvPr/>
        </p:nvSpPr>
        <p:spPr>
          <a:xfrm>
            <a:off x="2321169" y="3470250"/>
            <a:ext cx="8053754" cy="2031325"/>
          </a:xfrm>
          <a:prstGeom prst="rect">
            <a:avLst/>
          </a:prstGeom>
          <a:noFill/>
        </p:spPr>
        <p:txBody>
          <a:bodyPr wrap="square" rtlCol="0">
            <a:spAutoFit/>
          </a:bodyPr>
          <a:lstStyle/>
          <a:p>
            <a:pPr marL="285750" indent="-285750">
              <a:buFont typeface="Arial" charset="0"/>
              <a:buChar char="•"/>
            </a:pPr>
            <a:r>
              <a:rPr lang="en-US" dirty="0" err="1" smtClean="0"/>
              <a:t>Laravel</a:t>
            </a:r>
            <a:r>
              <a:rPr lang="en-US" dirty="0" smtClean="0"/>
              <a:t> </a:t>
            </a:r>
            <a:r>
              <a:rPr lang="en-US" dirty="0" err="1"/>
              <a:t>sử</a:t>
            </a:r>
            <a:r>
              <a:rPr lang="en-US" dirty="0"/>
              <a:t> </a:t>
            </a:r>
            <a:r>
              <a:rPr lang="en-US" dirty="0" err="1"/>
              <a:t>dụng</a:t>
            </a:r>
            <a:r>
              <a:rPr lang="en-US" dirty="0"/>
              <a:t> </a:t>
            </a:r>
            <a:r>
              <a:rPr lang="en-US" dirty="0" err="1"/>
              <a:t>hai</a:t>
            </a:r>
            <a:r>
              <a:rPr lang="en-US" dirty="0"/>
              <a:t> </a:t>
            </a:r>
            <a:r>
              <a:rPr lang="en-US" dirty="0" err="1"/>
              <a:t>khái</a:t>
            </a:r>
            <a:r>
              <a:rPr lang="en-US" dirty="0"/>
              <a:t> </a:t>
            </a:r>
            <a:r>
              <a:rPr lang="en-US" dirty="0" err="1"/>
              <a:t>niệm</a:t>
            </a:r>
            <a:r>
              <a:rPr lang="en-US" dirty="0"/>
              <a:t> bind </a:t>
            </a:r>
            <a:r>
              <a:rPr lang="en-US" dirty="0" err="1"/>
              <a:t>để</a:t>
            </a:r>
            <a:r>
              <a:rPr lang="en-US" dirty="0"/>
              <a:t> </a:t>
            </a:r>
            <a:r>
              <a:rPr lang="en-US" dirty="0" err="1"/>
              <a:t>chỉ</a:t>
            </a:r>
            <a:r>
              <a:rPr lang="en-US" dirty="0"/>
              <a:t> </a:t>
            </a:r>
            <a:r>
              <a:rPr lang="en-US" dirty="0" err="1"/>
              <a:t>việc</a:t>
            </a:r>
            <a:r>
              <a:rPr lang="en-US" dirty="0"/>
              <a:t> </a:t>
            </a:r>
            <a:r>
              <a:rPr lang="en-US" dirty="0" err="1"/>
              <a:t>đăng</a:t>
            </a:r>
            <a:r>
              <a:rPr lang="en-US" dirty="0"/>
              <a:t> </a:t>
            </a:r>
            <a:r>
              <a:rPr lang="en-US" dirty="0" err="1"/>
              <a:t>ký</a:t>
            </a:r>
            <a:r>
              <a:rPr lang="en-US" dirty="0"/>
              <a:t> </a:t>
            </a:r>
            <a:r>
              <a:rPr lang="en-US" dirty="0" err="1"/>
              <a:t>một</a:t>
            </a:r>
            <a:r>
              <a:rPr lang="en-US" dirty="0"/>
              <a:t> class hay interface </a:t>
            </a:r>
            <a:r>
              <a:rPr lang="en-US" dirty="0" err="1"/>
              <a:t>với</a:t>
            </a:r>
            <a:r>
              <a:rPr lang="en-US" dirty="0"/>
              <a:t> Container, </a:t>
            </a:r>
            <a:r>
              <a:rPr lang="en-US" dirty="0" err="1"/>
              <a:t>và</a:t>
            </a:r>
            <a:r>
              <a:rPr lang="en-US" dirty="0"/>
              <a:t> resolve </a:t>
            </a:r>
            <a:r>
              <a:rPr lang="en-US" dirty="0" err="1"/>
              <a:t>để</a:t>
            </a:r>
            <a:r>
              <a:rPr lang="en-US" dirty="0"/>
              <a:t> </a:t>
            </a:r>
            <a:r>
              <a:rPr lang="en-US" dirty="0" err="1"/>
              <a:t>lấy</a:t>
            </a:r>
            <a:r>
              <a:rPr lang="en-US" dirty="0"/>
              <a:t> </a:t>
            </a:r>
            <a:r>
              <a:rPr lang="en-US" dirty="0" err="1"/>
              <a:t>ra</a:t>
            </a:r>
            <a:r>
              <a:rPr lang="en-US" dirty="0"/>
              <a:t> instance </a:t>
            </a:r>
            <a:r>
              <a:rPr lang="en-US" dirty="0" err="1"/>
              <a:t>từ</a:t>
            </a:r>
            <a:r>
              <a:rPr lang="en-US" dirty="0"/>
              <a:t> Container</a:t>
            </a:r>
            <a:r>
              <a:rPr lang="en-US" dirty="0" smtClean="0"/>
              <a:t>.</a:t>
            </a:r>
          </a:p>
          <a:p>
            <a:pPr marL="285750" indent="-285750">
              <a:buFont typeface="Arial" charset="0"/>
              <a:buChar char="•"/>
            </a:pPr>
            <a:endParaRPr lang="en-US" dirty="0"/>
          </a:p>
          <a:p>
            <a:pPr marL="285750" indent="-285750">
              <a:buFont typeface="Arial" charset="0"/>
              <a:buChar char="•"/>
            </a:pPr>
            <a:r>
              <a:rPr lang="vi-VN" dirty="0" smtClean="0"/>
              <a:t>Dependency injection: “Tiêm” dependency vào trong hàm khởi tạo của class thay vì khởi tạo trực tiếp instance của các dependency bên trong class đó</a:t>
            </a: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952607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60883" y="2346158"/>
            <a:ext cx="8021671" cy="3416320"/>
          </a:xfrm>
          <a:prstGeom prst="rect">
            <a:avLst/>
          </a:prstGeom>
          <a:noFill/>
        </p:spPr>
        <p:txBody>
          <a:bodyPr wrap="square" rtlCol="0">
            <a:spAutoFit/>
          </a:bodyPr>
          <a:lstStyle/>
          <a:p>
            <a:pPr marL="285750" indent="-285750">
              <a:buFontTx/>
              <a:buChar char="-"/>
            </a:pPr>
            <a:r>
              <a:rPr lang="vi-VN" dirty="0" smtClean="0"/>
              <a:t>Hầu hết các Service Container binding sẽ được đăng ký vào trong Service Provider</a:t>
            </a:r>
          </a:p>
          <a:p>
            <a:pPr marL="285750" indent="-285750">
              <a:buFontTx/>
              <a:buChar char="-"/>
            </a:pPr>
            <a:endParaRPr lang="vi-VN" dirty="0" smtClean="0"/>
          </a:p>
          <a:p>
            <a:pPr marL="285750" indent="-285750">
              <a:buFontTx/>
              <a:buChar char="-"/>
            </a:pPr>
            <a:r>
              <a:rPr lang="vi-VN" dirty="0"/>
              <a:t>Bên trong một Service </a:t>
            </a:r>
            <a:r>
              <a:rPr lang="vi-VN" dirty="0" smtClean="0"/>
              <a:t>Provider, ta sử dụng $this-&gt;app để truy cập đến Container để thực hiện bind vào hoặc resolve ra instance</a:t>
            </a:r>
          </a:p>
          <a:p>
            <a:pPr marL="285750" indent="-285750">
              <a:buFontTx/>
              <a:buChar char="-"/>
            </a:pPr>
            <a:endParaRPr lang="vi-VN" dirty="0" smtClean="0"/>
          </a:p>
          <a:p>
            <a:pPr marL="285750" indent="-285750">
              <a:buFontTx/>
              <a:buChar char="-"/>
            </a:pPr>
            <a:r>
              <a:rPr lang="vi-VN" dirty="0" smtClean="0"/>
              <a:t>Sử dụng phương thức bind() để đăng ký một binding:</a:t>
            </a:r>
          </a:p>
          <a:p>
            <a:pPr marL="285750" indent="-285750">
              <a:buFontTx/>
              <a:buChar char="-"/>
            </a:pPr>
            <a:endParaRPr lang="vi-VN" dirty="0"/>
          </a:p>
          <a:p>
            <a:pPr marL="285750" indent="-285750">
              <a:buFontTx/>
              <a:buChar char="-"/>
            </a:pPr>
            <a:endParaRPr lang="vi-VN" dirty="0" smtClean="0"/>
          </a:p>
          <a:p>
            <a:pPr marL="285750" indent="-285750">
              <a:buFontTx/>
              <a:buChar char="-"/>
            </a:pPr>
            <a:endParaRPr lang="vi-VN" dirty="0" smtClean="0"/>
          </a:p>
          <a:p>
            <a:pPr marL="285750" indent="-285750">
              <a:buFontTx/>
              <a:buChar char="-"/>
            </a:pPr>
            <a:endParaRPr lang="vi-VN" dirty="0" smtClean="0"/>
          </a:p>
          <a:p>
            <a:pPr marL="285750" indent="-285750">
              <a:buFontTx/>
              <a:buChar char="-"/>
            </a:pPr>
            <a:endParaRPr lang="vi-VN" dirty="0"/>
          </a:p>
        </p:txBody>
      </p:sp>
      <p:sp>
        <p:nvSpPr>
          <p:cNvPr id="8" name="Title 1"/>
          <p:cNvSpPr>
            <a:spLocks noGrp="1"/>
          </p:cNvSpPr>
          <p:nvPr>
            <p:ph type="title"/>
          </p:nvPr>
        </p:nvSpPr>
        <p:spPr>
          <a:xfrm>
            <a:off x="1586163" y="329030"/>
            <a:ext cx="9019674" cy="1325563"/>
          </a:xfrm>
        </p:spPr>
        <p:txBody>
          <a:bodyPr/>
          <a:lstStyle/>
          <a:p>
            <a:pPr algn="ctr"/>
            <a:r>
              <a:rPr lang="vi-VN" dirty="0" smtClean="0"/>
              <a:t>Service Container</a:t>
            </a:r>
            <a:endParaRPr lang="en-US" dirty="0"/>
          </a:p>
        </p:txBody>
      </p:sp>
      <p:sp>
        <p:nvSpPr>
          <p:cNvPr id="9" name="TextBox 8"/>
          <p:cNvSpPr txBox="1"/>
          <p:nvPr/>
        </p:nvSpPr>
        <p:spPr>
          <a:xfrm>
            <a:off x="1586163" y="1654593"/>
            <a:ext cx="2658979" cy="369332"/>
          </a:xfrm>
          <a:prstGeom prst="rect">
            <a:avLst/>
          </a:prstGeom>
          <a:noFill/>
        </p:spPr>
        <p:txBody>
          <a:bodyPr wrap="square" rtlCol="0">
            <a:spAutoFit/>
          </a:bodyPr>
          <a:lstStyle/>
          <a:p>
            <a:r>
              <a:rPr lang="vi-VN" dirty="0" smtClean="0"/>
              <a:t>I. Binding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812" y="5118490"/>
            <a:ext cx="6324600" cy="1130300"/>
          </a:xfrm>
          <a:prstGeom prst="rect">
            <a:avLst/>
          </a:prstGeom>
          <a:solidFill>
            <a:schemeClr val="bg1"/>
          </a:solidFill>
          <a:ln>
            <a:noFill/>
          </a:ln>
        </p:spPr>
      </p:pic>
      <p:cxnSp>
        <p:nvCxnSpPr>
          <p:cNvPr id="4" name="Straight Arrow Connector 3"/>
          <p:cNvCxnSpPr/>
          <p:nvPr/>
        </p:nvCxnSpPr>
        <p:spPr>
          <a:xfrm>
            <a:off x="3997569" y="4860583"/>
            <a:ext cx="679939" cy="375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32400" y="4468634"/>
            <a:ext cx="1512742" cy="461665"/>
          </a:xfrm>
          <a:prstGeom prst="rect">
            <a:avLst/>
          </a:prstGeom>
          <a:noFill/>
        </p:spPr>
        <p:txBody>
          <a:bodyPr wrap="square" rtlCol="0">
            <a:spAutoFit/>
          </a:bodyPr>
          <a:lstStyle/>
          <a:p>
            <a:r>
              <a:rPr lang="vi-VN" sz="1200" dirty="0" smtClean="0">
                <a:solidFill>
                  <a:schemeClr val="accent1">
                    <a:lumMod val="75000"/>
                  </a:schemeClr>
                </a:solidFill>
              </a:rPr>
              <a:t>Tên class, interface muốn đăng ký </a:t>
            </a:r>
            <a:endParaRPr lang="en-US" sz="1200" dirty="0">
              <a:solidFill>
                <a:schemeClr val="accent1">
                  <a:lumMod val="75000"/>
                </a:schemeClr>
              </a:solidFill>
            </a:endParaRPr>
          </a:p>
        </p:txBody>
      </p:sp>
      <p:cxnSp>
        <p:nvCxnSpPr>
          <p:cNvPr id="10" name="Straight Arrow Connector 9"/>
          <p:cNvCxnSpPr>
            <a:stCxn id="13" idx="1"/>
          </p:cNvCxnSpPr>
          <p:nvPr/>
        </p:nvCxnSpPr>
        <p:spPr>
          <a:xfrm flipH="1">
            <a:off x="6324482" y="4699467"/>
            <a:ext cx="1354133" cy="536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8615" y="4468634"/>
            <a:ext cx="1899139" cy="461665"/>
          </a:xfrm>
          <a:prstGeom prst="rect">
            <a:avLst/>
          </a:prstGeom>
          <a:noFill/>
        </p:spPr>
        <p:txBody>
          <a:bodyPr wrap="square" rtlCol="0">
            <a:spAutoFit/>
          </a:bodyPr>
          <a:lstStyle/>
          <a:p>
            <a:r>
              <a:rPr lang="vi-VN" sz="1200" smtClean="0">
                <a:solidFill>
                  <a:schemeClr val="accent1">
                    <a:lumMod val="75000"/>
                  </a:schemeClr>
                </a:solidFill>
              </a:rPr>
              <a:t>Closure thực hiện trả về instance của class đó</a:t>
            </a:r>
            <a:endParaRPr lang="en-US" sz="1200" dirty="0">
              <a:solidFill>
                <a:schemeClr val="accent1">
                  <a:lumMod val="75000"/>
                </a:schemeClr>
              </a:solidFill>
            </a:endParaRPr>
          </a:p>
        </p:txBody>
      </p:sp>
    </p:spTree>
    <p:extLst>
      <p:ext uri="{BB962C8B-B14F-4D97-AF65-F5344CB8AC3E}">
        <p14:creationId xmlns:p14="http://schemas.microsoft.com/office/powerpoint/2010/main" val="2105468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163" y="329030"/>
            <a:ext cx="9019674" cy="1325563"/>
          </a:xfrm>
        </p:spPr>
        <p:txBody>
          <a:bodyPr/>
          <a:lstStyle/>
          <a:p>
            <a:pPr algn="ctr"/>
            <a:r>
              <a:rPr lang="vi-VN" smtClean="0"/>
              <a:t>Service Container</a:t>
            </a:r>
            <a:endParaRPr lang="en-US" dirty="0"/>
          </a:p>
        </p:txBody>
      </p:sp>
      <p:sp>
        <p:nvSpPr>
          <p:cNvPr id="4" name="TextBox 3"/>
          <p:cNvSpPr txBox="1"/>
          <p:nvPr/>
        </p:nvSpPr>
        <p:spPr>
          <a:xfrm>
            <a:off x="1586163" y="1654593"/>
            <a:ext cx="2658979" cy="369332"/>
          </a:xfrm>
          <a:prstGeom prst="rect">
            <a:avLst/>
          </a:prstGeom>
          <a:noFill/>
        </p:spPr>
        <p:txBody>
          <a:bodyPr wrap="square" rtlCol="0">
            <a:spAutoFit/>
          </a:bodyPr>
          <a:lstStyle/>
          <a:p>
            <a:r>
              <a:rPr lang="vi-VN" dirty="0" smtClean="0"/>
              <a:t>I. Binding</a:t>
            </a:r>
            <a:endParaRPr lang="en-US" dirty="0"/>
          </a:p>
        </p:txBody>
      </p:sp>
      <p:sp>
        <p:nvSpPr>
          <p:cNvPr id="5" name="TextBox 4"/>
          <p:cNvSpPr txBox="1"/>
          <p:nvPr/>
        </p:nvSpPr>
        <p:spPr>
          <a:xfrm>
            <a:off x="2526632" y="2070742"/>
            <a:ext cx="8079205" cy="1477328"/>
          </a:xfrm>
          <a:prstGeom prst="rect">
            <a:avLst/>
          </a:prstGeom>
          <a:noFill/>
        </p:spPr>
        <p:txBody>
          <a:bodyPr wrap="square" rtlCol="0">
            <a:spAutoFit/>
          </a:bodyPr>
          <a:lstStyle/>
          <a:p>
            <a:pPr marL="342900" indent="-342900">
              <a:buAutoNum type="arabicPeriod"/>
            </a:pPr>
            <a:r>
              <a:rPr lang="en-US" b="1" dirty="0" smtClean="0"/>
              <a:t>Binding </a:t>
            </a:r>
            <a:r>
              <a:rPr lang="en-US" b="1" dirty="0"/>
              <a:t>A </a:t>
            </a:r>
            <a:r>
              <a:rPr lang="en-US" b="1" dirty="0" smtClean="0"/>
              <a:t>Singleton</a:t>
            </a:r>
          </a:p>
          <a:p>
            <a:pPr marL="285750" indent="-285750">
              <a:buFontTx/>
              <a:buChar char="-"/>
            </a:pPr>
            <a:r>
              <a:rPr lang="vi-VN" dirty="0" smtClean="0"/>
              <a:t>Phương thức singleton bind một class hoặc một interface vào container chỉ thực hiện resolve một lần </a:t>
            </a:r>
          </a:p>
          <a:p>
            <a:pPr marL="285750" indent="-285750">
              <a:buFontTx/>
              <a:buChar char="-"/>
            </a:pPr>
            <a:r>
              <a:rPr lang="vi-VN" dirty="0" smtClean="0"/>
              <a:t>Những lần gọi tiếp theo sẽ không được resolve mà chỉ được trả về instance của resolve trước đó </a:t>
            </a:r>
            <a:endParaRPr lang="en-US" b="1" dirty="0" smtClean="0"/>
          </a:p>
        </p:txBody>
      </p:sp>
      <p:sp>
        <p:nvSpPr>
          <p:cNvPr id="6" name="TextBox 5"/>
          <p:cNvSpPr txBox="1"/>
          <p:nvPr/>
        </p:nvSpPr>
        <p:spPr>
          <a:xfrm>
            <a:off x="2526632" y="4510675"/>
            <a:ext cx="8079205" cy="1200329"/>
          </a:xfrm>
          <a:prstGeom prst="rect">
            <a:avLst/>
          </a:prstGeom>
          <a:noFill/>
        </p:spPr>
        <p:txBody>
          <a:bodyPr wrap="square" rtlCol="0">
            <a:spAutoFit/>
          </a:bodyPr>
          <a:lstStyle/>
          <a:p>
            <a:r>
              <a:rPr lang="en-US" dirty="0" smtClean="0"/>
              <a:t>2.  </a:t>
            </a:r>
            <a:r>
              <a:rPr lang="en-US" b="1" dirty="0"/>
              <a:t>Binding </a:t>
            </a:r>
            <a:r>
              <a:rPr lang="en-US" b="1" dirty="0" smtClean="0"/>
              <a:t>Instances</a:t>
            </a:r>
            <a:endParaRPr lang="en-US" b="1" dirty="0"/>
          </a:p>
          <a:p>
            <a:pPr marL="285750" indent="-285750">
              <a:buFontTx/>
              <a:buChar char="-"/>
            </a:pPr>
            <a:r>
              <a:rPr lang="vi-VN" dirty="0" smtClean="0"/>
              <a:t>Bind một instance có sẵn vào trong container và instance đó sẽ luôn được trả về trong những lần gọi tiếp theo vào container </a:t>
            </a:r>
          </a:p>
          <a:p>
            <a:pPr marL="285750" indent="-285750">
              <a:buFontTx/>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022" y="3594887"/>
            <a:ext cx="4733347" cy="73994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021" y="5516879"/>
            <a:ext cx="4733347" cy="739941"/>
          </a:xfrm>
          <a:prstGeom prst="rect">
            <a:avLst/>
          </a:prstGeom>
        </p:spPr>
      </p:pic>
    </p:spTree>
    <p:extLst>
      <p:ext uri="{BB962C8B-B14F-4D97-AF65-F5344CB8AC3E}">
        <p14:creationId xmlns:p14="http://schemas.microsoft.com/office/powerpoint/2010/main" val="86446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2627</TotalTime>
  <Words>2204</Words>
  <Application>Microsoft Macintosh PowerPoint</Application>
  <PresentationFormat>Widescreen</PresentationFormat>
  <Paragraphs>348</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Server Container</vt:lpstr>
      <vt:lpstr>Service Container</vt:lpstr>
      <vt:lpstr>Service Container</vt:lpstr>
      <vt:lpstr>Service Container</vt:lpstr>
      <vt:lpstr>Service Container</vt:lpstr>
      <vt:lpstr>Service Container</vt:lpstr>
      <vt:lpstr>Service Container</vt:lpstr>
      <vt:lpstr>Service Container</vt:lpstr>
      <vt:lpstr>Service Container</vt:lpstr>
      <vt:lpstr>Service Provider</vt:lpstr>
      <vt:lpstr>Service Provider</vt:lpstr>
      <vt:lpstr>Service Provider</vt:lpstr>
      <vt:lpstr>Service Provider</vt:lpstr>
      <vt:lpstr>Service Provider</vt:lpstr>
      <vt:lpstr>Service Provider</vt:lpstr>
      <vt:lpstr>Service Provider</vt:lpstr>
      <vt:lpstr>Service Provider</vt:lpstr>
      <vt:lpstr>Service Provider</vt:lpstr>
      <vt:lpstr>PowerPoint Presentation</vt:lpstr>
      <vt:lpstr>PowerPoint Presentation</vt:lpstr>
      <vt:lpstr>Facades</vt:lpstr>
      <vt:lpstr>Facades</vt:lpstr>
      <vt:lpstr>Facades</vt:lpstr>
      <vt:lpstr>Facades</vt:lpstr>
      <vt:lpstr>Facades</vt:lpstr>
      <vt:lpstr>Facades</vt:lpstr>
      <vt:lpstr>Contracts</vt:lpstr>
      <vt:lpstr>Contracts</vt:lpstr>
      <vt:lpstr>Contracts</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Luồng  xử lý Request</dc:title>
  <dc:creator>Microsoft Office User</dc:creator>
  <cp:lastModifiedBy>Microsoft Office User</cp:lastModifiedBy>
  <cp:revision>91</cp:revision>
  <dcterms:created xsi:type="dcterms:W3CDTF">2019-01-15T02:41:03Z</dcterms:created>
  <dcterms:modified xsi:type="dcterms:W3CDTF">2019-01-23T06:56:06Z</dcterms:modified>
</cp:coreProperties>
</file>