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Noto Sans Symbol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pfI868rPdJTJ2BB0LbN5hwt8c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83CFCF-3974-4923-9F74-0646F5FB5130}">
  <a:tblStyle styleId="{2F83CFCF-3974-4923-9F74-0646F5FB513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7E8"/>
          </a:solidFill>
        </a:fill>
      </a:tcStyle>
    </a:wholeTbl>
    <a:band1H>
      <a:tcTxStyle/>
      <a:tcStyle>
        <a:fill>
          <a:solidFill>
            <a:srgbClr val="F8CCCE"/>
          </a:solidFill>
        </a:fill>
      </a:tcStyle>
    </a:band1H>
    <a:band2H>
      <a:tcTxStyle/>
    </a:band2H>
    <a:band1V>
      <a:tcTxStyle/>
      <a:tcStyle>
        <a:fill>
          <a:solidFill>
            <a:srgbClr val="F8CCC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otoSansSymbols-bold.fntdata"/><Relationship Id="rId23" Type="http://schemas.openxmlformats.org/officeDocument/2006/relationships/font" Target="fonts/NotoSansSymbol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9"/>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9"/>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5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1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19"/>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8"/>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2" name="Google Shape;102;p28"/>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8"/>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2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2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9"/>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1" name="Google Shape;111;p29"/>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9"/>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2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2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20"/>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1"/>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37" name="Google Shape;37;p21"/>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5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2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2"/>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22"/>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2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1" name="Google Shape;51;p22"/>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3"/>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56" name="Google Shape;56;p23"/>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23"/>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23"/>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23"/>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2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p24"/>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6"/>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2" name="Google Shape;82;p26"/>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26"/>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5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2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2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7"/>
          <p:cNvSpPr/>
          <p:nvPr>
            <p:ph idx="2" type="pic"/>
          </p:nvPr>
        </p:nvSpPr>
        <p:spPr>
          <a:xfrm>
            <a:off x="6747062" y="3229"/>
            <a:ext cx="4629734" cy="6858000"/>
          </a:xfrm>
          <a:prstGeom prst="rect">
            <a:avLst/>
          </a:prstGeom>
          <a:solidFill>
            <a:schemeClr val="lt1">
              <a:alpha val="9803"/>
            </a:schemeClr>
          </a:solidFill>
          <a:ln>
            <a:noFill/>
          </a:ln>
        </p:spPr>
      </p:sp>
      <p:sp>
        <p:nvSpPr>
          <p:cNvPr id="92" name="Google Shape;92;p27"/>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3" name="Google Shape;93;p27"/>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7"/>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5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2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8"/>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18"/>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18"/>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8"/>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5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1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8"/>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2611886" y="3977476"/>
            <a:ext cx="8637073" cy="843152"/>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IN"/>
              <a:t>CAR PRICE PREDICTOR</a:t>
            </a:r>
            <a:endParaRPr/>
          </a:p>
        </p:txBody>
      </p:sp>
      <p:sp>
        <p:nvSpPr>
          <p:cNvPr id="121" name="Google Shape;121;p1"/>
          <p:cNvSpPr txBox="1"/>
          <p:nvPr>
            <p:ph idx="1" type="subTitle"/>
          </p:nvPr>
        </p:nvSpPr>
        <p:spPr>
          <a:xfrm>
            <a:off x="8250621" y="5023945"/>
            <a:ext cx="2804231" cy="1031757"/>
          </a:xfrm>
          <a:prstGeom prst="rect">
            <a:avLst/>
          </a:prstGeom>
          <a:noFill/>
          <a:ln>
            <a:noFill/>
          </a:ln>
        </p:spPr>
        <p:txBody>
          <a:bodyPr anchorCtr="0" anchor="b" bIns="45700" lIns="91425" spcFirstLastPara="1" rIns="91425" wrap="square" tIns="0">
            <a:normAutofit fontScale="92500"/>
          </a:bodyPr>
          <a:lstStyle/>
          <a:p>
            <a:pPr indent="0" lvl="0" marL="0" rtl="0" algn="l">
              <a:lnSpc>
                <a:spcPct val="120000"/>
              </a:lnSpc>
              <a:spcBef>
                <a:spcPts val="0"/>
              </a:spcBef>
              <a:spcAft>
                <a:spcPts val="0"/>
              </a:spcAft>
              <a:buSzPct val="90000"/>
              <a:buNone/>
            </a:pPr>
            <a:r>
              <a:rPr lang="en-IN"/>
              <a:t>NAME :  ANKIT K MISHRA </a:t>
            </a:r>
            <a:endParaRPr/>
          </a:p>
          <a:p>
            <a:pPr indent="0" lvl="0" marL="0" rtl="0" algn="l">
              <a:lnSpc>
                <a:spcPct val="120000"/>
              </a:lnSpc>
              <a:spcBef>
                <a:spcPts val="1100"/>
              </a:spcBef>
              <a:spcAft>
                <a:spcPts val="0"/>
              </a:spcAft>
              <a:buSzPct val="90000"/>
              <a:buNone/>
            </a:pPr>
            <a:r>
              <a:rPr lang="en-IN"/>
              <a:t>SEAT NO : 2038622</a:t>
            </a:r>
            <a:endParaRPr/>
          </a:p>
        </p:txBody>
      </p:sp>
      <p:sp>
        <p:nvSpPr>
          <p:cNvPr id="122" name="Google Shape;122;p1"/>
          <p:cNvSpPr txBox="1"/>
          <p:nvPr/>
        </p:nvSpPr>
        <p:spPr>
          <a:xfrm>
            <a:off x="4077237" y="1843914"/>
            <a:ext cx="4015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lt1"/>
                </a:solidFill>
                <a:latin typeface="Arial"/>
                <a:ea typeface="Arial"/>
                <a:cs typeface="Arial"/>
                <a:sym typeface="Arial"/>
              </a:rPr>
              <a:t>MAHATMA EDUCATION SOCIETY </a:t>
            </a:r>
            <a:endParaRPr sz="1800">
              <a:solidFill>
                <a:schemeClr val="lt1"/>
              </a:solidFill>
              <a:latin typeface="Arial"/>
              <a:ea typeface="Arial"/>
              <a:cs typeface="Arial"/>
              <a:sym typeface="Arial"/>
            </a:endParaRPr>
          </a:p>
        </p:txBody>
      </p:sp>
      <p:sp>
        <p:nvSpPr>
          <p:cNvPr id="123" name="Google Shape;123;p1"/>
          <p:cNvSpPr txBox="1"/>
          <p:nvPr/>
        </p:nvSpPr>
        <p:spPr>
          <a:xfrm>
            <a:off x="4077237" y="1101980"/>
            <a:ext cx="6800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PILLAI HOC COLLEGE OF ARTS, SCIENCE &amp; COMMERCE</a:t>
            </a:r>
            <a:endParaRPr sz="1800">
              <a:solidFill>
                <a:schemeClr val="lt1"/>
              </a:solidFill>
              <a:latin typeface="Arial"/>
              <a:ea typeface="Arial"/>
              <a:cs typeface="Arial"/>
              <a:sym typeface="Arial"/>
            </a:endParaRPr>
          </a:p>
        </p:txBody>
      </p:sp>
      <p:sp>
        <p:nvSpPr>
          <p:cNvPr id="124" name="Google Shape;124;p1"/>
          <p:cNvSpPr txBox="1"/>
          <p:nvPr/>
        </p:nvSpPr>
        <p:spPr>
          <a:xfrm>
            <a:off x="6041923" y="3143200"/>
            <a:ext cx="1724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Arial"/>
                <a:ea typeface="Arial"/>
                <a:cs typeface="Arial"/>
                <a:sym typeface="Arial"/>
              </a:rPr>
              <a:t>PROJ</a:t>
            </a:r>
            <a:r>
              <a:rPr lang="en-IN" sz="2400">
                <a:solidFill>
                  <a:schemeClr val="lt1"/>
                </a:solidFill>
              </a:rPr>
              <a:t>E</a:t>
            </a:r>
            <a:r>
              <a:rPr lang="en-IN" sz="2400">
                <a:solidFill>
                  <a:schemeClr val="lt1"/>
                </a:solidFill>
                <a:latin typeface="Arial"/>
                <a:ea typeface="Arial"/>
                <a:cs typeface="Arial"/>
                <a:sym typeface="Arial"/>
              </a:rPr>
              <a:t>CT</a:t>
            </a:r>
            <a:endParaRPr/>
          </a:p>
        </p:txBody>
      </p:sp>
      <p:sp>
        <p:nvSpPr>
          <p:cNvPr id="125" name="Google Shape;125;p1"/>
          <p:cNvSpPr txBox="1"/>
          <p:nvPr/>
        </p:nvSpPr>
        <p:spPr>
          <a:xfrm>
            <a:off x="8250621" y="6195113"/>
            <a:ext cx="34725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GUIDE : MS. KRANTI VARTAK</a:t>
            </a:r>
            <a:endParaRPr/>
          </a:p>
        </p:txBody>
      </p:sp>
      <p:pic>
        <p:nvPicPr>
          <p:cNvPr id="126" name="Google Shape;126;p1"/>
          <p:cNvPicPr preferRelativeResize="0"/>
          <p:nvPr/>
        </p:nvPicPr>
        <p:blipFill rotWithShape="1">
          <a:blip r:embed="rId3">
            <a:alphaModFix/>
          </a:blip>
          <a:srcRect b="0" l="0" r="0" t="0"/>
          <a:stretch/>
        </p:blipFill>
        <p:spPr>
          <a:xfrm>
            <a:off x="2183435" y="693514"/>
            <a:ext cx="1663351" cy="1663351"/>
          </a:xfrm>
          <a:prstGeom prst="rect">
            <a:avLst/>
          </a:prstGeom>
          <a:noFill/>
          <a:ln>
            <a:noFill/>
          </a:ln>
        </p:spPr>
      </p:pic>
      <p:sp>
        <p:nvSpPr>
          <p:cNvPr id="127" name="Google Shape;127;p1"/>
          <p:cNvSpPr txBox="1"/>
          <p:nvPr/>
        </p:nvSpPr>
        <p:spPr>
          <a:xfrm>
            <a:off x="4078018" y="1474582"/>
            <a:ext cx="1418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RASAYANI</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IN" sz="2800"/>
              <a:t>An Example for Predicted price by model</a:t>
            </a:r>
            <a:endParaRPr/>
          </a:p>
        </p:txBody>
      </p:sp>
      <p:pic>
        <p:nvPicPr>
          <p:cNvPr id="187" name="Google Shape;187;p10"/>
          <p:cNvPicPr preferRelativeResize="0"/>
          <p:nvPr>
            <p:ph idx="1" type="body"/>
          </p:nvPr>
        </p:nvPicPr>
        <p:blipFill rotWithShape="1">
          <a:blip r:embed="rId3">
            <a:alphaModFix/>
          </a:blip>
          <a:srcRect b="0" l="0" r="0" t="0"/>
          <a:stretch/>
        </p:blipFill>
        <p:spPr>
          <a:xfrm>
            <a:off x="2722179" y="1271752"/>
            <a:ext cx="7598979" cy="52867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flipH="1" rot="10800000">
            <a:off x="3991731" y="472682"/>
            <a:ext cx="5360276" cy="45719"/>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br>
              <a:rPr lang="en-IN"/>
            </a:br>
            <a:endParaRPr/>
          </a:p>
        </p:txBody>
      </p:sp>
      <p:sp>
        <p:nvSpPr>
          <p:cNvPr id="193" name="Google Shape;193;p11"/>
          <p:cNvSpPr txBox="1"/>
          <p:nvPr>
            <p:ph idx="1" type="body"/>
          </p:nvPr>
        </p:nvSpPr>
        <p:spPr>
          <a:xfrm>
            <a:off x="2773599" y="168166"/>
            <a:ext cx="7796540" cy="6579475"/>
          </a:xfrm>
          <a:prstGeom prst="rect">
            <a:avLst/>
          </a:prstGeom>
          <a:noFill/>
          <a:ln>
            <a:noFill/>
          </a:ln>
        </p:spPr>
        <p:txBody>
          <a:bodyPr anchorCtr="0" anchor="ctr" bIns="45700" lIns="91425" spcFirstLastPara="1" rIns="91425" wrap="square" tIns="45700">
            <a:normAutofit/>
          </a:bodyPr>
          <a:lstStyle/>
          <a:p>
            <a:pPr indent="0" lvl="0" marL="6160" rtl="0" algn="l">
              <a:lnSpc>
                <a:spcPct val="120000"/>
              </a:lnSpc>
              <a:spcBef>
                <a:spcPts val="0"/>
              </a:spcBef>
              <a:spcAft>
                <a:spcPts val="0"/>
              </a:spcAft>
              <a:buSzPts val="1800"/>
              <a:buNone/>
            </a:pPr>
            <a:r>
              <a:rPr lang="en-IN"/>
              <a:t>   </a:t>
            </a:r>
            <a:r>
              <a:rPr b="1" lang="en-IN"/>
              <a:t>ADVANTAGES </a:t>
            </a:r>
            <a:endParaRPr/>
          </a:p>
          <a:p>
            <a:pPr indent="-338328" lvl="0" marL="344488" rtl="0" algn="l">
              <a:lnSpc>
                <a:spcPct val="120000"/>
              </a:lnSpc>
              <a:spcBef>
                <a:spcPts val="1100"/>
              </a:spcBef>
              <a:spcAft>
                <a:spcPts val="0"/>
              </a:spcAft>
              <a:buSzPts val="1800"/>
              <a:buChar char="▪"/>
            </a:pPr>
            <a:r>
              <a:rPr lang="en-IN"/>
              <a:t>Buying a Used Car Saves You Money. ...</a:t>
            </a:r>
            <a:endParaRPr/>
          </a:p>
          <a:p>
            <a:pPr indent="-338328" lvl="0" marL="344488" rtl="0" algn="l">
              <a:lnSpc>
                <a:spcPct val="120000"/>
              </a:lnSpc>
              <a:spcBef>
                <a:spcPts val="1100"/>
              </a:spcBef>
              <a:spcAft>
                <a:spcPts val="0"/>
              </a:spcAft>
              <a:buSzPts val="1800"/>
              <a:buChar char="▪"/>
            </a:pPr>
            <a:r>
              <a:rPr lang="en-IN"/>
              <a:t>Bulk of Depreciation Has Already Occurred.</a:t>
            </a:r>
            <a:endParaRPr/>
          </a:p>
          <a:p>
            <a:pPr indent="-338328" lvl="0" marL="344488" rtl="0" algn="l">
              <a:lnSpc>
                <a:spcPct val="120000"/>
              </a:lnSpc>
              <a:spcBef>
                <a:spcPts val="1100"/>
              </a:spcBef>
              <a:spcAft>
                <a:spcPts val="0"/>
              </a:spcAft>
              <a:buSzPts val="1800"/>
              <a:buChar char="▪"/>
            </a:pPr>
            <a:r>
              <a:rPr lang="en-IN"/>
              <a:t>No Exaggerated Fees.</a:t>
            </a:r>
            <a:endParaRPr/>
          </a:p>
          <a:p>
            <a:pPr indent="-338328" lvl="0" marL="344488" rtl="0" algn="l">
              <a:lnSpc>
                <a:spcPct val="120000"/>
              </a:lnSpc>
              <a:spcBef>
                <a:spcPts val="1100"/>
              </a:spcBef>
              <a:spcAft>
                <a:spcPts val="0"/>
              </a:spcAft>
              <a:buSzPts val="1800"/>
              <a:buChar char="▪"/>
            </a:pPr>
            <a:r>
              <a:rPr lang="en-IN"/>
              <a:t>Lower Customization Costs. ...</a:t>
            </a:r>
            <a:endParaRPr/>
          </a:p>
          <a:p>
            <a:pPr indent="-338328" lvl="0" marL="344488" rtl="0" algn="l">
              <a:lnSpc>
                <a:spcPct val="120000"/>
              </a:lnSpc>
              <a:spcBef>
                <a:spcPts val="1100"/>
              </a:spcBef>
              <a:spcAft>
                <a:spcPts val="0"/>
              </a:spcAft>
              <a:buSzPts val="1800"/>
              <a:buChar char="▪"/>
            </a:pPr>
            <a:r>
              <a:rPr lang="en-IN"/>
              <a:t>Certified and Thoroughly Inspected. ...</a:t>
            </a:r>
            <a:endParaRPr/>
          </a:p>
          <a:p>
            <a:pPr indent="-338328" lvl="0" marL="344488" rtl="0" algn="l">
              <a:lnSpc>
                <a:spcPct val="120000"/>
              </a:lnSpc>
              <a:spcBef>
                <a:spcPts val="1100"/>
              </a:spcBef>
              <a:spcAft>
                <a:spcPts val="0"/>
              </a:spcAft>
              <a:buSzPts val="1800"/>
              <a:buChar char="▪"/>
            </a:pPr>
            <a:r>
              <a:rPr lang="en-IN"/>
              <a:t>Warranties. ...</a:t>
            </a:r>
            <a:endParaRPr/>
          </a:p>
          <a:p>
            <a:pPr indent="-338328" lvl="0" marL="344488" rtl="0" algn="l">
              <a:lnSpc>
                <a:spcPct val="120000"/>
              </a:lnSpc>
              <a:spcBef>
                <a:spcPts val="1100"/>
              </a:spcBef>
              <a:spcAft>
                <a:spcPts val="0"/>
              </a:spcAft>
              <a:buSzPts val="1800"/>
              <a:buChar char="▪"/>
            </a:pPr>
            <a:r>
              <a:rPr lang="en-IN"/>
              <a:t>Lower Insurance Premiums.</a:t>
            </a:r>
            <a:endParaRPr/>
          </a:p>
          <a:p>
            <a:pPr indent="-338328" lvl="0" marL="344488" rtl="0" algn="l">
              <a:lnSpc>
                <a:spcPct val="120000"/>
              </a:lnSpc>
              <a:spcBef>
                <a:spcPts val="1100"/>
              </a:spcBef>
              <a:spcAft>
                <a:spcPts val="0"/>
              </a:spcAft>
              <a:buSzPts val="1800"/>
              <a:buChar char="▪"/>
            </a:pPr>
            <a:r>
              <a:rPr lang="en-IN"/>
              <a:t>Better for the Environment.</a:t>
            </a:r>
            <a:endParaRPr/>
          </a:p>
          <a:p>
            <a:pPr indent="0" lvl="0" marL="6160" rtl="0" algn="l">
              <a:lnSpc>
                <a:spcPct val="120000"/>
              </a:lnSpc>
              <a:spcBef>
                <a:spcPts val="1100"/>
              </a:spcBef>
              <a:spcAft>
                <a:spcPts val="0"/>
              </a:spcAft>
              <a:buSzPts val="1800"/>
              <a:buNone/>
            </a:pPr>
            <a:r>
              <a:t/>
            </a:r>
            <a:endParaRPr b="1"/>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2611808" y="1345324"/>
            <a:ext cx="7958331" cy="5399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b="1" lang="en-IN" sz="2800"/>
              <a:t>DISADVANTAGES</a:t>
            </a:r>
            <a:endParaRPr sz="2800"/>
          </a:p>
        </p:txBody>
      </p:sp>
      <p:sp>
        <p:nvSpPr>
          <p:cNvPr id="199" name="Google Shape;199;p12"/>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38328" lvl="0" marL="344488" rtl="0" algn="l">
              <a:lnSpc>
                <a:spcPct val="120000"/>
              </a:lnSpc>
              <a:spcBef>
                <a:spcPts val="0"/>
              </a:spcBef>
              <a:spcAft>
                <a:spcPts val="0"/>
              </a:spcAft>
              <a:buSzPts val="1800"/>
              <a:buChar char="▪"/>
            </a:pPr>
            <a:r>
              <a:rPr lang="en-IN"/>
              <a:t>Not Made to Order. When you buy a new car, it's made to order. </a:t>
            </a:r>
            <a:endParaRPr/>
          </a:p>
          <a:p>
            <a:pPr indent="-338328" lvl="0" marL="344488" rtl="0" algn="l">
              <a:lnSpc>
                <a:spcPct val="120000"/>
              </a:lnSpc>
              <a:spcBef>
                <a:spcPts val="1100"/>
              </a:spcBef>
              <a:spcAft>
                <a:spcPts val="0"/>
              </a:spcAft>
              <a:buSzPts val="1800"/>
              <a:buChar char="▪"/>
            </a:pPr>
            <a:r>
              <a:rPr lang="en-IN"/>
              <a:t>Little to No Warranty.</a:t>
            </a:r>
            <a:endParaRPr/>
          </a:p>
          <a:p>
            <a:pPr indent="-338328" lvl="0" marL="344488" rtl="0" algn="l">
              <a:lnSpc>
                <a:spcPct val="120000"/>
              </a:lnSpc>
              <a:spcBef>
                <a:spcPts val="1100"/>
              </a:spcBef>
              <a:spcAft>
                <a:spcPts val="0"/>
              </a:spcAft>
              <a:buSzPts val="1800"/>
              <a:buChar char="▪"/>
            </a:pPr>
            <a:r>
              <a:rPr lang="en-IN"/>
              <a:t>Old Technology.</a:t>
            </a:r>
            <a:endParaRPr/>
          </a:p>
          <a:p>
            <a:pPr indent="-338328" lvl="0" marL="344488" rtl="0" algn="l">
              <a:lnSpc>
                <a:spcPct val="120000"/>
              </a:lnSpc>
              <a:spcBef>
                <a:spcPts val="1100"/>
              </a:spcBef>
              <a:spcAft>
                <a:spcPts val="0"/>
              </a:spcAft>
              <a:buSzPts val="1800"/>
              <a:buChar char="▪"/>
            </a:pPr>
            <a:r>
              <a:rPr lang="en-IN"/>
              <a:t>Possibly Less Safe.</a:t>
            </a:r>
            <a:endParaRPr/>
          </a:p>
          <a:p>
            <a:pPr indent="-338328" lvl="0" marL="344488" rtl="0" algn="l">
              <a:lnSpc>
                <a:spcPct val="120000"/>
              </a:lnSpc>
              <a:spcBef>
                <a:spcPts val="1100"/>
              </a:spcBef>
              <a:spcAft>
                <a:spcPts val="0"/>
              </a:spcAft>
              <a:buSzPts val="1800"/>
              <a:buChar char="▪"/>
            </a:pPr>
            <a:r>
              <a:rPr lang="en-IN"/>
              <a:t>Worse Fuel Efficiency.</a:t>
            </a:r>
            <a:endParaRPr/>
          </a:p>
          <a:p>
            <a:pPr indent="-338328" lvl="0" marL="344488" rtl="0" algn="l">
              <a:lnSpc>
                <a:spcPct val="120000"/>
              </a:lnSpc>
              <a:spcBef>
                <a:spcPts val="1100"/>
              </a:spcBef>
              <a:spcAft>
                <a:spcPts val="0"/>
              </a:spcAft>
              <a:buSzPts val="1800"/>
              <a:buChar char="▪"/>
            </a:pPr>
            <a:r>
              <a:rPr lang="en-IN"/>
              <a:t>Little to No Financing.</a:t>
            </a:r>
            <a:endParaRPr/>
          </a:p>
          <a:p>
            <a:pPr indent="-338328" lvl="0" marL="344488" rtl="0" algn="l">
              <a:lnSpc>
                <a:spcPct val="120000"/>
              </a:lnSpc>
              <a:spcBef>
                <a:spcPts val="1100"/>
              </a:spcBef>
              <a:spcAft>
                <a:spcPts val="0"/>
              </a:spcAft>
              <a:buSzPts val="1800"/>
              <a:buChar char="▪"/>
            </a:pPr>
            <a:r>
              <a:rPr lang="en-IN"/>
              <a:t>High Maintenance.</a:t>
            </a:r>
            <a:endParaRPr/>
          </a:p>
          <a:p>
            <a:pPr indent="-338328" lvl="0" marL="344488" rtl="0" algn="l">
              <a:lnSpc>
                <a:spcPct val="120000"/>
              </a:lnSpc>
              <a:spcBef>
                <a:spcPts val="1100"/>
              </a:spcBef>
              <a:spcAft>
                <a:spcPts val="0"/>
              </a:spcAft>
              <a:buSzPts val="1800"/>
              <a:buChar char="▪"/>
            </a:pPr>
            <a:r>
              <a:rPr lang="en-IN"/>
              <a:t>Previous Owners.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b="1" lang="en-IN"/>
              <a:t>FUTURE SCOPE</a:t>
            </a:r>
            <a:endParaRPr/>
          </a:p>
        </p:txBody>
      </p:sp>
      <p:pic>
        <p:nvPicPr>
          <p:cNvPr descr="The future of pre-owned cars in India" id="205" name="Google Shape;205;p13"/>
          <p:cNvPicPr preferRelativeResize="0"/>
          <p:nvPr>
            <p:ph idx="1" type="body"/>
          </p:nvPr>
        </p:nvPicPr>
        <p:blipFill rotWithShape="1">
          <a:blip r:embed="rId3">
            <a:alphaModFix/>
          </a:blip>
          <a:srcRect b="8065" l="0" r="0" t="0"/>
          <a:stretch/>
        </p:blipFill>
        <p:spPr>
          <a:xfrm>
            <a:off x="3206469" y="3352800"/>
            <a:ext cx="6018347" cy="3086025"/>
          </a:xfrm>
          <a:prstGeom prst="rect">
            <a:avLst/>
          </a:prstGeom>
          <a:noFill/>
          <a:ln>
            <a:noFill/>
          </a:ln>
        </p:spPr>
      </p:pic>
      <p:sp>
        <p:nvSpPr>
          <p:cNvPr id="206" name="Google Shape;206;p13"/>
          <p:cNvSpPr txBox="1"/>
          <p:nvPr/>
        </p:nvSpPr>
        <p:spPr>
          <a:xfrm>
            <a:off x="2611808" y="1534509"/>
            <a:ext cx="728893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In future this machine learning model may bind with various website which can provide real time data for price prediction. Also we may add large historical data of car price which can help to improve accuracy of the machine learning model. We can build an android app as user interface for interacting with user.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5002925" y="1480717"/>
            <a:ext cx="2028497" cy="579310"/>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r>
              <a:rPr lang="en-IN"/>
              <a:t>RESULTS</a:t>
            </a:r>
            <a:endParaRPr/>
          </a:p>
        </p:txBody>
      </p:sp>
      <p:sp>
        <p:nvSpPr>
          <p:cNvPr id="212" name="Google Shape;212;p14"/>
          <p:cNvSpPr txBox="1"/>
          <p:nvPr>
            <p:ph idx="1" type="body"/>
          </p:nvPr>
        </p:nvSpPr>
        <p:spPr>
          <a:xfrm>
            <a:off x="2773599" y="2052116"/>
            <a:ext cx="7796540" cy="3245098"/>
          </a:xfrm>
          <a:prstGeom prst="rect">
            <a:avLst/>
          </a:prstGeom>
          <a:noFill/>
          <a:ln>
            <a:noFill/>
          </a:ln>
        </p:spPr>
        <p:txBody>
          <a:bodyPr anchorCtr="0" anchor="ctr" bIns="45700" lIns="91425" spcFirstLastPara="1" rIns="91425" wrap="square" tIns="45700">
            <a:normAutofit/>
          </a:bodyPr>
          <a:lstStyle/>
          <a:p>
            <a:pPr indent="-338328" lvl="0" marL="344488" rtl="0" algn="l">
              <a:lnSpc>
                <a:spcPct val="120000"/>
              </a:lnSpc>
              <a:spcBef>
                <a:spcPts val="0"/>
              </a:spcBef>
              <a:spcAft>
                <a:spcPts val="0"/>
              </a:spcAft>
              <a:buSzPts val="1800"/>
              <a:buChar char="▪"/>
            </a:pPr>
            <a:r>
              <a:rPr lang="en-IN"/>
              <a:t>Hence We have successfully created a Machine Learning Model Which Predict th eprice of used</a:t>
            </a:r>
            <a:endParaRPr/>
          </a:p>
          <a:p>
            <a:pPr indent="-338328" lvl="0" marL="344488" rtl="0" algn="l">
              <a:lnSpc>
                <a:spcPct val="120000"/>
              </a:lnSpc>
              <a:spcBef>
                <a:spcPts val="1100"/>
              </a:spcBef>
              <a:spcAft>
                <a:spcPts val="0"/>
              </a:spcAft>
              <a:buSzPts val="1800"/>
              <a:buChar char="▪"/>
            </a:pPr>
            <a:r>
              <a:rPr lang="en-IN"/>
              <a:t>This software can be run on computer with minimum specification.</a:t>
            </a:r>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2611808" y="1154895"/>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IN"/>
              <a:t>CONCLUSION</a:t>
            </a:r>
            <a:endParaRPr/>
          </a:p>
        </p:txBody>
      </p:sp>
      <p:sp>
        <p:nvSpPr>
          <p:cNvPr id="218" name="Google Shape;218;p15"/>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lnSpcReduction="10000"/>
          </a:bodyPr>
          <a:lstStyle/>
          <a:p>
            <a:pPr indent="-338328" lvl="0" marL="344488" rtl="0" algn="l">
              <a:lnSpc>
                <a:spcPct val="120000"/>
              </a:lnSpc>
              <a:spcBef>
                <a:spcPts val="0"/>
              </a:spcBef>
              <a:spcAft>
                <a:spcPts val="0"/>
              </a:spcAft>
              <a:buSzPts val="1800"/>
              <a:buChar char="▪"/>
            </a:pPr>
            <a:r>
              <a:rPr lang="en-IN"/>
              <a:t>The increased prices of new cars and the financial incapability of the customers to buy them, Used Car sales are on a global increase. </a:t>
            </a:r>
            <a:endParaRPr/>
          </a:p>
          <a:p>
            <a:pPr indent="-338328" lvl="0" marL="344488" rtl="0" algn="l">
              <a:lnSpc>
                <a:spcPct val="120000"/>
              </a:lnSpc>
              <a:spcBef>
                <a:spcPts val="1100"/>
              </a:spcBef>
              <a:spcAft>
                <a:spcPts val="0"/>
              </a:spcAft>
              <a:buSzPts val="1800"/>
              <a:buChar char="▪"/>
            </a:pPr>
            <a:r>
              <a:rPr lang="en-IN"/>
              <a:t>Therefore, there is an urgent need for a Used Car Price Prediction system which effectively determines the worthiness of the car using a variety of features. </a:t>
            </a:r>
            <a:endParaRPr/>
          </a:p>
          <a:p>
            <a:pPr indent="-338328" lvl="0" marL="344488" rtl="0" algn="l">
              <a:lnSpc>
                <a:spcPct val="120000"/>
              </a:lnSpc>
              <a:spcBef>
                <a:spcPts val="1100"/>
              </a:spcBef>
              <a:spcAft>
                <a:spcPts val="0"/>
              </a:spcAft>
              <a:buSzPts val="1800"/>
              <a:buChar char="▪"/>
            </a:pPr>
            <a:r>
              <a:rPr lang="en-IN"/>
              <a:t>The proposed system will help to determine the accurate price of used car price prediction. This paper compares 3 different algorithms for machine learning : Linear Regression, Lasso Regression and Ridge Regression. </a:t>
            </a:r>
            <a:endParaRPr/>
          </a:p>
          <a:p>
            <a:pPr indent="-224028" lvl="0" marL="344488" rtl="0" algn="l">
              <a:lnSpc>
                <a:spcPct val="120000"/>
              </a:lnSpc>
              <a:spcBef>
                <a:spcPts val="11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b="1" lang="en-IN"/>
              <a:t>REFERENCES</a:t>
            </a:r>
            <a:endParaRPr/>
          </a:p>
        </p:txBody>
      </p:sp>
      <p:sp>
        <p:nvSpPr>
          <p:cNvPr id="224" name="Google Shape;224;p16"/>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38328" lvl="0" marL="344488" rtl="0" algn="l">
              <a:lnSpc>
                <a:spcPct val="120000"/>
              </a:lnSpc>
              <a:spcBef>
                <a:spcPts val="0"/>
              </a:spcBef>
              <a:spcAft>
                <a:spcPts val="0"/>
              </a:spcAft>
              <a:buSzPts val="1800"/>
              <a:buChar char="▪"/>
            </a:pPr>
            <a:r>
              <a:rPr lang="en-IN"/>
              <a:t>Stack Overflow</a:t>
            </a:r>
            <a:endParaRPr/>
          </a:p>
          <a:p>
            <a:pPr indent="-338328" lvl="0" marL="344488" rtl="0" algn="l">
              <a:lnSpc>
                <a:spcPct val="120000"/>
              </a:lnSpc>
              <a:spcBef>
                <a:spcPts val="1100"/>
              </a:spcBef>
              <a:spcAft>
                <a:spcPts val="0"/>
              </a:spcAft>
              <a:buSzPts val="1800"/>
              <a:buChar char="▪"/>
            </a:pPr>
            <a:r>
              <a:rPr lang="en-IN"/>
              <a:t>W3 Schools</a:t>
            </a:r>
            <a:endParaRPr/>
          </a:p>
          <a:p>
            <a:pPr indent="-338328" lvl="0" marL="344488" rtl="0" algn="l">
              <a:lnSpc>
                <a:spcPct val="120000"/>
              </a:lnSpc>
              <a:spcBef>
                <a:spcPts val="1100"/>
              </a:spcBef>
              <a:spcAft>
                <a:spcPts val="0"/>
              </a:spcAft>
              <a:buSzPts val="1800"/>
              <a:buChar char="▪"/>
            </a:pPr>
            <a:r>
              <a:rPr lang="en-IN"/>
              <a:t>Tutorials Point</a:t>
            </a:r>
            <a:endParaRPr/>
          </a:p>
          <a:p>
            <a:pPr indent="-338328" lvl="0" marL="344488" rtl="0" algn="l">
              <a:lnSpc>
                <a:spcPct val="120000"/>
              </a:lnSpc>
              <a:spcBef>
                <a:spcPts val="1100"/>
              </a:spcBef>
              <a:spcAft>
                <a:spcPts val="0"/>
              </a:spcAft>
              <a:buSzPts val="1800"/>
              <a:buChar char="▪"/>
            </a:pPr>
            <a:r>
              <a:rPr lang="en-IN"/>
              <a:t>You tube</a:t>
            </a:r>
            <a:endParaRPr/>
          </a:p>
          <a:p>
            <a:pPr indent="-338328" lvl="0" marL="344488" rtl="0" algn="l">
              <a:lnSpc>
                <a:spcPct val="120000"/>
              </a:lnSpc>
              <a:spcBef>
                <a:spcPts val="1100"/>
              </a:spcBef>
              <a:spcAft>
                <a:spcPts val="0"/>
              </a:spcAft>
              <a:buSzPts val="1800"/>
              <a:buChar char="▪"/>
            </a:pPr>
            <a:r>
              <a:rPr lang="en-IN"/>
              <a:t>Python Libraries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Neon thank you Images, Stock Photos &amp; Vectors | Shutterstock" id="229" name="Google Shape;229;p17"/>
          <p:cNvPicPr preferRelativeResize="0"/>
          <p:nvPr>
            <p:ph idx="1" type="body"/>
          </p:nvPr>
        </p:nvPicPr>
        <p:blipFill rotWithShape="1">
          <a:blip r:embed="rId3">
            <a:alphaModFix/>
          </a:blip>
          <a:srcRect b="8437" l="0" r="0" t="0"/>
          <a:stretch/>
        </p:blipFill>
        <p:spPr>
          <a:xfrm>
            <a:off x="3064667" y="1144579"/>
            <a:ext cx="6650838" cy="52464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4624553" y="342421"/>
            <a:ext cx="2984938" cy="60351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b="1" lang="en-IN"/>
              <a:t>CONTENTS</a:t>
            </a:r>
            <a:endParaRPr/>
          </a:p>
        </p:txBody>
      </p:sp>
      <p:sp>
        <p:nvSpPr>
          <p:cNvPr id="133" name="Google Shape;133;p2"/>
          <p:cNvSpPr txBox="1"/>
          <p:nvPr>
            <p:ph idx="1" type="body"/>
          </p:nvPr>
        </p:nvSpPr>
        <p:spPr>
          <a:xfrm>
            <a:off x="2773599" y="1481959"/>
            <a:ext cx="7796540" cy="4567985"/>
          </a:xfrm>
          <a:prstGeom prst="rect">
            <a:avLst/>
          </a:prstGeom>
          <a:noFill/>
          <a:ln>
            <a:noFill/>
          </a:ln>
        </p:spPr>
        <p:txBody>
          <a:bodyPr anchorCtr="0" anchor="ctr" bIns="45700" lIns="91425" spcFirstLastPara="1" rIns="91425" wrap="square" tIns="45700">
            <a:normAutofit/>
          </a:bodyPr>
          <a:lstStyle/>
          <a:p>
            <a:pPr indent="-342900" lvl="0" marL="342900" rtl="0" algn="l">
              <a:lnSpc>
                <a:spcPct val="120000"/>
              </a:lnSpc>
              <a:spcBef>
                <a:spcPts val="0"/>
              </a:spcBef>
              <a:spcAft>
                <a:spcPts val="0"/>
              </a:spcAft>
              <a:buSzPts val="1440"/>
              <a:buFont typeface="Noto Sans Symbols"/>
              <a:buChar char="●"/>
            </a:pPr>
            <a:r>
              <a:rPr lang="en-IN"/>
              <a:t>❖ INTRODUCTION</a:t>
            </a:r>
            <a:endParaRPr/>
          </a:p>
          <a:p>
            <a:pPr indent="-342900" lvl="0" marL="342900" rtl="0" algn="l">
              <a:lnSpc>
                <a:spcPct val="120000"/>
              </a:lnSpc>
              <a:spcBef>
                <a:spcPts val="1000"/>
              </a:spcBef>
              <a:spcAft>
                <a:spcPts val="0"/>
              </a:spcAft>
              <a:buSzPts val="1440"/>
              <a:buFont typeface="Noto Sans Symbols"/>
              <a:buChar char="●"/>
            </a:pPr>
            <a:r>
              <a:rPr lang="en-IN"/>
              <a:t>❖ SYSTEM REQUIREMENTS</a:t>
            </a:r>
            <a:endParaRPr/>
          </a:p>
          <a:p>
            <a:pPr indent="-342900" lvl="0" marL="342900" rtl="0" algn="l">
              <a:lnSpc>
                <a:spcPct val="120000"/>
              </a:lnSpc>
              <a:spcBef>
                <a:spcPts val="1000"/>
              </a:spcBef>
              <a:spcAft>
                <a:spcPts val="0"/>
              </a:spcAft>
              <a:buSzPts val="1440"/>
              <a:buFont typeface="Noto Sans Symbols"/>
              <a:buChar char="●"/>
            </a:pPr>
            <a:r>
              <a:rPr lang="en-IN"/>
              <a:t>❖ PROPOSED SYSTEM</a:t>
            </a:r>
            <a:endParaRPr/>
          </a:p>
          <a:p>
            <a:pPr indent="-342900" lvl="0" marL="342900" rtl="0" algn="l">
              <a:lnSpc>
                <a:spcPct val="120000"/>
              </a:lnSpc>
              <a:spcBef>
                <a:spcPts val="1000"/>
              </a:spcBef>
              <a:spcAft>
                <a:spcPts val="0"/>
              </a:spcAft>
              <a:buSzPts val="1440"/>
              <a:buChar char="●"/>
            </a:pPr>
            <a:r>
              <a:rPr lang="en-IN"/>
              <a:t>❖ ADVANTAGES</a:t>
            </a:r>
            <a:endParaRPr/>
          </a:p>
          <a:p>
            <a:pPr indent="-342900" lvl="0" marL="342900" rtl="0" algn="l">
              <a:lnSpc>
                <a:spcPct val="120000"/>
              </a:lnSpc>
              <a:spcBef>
                <a:spcPts val="1000"/>
              </a:spcBef>
              <a:spcAft>
                <a:spcPts val="0"/>
              </a:spcAft>
              <a:buSzPts val="1440"/>
              <a:buChar char="●"/>
            </a:pPr>
            <a:r>
              <a:rPr lang="en-IN"/>
              <a:t>❖ LIMITATIONS</a:t>
            </a:r>
            <a:endParaRPr/>
          </a:p>
          <a:p>
            <a:pPr indent="-342900" lvl="0" marL="342900" rtl="0" algn="l">
              <a:lnSpc>
                <a:spcPct val="120000"/>
              </a:lnSpc>
              <a:spcBef>
                <a:spcPts val="1000"/>
              </a:spcBef>
              <a:spcAft>
                <a:spcPts val="0"/>
              </a:spcAft>
              <a:buSzPts val="1440"/>
              <a:buChar char="●"/>
            </a:pPr>
            <a:r>
              <a:rPr lang="en-IN"/>
              <a:t>❖ FUTURE WORK</a:t>
            </a:r>
            <a:endParaRPr/>
          </a:p>
          <a:p>
            <a:pPr indent="-342900" lvl="0" marL="342900" rtl="0" algn="l">
              <a:lnSpc>
                <a:spcPct val="120000"/>
              </a:lnSpc>
              <a:spcBef>
                <a:spcPts val="1000"/>
              </a:spcBef>
              <a:spcAft>
                <a:spcPts val="0"/>
              </a:spcAft>
              <a:buSzPts val="1440"/>
              <a:buChar char="●"/>
            </a:pPr>
            <a:r>
              <a:rPr lang="en-IN"/>
              <a:t>❖ RESULT</a:t>
            </a:r>
            <a:endParaRPr/>
          </a:p>
          <a:p>
            <a:pPr indent="-342900" lvl="0" marL="342900" rtl="0" algn="l">
              <a:lnSpc>
                <a:spcPct val="120000"/>
              </a:lnSpc>
              <a:spcBef>
                <a:spcPts val="1000"/>
              </a:spcBef>
              <a:spcAft>
                <a:spcPts val="0"/>
              </a:spcAft>
              <a:buSzPts val="1440"/>
              <a:buChar char="●"/>
            </a:pPr>
            <a:r>
              <a:rPr lang="en-IN"/>
              <a:t>❖ REFRENCES</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4916641" y="576829"/>
            <a:ext cx="3510455" cy="6633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IN"/>
              <a:t>INTRODUCTION</a:t>
            </a:r>
            <a:endParaRPr/>
          </a:p>
        </p:txBody>
      </p:sp>
      <p:sp>
        <p:nvSpPr>
          <p:cNvPr id="139" name="Google Shape;139;p3"/>
          <p:cNvSpPr txBox="1"/>
          <p:nvPr>
            <p:ph idx="1" type="body"/>
          </p:nvPr>
        </p:nvSpPr>
        <p:spPr>
          <a:xfrm>
            <a:off x="2773599" y="1502979"/>
            <a:ext cx="7796540" cy="5129049"/>
          </a:xfrm>
          <a:prstGeom prst="rect">
            <a:avLst/>
          </a:prstGeom>
          <a:noFill/>
          <a:ln>
            <a:noFill/>
          </a:ln>
        </p:spPr>
        <p:txBody>
          <a:bodyPr anchorCtr="0" anchor="ctr" bIns="45700" lIns="91425" spcFirstLastPara="1" rIns="91425" wrap="square" tIns="45700">
            <a:normAutofit/>
          </a:bodyPr>
          <a:lstStyle/>
          <a:p>
            <a:pPr indent="-338328" lvl="0" marL="344488" rtl="0" algn="l">
              <a:lnSpc>
                <a:spcPct val="120000"/>
              </a:lnSpc>
              <a:spcBef>
                <a:spcPts val="0"/>
              </a:spcBef>
              <a:spcAft>
                <a:spcPts val="0"/>
              </a:spcAft>
              <a:buSzPts val="1800"/>
              <a:buChar char="▪"/>
            </a:pPr>
            <a:r>
              <a:rPr lang="en-IN"/>
              <a:t>Why do people prefer used car ?</a:t>
            </a:r>
            <a:endParaRPr/>
          </a:p>
          <a:p>
            <a:pPr indent="-338328" lvl="0" marL="344488" rtl="0" algn="l">
              <a:lnSpc>
                <a:spcPct val="120000"/>
              </a:lnSpc>
              <a:spcBef>
                <a:spcPts val="1100"/>
              </a:spcBef>
              <a:spcAft>
                <a:spcPts val="0"/>
              </a:spcAft>
              <a:buSzPts val="1800"/>
              <a:buChar char="▪"/>
            </a:pPr>
            <a:r>
              <a:rPr lang="en-IN"/>
              <a:t>Listed price of a used car is a challenging task.</a:t>
            </a:r>
            <a:endParaRPr/>
          </a:p>
          <a:p>
            <a:pPr indent="-338328" lvl="0" marL="344488" rtl="0" algn="l">
              <a:lnSpc>
                <a:spcPct val="120000"/>
              </a:lnSpc>
              <a:spcBef>
                <a:spcPts val="1100"/>
              </a:spcBef>
              <a:spcAft>
                <a:spcPts val="0"/>
              </a:spcAft>
              <a:buSzPts val="1800"/>
              <a:buChar char="▪"/>
            </a:pPr>
            <a:r>
              <a:rPr lang="en-IN"/>
              <a:t>This project takes the parameters of an used car. </a:t>
            </a:r>
            <a:endParaRPr/>
          </a:p>
          <a:p>
            <a:pPr indent="-338328" lvl="0" marL="344488" rtl="0" algn="l">
              <a:lnSpc>
                <a:spcPct val="120000"/>
              </a:lnSpc>
              <a:spcBef>
                <a:spcPts val="1100"/>
              </a:spcBef>
              <a:spcAft>
                <a:spcPts val="0"/>
              </a:spcAft>
              <a:buSzPts val="1800"/>
              <a:buFont typeface="Noto Sans Symbols"/>
              <a:buChar char="⮚"/>
            </a:pPr>
            <a:r>
              <a:rPr lang="en-IN"/>
              <a:t>	Model </a:t>
            </a:r>
            <a:endParaRPr/>
          </a:p>
          <a:p>
            <a:pPr indent="-338328" lvl="0" marL="344488" rtl="0" algn="l">
              <a:lnSpc>
                <a:spcPct val="120000"/>
              </a:lnSpc>
              <a:spcBef>
                <a:spcPts val="1100"/>
              </a:spcBef>
              <a:spcAft>
                <a:spcPts val="0"/>
              </a:spcAft>
              <a:buSzPts val="1800"/>
              <a:buFont typeface="Noto Sans Symbols"/>
              <a:buChar char="⮚"/>
            </a:pPr>
            <a:r>
              <a:rPr lang="en-IN"/>
              <a:t>	Company</a:t>
            </a:r>
            <a:endParaRPr/>
          </a:p>
          <a:p>
            <a:pPr indent="-338328" lvl="0" marL="344488" rtl="0" algn="l">
              <a:lnSpc>
                <a:spcPct val="120000"/>
              </a:lnSpc>
              <a:spcBef>
                <a:spcPts val="1100"/>
              </a:spcBef>
              <a:spcAft>
                <a:spcPts val="0"/>
              </a:spcAft>
              <a:buSzPts val="1800"/>
              <a:buFont typeface="Noto Sans Symbols"/>
              <a:buChar char="⮚"/>
            </a:pPr>
            <a:r>
              <a:rPr lang="en-IN"/>
              <a:t>	Year of purchase</a:t>
            </a:r>
            <a:endParaRPr/>
          </a:p>
          <a:p>
            <a:pPr indent="-338328" lvl="0" marL="344488" rtl="0" algn="l">
              <a:lnSpc>
                <a:spcPct val="120000"/>
              </a:lnSpc>
              <a:spcBef>
                <a:spcPts val="1100"/>
              </a:spcBef>
              <a:spcAft>
                <a:spcPts val="0"/>
              </a:spcAft>
              <a:buSzPts val="1800"/>
              <a:buFont typeface="Noto Sans Symbols"/>
              <a:buChar char="⮚"/>
            </a:pPr>
            <a:r>
              <a:rPr lang="en-IN"/>
              <a:t>	Kilometres</a:t>
            </a:r>
            <a:endParaRPr/>
          </a:p>
          <a:p>
            <a:pPr indent="-224028" lvl="0" marL="344488" rtl="0" algn="l">
              <a:lnSpc>
                <a:spcPct val="120000"/>
              </a:lnSpc>
              <a:spcBef>
                <a:spcPts val="1100"/>
              </a:spcBef>
              <a:spcAft>
                <a:spcPts val="0"/>
              </a:spcAft>
              <a:buSzPts val="1800"/>
              <a:buNone/>
            </a:pPr>
            <a:r>
              <a:t/>
            </a:r>
            <a:endParaRPr/>
          </a:p>
        </p:txBody>
      </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4834759" y="398152"/>
            <a:ext cx="4109545" cy="56879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Font typeface="Arial"/>
              <a:buNone/>
            </a:pPr>
            <a:r>
              <a:rPr lang="en-IN" sz="2400"/>
              <a:t>REQUIREMENT ANALYSIS</a:t>
            </a:r>
            <a:endParaRPr sz="2400"/>
          </a:p>
        </p:txBody>
      </p:sp>
      <p:graphicFrame>
        <p:nvGraphicFramePr>
          <p:cNvPr id="145" name="Google Shape;145;p4"/>
          <p:cNvGraphicFramePr/>
          <p:nvPr/>
        </p:nvGraphicFramePr>
        <p:xfrm>
          <a:off x="2611809" y="966951"/>
          <a:ext cx="3000000" cy="3000000"/>
        </p:xfrm>
        <a:graphic>
          <a:graphicData uri="http://schemas.openxmlformats.org/drawingml/2006/table">
            <a:tbl>
              <a:tblPr bandRow="1" firstRow="1">
                <a:noFill/>
                <a:tableStyleId>{2F83CFCF-3974-4923-9F74-0646F5FB5130}</a:tableStyleId>
              </a:tblPr>
              <a:tblGrid>
                <a:gridCol w="3898100"/>
                <a:gridCol w="3898100"/>
              </a:tblGrid>
              <a:tr h="405500">
                <a:tc>
                  <a:txBody>
                    <a:bodyPr/>
                    <a:lstStyle/>
                    <a:p>
                      <a:pPr indent="0" lvl="0" marL="0" marR="0" rtl="0" algn="l">
                        <a:spcBef>
                          <a:spcPts val="0"/>
                        </a:spcBef>
                        <a:spcAft>
                          <a:spcPts val="0"/>
                        </a:spcAft>
                        <a:buNone/>
                      </a:pPr>
                      <a:r>
                        <a:rPr lang="en-IN" sz="1800" u="none" cap="none" strike="noStrike"/>
                        <a:t>Processor</a:t>
                      </a:r>
                      <a:endParaRPr sz="1800"/>
                    </a:p>
                  </a:txBody>
                  <a:tcPr marT="45725" marB="45725" marR="91450" marL="91450"/>
                </a:tc>
                <a:tc>
                  <a:txBody>
                    <a:bodyPr/>
                    <a:lstStyle/>
                    <a:p>
                      <a:pPr indent="0" lvl="0" marL="0" marR="0" rtl="0" algn="l">
                        <a:spcBef>
                          <a:spcPts val="0"/>
                        </a:spcBef>
                        <a:spcAft>
                          <a:spcPts val="0"/>
                        </a:spcAft>
                        <a:buNone/>
                      </a:pPr>
                      <a:r>
                        <a:rPr lang="en-IN" sz="1800"/>
                        <a:t>Intel / AMD (With 64-bit versions of Microsoft Windows 10, 8, 7)</a:t>
                      </a:r>
                      <a:endParaRPr sz="1800"/>
                    </a:p>
                  </a:txBody>
                  <a:tcPr marT="45725" marB="45725" marR="91450" marL="91450"/>
                </a:tc>
              </a:tr>
              <a:tr h="370850">
                <a:tc>
                  <a:txBody>
                    <a:bodyPr/>
                    <a:lstStyle/>
                    <a:p>
                      <a:pPr indent="0" lvl="0" marL="0" marR="0" rtl="0" algn="l">
                        <a:spcBef>
                          <a:spcPts val="0"/>
                        </a:spcBef>
                        <a:spcAft>
                          <a:spcPts val="0"/>
                        </a:spcAft>
                        <a:buNone/>
                      </a:pPr>
                      <a:r>
                        <a:rPr lang="en-IN" sz="1800"/>
                        <a:t>Ram </a:t>
                      </a:r>
                      <a:endParaRPr sz="1800"/>
                    </a:p>
                  </a:txBody>
                  <a:tcPr marT="45725" marB="45725" marR="91450" marL="91450"/>
                </a:tc>
                <a:tc>
                  <a:txBody>
                    <a:bodyPr/>
                    <a:lstStyle/>
                    <a:p>
                      <a:pPr indent="0" lvl="0" marL="0" marR="0" rtl="0" algn="l">
                        <a:spcBef>
                          <a:spcPts val="0"/>
                        </a:spcBef>
                        <a:spcAft>
                          <a:spcPts val="0"/>
                        </a:spcAft>
                        <a:buNone/>
                      </a:pPr>
                      <a:r>
                        <a:rPr lang="en-IN" sz="1800"/>
                        <a:t>4GB min</a:t>
                      </a:r>
                      <a:endParaRPr sz="1800"/>
                    </a:p>
                  </a:txBody>
                  <a:tcPr marT="45725" marB="45725" marR="91450" marL="91450"/>
                </a:tc>
              </a:tr>
              <a:tr h="370850">
                <a:tc>
                  <a:txBody>
                    <a:bodyPr/>
                    <a:lstStyle/>
                    <a:p>
                      <a:pPr indent="0" lvl="0" marL="0" marR="0" rtl="0" algn="l">
                        <a:spcBef>
                          <a:spcPts val="0"/>
                        </a:spcBef>
                        <a:spcAft>
                          <a:spcPts val="0"/>
                        </a:spcAft>
                        <a:buNone/>
                      </a:pPr>
                      <a:r>
                        <a:rPr lang="en-IN" sz="1800"/>
                        <a:t>Hard Disk</a:t>
                      </a:r>
                      <a:endParaRPr sz="1800"/>
                    </a:p>
                  </a:txBody>
                  <a:tcPr marT="45725" marB="45725" marR="91450" marL="91450"/>
                </a:tc>
                <a:tc>
                  <a:txBody>
                    <a:bodyPr/>
                    <a:lstStyle/>
                    <a:p>
                      <a:pPr indent="0" lvl="0" marL="0" marR="0" rtl="0" algn="l">
                        <a:spcBef>
                          <a:spcPts val="0"/>
                        </a:spcBef>
                        <a:spcAft>
                          <a:spcPts val="0"/>
                        </a:spcAft>
                        <a:buNone/>
                      </a:pPr>
                      <a:r>
                        <a:rPr lang="en-IN" sz="1800"/>
                        <a:t>5 GB hard disk space + at least 1 GB for caches </a:t>
                      </a:r>
                      <a:endParaRPr sz="1800"/>
                    </a:p>
                  </a:txBody>
                  <a:tcPr marT="45725" marB="45725" marR="91450" marL="91450"/>
                </a:tc>
              </a:tr>
              <a:tr h="370850">
                <a:tc>
                  <a:txBody>
                    <a:bodyPr/>
                    <a:lstStyle/>
                    <a:p>
                      <a:pPr indent="0" lvl="0" marL="0" marR="0" rtl="0" algn="l">
                        <a:spcBef>
                          <a:spcPts val="0"/>
                        </a:spcBef>
                        <a:spcAft>
                          <a:spcPts val="0"/>
                        </a:spcAft>
                        <a:buNone/>
                      </a:pPr>
                      <a:r>
                        <a:rPr lang="en-IN" sz="1800"/>
                        <a:t>Input Device</a:t>
                      </a:r>
                      <a:endParaRPr sz="1800"/>
                    </a:p>
                  </a:txBody>
                  <a:tcPr marT="45725" marB="45725" marR="91450" marL="91450"/>
                </a:tc>
                <a:tc>
                  <a:txBody>
                    <a:bodyPr/>
                    <a:lstStyle/>
                    <a:p>
                      <a:pPr indent="0" lvl="0" marL="0" marR="0" rtl="0" algn="l">
                        <a:spcBef>
                          <a:spcPts val="0"/>
                        </a:spcBef>
                        <a:spcAft>
                          <a:spcPts val="0"/>
                        </a:spcAft>
                        <a:buNone/>
                      </a:pPr>
                      <a:r>
                        <a:rPr lang="en-IN" sz="1800"/>
                        <a:t>Keyboard, Mouse, Internet Modem</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800"/>
                        <a:buFont typeface="Arial"/>
                        <a:buNone/>
                      </a:pPr>
                      <a:r>
                        <a:rPr lang="en-IN" sz="1800"/>
                        <a:t>Output Device</a:t>
                      </a:r>
                      <a:endParaRPr/>
                    </a:p>
                  </a:txBody>
                  <a:tcPr marT="45725" marB="45725" marR="91450" marL="91450"/>
                </a:tc>
                <a:tc>
                  <a:txBody>
                    <a:bodyPr/>
                    <a:lstStyle/>
                    <a:p>
                      <a:pPr indent="0" lvl="0" marL="0" marR="0" rtl="0" algn="l">
                        <a:spcBef>
                          <a:spcPts val="0"/>
                        </a:spcBef>
                        <a:spcAft>
                          <a:spcPts val="0"/>
                        </a:spcAft>
                        <a:buNone/>
                      </a:pPr>
                      <a:r>
                        <a:rPr lang="en-IN" sz="1800"/>
                        <a:t>Monitor (1024×768 minimum screen resolution)</a:t>
                      </a:r>
                      <a:endParaRPr sz="1800"/>
                    </a:p>
                  </a:txBody>
                  <a:tcPr marT="45725" marB="45725" marR="91450" marL="91450"/>
                </a:tc>
              </a:tr>
            </a:tbl>
          </a:graphicData>
        </a:graphic>
      </p:graphicFrame>
      <p:sp>
        <p:nvSpPr>
          <p:cNvPr id="146" name="Google Shape;146;p4"/>
          <p:cNvSpPr txBox="1"/>
          <p:nvPr/>
        </p:nvSpPr>
        <p:spPr>
          <a:xfrm>
            <a:off x="4476164" y="3736005"/>
            <a:ext cx="44681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Arial"/>
                <a:ea typeface="Arial"/>
                <a:cs typeface="Arial"/>
                <a:sym typeface="Arial"/>
              </a:rPr>
              <a:t>SOFTWARE REQUIREMENTS</a:t>
            </a:r>
            <a:endParaRPr/>
          </a:p>
        </p:txBody>
      </p:sp>
      <p:graphicFrame>
        <p:nvGraphicFramePr>
          <p:cNvPr id="147" name="Google Shape;147;p4"/>
          <p:cNvGraphicFramePr/>
          <p:nvPr/>
        </p:nvGraphicFramePr>
        <p:xfrm>
          <a:off x="2611809" y="4272652"/>
          <a:ext cx="3000000" cy="3000000"/>
        </p:xfrm>
        <a:graphic>
          <a:graphicData uri="http://schemas.openxmlformats.org/drawingml/2006/table">
            <a:tbl>
              <a:tblPr bandRow="1" firstRow="1">
                <a:noFill/>
                <a:tableStyleId>{2F83CFCF-3974-4923-9F74-0646F5FB5130}</a:tableStyleId>
              </a:tblPr>
              <a:tblGrid>
                <a:gridCol w="3898100"/>
                <a:gridCol w="3898100"/>
              </a:tblGrid>
              <a:tr h="370850">
                <a:tc>
                  <a:txBody>
                    <a:bodyPr/>
                    <a:lstStyle/>
                    <a:p>
                      <a:pPr indent="0" lvl="0" marL="0" marR="0" rtl="0" algn="l">
                        <a:lnSpc>
                          <a:spcPct val="100000"/>
                        </a:lnSpc>
                        <a:spcBef>
                          <a:spcPts val="0"/>
                        </a:spcBef>
                        <a:spcAft>
                          <a:spcPts val="0"/>
                        </a:spcAft>
                        <a:buClr>
                          <a:schemeClr val="lt1"/>
                        </a:buClr>
                        <a:buSzPts val="1800"/>
                        <a:buFont typeface="Arial"/>
                        <a:buNone/>
                      </a:pPr>
                      <a:r>
                        <a:rPr lang="en-IN" sz="1800"/>
                        <a:t>Operating System</a:t>
                      </a:r>
                      <a:endParaRPr/>
                    </a:p>
                  </a:txBody>
                  <a:tcPr marT="45725" marB="45725" marR="91450" marL="91450"/>
                </a:tc>
                <a:tc>
                  <a:txBody>
                    <a:bodyPr/>
                    <a:lstStyle/>
                    <a:p>
                      <a:pPr indent="0" lvl="0" marL="0" marR="0" rtl="0" algn="l">
                        <a:spcBef>
                          <a:spcPts val="0"/>
                        </a:spcBef>
                        <a:spcAft>
                          <a:spcPts val="0"/>
                        </a:spcAft>
                        <a:buNone/>
                      </a:pPr>
                      <a:r>
                        <a:rPr lang="en-IN" sz="1800"/>
                        <a:t>Windows/Mac OS</a:t>
                      </a:r>
                      <a:endParaRPr sz="1800"/>
                    </a:p>
                  </a:txBody>
                  <a:tcPr marT="45725" marB="45725" marR="91450" marL="91450"/>
                </a:tc>
              </a:tr>
              <a:tr h="370850">
                <a:tc>
                  <a:txBody>
                    <a:bodyPr/>
                    <a:lstStyle/>
                    <a:p>
                      <a:pPr indent="0" lvl="0" marL="0" marR="0" rtl="0" algn="l">
                        <a:spcBef>
                          <a:spcPts val="0"/>
                        </a:spcBef>
                        <a:spcAft>
                          <a:spcPts val="0"/>
                        </a:spcAft>
                        <a:buNone/>
                      </a:pPr>
                      <a:r>
                        <a:rPr lang="en-IN" sz="1800"/>
                        <a:t>Programming Languages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Python, </a:t>
                      </a:r>
                      <a:endParaRPr/>
                    </a:p>
                  </a:txBody>
                  <a:tcPr marT="45725" marB="45725" marR="91450" marL="91450"/>
                </a:tc>
              </a:tr>
              <a:tr h="370850">
                <a:tc>
                  <a:txBody>
                    <a:bodyPr/>
                    <a:lstStyle/>
                    <a:p>
                      <a:pPr indent="0" lvl="0" marL="0" marR="0" rtl="0" algn="l">
                        <a:spcBef>
                          <a:spcPts val="0"/>
                        </a:spcBef>
                        <a:spcAft>
                          <a:spcPts val="0"/>
                        </a:spcAft>
                        <a:buNone/>
                      </a:pPr>
                      <a:r>
                        <a:rPr lang="en-IN" sz="1800"/>
                        <a:t>Libraries</a:t>
                      </a:r>
                      <a:endParaRPr sz="1800"/>
                    </a:p>
                  </a:txBody>
                  <a:tcPr marT="45725" marB="45725" marR="91450" marL="91450"/>
                </a:tc>
                <a:tc>
                  <a:txBody>
                    <a:bodyPr/>
                    <a:lstStyle/>
                    <a:p>
                      <a:pPr indent="0" lvl="0" marL="0" marR="0" rtl="0" algn="l">
                        <a:spcBef>
                          <a:spcPts val="0"/>
                        </a:spcBef>
                        <a:spcAft>
                          <a:spcPts val="0"/>
                        </a:spcAft>
                        <a:buNone/>
                      </a:pPr>
                      <a:r>
                        <a:rPr lang="en-IN" sz="1800"/>
                        <a:t>Pandas, Sk-learn, Flask</a:t>
                      </a:r>
                      <a:endParaRPr/>
                    </a:p>
                  </a:txBody>
                  <a:tcPr marT="45725" marB="45725" marR="91450" marL="91450"/>
                </a:tc>
              </a:tr>
              <a:tr h="370850">
                <a:tc>
                  <a:txBody>
                    <a:bodyPr/>
                    <a:lstStyle/>
                    <a:p>
                      <a:pPr indent="0" lvl="0" marL="0" marR="0" rtl="0" algn="l">
                        <a:spcBef>
                          <a:spcPts val="0"/>
                        </a:spcBef>
                        <a:spcAft>
                          <a:spcPts val="0"/>
                        </a:spcAft>
                        <a:buNone/>
                      </a:pPr>
                      <a:r>
                        <a:rPr lang="en-IN" sz="1800"/>
                        <a:t>Code Editor</a:t>
                      </a:r>
                      <a:endParaRPr sz="1800"/>
                    </a:p>
                  </a:txBody>
                  <a:tcPr marT="45725" marB="45725" marR="91450" marL="91450"/>
                </a:tc>
                <a:tc>
                  <a:txBody>
                    <a:bodyPr/>
                    <a:lstStyle/>
                    <a:p>
                      <a:pPr indent="0" lvl="0" marL="0" marR="0" rtl="0" algn="l">
                        <a:spcBef>
                          <a:spcPts val="0"/>
                        </a:spcBef>
                        <a:spcAft>
                          <a:spcPts val="0"/>
                        </a:spcAft>
                        <a:buNone/>
                      </a:pPr>
                      <a:r>
                        <a:rPr lang="en-IN" sz="1800"/>
                        <a:t>Colab/Jupyter Notebook</a:t>
                      </a:r>
                      <a:endParaRPr sz="1800"/>
                    </a:p>
                  </a:txBody>
                  <a:tcPr marT="45725" marB="45725" marR="91450" marL="91450"/>
                </a:tc>
              </a:tr>
            </a:tbl>
          </a:graphicData>
        </a:graphic>
      </p:graphicFrame>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3888829" y="808056"/>
            <a:ext cx="5360274" cy="610841"/>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1440"/>
              <a:buFont typeface="Arial"/>
              <a:buNone/>
            </a:pPr>
            <a:r>
              <a:rPr lang="en-IN"/>
              <a:t>PROPOSED SYSTEM</a:t>
            </a:r>
            <a:endParaRPr/>
          </a:p>
        </p:txBody>
      </p:sp>
      <p:sp>
        <p:nvSpPr>
          <p:cNvPr id="153" name="Google Shape;153;p5"/>
          <p:cNvSpPr txBox="1"/>
          <p:nvPr>
            <p:ph idx="1" type="body"/>
          </p:nvPr>
        </p:nvSpPr>
        <p:spPr>
          <a:xfrm>
            <a:off x="2689515" y="1797671"/>
            <a:ext cx="7625456" cy="4294313"/>
          </a:xfrm>
          <a:prstGeom prst="rect">
            <a:avLst/>
          </a:prstGeom>
          <a:noFill/>
          <a:ln>
            <a:noFill/>
          </a:ln>
        </p:spPr>
        <p:txBody>
          <a:bodyPr anchorCtr="0" anchor="ctr" bIns="45700" lIns="91425" spcFirstLastPara="1" rIns="91425" wrap="square" tIns="45700">
            <a:normAutofit/>
          </a:bodyPr>
          <a:lstStyle/>
          <a:p>
            <a:pPr indent="-338328" lvl="0" marL="344488" rtl="0" algn="l">
              <a:lnSpc>
                <a:spcPct val="120000"/>
              </a:lnSpc>
              <a:spcBef>
                <a:spcPts val="0"/>
              </a:spcBef>
              <a:spcAft>
                <a:spcPts val="0"/>
              </a:spcAft>
              <a:buSzPts val="1800"/>
              <a:buChar char="▪"/>
            </a:pPr>
            <a:r>
              <a:rPr lang="en-IN"/>
              <a:t>.</a:t>
            </a:r>
            <a:endParaRPr/>
          </a:p>
        </p:txBody>
      </p:sp>
      <p:sp>
        <p:nvSpPr>
          <p:cNvPr id="154" name="Google Shape;154;p5"/>
          <p:cNvSpPr/>
          <p:nvPr/>
        </p:nvSpPr>
        <p:spPr>
          <a:xfrm>
            <a:off x="-84084" y="-254445"/>
            <a:ext cx="11924463" cy="4571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page2image7385488" id="155" name="Google Shape;155;p5"/>
          <p:cNvPicPr preferRelativeResize="0"/>
          <p:nvPr/>
        </p:nvPicPr>
        <p:blipFill rotWithShape="1">
          <a:blip r:embed="rId3">
            <a:alphaModFix/>
          </a:blip>
          <a:srcRect b="0" l="0" r="0" t="0"/>
          <a:stretch/>
        </p:blipFill>
        <p:spPr>
          <a:xfrm>
            <a:off x="1219201" y="1797671"/>
            <a:ext cx="4582513" cy="3983421"/>
          </a:xfrm>
          <a:prstGeom prst="rect">
            <a:avLst/>
          </a:prstGeom>
          <a:noFill/>
          <a:ln>
            <a:noFill/>
          </a:ln>
        </p:spPr>
      </p:pic>
      <p:sp>
        <p:nvSpPr>
          <p:cNvPr id="156" name="Google Shape;156;p5"/>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page2image7385072" id="157" name="Google Shape;157;p5"/>
          <p:cNvPicPr preferRelativeResize="0"/>
          <p:nvPr/>
        </p:nvPicPr>
        <p:blipFill rotWithShape="1">
          <a:blip r:embed="rId4">
            <a:alphaModFix/>
          </a:blip>
          <a:srcRect b="0" l="0" r="0" t="0"/>
          <a:stretch/>
        </p:blipFill>
        <p:spPr>
          <a:xfrm>
            <a:off x="5822734" y="1797671"/>
            <a:ext cx="5360274" cy="3983418"/>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IN"/>
              <a:t>Importing seaborn</a:t>
            </a:r>
            <a:endParaRPr/>
          </a:p>
        </p:txBody>
      </p:sp>
      <p:pic>
        <p:nvPicPr>
          <p:cNvPr id="163" name="Google Shape;163;p6"/>
          <p:cNvPicPr preferRelativeResize="0"/>
          <p:nvPr>
            <p:ph idx="1" type="body"/>
          </p:nvPr>
        </p:nvPicPr>
        <p:blipFill rotWithShape="1">
          <a:blip r:embed="rId3">
            <a:alphaModFix/>
          </a:blip>
          <a:srcRect b="1" l="0" r="0" t="21514"/>
          <a:stretch/>
        </p:blipFill>
        <p:spPr>
          <a:xfrm>
            <a:off x="2773363" y="2139158"/>
            <a:ext cx="7796212" cy="38242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IN" sz="2800"/>
              <a:t>Checking Relationship of Fual Type with Price</a:t>
            </a:r>
            <a:endParaRPr/>
          </a:p>
        </p:txBody>
      </p:sp>
      <p:pic>
        <p:nvPicPr>
          <p:cNvPr id="169" name="Google Shape;169;p7"/>
          <p:cNvPicPr preferRelativeResize="0"/>
          <p:nvPr>
            <p:ph idx="1" type="body"/>
          </p:nvPr>
        </p:nvPicPr>
        <p:blipFill rotWithShape="1">
          <a:blip r:embed="rId3">
            <a:alphaModFix/>
          </a:blip>
          <a:srcRect b="0" l="0" r="0" t="0"/>
          <a:stretch/>
        </p:blipFill>
        <p:spPr>
          <a:xfrm>
            <a:off x="3262671" y="2052638"/>
            <a:ext cx="6817595" cy="399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2611808" y="808056"/>
            <a:ext cx="7958331" cy="16343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IN"/>
              <a:t>Lazy Loading</a:t>
            </a:r>
            <a:br>
              <a:rPr lang="en-IN"/>
            </a:br>
            <a:r>
              <a:rPr lang="en-IN"/>
              <a:t>	</a:t>
            </a:r>
            <a:r>
              <a:rPr lang="en-IN" sz="2000"/>
              <a:t>Lazy Loading </a:t>
            </a:r>
            <a:r>
              <a:rPr b="1" lang="en-IN" sz="2000"/>
              <a:t>defers the loading of an image that is not 	needed on the page immediately</a:t>
            </a:r>
            <a:r>
              <a:rPr lang="en-IN"/>
              <a:t>.</a:t>
            </a:r>
            <a:endParaRPr/>
          </a:p>
        </p:txBody>
      </p:sp>
      <p:pic>
        <p:nvPicPr>
          <p:cNvPr id="175" name="Google Shape;175;p8"/>
          <p:cNvPicPr preferRelativeResize="0"/>
          <p:nvPr>
            <p:ph idx="1" type="body"/>
          </p:nvPr>
        </p:nvPicPr>
        <p:blipFill rotWithShape="1">
          <a:blip r:embed="rId3">
            <a:alphaModFix/>
          </a:blip>
          <a:srcRect b="15675" l="0" r="0" t="46430"/>
          <a:stretch/>
        </p:blipFill>
        <p:spPr>
          <a:xfrm>
            <a:off x="2773363" y="3338386"/>
            <a:ext cx="7796212" cy="16343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2611808" y="1103586"/>
            <a:ext cx="7958331" cy="7816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Font typeface="Arial"/>
              <a:buNone/>
            </a:pPr>
            <a:r>
              <a:rPr lang="en-IN" sz="2000"/>
              <a:t>Graphical User Interface Using Flask</a:t>
            </a:r>
            <a:endParaRPr/>
          </a:p>
        </p:txBody>
      </p:sp>
      <p:pic>
        <p:nvPicPr>
          <p:cNvPr id="181" name="Google Shape;181;p9"/>
          <p:cNvPicPr preferRelativeResize="0"/>
          <p:nvPr>
            <p:ph idx="1" type="body"/>
          </p:nvPr>
        </p:nvPicPr>
        <p:blipFill rotWithShape="1">
          <a:blip r:embed="rId3">
            <a:alphaModFix/>
          </a:blip>
          <a:srcRect b="0" l="0" r="0" t="0"/>
          <a:stretch/>
        </p:blipFill>
        <p:spPr>
          <a:xfrm>
            <a:off x="2795752" y="1768864"/>
            <a:ext cx="7568223" cy="488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2021-10-29T05:57:47Z</dcterms:created>
  <dc:creator>Ankit Mishra</dc:creator>
</cp:coreProperties>
</file>