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6EBF6-F2EC-B94B-ABDA-49D8F867D1E2}" v="36" dt="2021-02-04T19:48:30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Arkles" userId="ab55218a0a9b7245" providerId="LiveId" clId="{2906EBF6-F2EC-B94B-ABDA-49D8F867D1E2}"/>
    <pc:docChg chg="undo custSel addSld delSld modSld sldOrd">
      <pc:chgData name="Tony Arkles" userId="ab55218a0a9b7245" providerId="LiveId" clId="{2906EBF6-F2EC-B94B-ABDA-49D8F867D1E2}" dt="2021-02-04T22:00:24.275" v="1831" actId="2696"/>
      <pc:docMkLst>
        <pc:docMk/>
      </pc:docMkLst>
      <pc:sldChg chg="modSp mod">
        <pc:chgData name="Tony Arkles" userId="ab55218a0a9b7245" providerId="LiveId" clId="{2906EBF6-F2EC-B94B-ABDA-49D8F867D1E2}" dt="2021-02-04T19:45:36.788" v="1413"/>
        <pc:sldMkLst>
          <pc:docMk/>
          <pc:sldMk cId="1045185886" sldId="256"/>
        </pc:sldMkLst>
        <pc:spChg chg="mod">
          <ac:chgData name="Tony Arkles" userId="ab55218a0a9b7245" providerId="LiveId" clId="{2906EBF6-F2EC-B94B-ABDA-49D8F867D1E2}" dt="2021-02-04T19:45:36.788" v="1413"/>
          <ac:spMkLst>
            <pc:docMk/>
            <pc:sldMk cId="1045185886" sldId="256"/>
            <ac:spMk id="3" creationId="{E31DDF54-3B96-F048-93D0-9828DFC33496}"/>
          </ac:spMkLst>
        </pc:spChg>
      </pc:sldChg>
      <pc:sldChg chg="modSp mod">
        <pc:chgData name="Tony Arkles" userId="ab55218a0a9b7245" providerId="LiveId" clId="{2906EBF6-F2EC-B94B-ABDA-49D8F867D1E2}" dt="2021-02-04T21:54:22.781" v="1751" actId="20577"/>
        <pc:sldMkLst>
          <pc:docMk/>
          <pc:sldMk cId="3382982886" sldId="259"/>
        </pc:sldMkLst>
        <pc:spChg chg="mod">
          <ac:chgData name="Tony Arkles" userId="ab55218a0a9b7245" providerId="LiveId" clId="{2906EBF6-F2EC-B94B-ABDA-49D8F867D1E2}" dt="2021-02-04T21:54:22.781" v="1751" actId="20577"/>
          <ac:spMkLst>
            <pc:docMk/>
            <pc:sldMk cId="3382982886" sldId="259"/>
            <ac:spMk id="3" creationId="{3D3387B2-D694-2940-B269-F24EDEDCE0BF}"/>
          </ac:spMkLst>
        </pc:spChg>
      </pc:sldChg>
      <pc:sldChg chg="modSp mod">
        <pc:chgData name="Tony Arkles" userId="ab55218a0a9b7245" providerId="LiveId" clId="{2906EBF6-F2EC-B94B-ABDA-49D8F867D1E2}" dt="2021-02-04T21:55:04.308" v="1760" actId="20577"/>
        <pc:sldMkLst>
          <pc:docMk/>
          <pc:sldMk cId="2220222655" sldId="262"/>
        </pc:sldMkLst>
        <pc:spChg chg="mod">
          <ac:chgData name="Tony Arkles" userId="ab55218a0a9b7245" providerId="LiveId" clId="{2906EBF6-F2EC-B94B-ABDA-49D8F867D1E2}" dt="2021-02-04T21:55:04.308" v="1760" actId="20577"/>
          <ac:spMkLst>
            <pc:docMk/>
            <pc:sldMk cId="2220222655" sldId="262"/>
            <ac:spMk id="3" creationId="{4B65231C-9393-9B47-B087-A1238EADD7F0}"/>
          </ac:spMkLst>
        </pc:spChg>
      </pc:sldChg>
      <pc:sldChg chg="modSp mod">
        <pc:chgData name="Tony Arkles" userId="ab55218a0a9b7245" providerId="LiveId" clId="{2906EBF6-F2EC-B94B-ABDA-49D8F867D1E2}" dt="2021-02-04T21:55:13.479" v="1761" actId="313"/>
        <pc:sldMkLst>
          <pc:docMk/>
          <pc:sldMk cId="1754592046" sldId="263"/>
        </pc:sldMkLst>
        <pc:spChg chg="mod">
          <ac:chgData name="Tony Arkles" userId="ab55218a0a9b7245" providerId="LiveId" clId="{2906EBF6-F2EC-B94B-ABDA-49D8F867D1E2}" dt="2021-02-04T21:55:13.479" v="1761" actId="313"/>
          <ac:spMkLst>
            <pc:docMk/>
            <pc:sldMk cId="1754592046" sldId="263"/>
            <ac:spMk id="3" creationId="{893FFD57-5E53-3347-980C-C86DA4AB66D8}"/>
          </ac:spMkLst>
        </pc:spChg>
      </pc:sldChg>
      <pc:sldChg chg="modSp mod">
        <pc:chgData name="Tony Arkles" userId="ab55218a0a9b7245" providerId="LiveId" clId="{2906EBF6-F2EC-B94B-ABDA-49D8F867D1E2}" dt="2021-02-04T21:55:51.427" v="1830" actId="20577"/>
        <pc:sldMkLst>
          <pc:docMk/>
          <pc:sldMk cId="2416351715" sldId="264"/>
        </pc:sldMkLst>
        <pc:spChg chg="mod">
          <ac:chgData name="Tony Arkles" userId="ab55218a0a9b7245" providerId="LiveId" clId="{2906EBF6-F2EC-B94B-ABDA-49D8F867D1E2}" dt="2021-02-04T21:55:51.427" v="1830" actId="20577"/>
          <ac:spMkLst>
            <pc:docMk/>
            <pc:sldMk cId="2416351715" sldId="264"/>
            <ac:spMk id="3" creationId="{C5E6EF72-5589-2B48-A161-2D675B63B0F4}"/>
          </ac:spMkLst>
        </pc:spChg>
      </pc:sldChg>
      <pc:sldChg chg="del">
        <pc:chgData name="Tony Arkles" userId="ab55218a0a9b7245" providerId="LiveId" clId="{2906EBF6-F2EC-B94B-ABDA-49D8F867D1E2}" dt="2021-02-04T22:00:24.275" v="1831" actId="2696"/>
        <pc:sldMkLst>
          <pc:docMk/>
          <pc:sldMk cId="2077995837" sldId="280"/>
        </pc:sldMkLst>
      </pc:sldChg>
      <pc:sldChg chg="modSp new mod">
        <pc:chgData name="Tony Arkles" userId="ab55218a0a9b7245" providerId="LiveId" clId="{2906EBF6-F2EC-B94B-ABDA-49D8F867D1E2}" dt="2021-02-04T13:50:36.174" v="329" actId="20577"/>
        <pc:sldMkLst>
          <pc:docMk/>
          <pc:sldMk cId="605412173" sldId="282"/>
        </pc:sldMkLst>
        <pc:spChg chg="mod">
          <ac:chgData name="Tony Arkles" userId="ab55218a0a9b7245" providerId="LiveId" clId="{2906EBF6-F2EC-B94B-ABDA-49D8F867D1E2}" dt="2021-02-04T13:49:11.828" v="23" actId="20577"/>
          <ac:spMkLst>
            <pc:docMk/>
            <pc:sldMk cId="605412173" sldId="282"/>
            <ac:spMk id="2" creationId="{EEF03EC1-BF8F-A24C-B47D-9B4790BC4E0E}"/>
          </ac:spMkLst>
        </pc:spChg>
        <pc:spChg chg="mod">
          <ac:chgData name="Tony Arkles" userId="ab55218a0a9b7245" providerId="LiveId" clId="{2906EBF6-F2EC-B94B-ABDA-49D8F867D1E2}" dt="2021-02-04T13:50:36.174" v="329" actId="20577"/>
          <ac:spMkLst>
            <pc:docMk/>
            <pc:sldMk cId="605412173" sldId="282"/>
            <ac:spMk id="3" creationId="{C764B2D1-1762-6644-839D-F94BBC9B3CCA}"/>
          </ac:spMkLst>
        </pc:spChg>
      </pc:sldChg>
      <pc:sldChg chg="del">
        <pc:chgData name="Tony Arkles" userId="ab55218a0a9b7245" providerId="LiveId" clId="{2906EBF6-F2EC-B94B-ABDA-49D8F867D1E2}" dt="2021-02-04T13:48:54.300" v="0" actId="2696"/>
        <pc:sldMkLst>
          <pc:docMk/>
          <pc:sldMk cId="2030358841" sldId="282"/>
        </pc:sldMkLst>
      </pc:sldChg>
      <pc:sldChg chg="modSp add mod ord">
        <pc:chgData name="Tony Arkles" userId="ab55218a0a9b7245" providerId="LiveId" clId="{2906EBF6-F2EC-B94B-ABDA-49D8F867D1E2}" dt="2021-02-04T13:51:44.496" v="341" actId="1076"/>
        <pc:sldMkLst>
          <pc:docMk/>
          <pc:sldMk cId="3460360004" sldId="283"/>
        </pc:sldMkLst>
        <pc:spChg chg="mod">
          <ac:chgData name="Tony Arkles" userId="ab55218a0a9b7245" providerId="LiveId" clId="{2906EBF6-F2EC-B94B-ABDA-49D8F867D1E2}" dt="2021-02-04T13:51:44.496" v="341" actId="1076"/>
          <ac:spMkLst>
            <pc:docMk/>
            <pc:sldMk cId="3460360004" sldId="283"/>
            <ac:spMk id="2" creationId="{CCADD603-92CC-1E46-B01F-D5107B2B0328}"/>
          </ac:spMkLst>
        </pc:spChg>
      </pc:sldChg>
      <pc:sldChg chg="modSp new mod">
        <pc:chgData name="Tony Arkles" userId="ab55218a0a9b7245" providerId="LiveId" clId="{2906EBF6-F2EC-B94B-ABDA-49D8F867D1E2}" dt="2021-02-04T13:56:45.825" v="659" actId="20577"/>
        <pc:sldMkLst>
          <pc:docMk/>
          <pc:sldMk cId="884025926" sldId="284"/>
        </pc:sldMkLst>
        <pc:spChg chg="mod">
          <ac:chgData name="Tony Arkles" userId="ab55218a0a9b7245" providerId="LiveId" clId="{2906EBF6-F2EC-B94B-ABDA-49D8F867D1E2}" dt="2021-02-04T13:51:58.118" v="369" actId="20577"/>
          <ac:spMkLst>
            <pc:docMk/>
            <pc:sldMk cId="884025926" sldId="284"/>
            <ac:spMk id="2" creationId="{756960B8-3E6D-AF49-82A6-7C12CDE2CEE1}"/>
          </ac:spMkLst>
        </pc:spChg>
        <pc:spChg chg="mod">
          <ac:chgData name="Tony Arkles" userId="ab55218a0a9b7245" providerId="LiveId" clId="{2906EBF6-F2EC-B94B-ABDA-49D8F867D1E2}" dt="2021-02-04T13:56:45.825" v="659" actId="20577"/>
          <ac:spMkLst>
            <pc:docMk/>
            <pc:sldMk cId="884025926" sldId="284"/>
            <ac:spMk id="3" creationId="{C003BEF7-39A4-A446-84BA-BA1B5FE3976B}"/>
          </ac:spMkLst>
        </pc:spChg>
      </pc:sldChg>
      <pc:sldChg chg="modSp add mod ord">
        <pc:chgData name="Tony Arkles" userId="ab55218a0a9b7245" providerId="LiveId" clId="{2906EBF6-F2EC-B94B-ABDA-49D8F867D1E2}" dt="2021-02-04T13:58:12.773" v="671" actId="1076"/>
        <pc:sldMkLst>
          <pc:docMk/>
          <pc:sldMk cId="3006489922" sldId="285"/>
        </pc:sldMkLst>
        <pc:spChg chg="mod">
          <ac:chgData name="Tony Arkles" userId="ab55218a0a9b7245" providerId="LiveId" clId="{2906EBF6-F2EC-B94B-ABDA-49D8F867D1E2}" dt="2021-02-04T13:58:12.773" v="671" actId="1076"/>
          <ac:spMkLst>
            <pc:docMk/>
            <pc:sldMk cId="3006489922" sldId="285"/>
            <ac:spMk id="2" creationId="{CCADD603-92CC-1E46-B01F-D5107B2B0328}"/>
          </ac:spMkLst>
        </pc:spChg>
      </pc:sldChg>
      <pc:sldChg chg="modSp add mod">
        <pc:chgData name="Tony Arkles" userId="ab55218a0a9b7245" providerId="LiveId" clId="{2906EBF6-F2EC-B94B-ABDA-49D8F867D1E2}" dt="2021-02-04T14:04:38.832" v="675" actId="1076"/>
        <pc:sldMkLst>
          <pc:docMk/>
          <pc:sldMk cId="3667611318" sldId="286"/>
        </pc:sldMkLst>
        <pc:spChg chg="mod">
          <ac:chgData name="Tony Arkles" userId="ab55218a0a9b7245" providerId="LiveId" clId="{2906EBF6-F2EC-B94B-ABDA-49D8F867D1E2}" dt="2021-02-04T14:04:38.832" v="675" actId="1076"/>
          <ac:spMkLst>
            <pc:docMk/>
            <pc:sldMk cId="3667611318" sldId="286"/>
            <ac:spMk id="2" creationId="{CCADD603-92CC-1E46-B01F-D5107B2B0328}"/>
          </ac:spMkLst>
        </pc:spChg>
      </pc:sldChg>
      <pc:sldChg chg="modSp new mod">
        <pc:chgData name="Tony Arkles" userId="ab55218a0a9b7245" providerId="LiveId" clId="{2906EBF6-F2EC-B94B-ABDA-49D8F867D1E2}" dt="2021-02-04T19:31:28.380" v="905" actId="20577"/>
        <pc:sldMkLst>
          <pc:docMk/>
          <pc:sldMk cId="2497509681" sldId="287"/>
        </pc:sldMkLst>
        <pc:spChg chg="mod">
          <ac:chgData name="Tony Arkles" userId="ab55218a0a9b7245" providerId="LiveId" clId="{2906EBF6-F2EC-B94B-ABDA-49D8F867D1E2}" dt="2021-02-04T14:05:33.311" v="694" actId="20577"/>
          <ac:spMkLst>
            <pc:docMk/>
            <pc:sldMk cId="2497509681" sldId="287"/>
            <ac:spMk id="2" creationId="{6ADE900A-AF7D-7C41-991C-E074FB9D99CB}"/>
          </ac:spMkLst>
        </pc:spChg>
        <pc:spChg chg="mod">
          <ac:chgData name="Tony Arkles" userId="ab55218a0a9b7245" providerId="LiveId" clId="{2906EBF6-F2EC-B94B-ABDA-49D8F867D1E2}" dt="2021-02-04T19:31:28.380" v="905" actId="20577"/>
          <ac:spMkLst>
            <pc:docMk/>
            <pc:sldMk cId="2497509681" sldId="287"/>
            <ac:spMk id="3" creationId="{1C50B648-7B81-CA42-93C2-1FA2F7810175}"/>
          </ac:spMkLst>
        </pc:spChg>
      </pc:sldChg>
      <pc:sldChg chg="modSp new mod">
        <pc:chgData name="Tony Arkles" userId="ab55218a0a9b7245" providerId="LiveId" clId="{2906EBF6-F2EC-B94B-ABDA-49D8F867D1E2}" dt="2021-02-04T19:32:45.254" v="1159" actId="20577"/>
        <pc:sldMkLst>
          <pc:docMk/>
          <pc:sldMk cId="2447350083" sldId="288"/>
        </pc:sldMkLst>
        <pc:spChg chg="mod">
          <ac:chgData name="Tony Arkles" userId="ab55218a0a9b7245" providerId="LiveId" clId="{2906EBF6-F2EC-B94B-ABDA-49D8F867D1E2}" dt="2021-02-04T19:31:58.229" v="953" actId="20577"/>
          <ac:spMkLst>
            <pc:docMk/>
            <pc:sldMk cId="2447350083" sldId="288"/>
            <ac:spMk id="2" creationId="{F52C734F-3AF4-CD4E-BDD8-B0773CFCFF29}"/>
          </ac:spMkLst>
        </pc:spChg>
        <pc:spChg chg="mod">
          <ac:chgData name="Tony Arkles" userId="ab55218a0a9b7245" providerId="LiveId" clId="{2906EBF6-F2EC-B94B-ABDA-49D8F867D1E2}" dt="2021-02-04T19:32:45.254" v="1159" actId="20577"/>
          <ac:spMkLst>
            <pc:docMk/>
            <pc:sldMk cId="2447350083" sldId="288"/>
            <ac:spMk id="3" creationId="{F0753A27-0EE4-B146-BB37-003B2185E2E8}"/>
          </ac:spMkLst>
        </pc:spChg>
      </pc:sldChg>
      <pc:sldChg chg="modSp new mod">
        <pc:chgData name="Tony Arkles" userId="ab55218a0a9b7245" providerId="LiveId" clId="{2906EBF6-F2EC-B94B-ABDA-49D8F867D1E2}" dt="2021-02-04T19:33:56.860" v="1404" actId="20577"/>
        <pc:sldMkLst>
          <pc:docMk/>
          <pc:sldMk cId="3998472921" sldId="289"/>
        </pc:sldMkLst>
        <pc:spChg chg="mod">
          <ac:chgData name="Tony Arkles" userId="ab55218a0a9b7245" providerId="LiveId" clId="{2906EBF6-F2EC-B94B-ABDA-49D8F867D1E2}" dt="2021-02-04T19:33:09.263" v="1199" actId="20577"/>
          <ac:spMkLst>
            <pc:docMk/>
            <pc:sldMk cId="3998472921" sldId="289"/>
            <ac:spMk id="2" creationId="{D3F8E5A6-E06B-884C-A51F-D06BC8AD4AA4}"/>
          </ac:spMkLst>
        </pc:spChg>
        <pc:spChg chg="mod">
          <ac:chgData name="Tony Arkles" userId="ab55218a0a9b7245" providerId="LiveId" clId="{2906EBF6-F2EC-B94B-ABDA-49D8F867D1E2}" dt="2021-02-04T19:33:56.860" v="1404" actId="20577"/>
          <ac:spMkLst>
            <pc:docMk/>
            <pc:sldMk cId="3998472921" sldId="289"/>
            <ac:spMk id="3" creationId="{1A014F84-30EE-6448-9F24-B6C15F6A141D}"/>
          </ac:spMkLst>
        </pc:spChg>
      </pc:sldChg>
      <pc:sldChg chg="new del">
        <pc:chgData name="Tony Arkles" userId="ab55218a0a9b7245" providerId="LiveId" clId="{2906EBF6-F2EC-B94B-ABDA-49D8F867D1E2}" dt="2021-02-04T19:36:08.639" v="1408" actId="2696"/>
        <pc:sldMkLst>
          <pc:docMk/>
          <pc:sldMk cId="1040908305" sldId="290"/>
        </pc:sldMkLst>
      </pc:sldChg>
      <pc:sldChg chg="modSp add mod ord">
        <pc:chgData name="Tony Arkles" userId="ab55218a0a9b7245" providerId="LiveId" clId="{2906EBF6-F2EC-B94B-ABDA-49D8F867D1E2}" dt="2021-02-04T19:48:01.858" v="1733" actId="20577"/>
        <pc:sldMkLst>
          <pc:docMk/>
          <pc:sldMk cId="912575384" sldId="291"/>
        </pc:sldMkLst>
        <pc:spChg chg="mod">
          <ac:chgData name="Tony Arkles" userId="ab55218a0a9b7245" providerId="LiveId" clId="{2906EBF6-F2EC-B94B-ABDA-49D8F867D1E2}" dt="2021-02-04T19:48:01.858" v="1733" actId="20577"/>
          <ac:spMkLst>
            <pc:docMk/>
            <pc:sldMk cId="912575384" sldId="291"/>
            <ac:spMk id="2" creationId="{CCADD603-92CC-1E46-B01F-D5107B2B0328}"/>
          </ac:spMkLst>
        </pc:spChg>
      </pc:sldChg>
      <pc:sldChg chg="modSp new mod">
        <pc:chgData name="Tony Arkles" userId="ab55218a0a9b7245" providerId="LiveId" clId="{2906EBF6-F2EC-B94B-ABDA-49D8F867D1E2}" dt="2021-02-04T19:47:18.947" v="1729" actId="20577"/>
        <pc:sldMkLst>
          <pc:docMk/>
          <pc:sldMk cId="3029796278" sldId="292"/>
        </pc:sldMkLst>
        <pc:spChg chg="mod">
          <ac:chgData name="Tony Arkles" userId="ab55218a0a9b7245" providerId="LiveId" clId="{2906EBF6-F2EC-B94B-ABDA-49D8F867D1E2}" dt="2021-02-04T19:46:37.474" v="1558" actId="255"/>
          <ac:spMkLst>
            <pc:docMk/>
            <pc:sldMk cId="3029796278" sldId="292"/>
            <ac:spMk id="2" creationId="{DECAB645-9097-F347-A112-C9C1D41D3A64}"/>
          </ac:spMkLst>
        </pc:spChg>
        <pc:spChg chg="mod">
          <ac:chgData name="Tony Arkles" userId="ab55218a0a9b7245" providerId="LiveId" clId="{2906EBF6-F2EC-B94B-ABDA-49D8F867D1E2}" dt="2021-02-04T19:47:18.947" v="1729" actId="20577"/>
          <ac:spMkLst>
            <pc:docMk/>
            <pc:sldMk cId="3029796278" sldId="292"/>
            <ac:spMk id="3" creationId="{7DDF65B9-E5E1-DF43-B4D9-040F38230615}"/>
          </ac:spMkLst>
        </pc:spChg>
      </pc:sldChg>
      <pc:sldChg chg="modSp add mod ord">
        <pc:chgData name="Tony Arkles" userId="ab55218a0a9b7245" providerId="LiveId" clId="{2906EBF6-F2EC-B94B-ABDA-49D8F867D1E2}" dt="2021-02-04T19:48:50.050" v="1746" actId="1076"/>
        <pc:sldMkLst>
          <pc:docMk/>
          <pc:sldMk cId="2215733719" sldId="293"/>
        </pc:sldMkLst>
        <pc:spChg chg="mod">
          <ac:chgData name="Tony Arkles" userId="ab55218a0a9b7245" providerId="LiveId" clId="{2906EBF6-F2EC-B94B-ABDA-49D8F867D1E2}" dt="2021-02-04T19:48:50.050" v="1746" actId="1076"/>
          <ac:spMkLst>
            <pc:docMk/>
            <pc:sldMk cId="2215733719" sldId="293"/>
            <ac:spMk id="2" creationId="{CCADD603-92CC-1E46-B01F-D5107B2B03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ny@persea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99AD-F6C6-534C-8595-09AF3EFA5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Kubernetes in 20 minutes or 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DF54-3B96-F048-93D0-9828DFC33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Tony </a:t>
            </a:r>
            <a:r>
              <a:rPr lang="en-US" dirty="0" err="1"/>
              <a:t>Arkles</a:t>
            </a:r>
            <a:r>
              <a:rPr lang="en-US" dirty="0"/>
              <a:t>, </a:t>
            </a:r>
            <a:r>
              <a:rPr lang="en-US" dirty="0" err="1"/>
              <a:t>Persea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tony@persea.ca</a:t>
            </a:r>
            <a:r>
              <a:rPr lang="en-US" dirty="0"/>
              <a:t> – Feel free to get in touch!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tonyarkles</a:t>
            </a:r>
            <a:r>
              <a:rPr lang="en-US" dirty="0"/>
              <a:t>/cmpt433-kubernetes</a:t>
            </a:r>
          </a:p>
        </p:txBody>
      </p:sp>
    </p:spTree>
    <p:extLst>
      <p:ext uri="{BB962C8B-B14F-4D97-AF65-F5344CB8AC3E}">
        <p14:creationId xmlns:p14="http://schemas.microsoft.com/office/powerpoint/2010/main" val="104518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4F49-9470-8948-ADA2-5114CE1E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cluster</a:t>
            </a:r>
          </a:p>
        </p:txBody>
      </p:sp>
      <p:pic>
        <p:nvPicPr>
          <p:cNvPr id="4" name="Creating k8s cluster.mp4" descr="Creating k8s cluster.mp4">
            <a:hlinkClick r:id="" action="ppaction://media"/>
            <a:extLst>
              <a:ext uri="{FF2B5EF4-FFF2-40B4-BE49-F238E27FC236}">
                <a16:creationId xmlns:a16="http://schemas.microsoft.com/office/drawing/2014/main" id="{7134733C-5438-8447-8686-8003597E03D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55806" y="1606378"/>
            <a:ext cx="8732026" cy="4909564"/>
          </a:xfrm>
        </p:spPr>
      </p:pic>
    </p:spTree>
    <p:extLst>
      <p:ext uri="{BB962C8B-B14F-4D97-AF65-F5344CB8AC3E}">
        <p14:creationId xmlns:p14="http://schemas.microsoft.com/office/powerpoint/2010/main" val="9638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3A72-57EC-FE41-A54B-E7BD163E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NGINX Ingress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1962-B4AF-F444-9BBA-AC643D5C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serves as the externally-accessible HTTP/HTTPS endpoint for your cluster</a:t>
            </a:r>
          </a:p>
          <a:p>
            <a:r>
              <a:rPr lang="en-US" dirty="0"/>
              <a:t>The only part of it that’s going to have an externally-accessible IP</a:t>
            </a:r>
          </a:p>
          <a:p>
            <a:r>
              <a:rPr lang="en-US" dirty="0" err="1"/>
              <a:t>kubectl</a:t>
            </a:r>
            <a:r>
              <a:rPr lang="en-US" dirty="0"/>
              <a:t> apply -f 01-deploy-ingress-nginx.yaml</a:t>
            </a:r>
          </a:p>
          <a:p>
            <a:r>
              <a:rPr lang="en-US" dirty="0"/>
              <a:t>This is provided by the k8s team. It’s a bit more complicated than most Pods/Services, because it interacts with the k8s infrastructure directly (your Pods probably won’t)</a:t>
            </a:r>
          </a:p>
        </p:txBody>
      </p:sp>
    </p:spTree>
    <p:extLst>
      <p:ext uri="{BB962C8B-B14F-4D97-AF65-F5344CB8AC3E}">
        <p14:creationId xmlns:p14="http://schemas.microsoft.com/office/powerpoint/2010/main" val="148672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1087395" y="420129"/>
            <a:ext cx="102313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612 Mono" panose="020B0609050000020004" pitchFamily="49" charset="77"/>
              </a:rPr>
              <a:t>% </a:t>
            </a:r>
            <a:r>
              <a:rPr lang="en-US" sz="1600" dirty="0" err="1">
                <a:latin typeface="B612 Mono" panose="020B0609050000020004" pitchFamily="49" charset="77"/>
              </a:rPr>
              <a:t>kubectl</a:t>
            </a:r>
            <a:r>
              <a:rPr lang="en-US" sz="1600" dirty="0">
                <a:latin typeface="B612 Mono" panose="020B0609050000020004" pitchFamily="49" charset="77"/>
              </a:rPr>
              <a:t> apply -f 01-deploy-ingress-nginx.yaml</a:t>
            </a:r>
          </a:p>
          <a:p>
            <a:endParaRPr lang="en-US" sz="1600" dirty="0">
              <a:latin typeface="B612 Mono" panose="020B0609050000020004" pitchFamily="49" charset="77"/>
            </a:endParaRPr>
          </a:p>
          <a:p>
            <a:r>
              <a:rPr lang="en-US" sz="1600" dirty="0">
                <a:latin typeface="B612 Mono" panose="020B0609050000020004" pitchFamily="49" charset="77"/>
              </a:rPr>
              <a:t>namespace/ingress-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600" dirty="0" err="1">
                <a:latin typeface="B612 Mono" panose="020B0609050000020004" pitchFamily="49" charset="77"/>
              </a:rPr>
              <a:t>serviceaccount</a:t>
            </a:r>
            <a:r>
              <a:rPr lang="en-US" sz="1600" dirty="0">
                <a:latin typeface="B612 Mono" panose="020B0609050000020004" pitchFamily="49" charset="77"/>
              </a:rPr>
              <a:t>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600" dirty="0" err="1">
                <a:latin typeface="B612 Mono" panose="020B0609050000020004" pitchFamily="49" charset="77"/>
              </a:rPr>
              <a:t>configmap</a:t>
            </a:r>
            <a:r>
              <a:rPr lang="en-US" sz="1600" dirty="0">
                <a:latin typeface="B612 Mono" panose="020B0609050000020004" pitchFamily="49" charset="77"/>
              </a:rPr>
              <a:t>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-controller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clusterrole.rbac.authorization.k8s.io/ingress-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clusterrolebinding.rbac.authorization.k8s.io/ingress-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role.rbac.authorization.k8s.io/ingress-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rolebinding.rbac.authorization.k8s.io/ingress-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service/ingress-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-controller-admission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service/ingress-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-controller created</a:t>
            </a:r>
          </a:p>
          <a:p>
            <a:r>
              <a:rPr lang="en-US" sz="1600" dirty="0" err="1">
                <a:latin typeface="B612 Mono" panose="020B0609050000020004" pitchFamily="49" charset="77"/>
              </a:rPr>
              <a:t>deployment.apps</a:t>
            </a:r>
            <a:r>
              <a:rPr lang="en-US" sz="1600" dirty="0">
                <a:latin typeface="B612 Mono" panose="020B0609050000020004" pitchFamily="49" charset="77"/>
              </a:rPr>
              <a:t>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-controller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validatingwebhookconfiguration.admissionregistration.k8s.io/ingress-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-admission created</a:t>
            </a:r>
          </a:p>
          <a:p>
            <a:r>
              <a:rPr lang="en-US" sz="1600" dirty="0" err="1">
                <a:latin typeface="B612 Mono" panose="020B0609050000020004" pitchFamily="49" charset="77"/>
              </a:rPr>
              <a:t>serviceaccount</a:t>
            </a:r>
            <a:r>
              <a:rPr lang="en-US" sz="1600" dirty="0">
                <a:latin typeface="B612 Mono" panose="020B0609050000020004" pitchFamily="49" charset="77"/>
              </a:rPr>
              <a:t>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-admission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clusterrole.rbac.authorization.k8s.io/ingress-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-admission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clusterrolebinding.rbac.authorization.k8s.io/ingress-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-admission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role.rbac.authorization.k8s.io/ingress-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-admission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rolebinding.rbac.authorization.k8s.io/ingress-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-admission created</a:t>
            </a:r>
          </a:p>
          <a:p>
            <a:r>
              <a:rPr lang="en-US" sz="1600" dirty="0" err="1">
                <a:latin typeface="B612 Mono" panose="020B0609050000020004" pitchFamily="49" charset="77"/>
              </a:rPr>
              <a:t>job.batch</a:t>
            </a:r>
            <a:r>
              <a:rPr lang="en-US" sz="1600" dirty="0">
                <a:latin typeface="B612 Mono" panose="020B0609050000020004" pitchFamily="49" charset="77"/>
              </a:rPr>
              <a:t>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-admission-create created</a:t>
            </a:r>
          </a:p>
          <a:p>
            <a:r>
              <a:rPr lang="en-US" sz="1600" dirty="0" err="1">
                <a:latin typeface="B612 Mono" panose="020B0609050000020004" pitchFamily="49" charset="77"/>
              </a:rPr>
              <a:t>job.batch</a:t>
            </a:r>
            <a:r>
              <a:rPr lang="en-US" sz="1600" dirty="0">
                <a:latin typeface="B612 Mono" panose="020B0609050000020004" pitchFamily="49" charset="77"/>
              </a:rPr>
              <a:t>/ingress-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-admission-patch created</a:t>
            </a:r>
          </a:p>
          <a:p>
            <a:endParaRPr lang="en-US" sz="1600" dirty="0">
              <a:latin typeface="B612 Mono" panose="020B06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101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262447" y="2507346"/>
            <a:ext cx="1170426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612 Mono" panose="020B0609050000020004" pitchFamily="49" charset="77"/>
              </a:rPr>
              <a:t>Can inspect the services inside the ingress-</a:t>
            </a:r>
            <a:r>
              <a:rPr lang="en-US" sz="1100" dirty="0" err="1">
                <a:latin typeface="B612 Mono" panose="020B0609050000020004" pitchFamily="49" charset="77"/>
              </a:rPr>
              <a:t>nginx</a:t>
            </a:r>
            <a:r>
              <a:rPr lang="en-US" sz="1100" dirty="0">
                <a:latin typeface="B612 Mono" panose="020B0609050000020004" pitchFamily="49" charset="77"/>
              </a:rPr>
              <a:t> namespace to see what it created.</a:t>
            </a:r>
          </a:p>
          <a:p>
            <a:endParaRPr lang="en-US" sz="1100" dirty="0">
              <a:latin typeface="B612 Mono" panose="020B0609050000020004" pitchFamily="49" charset="77"/>
            </a:endParaRPr>
          </a:p>
          <a:p>
            <a:r>
              <a:rPr lang="en-US" sz="1100" dirty="0">
                <a:latin typeface="B612 Mono" panose="020B0609050000020004" pitchFamily="49" charset="77"/>
              </a:rPr>
              <a:t>% </a:t>
            </a:r>
            <a:r>
              <a:rPr lang="en-US" sz="1100" dirty="0" err="1">
                <a:latin typeface="B612 Mono" panose="020B0609050000020004" pitchFamily="49" charset="77"/>
              </a:rPr>
              <a:t>kubectl</a:t>
            </a:r>
            <a:r>
              <a:rPr lang="en-US" sz="1100" dirty="0">
                <a:latin typeface="B612 Mono" panose="020B0609050000020004" pitchFamily="49" charset="77"/>
              </a:rPr>
              <a:t> get svc --namespace=ingress-</a:t>
            </a:r>
            <a:r>
              <a:rPr lang="en-US" sz="1100" dirty="0" err="1">
                <a:latin typeface="B612 Mono" panose="020B0609050000020004" pitchFamily="49" charset="77"/>
              </a:rPr>
              <a:t>nginx</a:t>
            </a:r>
            <a:endParaRPr lang="en-US" sz="1100" dirty="0">
              <a:latin typeface="B612 Mono" panose="020B0609050000020004" pitchFamily="49" charset="77"/>
            </a:endParaRPr>
          </a:p>
          <a:p>
            <a:r>
              <a:rPr lang="en-US" sz="1100" dirty="0">
                <a:latin typeface="B612 Mono" panose="020B0609050000020004" pitchFamily="49" charset="77"/>
              </a:rPr>
              <a:t>NAME                                 TYPE           CLUSTER-IP      EXTERNAL-IP      PORT(S)                      AGE</a:t>
            </a:r>
          </a:p>
          <a:p>
            <a:r>
              <a:rPr lang="en-US" sz="1100" dirty="0">
                <a:latin typeface="B612 Mono" panose="020B0609050000020004" pitchFamily="49" charset="77"/>
              </a:rPr>
              <a:t>ingress-</a:t>
            </a:r>
            <a:r>
              <a:rPr lang="en-US" sz="1100" dirty="0" err="1">
                <a:latin typeface="B612 Mono" panose="020B0609050000020004" pitchFamily="49" charset="77"/>
              </a:rPr>
              <a:t>nginx</a:t>
            </a:r>
            <a:r>
              <a:rPr lang="en-US" sz="1100" dirty="0">
                <a:latin typeface="B612 Mono" panose="020B0609050000020004" pitchFamily="49" charset="77"/>
              </a:rPr>
              <a:t>-controller             </a:t>
            </a:r>
            <a:r>
              <a:rPr lang="en-US" sz="1100" dirty="0" err="1">
                <a:latin typeface="B612 Mono" panose="020B0609050000020004" pitchFamily="49" charset="77"/>
              </a:rPr>
              <a:t>LoadBalancer</a:t>
            </a:r>
            <a:r>
              <a:rPr lang="en-US" sz="1100" dirty="0">
                <a:latin typeface="B612 Mono" panose="020B0609050000020004" pitchFamily="49" charset="77"/>
              </a:rPr>
              <a:t>   10.245.40.221   174.138.112.66   80:32431/TCP,443:31364/TCP   5m39s</a:t>
            </a:r>
          </a:p>
          <a:p>
            <a:r>
              <a:rPr lang="en-US" sz="1100" dirty="0">
                <a:latin typeface="B612 Mono" panose="020B0609050000020004" pitchFamily="49" charset="77"/>
              </a:rPr>
              <a:t>ingress-</a:t>
            </a:r>
            <a:r>
              <a:rPr lang="en-US" sz="1100" dirty="0" err="1">
                <a:latin typeface="B612 Mono" panose="020B0609050000020004" pitchFamily="49" charset="77"/>
              </a:rPr>
              <a:t>nginx</a:t>
            </a:r>
            <a:r>
              <a:rPr lang="en-US" sz="1100" dirty="0">
                <a:latin typeface="B612 Mono" panose="020B0609050000020004" pitchFamily="49" charset="77"/>
              </a:rPr>
              <a:t>-controller-admission   </a:t>
            </a:r>
            <a:r>
              <a:rPr lang="en-US" sz="1100" dirty="0" err="1">
                <a:latin typeface="B612 Mono" panose="020B0609050000020004" pitchFamily="49" charset="77"/>
              </a:rPr>
              <a:t>ClusterIP</a:t>
            </a:r>
            <a:r>
              <a:rPr lang="en-US" sz="1100" dirty="0">
                <a:latin typeface="B612 Mono" panose="020B0609050000020004" pitchFamily="49" charset="77"/>
              </a:rPr>
              <a:t>      10.245.112.33   &lt;none&gt;           443/TCP                      5m39s</a:t>
            </a:r>
          </a:p>
          <a:p>
            <a:endParaRPr lang="en-US" sz="1100" dirty="0">
              <a:latin typeface="B612 Mono" panose="020B06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4269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7B18-0B63-7F49-85F5-74E051AC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DNS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F3A5-187F-5E4F-9336-1904D72D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 records:</a:t>
            </a:r>
          </a:p>
          <a:p>
            <a:pPr lvl="1"/>
            <a:r>
              <a:rPr lang="en-US" dirty="0"/>
              <a:t>www.cmpt433.persea.ca to 174.138.112.66</a:t>
            </a:r>
          </a:p>
          <a:p>
            <a:pPr lvl="1"/>
            <a:r>
              <a:rPr lang="en-US" dirty="0"/>
              <a:t>api.cmpt433.persea.ca to </a:t>
            </a:r>
            <a:r>
              <a:rPr lang="en-US" dirty="0">
                <a:latin typeface="+mj-lt"/>
              </a:rPr>
              <a:t>174.138.112.66</a:t>
            </a:r>
          </a:p>
          <a:p>
            <a:r>
              <a:rPr lang="en-US" dirty="0">
                <a:latin typeface="+mj-lt"/>
              </a:rPr>
              <a:t>These both point at the </a:t>
            </a:r>
            <a:r>
              <a:rPr lang="en-US" dirty="0" err="1">
                <a:latin typeface="+mj-lt"/>
              </a:rPr>
              <a:t>nginx</a:t>
            </a:r>
            <a:r>
              <a:rPr lang="en-US" dirty="0">
                <a:latin typeface="+mj-lt"/>
              </a:rPr>
              <a:t> 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4832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980303" y="2151727"/>
            <a:ext cx="1023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612 Mono" panose="020B0609050000020004" pitchFamily="49" charset="77"/>
              </a:rPr>
              <a:t>Test the DNS record:</a:t>
            </a:r>
          </a:p>
          <a:p>
            <a:endParaRPr lang="en-US" sz="1600" dirty="0">
              <a:latin typeface="B612 Mono" panose="020B0609050000020004" pitchFamily="49" charset="77"/>
            </a:endParaRPr>
          </a:p>
          <a:p>
            <a:r>
              <a:rPr lang="en-US" sz="1600" dirty="0">
                <a:latin typeface="B612 Mono" panose="020B0609050000020004" pitchFamily="49" charset="77"/>
              </a:rPr>
              <a:t>% curl http://www.cmpt433.persea.ca/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&lt;html&gt;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&lt;head&gt;&lt;title&gt;404 Not Found&lt;/title&gt;&lt;/head&gt;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&lt;body&gt;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&lt;center&gt;&lt;h1&gt;404 Not Found&lt;/h1&gt;&lt;/center&gt;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</a:t>
            </a:r>
            <a:r>
              <a:rPr lang="en-US" sz="1600" dirty="0" err="1">
                <a:latin typeface="B612 Mono" panose="020B0609050000020004" pitchFamily="49" charset="77"/>
              </a:rPr>
              <a:t>hr</a:t>
            </a:r>
            <a:r>
              <a:rPr lang="en-US" sz="1600" dirty="0">
                <a:latin typeface="B612 Mono" panose="020B0609050000020004" pitchFamily="49" charset="77"/>
              </a:rPr>
              <a:t>&gt;&lt;center&gt;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&lt;/center&gt;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&lt;/body&gt;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5639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CCA2-62DA-A94C-9EA6-8F192068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first deployment &amp;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4847-7375-A54D-9517-19BF51DE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“Echo” is a container that responds to HTTP requests with static content</a:t>
            </a:r>
          </a:p>
          <a:p>
            <a:r>
              <a:rPr lang="en-US" dirty="0"/>
              <a:t>Creating a Deployment specifies which container to use</a:t>
            </a:r>
          </a:p>
          <a:p>
            <a:pPr lvl="1"/>
            <a:r>
              <a:rPr lang="en-US" dirty="0"/>
              <a:t>This will create a </a:t>
            </a:r>
            <a:r>
              <a:rPr lang="en-US" dirty="0" err="1"/>
              <a:t>ReplicaSet</a:t>
            </a:r>
            <a:r>
              <a:rPr lang="en-US" dirty="0"/>
              <a:t> with the specified number of copies of the service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ReplicaSet</a:t>
            </a:r>
            <a:r>
              <a:rPr lang="en-US" dirty="0"/>
              <a:t> will create Pods</a:t>
            </a:r>
          </a:p>
          <a:p>
            <a:pPr lvl="1"/>
            <a:r>
              <a:rPr lang="en-US" dirty="0"/>
              <a:t>The Pods will each have a copy of the Echo container running</a:t>
            </a:r>
          </a:p>
        </p:txBody>
      </p:sp>
    </p:spTree>
    <p:extLst>
      <p:ext uri="{BB962C8B-B14F-4D97-AF65-F5344CB8AC3E}">
        <p14:creationId xmlns:p14="http://schemas.microsoft.com/office/powerpoint/2010/main" val="184513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980303" y="674400"/>
            <a:ext cx="102313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B612 Mono" panose="020B0609050000020004" pitchFamily="49" charset="77"/>
              </a:rPr>
              <a:t>apiVersion</a:t>
            </a:r>
            <a:r>
              <a:rPr lang="en-US" sz="1600" dirty="0">
                <a:latin typeface="B612 Mono" panose="020B0609050000020004" pitchFamily="49" charset="77"/>
              </a:rPr>
              <a:t>: apps/v1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kind: Deployment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metadata: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name: frontend-deployment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spec: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selector: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</a:t>
            </a:r>
            <a:r>
              <a:rPr lang="en-US" sz="1600" dirty="0" err="1">
                <a:latin typeface="B612 Mono" panose="020B0609050000020004" pitchFamily="49" charset="77"/>
              </a:rPr>
              <a:t>matchLabels</a:t>
            </a:r>
            <a:r>
              <a:rPr lang="en-US" sz="1600" dirty="0">
                <a:latin typeface="B612 Mono" panose="020B0609050000020004" pitchFamily="49" charset="77"/>
              </a:rPr>
              <a:t>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app: frontend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replicas: 2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template: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metadata: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labels: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app: frontend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spec: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containers: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- name: frontend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image: </a:t>
            </a:r>
            <a:r>
              <a:rPr lang="en-US" sz="1600" dirty="0" err="1">
                <a:latin typeface="B612 Mono" panose="020B0609050000020004" pitchFamily="49" charset="77"/>
              </a:rPr>
              <a:t>hashicorp</a:t>
            </a:r>
            <a:r>
              <a:rPr lang="en-US" sz="1600" dirty="0">
                <a:latin typeface="B612 Mono" panose="020B0609050000020004" pitchFamily="49" charset="77"/>
              </a:rPr>
              <a:t>/http-echo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</a:t>
            </a:r>
            <a:r>
              <a:rPr lang="en-US" sz="1600" dirty="0" err="1">
                <a:latin typeface="B612 Mono" panose="020B0609050000020004" pitchFamily="49" charset="77"/>
              </a:rPr>
              <a:t>args</a:t>
            </a:r>
            <a:r>
              <a:rPr lang="en-US" sz="1600" dirty="0">
                <a:latin typeface="B612 Mono" panose="020B0609050000020004" pitchFamily="49" charset="77"/>
              </a:rPr>
              <a:t>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- "-text=frontend"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ports: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- </a:t>
            </a:r>
            <a:r>
              <a:rPr lang="en-US" sz="1600" dirty="0" err="1">
                <a:latin typeface="B612 Mono" panose="020B0609050000020004" pitchFamily="49" charset="77"/>
              </a:rPr>
              <a:t>containerPort</a:t>
            </a:r>
            <a:r>
              <a:rPr lang="en-US" sz="1600" dirty="0">
                <a:latin typeface="B612 Mono" panose="020B0609050000020004" pitchFamily="49" charset="77"/>
              </a:rPr>
              <a:t>: 5678</a:t>
            </a:r>
          </a:p>
          <a:p>
            <a:endParaRPr lang="en-US" sz="1600" dirty="0">
              <a:latin typeface="B612 Mono" panose="020B06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2049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980303" y="2028616"/>
            <a:ext cx="102313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B612 Mono" panose="020B0609050000020004" pitchFamily="49" charset="77"/>
              </a:rPr>
              <a:t>apiVersion</a:t>
            </a:r>
            <a:r>
              <a:rPr lang="en-US" sz="1600" dirty="0">
                <a:latin typeface="B612 Mono" panose="020B0609050000020004" pitchFamily="49" charset="77"/>
              </a:rPr>
              <a:t>: v1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kind: Service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metadata: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name: frontend-service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spec: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selector: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app: frontend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ports: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- protocol: TCP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port: 80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</a:t>
            </a:r>
            <a:r>
              <a:rPr lang="en-US" sz="1600" dirty="0" err="1">
                <a:latin typeface="B612 Mono" panose="020B0609050000020004" pitchFamily="49" charset="77"/>
              </a:rPr>
              <a:t>targetPort</a:t>
            </a:r>
            <a:r>
              <a:rPr lang="en-US" sz="1600" dirty="0">
                <a:latin typeface="B612 Mono" panose="020B0609050000020004" pitchFamily="49" charset="77"/>
              </a:rPr>
              <a:t>: 5678</a:t>
            </a:r>
          </a:p>
        </p:txBody>
      </p:sp>
    </p:spTree>
    <p:extLst>
      <p:ext uri="{BB962C8B-B14F-4D97-AF65-F5344CB8AC3E}">
        <p14:creationId xmlns:p14="http://schemas.microsoft.com/office/powerpoint/2010/main" val="219336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900969" y="551289"/>
            <a:ext cx="1039006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612 Mono" panose="020B0609050000020004" pitchFamily="49" charset="77"/>
              </a:rPr>
              <a:t>% </a:t>
            </a:r>
            <a:r>
              <a:rPr lang="en-US" sz="1600" dirty="0" err="1">
                <a:latin typeface="B612 Mono" panose="020B0609050000020004" pitchFamily="49" charset="77"/>
              </a:rPr>
              <a:t>kubectl</a:t>
            </a:r>
            <a:r>
              <a:rPr lang="en-US" sz="1600" dirty="0">
                <a:latin typeface="B612 Mono" panose="020B0609050000020004" pitchFamily="49" charset="77"/>
              </a:rPr>
              <a:t> apply -f 02-frontend-deployment.yaml</a:t>
            </a:r>
          </a:p>
          <a:p>
            <a:endParaRPr lang="en-US" sz="1600" dirty="0">
              <a:latin typeface="B612 Mono" panose="020B0609050000020004" pitchFamily="49" charset="77"/>
            </a:endParaRPr>
          </a:p>
          <a:p>
            <a:r>
              <a:rPr lang="en-US" sz="1600" b="1" dirty="0">
                <a:latin typeface="B612 Mono" panose="020B0609050000020004" pitchFamily="49" charset="77"/>
              </a:rPr>
              <a:t># Inspect the created objects:</a:t>
            </a:r>
          </a:p>
          <a:p>
            <a:endParaRPr lang="en-US" sz="1600" dirty="0">
              <a:latin typeface="B612 Mono" panose="020B0609050000020004" pitchFamily="49" charset="77"/>
            </a:endParaRPr>
          </a:p>
          <a:p>
            <a:r>
              <a:rPr lang="en-US" sz="1600" dirty="0">
                <a:latin typeface="B612 Mono" panose="020B0609050000020004" pitchFamily="49" charset="77"/>
              </a:rPr>
              <a:t>% </a:t>
            </a:r>
            <a:r>
              <a:rPr lang="en-US" sz="1600" dirty="0" err="1">
                <a:latin typeface="B612 Mono" panose="020B0609050000020004" pitchFamily="49" charset="77"/>
              </a:rPr>
              <a:t>kubectl</a:t>
            </a:r>
            <a:r>
              <a:rPr lang="en-US" sz="1600" dirty="0">
                <a:latin typeface="B612 Mono" panose="020B0609050000020004" pitchFamily="49" charset="77"/>
              </a:rPr>
              <a:t> get deployments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NAME                  READY   UP-TO-DATE   AVAILABLE   AGE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frontend-deployment   2/2     2            2           94s</a:t>
            </a:r>
          </a:p>
          <a:p>
            <a:endParaRPr lang="en-US" sz="1600" dirty="0">
              <a:latin typeface="B612 Mono" panose="020B0609050000020004" pitchFamily="49" charset="77"/>
            </a:endParaRPr>
          </a:p>
          <a:p>
            <a:r>
              <a:rPr lang="en-US" sz="1600" dirty="0">
                <a:latin typeface="B612 Mono" panose="020B0609050000020004" pitchFamily="49" charset="77"/>
              </a:rPr>
              <a:t>% </a:t>
            </a:r>
            <a:r>
              <a:rPr lang="en-US" sz="1600" dirty="0" err="1">
                <a:latin typeface="B612 Mono" panose="020B0609050000020004" pitchFamily="49" charset="77"/>
              </a:rPr>
              <a:t>kubectl</a:t>
            </a:r>
            <a:r>
              <a:rPr lang="en-US" sz="1600" dirty="0">
                <a:latin typeface="B612 Mono" panose="020B0609050000020004" pitchFamily="49" charset="77"/>
              </a:rPr>
              <a:t> get </a:t>
            </a:r>
            <a:r>
              <a:rPr lang="en-US" sz="1600" dirty="0" err="1">
                <a:latin typeface="B612 Mono" panose="020B0609050000020004" pitchFamily="49" charset="77"/>
              </a:rPr>
              <a:t>replicasets</a:t>
            </a:r>
            <a:endParaRPr lang="en-US" sz="1600" dirty="0">
              <a:latin typeface="B612 Mono" panose="020B0609050000020004" pitchFamily="49" charset="77"/>
            </a:endParaRPr>
          </a:p>
          <a:p>
            <a:r>
              <a:rPr lang="en-US" sz="1600" dirty="0">
                <a:latin typeface="B612 Mono" panose="020B0609050000020004" pitchFamily="49" charset="77"/>
              </a:rPr>
              <a:t>NAME                             DESIRED   CURRENT   READY   AGE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frontend-deployment-69bdb54649   2         2         2       90s</a:t>
            </a:r>
          </a:p>
          <a:p>
            <a:endParaRPr lang="en-US" sz="1600" dirty="0">
              <a:latin typeface="B612 Mono" panose="020B0609050000020004" pitchFamily="49" charset="77"/>
            </a:endParaRPr>
          </a:p>
          <a:p>
            <a:r>
              <a:rPr lang="en-US" sz="1600" dirty="0">
                <a:latin typeface="B612 Mono" panose="020B0609050000020004" pitchFamily="49" charset="77"/>
              </a:rPr>
              <a:t>% </a:t>
            </a:r>
            <a:r>
              <a:rPr lang="en-US" sz="1600" dirty="0" err="1">
                <a:latin typeface="B612 Mono" panose="020B0609050000020004" pitchFamily="49" charset="77"/>
              </a:rPr>
              <a:t>kubectl</a:t>
            </a:r>
            <a:r>
              <a:rPr lang="en-US" sz="1600" dirty="0">
                <a:latin typeface="B612 Mono" panose="020B0609050000020004" pitchFamily="49" charset="77"/>
              </a:rPr>
              <a:t> get pods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NAME                                   READY   STATUS    RESTARTS   AGE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frontend-deployment-69bdb54649-c452z   1/1     Running   0          23s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frontend-deployment-69bdb54649-dhpvw   1/1     Running   0          23s</a:t>
            </a:r>
          </a:p>
          <a:p>
            <a:endParaRPr lang="en-US" sz="1600" dirty="0">
              <a:latin typeface="B612 Mono" panose="020B0609050000020004" pitchFamily="49" charset="77"/>
            </a:endParaRPr>
          </a:p>
          <a:p>
            <a:r>
              <a:rPr lang="en-US" sz="1600" dirty="0">
                <a:latin typeface="B612 Mono" panose="020B0609050000020004" pitchFamily="49" charset="77"/>
              </a:rPr>
              <a:t>% </a:t>
            </a:r>
            <a:r>
              <a:rPr lang="en-US" sz="1600" dirty="0" err="1">
                <a:latin typeface="B612 Mono" panose="020B0609050000020004" pitchFamily="49" charset="77"/>
              </a:rPr>
              <a:t>kubectl</a:t>
            </a:r>
            <a:r>
              <a:rPr lang="en-US" sz="1600" dirty="0">
                <a:latin typeface="B612 Mono" panose="020B0609050000020004" pitchFamily="49" charset="77"/>
              </a:rPr>
              <a:t> get services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NAME               TYPE        CLUSTER-IP       EXTERNAL-IP   PORT(S)   AGE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frontend-service   </a:t>
            </a:r>
            <a:r>
              <a:rPr lang="en-US" sz="1600" dirty="0" err="1">
                <a:latin typeface="B612 Mono" panose="020B0609050000020004" pitchFamily="49" charset="77"/>
              </a:rPr>
              <a:t>ClusterIP</a:t>
            </a:r>
            <a:r>
              <a:rPr lang="en-US" sz="1600" dirty="0">
                <a:latin typeface="B612 Mono" panose="020B0609050000020004" pitchFamily="49" charset="77"/>
              </a:rPr>
              <a:t>   10.245.129.102   &lt;none&gt;        80/TCP    2m16s</a:t>
            </a:r>
          </a:p>
          <a:p>
            <a:r>
              <a:rPr lang="en-US" sz="1600" dirty="0" err="1">
                <a:latin typeface="B612 Mono" panose="020B0609050000020004" pitchFamily="49" charset="77"/>
              </a:rPr>
              <a:t>kubernetes</a:t>
            </a:r>
            <a:r>
              <a:rPr lang="en-US" sz="1600" dirty="0">
                <a:latin typeface="B612 Mono" panose="020B0609050000020004" pitchFamily="49" charset="77"/>
              </a:rPr>
              <a:t>         </a:t>
            </a:r>
            <a:r>
              <a:rPr lang="en-US" sz="1600" dirty="0" err="1">
                <a:latin typeface="B612 Mono" panose="020B0609050000020004" pitchFamily="49" charset="77"/>
              </a:rPr>
              <a:t>ClusterIP</a:t>
            </a:r>
            <a:r>
              <a:rPr lang="en-US" sz="1600" dirty="0">
                <a:latin typeface="B612 Mono" panose="020B0609050000020004" pitchFamily="49" charset="77"/>
              </a:rPr>
              <a:t>   10.245.0.1       &lt;none&gt;        443/TCP   62m</a:t>
            </a:r>
          </a:p>
          <a:p>
            <a:endParaRPr lang="en-US" sz="1600" dirty="0">
              <a:latin typeface="B612 Mono" panose="020B0609050000020004" pitchFamily="49" charset="77"/>
            </a:endParaRPr>
          </a:p>
          <a:p>
            <a:endParaRPr lang="en-US" sz="1600" dirty="0">
              <a:latin typeface="B612 Mono" panose="020B06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82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D1DC-C41D-DD44-AA47-7FE9C613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all about,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9200-53A6-AE41-A7A5-D024DBF1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rollouts and rollbacks</a:t>
            </a:r>
          </a:p>
          <a:p>
            <a:r>
              <a:rPr lang="en-US" dirty="0"/>
              <a:t>Service discovery and load balancing</a:t>
            </a:r>
          </a:p>
          <a:p>
            <a:r>
              <a:rPr lang="en-US" dirty="0"/>
              <a:t>Secrets and configuration management</a:t>
            </a:r>
          </a:p>
          <a:p>
            <a:r>
              <a:rPr lang="en-US" dirty="0"/>
              <a:t>Horizontal scaling</a:t>
            </a:r>
          </a:p>
          <a:p>
            <a:r>
              <a:rPr lang="en-US" dirty="0"/>
              <a:t>Failure recovery</a:t>
            </a:r>
          </a:p>
        </p:txBody>
      </p:sp>
    </p:spTree>
    <p:extLst>
      <p:ext uri="{BB962C8B-B14F-4D97-AF65-F5344CB8AC3E}">
        <p14:creationId xmlns:p14="http://schemas.microsoft.com/office/powerpoint/2010/main" val="371569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152A-09E3-954F-B664-5C6272B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Ingress so that we can access from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99DC-75AD-334C-A09E-E11ADD54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the Ingress, the Ingress Controller won’t route anything to our Pods</a:t>
            </a:r>
          </a:p>
          <a:p>
            <a:r>
              <a:rPr lang="en-US" dirty="0"/>
              <a:t>The Ingress Controller is the only thing with an Internet-facing IP, so… if it doesn’t let traffic in, there’s no other way to access the service</a:t>
            </a:r>
          </a:p>
        </p:txBody>
      </p:sp>
    </p:spTree>
    <p:extLst>
      <p:ext uri="{BB962C8B-B14F-4D97-AF65-F5344CB8AC3E}">
        <p14:creationId xmlns:p14="http://schemas.microsoft.com/office/powerpoint/2010/main" val="110667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900969" y="1289953"/>
            <a:ext cx="1039006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B612 Mono" panose="020B0609050000020004" pitchFamily="49" charset="77"/>
              </a:rPr>
              <a:t>apiVersion</a:t>
            </a:r>
            <a:r>
              <a:rPr lang="en-US" sz="1600" dirty="0">
                <a:latin typeface="B612 Mono" panose="020B0609050000020004" pitchFamily="49" charset="77"/>
              </a:rPr>
              <a:t>: networking.k8s.io/v1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kind: Ingress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metadata: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name: frontend-ingress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spec: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rules: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- host: www.cmpt433.persea.ca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http: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paths: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- </a:t>
            </a:r>
            <a:r>
              <a:rPr lang="en-US" sz="1600" dirty="0" err="1">
                <a:latin typeface="B612 Mono" panose="020B0609050000020004" pitchFamily="49" charset="77"/>
              </a:rPr>
              <a:t>pathType</a:t>
            </a:r>
            <a:r>
              <a:rPr lang="en-US" sz="1600" dirty="0">
                <a:latin typeface="B612 Mono" panose="020B0609050000020004" pitchFamily="49" charset="77"/>
              </a:rPr>
              <a:t>: Prefix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path: "/"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backend: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  service: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    name: frontend-service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    port: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              number: 80</a:t>
            </a:r>
          </a:p>
          <a:p>
            <a:endParaRPr lang="en-US" sz="1600" dirty="0">
              <a:latin typeface="B612 Mono" panose="020B06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920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900969" y="1289953"/>
            <a:ext cx="103900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612 Mono" panose="020B0609050000020004" pitchFamily="49" charset="77"/>
              </a:rPr>
              <a:t>% curl http://www.cmpt433.persea.ca/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&lt;html&gt;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&lt;head&gt;&lt;title&gt;404 Not Found&lt;/title&gt;&lt;/head&gt;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&lt;body&gt;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&lt;center&gt;&lt;h1&gt;404 Not Found&lt;/h1&gt;&lt;/center&gt;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</a:t>
            </a:r>
            <a:r>
              <a:rPr lang="en-US" sz="1600" dirty="0" err="1">
                <a:latin typeface="B612 Mono" panose="020B0609050000020004" pitchFamily="49" charset="77"/>
              </a:rPr>
              <a:t>hr</a:t>
            </a:r>
            <a:r>
              <a:rPr lang="en-US" sz="1600" dirty="0">
                <a:latin typeface="B612 Mono" panose="020B0609050000020004" pitchFamily="49" charset="77"/>
              </a:rPr>
              <a:t>&gt;&lt;center&gt;</a:t>
            </a:r>
            <a:r>
              <a:rPr lang="en-US" sz="1600" dirty="0" err="1">
                <a:latin typeface="B612 Mono" panose="020B0609050000020004" pitchFamily="49" charset="77"/>
              </a:rPr>
              <a:t>nginx</a:t>
            </a:r>
            <a:r>
              <a:rPr lang="en-US" sz="1600" dirty="0">
                <a:latin typeface="B612 Mono" panose="020B0609050000020004" pitchFamily="49" charset="77"/>
              </a:rPr>
              <a:t>&lt;/center&gt;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&lt;/body&gt;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&lt;/html&gt;</a:t>
            </a:r>
          </a:p>
          <a:p>
            <a:endParaRPr lang="en-US" sz="1600" dirty="0">
              <a:latin typeface="B612 Mono" panose="020B0609050000020004" pitchFamily="49" charset="77"/>
            </a:endParaRPr>
          </a:p>
          <a:p>
            <a:r>
              <a:rPr lang="en-US" sz="1600" dirty="0">
                <a:latin typeface="B612 Mono" panose="020B0609050000020004" pitchFamily="49" charset="77"/>
              </a:rPr>
              <a:t>% </a:t>
            </a:r>
            <a:r>
              <a:rPr lang="en-US" sz="1600" dirty="0" err="1">
                <a:latin typeface="B612 Mono" panose="020B0609050000020004" pitchFamily="49" charset="77"/>
              </a:rPr>
              <a:t>kubectl</a:t>
            </a:r>
            <a:r>
              <a:rPr lang="en-US" sz="1600" dirty="0">
                <a:latin typeface="B612 Mono" panose="020B0609050000020004" pitchFamily="49" charset="77"/>
              </a:rPr>
              <a:t> apply -f 03-frontend-ingress.yaml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ingress.networking.k8s.io/frontend-ingress created</a:t>
            </a:r>
          </a:p>
          <a:p>
            <a:endParaRPr lang="en-US" sz="1600" dirty="0">
              <a:latin typeface="B612 Mono" panose="020B0609050000020004" pitchFamily="49" charset="77"/>
            </a:endParaRPr>
          </a:p>
          <a:p>
            <a:r>
              <a:rPr lang="en-US" sz="1600" dirty="0">
                <a:latin typeface="B612 Mono" panose="020B0609050000020004" pitchFamily="49" charset="77"/>
              </a:rPr>
              <a:t>% curl http://www.cmpt433.persea.ca/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303327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3EC1-BF8F-A24C-B47D-9B4790BC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B2D1-1762-6644-839D-F94BBC9B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goes exactly the same as the Frontend</a:t>
            </a:r>
          </a:p>
          <a:p>
            <a:pPr lvl="1"/>
            <a:r>
              <a:rPr lang="en-US" dirty="0"/>
              <a:t>Create a Deployment (which creates a </a:t>
            </a:r>
            <a:r>
              <a:rPr lang="en-US" dirty="0" err="1"/>
              <a:t>ReplicaSet</a:t>
            </a:r>
            <a:r>
              <a:rPr lang="en-US" dirty="0"/>
              <a:t> and Pods)</a:t>
            </a:r>
          </a:p>
          <a:p>
            <a:pPr lvl="1"/>
            <a:r>
              <a:rPr lang="en-US" dirty="0"/>
              <a:t>Create a Service so that nodes </a:t>
            </a:r>
            <a:r>
              <a:rPr lang="en-US" i="1" dirty="0"/>
              <a:t>inside</a:t>
            </a:r>
            <a:r>
              <a:rPr lang="en-US" dirty="0"/>
              <a:t> the cluster can talk to it</a:t>
            </a:r>
          </a:p>
          <a:p>
            <a:pPr lvl="1"/>
            <a:r>
              <a:rPr lang="en-US" dirty="0"/>
              <a:t>Create an Ingress so that it’s exposed to the Internet through the Ingress Controller</a:t>
            </a:r>
          </a:p>
          <a:p>
            <a:r>
              <a:rPr lang="en-US" dirty="0"/>
              <a:t>I did it all in one step (see 04-backend.yaml)</a:t>
            </a:r>
          </a:p>
        </p:txBody>
      </p:sp>
    </p:spTree>
    <p:extLst>
      <p:ext uri="{BB962C8B-B14F-4D97-AF65-F5344CB8AC3E}">
        <p14:creationId xmlns:p14="http://schemas.microsoft.com/office/powerpoint/2010/main" val="60541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900969" y="2151727"/>
            <a:ext cx="103900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612 Mono" panose="020B0609050000020004" pitchFamily="49" charset="77"/>
              </a:rPr>
              <a:t>% </a:t>
            </a:r>
            <a:r>
              <a:rPr lang="en-US" sz="1600" dirty="0" err="1">
                <a:latin typeface="B612 Mono" panose="020B0609050000020004" pitchFamily="49" charset="77"/>
              </a:rPr>
              <a:t>kubectl</a:t>
            </a:r>
            <a:r>
              <a:rPr lang="en-US" sz="1600" dirty="0">
                <a:latin typeface="B612 Mono" panose="020B0609050000020004" pitchFamily="49" charset="77"/>
              </a:rPr>
              <a:t> apply -f 04-backend.yaml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service/backend-service created</a:t>
            </a:r>
          </a:p>
          <a:p>
            <a:r>
              <a:rPr lang="en-US" sz="1600" dirty="0" err="1">
                <a:latin typeface="B612 Mono" panose="020B0609050000020004" pitchFamily="49" charset="77"/>
              </a:rPr>
              <a:t>deployment.apps</a:t>
            </a:r>
            <a:r>
              <a:rPr lang="en-US" sz="1600" dirty="0">
                <a:latin typeface="B612 Mono" panose="020B0609050000020004" pitchFamily="49" charset="77"/>
              </a:rPr>
              <a:t>/backend-deployment created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ingress.networking.k8s.io/backend-ingress created</a:t>
            </a:r>
          </a:p>
          <a:p>
            <a:endParaRPr lang="en-US" sz="1600" dirty="0">
              <a:latin typeface="B612 Mono" panose="020B0609050000020004" pitchFamily="49" charset="77"/>
            </a:endParaRPr>
          </a:p>
          <a:p>
            <a:r>
              <a:rPr lang="en-US" sz="1600" dirty="0">
                <a:latin typeface="B612 Mono" panose="020B0609050000020004" pitchFamily="49" charset="77"/>
              </a:rPr>
              <a:t>% curl http://www.cmpt433.persea.ca/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frontend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% curl http://api.cmpt433.persea.ca/</a:t>
            </a:r>
          </a:p>
          <a:p>
            <a:r>
              <a:rPr lang="en-US" sz="1600" dirty="0">
                <a:latin typeface="B612 Mono" panose="020B0609050000020004" pitchFamily="49" charset="77"/>
              </a:rPr>
              <a:t>backend</a:t>
            </a:r>
          </a:p>
          <a:p>
            <a:endParaRPr lang="en-US" sz="1600" dirty="0">
              <a:latin typeface="B612 Mono" panose="020B06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036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60B8-3E6D-AF49-82A6-7C12CDE2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Trick: Adding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BEF7-39A4-A446-84BA-BA1B5FE3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LetsEncrypt</a:t>
            </a:r>
            <a:r>
              <a:rPr lang="en-US" dirty="0"/>
              <a:t> is a service that provides free HTTPS/TLS certificates!</a:t>
            </a:r>
          </a:p>
          <a:p>
            <a:r>
              <a:rPr lang="en-US" dirty="0"/>
              <a:t>Cert-</a:t>
            </a:r>
            <a:r>
              <a:rPr lang="en-US" dirty="0" err="1"/>
              <a:t>manager.io</a:t>
            </a:r>
            <a:r>
              <a:rPr lang="en-US" dirty="0"/>
              <a:t> gets installed into your cluster and automatically provisions certificates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2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900969" y="610136"/>
            <a:ext cx="1039006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612 Mono" panose="020B0609050000020004" pitchFamily="49" charset="77"/>
              </a:rPr>
              <a:t>% </a:t>
            </a:r>
            <a:r>
              <a:rPr lang="en-US" sz="1000" dirty="0" err="1">
                <a:latin typeface="B612 Mono" panose="020B0609050000020004" pitchFamily="49" charset="77"/>
              </a:rPr>
              <a:t>kubectl</a:t>
            </a:r>
            <a:r>
              <a:rPr lang="en-US" sz="1000" dirty="0">
                <a:latin typeface="B612 Mono" panose="020B0609050000020004" pitchFamily="49" charset="77"/>
              </a:rPr>
              <a:t> apply -f 05-cert-manager.yaml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customresourcedefinition.apiextensions.k8s.io/</a:t>
            </a:r>
            <a:r>
              <a:rPr lang="en-US" sz="1000" dirty="0" err="1">
                <a:latin typeface="B612 Mono" panose="020B0609050000020004" pitchFamily="49" charset="77"/>
              </a:rPr>
              <a:t>certificaterequests.cert-manager.io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customresourcedefinition.apiextensions.k8s.io/</a:t>
            </a:r>
            <a:r>
              <a:rPr lang="en-US" sz="1000" dirty="0" err="1">
                <a:latin typeface="B612 Mono" panose="020B0609050000020004" pitchFamily="49" charset="77"/>
              </a:rPr>
              <a:t>certificates.cert-manager.io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customresourcedefinition.apiextensions.k8s.io/</a:t>
            </a:r>
            <a:r>
              <a:rPr lang="en-US" sz="1000" dirty="0" err="1">
                <a:latin typeface="B612 Mono" panose="020B0609050000020004" pitchFamily="49" charset="77"/>
              </a:rPr>
              <a:t>challenges.acme.cert-manager.io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customresourcedefinition.apiextensions.k8s.io/</a:t>
            </a:r>
            <a:r>
              <a:rPr lang="en-US" sz="1000" dirty="0" err="1">
                <a:latin typeface="B612 Mono" panose="020B0609050000020004" pitchFamily="49" charset="77"/>
              </a:rPr>
              <a:t>clusterissuers.cert-manager.io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customresourcedefinition.apiextensions.k8s.io/</a:t>
            </a:r>
            <a:r>
              <a:rPr lang="en-US" sz="1000" dirty="0" err="1">
                <a:latin typeface="B612 Mono" panose="020B0609050000020004" pitchFamily="49" charset="77"/>
              </a:rPr>
              <a:t>issuers.cert-manager.io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customresourcedefinition.apiextensions.k8s.io/</a:t>
            </a:r>
            <a:r>
              <a:rPr lang="en-US" sz="1000" dirty="0" err="1">
                <a:latin typeface="B612 Mono" panose="020B0609050000020004" pitchFamily="49" charset="77"/>
              </a:rPr>
              <a:t>orders.acme.cert-manager.io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namespace/cert-manager created</a:t>
            </a:r>
          </a:p>
          <a:p>
            <a:r>
              <a:rPr lang="en-US" sz="1000" dirty="0" err="1">
                <a:latin typeface="B612 Mono" panose="020B0609050000020004" pitchFamily="49" charset="77"/>
              </a:rPr>
              <a:t>serviceaccount</a:t>
            </a:r>
            <a:r>
              <a:rPr lang="en-US" sz="1000" dirty="0">
                <a:latin typeface="B612 Mono" panose="020B0609050000020004" pitchFamily="49" charset="77"/>
              </a:rPr>
              <a:t>/cert-manager-</a:t>
            </a:r>
            <a:r>
              <a:rPr lang="en-US" sz="1000" dirty="0" err="1">
                <a:latin typeface="B612 Mono" panose="020B0609050000020004" pitchFamily="49" charset="77"/>
              </a:rPr>
              <a:t>cainjector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 err="1">
                <a:latin typeface="B612 Mono" panose="020B0609050000020004" pitchFamily="49" charset="77"/>
              </a:rPr>
              <a:t>serviceaccount</a:t>
            </a:r>
            <a:r>
              <a:rPr lang="en-US" sz="1000" dirty="0">
                <a:latin typeface="B612 Mono" panose="020B0609050000020004" pitchFamily="49" charset="77"/>
              </a:rPr>
              <a:t>/cert-manager created</a:t>
            </a:r>
          </a:p>
          <a:p>
            <a:r>
              <a:rPr lang="en-US" sz="1000" dirty="0" err="1">
                <a:latin typeface="B612 Mono" panose="020B0609050000020004" pitchFamily="49" charset="77"/>
              </a:rPr>
              <a:t>serviceaccount</a:t>
            </a:r>
            <a:r>
              <a:rPr lang="en-US" sz="1000" dirty="0">
                <a:latin typeface="B612 Mono" panose="020B0609050000020004" pitchFamily="49" charset="77"/>
              </a:rPr>
              <a:t>/cert-manager-webhook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clusterrole.rbac.authorization.k8s.io/cert-manager-</a:t>
            </a:r>
            <a:r>
              <a:rPr lang="en-US" sz="1000" dirty="0" err="1">
                <a:latin typeface="B612 Mono" panose="020B0609050000020004" pitchFamily="49" charset="77"/>
              </a:rPr>
              <a:t>cainjector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clusterrole.rbac.authorization.k8s.io/cert-manager-controller-issuers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clusterrole.rbac.authorization.k8s.io/cert-manager-controller-</a:t>
            </a:r>
            <a:r>
              <a:rPr lang="en-US" sz="1000" dirty="0" err="1">
                <a:latin typeface="B612 Mono" panose="020B0609050000020004" pitchFamily="49" charset="77"/>
              </a:rPr>
              <a:t>clusterissuers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clusterrole.rbac.authorization.k8s.io/cert-manager-controller-certificates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clusterrole.rbac.authorization.k8s.io/cert-manager-controller-orders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clusterrole.rbac.authorization.k8s.io/cert-manager-controller-challenges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clusterrole.rbac.authorization.k8s.io/cert-manager-controller-ingress-shim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clusterrole.rbac.authorization.k8s.io/cert-manager-view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clusterrole.rbac.authorization.k8s.io/cert-manager-edit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clusterrolebinding.rbac.authorization.k8s.io/cert-manager-</a:t>
            </a:r>
            <a:r>
              <a:rPr lang="en-US" sz="1000" dirty="0" err="1">
                <a:latin typeface="B612 Mono" panose="020B0609050000020004" pitchFamily="49" charset="77"/>
              </a:rPr>
              <a:t>cainjector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clusterrolebinding.rbac.authorization.k8s.io/cert-manager-controller-issuers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clusterrolebinding.rbac.authorization.k8s.io/cert-manager-controller-</a:t>
            </a:r>
            <a:r>
              <a:rPr lang="en-US" sz="1000" dirty="0" err="1">
                <a:latin typeface="B612 Mono" panose="020B0609050000020004" pitchFamily="49" charset="77"/>
              </a:rPr>
              <a:t>clusterissuers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clusterrolebinding.rbac.authorization.k8s.io/cert-manager-controller-certificates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clusterrolebinding.rbac.authorization.k8s.io/cert-manager-controller-orders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clusterrolebinding.rbac.authorization.k8s.io/cert-manager-controller-challenges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clusterrolebinding.rbac.authorization.k8s.io/cert-manager-controller-ingress-shim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role.rbac.authorization.k8s.io/</a:t>
            </a:r>
            <a:r>
              <a:rPr lang="en-US" sz="1000" dirty="0" err="1">
                <a:latin typeface="B612 Mono" panose="020B0609050000020004" pitchFamily="49" charset="77"/>
              </a:rPr>
              <a:t>cert-manager-cainjector:leaderelection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role.rbac.authorization.k8s.io/</a:t>
            </a:r>
            <a:r>
              <a:rPr lang="en-US" sz="1000" dirty="0" err="1">
                <a:latin typeface="B612 Mono" panose="020B0609050000020004" pitchFamily="49" charset="77"/>
              </a:rPr>
              <a:t>cert-manager:leaderelection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role.rbac.authorization.k8s.io/</a:t>
            </a:r>
            <a:r>
              <a:rPr lang="en-US" sz="1000" dirty="0" err="1">
                <a:latin typeface="B612 Mono" panose="020B0609050000020004" pitchFamily="49" charset="77"/>
              </a:rPr>
              <a:t>cert-manager-webhook:dynamic-serving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rolebinding.rbac.authorization.k8s.io/</a:t>
            </a:r>
            <a:r>
              <a:rPr lang="en-US" sz="1000" dirty="0" err="1">
                <a:latin typeface="B612 Mono" panose="020B0609050000020004" pitchFamily="49" charset="77"/>
              </a:rPr>
              <a:t>cert-manager-cainjector:leaderelection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rolebinding.rbac.authorization.k8s.io/</a:t>
            </a:r>
            <a:r>
              <a:rPr lang="en-US" sz="1000" dirty="0" err="1">
                <a:latin typeface="B612 Mono" panose="020B0609050000020004" pitchFamily="49" charset="77"/>
              </a:rPr>
              <a:t>cert-manager:leaderelection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rolebinding.rbac.authorization.k8s.io/</a:t>
            </a:r>
            <a:r>
              <a:rPr lang="en-US" sz="1000" dirty="0" err="1">
                <a:latin typeface="B612 Mono" panose="020B0609050000020004" pitchFamily="49" charset="77"/>
              </a:rPr>
              <a:t>cert-manager-webhook:dynamic-serving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service/cert-manager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service/cert-manager-webhook created</a:t>
            </a:r>
          </a:p>
          <a:p>
            <a:r>
              <a:rPr lang="en-US" sz="1000" dirty="0" err="1">
                <a:latin typeface="B612 Mono" panose="020B0609050000020004" pitchFamily="49" charset="77"/>
              </a:rPr>
              <a:t>deployment.apps</a:t>
            </a:r>
            <a:r>
              <a:rPr lang="en-US" sz="1000" dirty="0">
                <a:latin typeface="B612 Mono" panose="020B0609050000020004" pitchFamily="49" charset="77"/>
              </a:rPr>
              <a:t>/cert-manager-</a:t>
            </a:r>
            <a:r>
              <a:rPr lang="en-US" sz="1000" dirty="0" err="1">
                <a:latin typeface="B612 Mono" panose="020B0609050000020004" pitchFamily="49" charset="77"/>
              </a:rPr>
              <a:t>cainjector</a:t>
            </a:r>
            <a:r>
              <a:rPr lang="en-US" sz="1000" dirty="0">
                <a:latin typeface="B612 Mono" panose="020B0609050000020004" pitchFamily="49" charset="77"/>
              </a:rPr>
              <a:t> created</a:t>
            </a:r>
          </a:p>
          <a:p>
            <a:r>
              <a:rPr lang="en-US" sz="1000" dirty="0" err="1">
                <a:latin typeface="B612 Mono" panose="020B0609050000020004" pitchFamily="49" charset="77"/>
              </a:rPr>
              <a:t>deployment.apps</a:t>
            </a:r>
            <a:r>
              <a:rPr lang="en-US" sz="1000" dirty="0">
                <a:latin typeface="B612 Mono" panose="020B0609050000020004" pitchFamily="49" charset="77"/>
              </a:rPr>
              <a:t>/cert-manager created</a:t>
            </a:r>
          </a:p>
          <a:p>
            <a:r>
              <a:rPr lang="en-US" sz="1000" dirty="0" err="1">
                <a:latin typeface="B612 Mono" panose="020B0609050000020004" pitchFamily="49" charset="77"/>
              </a:rPr>
              <a:t>deployment.apps</a:t>
            </a:r>
            <a:r>
              <a:rPr lang="en-US" sz="1000" dirty="0">
                <a:latin typeface="B612 Mono" panose="020B0609050000020004" pitchFamily="49" charset="77"/>
              </a:rPr>
              <a:t>/cert-manager-webhook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mutatingwebhookconfiguration.admissionregistration.k8s.io/cert-manager-webhook created</a:t>
            </a:r>
          </a:p>
          <a:p>
            <a:r>
              <a:rPr lang="en-US" sz="1000" dirty="0">
                <a:latin typeface="B612 Mono" panose="020B0609050000020004" pitchFamily="49" charset="77"/>
              </a:rPr>
              <a:t>validatingwebhookconfiguration.admissionregistration.k8s.io/cert-manager-webhook created</a:t>
            </a:r>
          </a:p>
        </p:txBody>
      </p:sp>
    </p:spTree>
    <p:extLst>
      <p:ext uri="{BB962C8B-B14F-4D97-AF65-F5344CB8AC3E}">
        <p14:creationId xmlns:p14="http://schemas.microsoft.com/office/powerpoint/2010/main" val="3006489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900969" y="1628507"/>
            <a:ext cx="103900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612 Mono" panose="020B0609050000020004" pitchFamily="49" charset="77"/>
              </a:rPr>
              <a:t>% </a:t>
            </a:r>
            <a:r>
              <a:rPr lang="en-US" sz="1200" dirty="0" err="1">
                <a:latin typeface="B612 Mono" panose="020B0609050000020004" pitchFamily="49" charset="77"/>
              </a:rPr>
              <a:t>kubectl</a:t>
            </a:r>
            <a:r>
              <a:rPr lang="en-US" sz="1200" dirty="0">
                <a:latin typeface="B612 Mono" panose="020B0609050000020004" pitchFamily="49" charset="77"/>
              </a:rPr>
              <a:t> get all --namespace=cert-manager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NAME                                          READY   STATUS    RESTARTS   AGE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pod/cert-manager-5597cff495-pst2q             1/1     Running   0          6m1s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pod/cert-manager-cainjector-bd5f9c764-mfcp7   1/1     Running   0          6m1s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pod/cert-manager-webhook-5f57f59fbc-gltt8     1/1     Running   0          6m</a:t>
            </a:r>
          </a:p>
          <a:p>
            <a:endParaRPr lang="en-US" sz="1200" dirty="0">
              <a:latin typeface="B612 Mono" panose="020B0609050000020004" pitchFamily="49" charset="77"/>
            </a:endParaRPr>
          </a:p>
          <a:p>
            <a:r>
              <a:rPr lang="en-US" sz="1200" dirty="0">
                <a:latin typeface="B612 Mono" panose="020B0609050000020004" pitchFamily="49" charset="77"/>
              </a:rPr>
              <a:t>NAME                           TYPE        CLUSTER-IP       EXTERNAL-IP   PORT(S)    AGE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service/cert-manager           </a:t>
            </a:r>
            <a:r>
              <a:rPr lang="en-US" sz="1200" dirty="0" err="1">
                <a:latin typeface="B612 Mono" panose="020B0609050000020004" pitchFamily="49" charset="77"/>
              </a:rPr>
              <a:t>ClusterIP</a:t>
            </a:r>
            <a:r>
              <a:rPr lang="en-US" sz="1200" dirty="0">
                <a:latin typeface="B612 Mono" panose="020B0609050000020004" pitchFamily="49" charset="77"/>
              </a:rPr>
              <a:t>   10.245.187.7     &lt;none&gt;        9402/TCP   6m1s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service/cert-manager-webhook   </a:t>
            </a:r>
            <a:r>
              <a:rPr lang="en-US" sz="1200" dirty="0" err="1">
                <a:latin typeface="B612 Mono" panose="020B0609050000020004" pitchFamily="49" charset="77"/>
              </a:rPr>
              <a:t>ClusterIP</a:t>
            </a:r>
            <a:r>
              <a:rPr lang="en-US" sz="1200" dirty="0">
                <a:latin typeface="B612 Mono" panose="020B0609050000020004" pitchFamily="49" charset="77"/>
              </a:rPr>
              <a:t>   10.245.152.143   &lt;none&gt;        443/TCP    6m1s</a:t>
            </a:r>
          </a:p>
          <a:p>
            <a:endParaRPr lang="en-US" sz="1200" dirty="0">
              <a:latin typeface="B612 Mono" panose="020B0609050000020004" pitchFamily="49" charset="77"/>
            </a:endParaRPr>
          </a:p>
          <a:p>
            <a:r>
              <a:rPr lang="en-US" sz="1200" dirty="0">
                <a:latin typeface="B612 Mono" panose="020B0609050000020004" pitchFamily="49" charset="77"/>
              </a:rPr>
              <a:t>NAME                                      READY   UP-TO-DATE   AVAILABLE   AGE</a:t>
            </a:r>
          </a:p>
          <a:p>
            <a:r>
              <a:rPr lang="en-US" sz="1200" dirty="0" err="1">
                <a:latin typeface="B612 Mono" panose="020B0609050000020004" pitchFamily="49" charset="77"/>
              </a:rPr>
              <a:t>deployment.apps</a:t>
            </a:r>
            <a:r>
              <a:rPr lang="en-US" sz="1200" dirty="0">
                <a:latin typeface="B612 Mono" panose="020B0609050000020004" pitchFamily="49" charset="77"/>
              </a:rPr>
              <a:t>/cert-manager              1/1     1            1           6m2s</a:t>
            </a:r>
          </a:p>
          <a:p>
            <a:r>
              <a:rPr lang="en-US" sz="1200" dirty="0" err="1">
                <a:latin typeface="B612 Mono" panose="020B0609050000020004" pitchFamily="49" charset="77"/>
              </a:rPr>
              <a:t>deployment.apps</a:t>
            </a:r>
            <a:r>
              <a:rPr lang="en-US" sz="1200" dirty="0">
                <a:latin typeface="B612 Mono" panose="020B0609050000020004" pitchFamily="49" charset="77"/>
              </a:rPr>
              <a:t>/cert-manager-</a:t>
            </a:r>
            <a:r>
              <a:rPr lang="en-US" sz="1200" dirty="0" err="1">
                <a:latin typeface="B612 Mono" panose="020B0609050000020004" pitchFamily="49" charset="77"/>
              </a:rPr>
              <a:t>cainjector</a:t>
            </a:r>
            <a:r>
              <a:rPr lang="en-US" sz="1200" dirty="0">
                <a:latin typeface="B612 Mono" panose="020B0609050000020004" pitchFamily="49" charset="77"/>
              </a:rPr>
              <a:t>   1/1     1            1           6m2s</a:t>
            </a:r>
          </a:p>
          <a:p>
            <a:r>
              <a:rPr lang="en-US" sz="1200" dirty="0" err="1">
                <a:latin typeface="B612 Mono" panose="020B0609050000020004" pitchFamily="49" charset="77"/>
              </a:rPr>
              <a:t>deployment.apps</a:t>
            </a:r>
            <a:r>
              <a:rPr lang="en-US" sz="1200" dirty="0">
                <a:latin typeface="B612 Mono" panose="020B0609050000020004" pitchFamily="49" charset="77"/>
              </a:rPr>
              <a:t>/cert-manager-webhook      1/1     1            1           6m1s</a:t>
            </a:r>
          </a:p>
          <a:p>
            <a:endParaRPr lang="en-US" sz="1200" dirty="0">
              <a:latin typeface="B612 Mono" panose="020B0609050000020004" pitchFamily="49" charset="77"/>
            </a:endParaRPr>
          </a:p>
          <a:p>
            <a:r>
              <a:rPr lang="en-US" sz="1200" dirty="0">
                <a:latin typeface="B612 Mono" panose="020B0609050000020004" pitchFamily="49" charset="77"/>
              </a:rPr>
              <a:t>NAME                                                DESIRED   CURRENT   READY   AGE</a:t>
            </a:r>
          </a:p>
          <a:p>
            <a:r>
              <a:rPr lang="en-US" sz="1200" dirty="0" err="1">
                <a:latin typeface="B612 Mono" panose="020B0609050000020004" pitchFamily="49" charset="77"/>
              </a:rPr>
              <a:t>replicaset.apps</a:t>
            </a:r>
            <a:r>
              <a:rPr lang="en-US" sz="1200" dirty="0">
                <a:latin typeface="B612 Mono" panose="020B0609050000020004" pitchFamily="49" charset="77"/>
              </a:rPr>
              <a:t>/cert-manager-5597cff495             1         1         1       6m2s</a:t>
            </a:r>
          </a:p>
          <a:p>
            <a:r>
              <a:rPr lang="en-US" sz="1200" dirty="0" err="1">
                <a:latin typeface="B612 Mono" panose="020B0609050000020004" pitchFamily="49" charset="77"/>
              </a:rPr>
              <a:t>replicaset.apps</a:t>
            </a:r>
            <a:r>
              <a:rPr lang="en-US" sz="1200" dirty="0">
                <a:latin typeface="B612 Mono" panose="020B0609050000020004" pitchFamily="49" charset="77"/>
              </a:rPr>
              <a:t>/cert-manager-cainjector-bd5f9c764   1         1         1       6m2s</a:t>
            </a:r>
          </a:p>
          <a:p>
            <a:r>
              <a:rPr lang="en-US" sz="1200" dirty="0" err="1">
                <a:latin typeface="B612 Mono" panose="020B0609050000020004" pitchFamily="49" charset="77"/>
              </a:rPr>
              <a:t>replicaset.apps</a:t>
            </a:r>
            <a:r>
              <a:rPr lang="en-US" sz="1200" dirty="0">
                <a:latin typeface="B612 Mono" panose="020B0609050000020004" pitchFamily="49" charset="77"/>
              </a:rPr>
              <a:t>/cert-manager-webhook-5f57f59fbc     1         1         1       6m1s</a:t>
            </a:r>
          </a:p>
        </p:txBody>
      </p:sp>
    </p:spTree>
    <p:extLst>
      <p:ext uri="{BB962C8B-B14F-4D97-AF65-F5344CB8AC3E}">
        <p14:creationId xmlns:p14="http://schemas.microsoft.com/office/powerpoint/2010/main" val="3667611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900A-AF7D-7C41-991C-E074FB9D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Issuer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B648-7B81-CA42-93C2-1FA2F781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Cert-manager supports certificates from multiple sources</a:t>
            </a:r>
          </a:p>
          <a:p>
            <a:r>
              <a:rPr lang="en-US" dirty="0"/>
              <a:t>The </a:t>
            </a:r>
            <a:r>
              <a:rPr lang="en-US" dirty="0" err="1"/>
              <a:t>LetsEncrypt</a:t>
            </a:r>
            <a:r>
              <a:rPr lang="en-US" dirty="0"/>
              <a:t> protocol is called ACME</a:t>
            </a:r>
          </a:p>
          <a:p>
            <a:r>
              <a:rPr lang="en-US" dirty="0"/>
              <a:t>We fill in a couple of fields (email address, server URL) and set it up to do the requests over HTTP</a:t>
            </a:r>
          </a:p>
        </p:txBody>
      </p:sp>
    </p:spTree>
    <p:extLst>
      <p:ext uri="{BB962C8B-B14F-4D97-AF65-F5344CB8AC3E}">
        <p14:creationId xmlns:p14="http://schemas.microsoft.com/office/powerpoint/2010/main" val="249750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734F-3AF4-CD4E-BDD8-B0773CF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Ingress to Use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3A27-0EE4-B146-BB37-003B2185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frontend-ingress just needs:</a:t>
            </a:r>
          </a:p>
          <a:p>
            <a:pPr lvl="1"/>
            <a:r>
              <a:rPr lang="en-US" dirty="0"/>
              <a:t>The name of the Issuer to use to request a certificate</a:t>
            </a:r>
          </a:p>
          <a:p>
            <a:pPr lvl="1"/>
            <a:r>
              <a:rPr lang="en-US" dirty="0"/>
              <a:t>The hostname to request a certificate for</a:t>
            </a:r>
          </a:p>
          <a:p>
            <a:pPr lvl="1"/>
            <a:r>
              <a:rPr lang="en-US" dirty="0"/>
              <a:t>The name of a Secret object to store the certificate and key</a:t>
            </a:r>
          </a:p>
        </p:txBody>
      </p:sp>
    </p:spTree>
    <p:extLst>
      <p:ext uri="{BB962C8B-B14F-4D97-AF65-F5344CB8AC3E}">
        <p14:creationId xmlns:p14="http://schemas.microsoft.com/office/powerpoint/2010/main" val="244735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6E71-7B92-5149-A61D-AD7FCAF7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3989-BB2B-1C4E-96C8-2405C431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a platform</a:t>
            </a:r>
          </a:p>
          <a:p>
            <a:pPr lvl="1"/>
            <a:r>
              <a:rPr lang="en-US" dirty="0"/>
              <a:t>But it does have hooks to integrate with provider-specific services</a:t>
            </a:r>
          </a:p>
          <a:p>
            <a:r>
              <a:rPr lang="en-US" dirty="0"/>
              <a:t>No application-level backend services</a:t>
            </a:r>
          </a:p>
          <a:p>
            <a:r>
              <a:rPr lang="en-US" dirty="0"/>
              <a:t>Not for any specific languages or frameworks</a:t>
            </a:r>
          </a:p>
          <a:p>
            <a:endParaRPr lang="en-US" dirty="0"/>
          </a:p>
          <a:p>
            <a:r>
              <a:rPr lang="en-US" dirty="0"/>
              <a:t>It’s like Dim Sum: there’s lots of options on the menu, and you can pick and choose which ones you want to eat.</a:t>
            </a:r>
          </a:p>
        </p:txBody>
      </p:sp>
    </p:spTree>
    <p:extLst>
      <p:ext uri="{BB962C8B-B14F-4D97-AF65-F5344CB8AC3E}">
        <p14:creationId xmlns:p14="http://schemas.microsoft.com/office/powerpoint/2010/main" val="2747990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E5A6-E06B-884C-A51F-D06BC8AD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modification to the </a:t>
            </a:r>
            <a:r>
              <a:rPr lang="en-US" dirty="0" err="1"/>
              <a:t>nginx</a:t>
            </a:r>
            <a:r>
              <a:rPr lang="en-US" dirty="0"/>
              <a:t>-Ingress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F84-30EE-6448-9F24-B6C15F6A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Because… reasons, there’s a small change needed to make this all work</a:t>
            </a:r>
          </a:p>
          <a:p>
            <a:r>
              <a:rPr lang="en-US" dirty="0"/>
              <a:t>In a nutshell, nodes from inside the cluster can’t access the load balancer on </a:t>
            </a:r>
            <a:r>
              <a:rPr lang="en-US" dirty="0" err="1"/>
              <a:t>DigitalOcean</a:t>
            </a:r>
            <a:r>
              <a:rPr lang="en-US" dirty="0"/>
              <a:t> (08-redeploy-ingress-nginx.yaml)</a:t>
            </a:r>
          </a:p>
        </p:txBody>
      </p:sp>
    </p:spTree>
    <p:extLst>
      <p:ext uri="{BB962C8B-B14F-4D97-AF65-F5344CB8AC3E}">
        <p14:creationId xmlns:p14="http://schemas.microsoft.com/office/powerpoint/2010/main" val="3998472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900969" y="3013501"/>
            <a:ext cx="1039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612 Mono" panose="020B0609050000020004" pitchFamily="49" charset="77"/>
              </a:rPr>
              <a:t>% curl https://www.cmpt433.persea.ca/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frontend</a:t>
            </a:r>
          </a:p>
          <a:p>
            <a:endParaRPr lang="en-US" sz="1200" dirty="0">
              <a:latin typeface="B612 Mono" panose="020B0609050000020004" pitchFamily="49" charset="77"/>
            </a:endParaRPr>
          </a:p>
          <a:p>
            <a:r>
              <a:rPr lang="en-US" sz="1200" dirty="0">
                <a:latin typeface="B612 Mono" panose="020B0609050000020004" pitchFamily="49" charset="77"/>
              </a:rPr>
              <a:t>(This would error out if there wasn’t a valid HTTPS certificate)</a:t>
            </a:r>
          </a:p>
        </p:txBody>
      </p:sp>
    </p:spTree>
    <p:extLst>
      <p:ext uri="{BB962C8B-B14F-4D97-AF65-F5344CB8AC3E}">
        <p14:creationId xmlns:p14="http://schemas.microsoft.com/office/powerpoint/2010/main" val="912575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B645-9097-F347-A112-C9C1D41D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Finally, Proving the Frontend can talk to the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65B9-E5E1-DF43-B4D9-040F3823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step, I’m going to push a really simple service that makes a request to “backend-service” instead of just returning static text</a:t>
            </a:r>
          </a:p>
          <a:p>
            <a:r>
              <a:rPr lang="en-US" dirty="0"/>
              <a:t>09-frontend-deployment.yaml</a:t>
            </a:r>
          </a:p>
        </p:txBody>
      </p:sp>
    </p:spTree>
    <p:extLst>
      <p:ext uri="{BB962C8B-B14F-4D97-AF65-F5344CB8AC3E}">
        <p14:creationId xmlns:p14="http://schemas.microsoft.com/office/powerpoint/2010/main" val="3029796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D603-92CC-1E46-B01F-D5107B2B0328}"/>
              </a:ext>
            </a:extLst>
          </p:cNvPr>
          <p:cNvSpPr txBox="1"/>
          <p:nvPr/>
        </p:nvSpPr>
        <p:spPr>
          <a:xfrm>
            <a:off x="900969" y="1443841"/>
            <a:ext cx="103900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612 Mono" panose="020B0609050000020004" pitchFamily="49" charset="77"/>
              </a:rPr>
              <a:t>% curl https://www.cmpt433.persea.ca/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frontend</a:t>
            </a:r>
          </a:p>
          <a:p>
            <a:endParaRPr lang="en-US" sz="1200" dirty="0">
              <a:latin typeface="B612 Mono" panose="020B0609050000020004" pitchFamily="49" charset="77"/>
            </a:endParaRPr>
          </a:p>
          <a:p>
            <a:r>
              <a:rPr lang="en-US" sz="1200" dirty="0">
                <a:latin typeface="B612 Mono" panose="020B0609050000020004" pitchFamily="49" charset="77"/>
              </a:rPr>
              <a:t>% </a:t>
            </a:r>
            <a:r>
              <a:rPr lang="en-US" sz="1200" dirty="0" err="1">
                <a:latin typeface="B612 Mono" panose="020B0609050000020004" pitchFamily="49" charset="77"/>
              </a:rPr>
              <a:t>kubectl</a:t>
            </a:r>
            <a:r>
              <a:rPr lang="en-US" sz="1200" dirty="0">
                <a:latin typeface="B612 Mono" panose="020B0609050000020004" pitchFamily="49" charset="77"/>
              </a:rPr>
              <a:t> apply -f 09-frontend-deployment.yaml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service/frontend-service unchanged</a:t>
            </a:r>
          </a:p>
          <a:p>
            <a:r>
              <a:rPr lang="en-US" sz="1200" dirty="0" err="1">
                <a:latin typeface="B612 Mono" panose="020B0609050000020004" pitchFamily="49" charset="77"/>
              </a:rPr>
              <a:t>deployment.apps</a:t>
            </a:r>
            <a:r>
              <a:rPr lang="en-US" sz="1200" dirty="0">
                <a:latin typeface="B612 Mono" panose="020B0609050000020004" pitchFamily="49" charset="77"/>
              </a:rPr>
              <a:t>/frontend-deployment configured</a:t>
            </a:r>
          </a:p>
          <a:p>
            <a:endParaRPr lang="en-US" sz="1200" dirty="0">
              <a:latin typeface="B612 Mono" panose="020B0609050000020004" pitchFamily="49" charset="77"/>
            </a:endParaRPr>
          </a:p>
          <a:p>
            <a:r>
              <a:rPr lang="en-US" sz="1200" dirty="0">
                <a:latin typeface="B612 Mono" panose="020B0609050000020004" pitchFamily="49" charset="77"/>
              </a:rPr>
              <a:t>% curl https://www.cmpt433.persea.ca/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frontend</a:t>
            </a:r>
          </a:p>
          <a:p>
            <a:endParaRPr lang="en-US" sz="1200" dirty="0">
              <a:latin typeface="B612 Mono" panose="020B0609050000020004" pitchFamily="49" charset="77"/>
            </a:endParaRPr>
          </a:p>
          <a:p>
            <a:r>
              <a:rPr lang="en-US" sz="1200" dirty="0">
                <a:latin typeface="B612 Mono" panose="020B0609050000020004" pitchFamily="49" charset="77"/>
              </a:rPr>
              <a:t>% </a:t>
            </a:r>
            <a:r>
              <a:rPr lang="en-US" sz="1200" dirty="0" err="1">
                <a:latin typeface="B612 Mono" panose="020B0609050000020004" pitchFamily="49" charset="77"/>
              </a:rPr>
              <a:t>kubectl</a:t>
            </a:r>
            <a:r>
              <a:rPr lang="en-US" sz="1200" dirty="0">
                <a:latin typeface="B612 Mono" panose="020B0609050000020004" pitchFamily="49" charset="77"/>
              </a:rPr>
              <a:t> get pods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NAME                                   READY   STATUS        RESTARTS   AGE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backend-deployment-57f7c9c789-p9w87    1/1     Running       0          2d16h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backend-deployment-57f7c9c789-s97zl    1/1     Running       0          2d16h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frontend-deployment-69bdb54649-2lpmf   1/1     Terminating   0          13m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frontend-deployment-69bdb54649-dhxtb   1/1     Terminating   0          13m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frontend-deployment-6c47bfccdc-x66cw   1/1     Running       0          5s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frontend-deployment-6c47bfccdc-x6v58   1/1     Running       0          2s</a:t>
            </a:r>
          </a:p>
          <a:p>
            <a:endParaRPr lang="en-US" sz="1200" dirty="0">
              <a:latin typeface="B612 Mono" panose="020B0609050000020004" pitchFamily="49" charset="77"/>
            </a:endParaRPr>
          </a:p>
          <a:p>
            <a:r>
              <a:rPr lang="en-US" sz="1200" dirty="0">
                <a:latin typeface="B612 Mono" panose="020B0609050000020004" pitchFamily="49" charset="77"/>
              </a:rPr>
              <a:t>% curl https://www.cmpt433.persea.ca/</a:t>
            </a:r>
          </a:p>
          <a:p>
            <a:r>
              <a:rPr lang="en-US" sz="1200" dirty="0">
                <a:latin typeface="B612 Mono" panose="020B0609050000020004" pitchFamily="49" charset="77"/>
              </a:rPr>
              <a:t>hello. Backend returned: backend</a:t>
            </a:r>
          </a:p>
        </p:txBody>
      </p:sp>
    </p:spTree>
    <p:extLst>
      <p:ext uri="{BB962C8B-B14F-4D97-AF65-F5344CB8AC3E}">
        <p14:creationId xmlns:p14="http://schemas.microsoft.com/office/powerpoint/2010/main" val="221573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06BA-508D-804F-80DA-B0A95639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downsides?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87B2-D694-2940-B269-F24EDEDC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complicated - lots of moving parts, easy to get lost in it all.</a:t>
            </a:r>
          </a:p>
          <a:p>
            <a:r>
              <a:rPr lang="en-US" dirty="0"/>
              <a:t>Takes work upfront to understand the moving parts. Really.</a:t>
            </a:r>
          </a:p>
          <a:p>
            <a:r>
              <a:rPr lang="en-US" dirty="0"/>
              <a:t>Managing your own installation is complicated – if you want an on-prem self-managed install, you probably want a team dedicated to managing it.</a:t>
            </a:r>
          </a:p>
          <a:p>
            <a:pPr lvl="1"/>
            <a:r>
              <a:rPr lang="en-US" dirty="0"/>
              <a:t>But there many fantastic managed services that hide all that complexity for you</a:t>
            </a:r>
          </a:p>
        </p:txBody>
      </p:sp>
    </p:spTree>
    <p:extLst>
      <p:ext uri="{BB962C8B-B14F-4D97-AF65-F5344CB8AC3E}">
        <p14:creationId xmlns:p14="http://schemas.microsoft.com/office/powerpoint/2010/main" val="338298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57C4-B957-174B-9E2A-1942E363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nugget of it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CCE1-D455-CE4E-BC43-6C12C85E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Declarative Configuration</a:t>
            </a:r>
          </a:p>
          <a:p>
            <a:pPr lvl="1"/>
            <a:r>
              <a:rPr lang="en-US" dirty="0"/>
              <a:t>You tell it how the world should be, and it does whatever it needs to do to make reality match your dream!</a:t>
            </a:r>
          </a:p>
          <a:p>
            <a:pPr lvl="1"/>
            <a:endParaRPr lang="en-US" dirty="0"/>
          </a:p>
          <a:p>
            <a:r>
              <a:rPr lang="en-US" dirty="0"/>
              <a:t>“Straightforward”:</a:t>
            </a:r>
          </a:p>
          <a:p>
            <a:pPr lvl="1"/>
            <a:r>
              <a:rPr lang="en-US" dirty="0"/>
              <a:t>You create K8s objects</a:t>
            </a:r>
          </a:p>
          <a:p>
            <a:pPr lvl="1"/>
            <a:r>
              <a:rPr lang="en-US" dirty="0"/>
              <a:t>The system does whatever it can to make sure those objects exist</a:t>
            </a:r>
          </a:p>
          <a:p>
            <a:pPr lvl="1"/>
            <a:r>
              <a:rPr lang="en-US" dirty="0"/>
              <a:t>Specs and status: what you want vs. what there currently is</a:t>
            </a:r>
          </a:p>
        </p:txBody>
      </p:sp>
    </p:spTree>
    <p:extLst>
      <p:ext uri="{BB962C8B-B14F-4D97-AF65-F5344CB8AC3E}">
        <p14:creationId xmlns:p14="http://schemas.microsoft.com/office/powerpoint/2010/main" val="424413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D528-B221-794A-A915-829FDF44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637E-9A8C-3F41-A4F6-49AA8952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typically defined in </a:t>
            </a:r>
            <a:r>
              <a:rPr lang="en-US" dirty="0" err="1"/>
              <a:t>yaml</a:t>
            </a:r>
            <a:r>
              <a:rPr lang="en-US" dirty="0"/>
              <a:t> files (we’ll go through some examples)</a:t>
            </a:r>
          </a:p>
          <a:p>
            <a:r>
              <a:rPr lang="en-US" dirty="0"/>
              <a:t>The Objects have some metadata and a spec (object type, API version, and object-specific parameters)</a:t>
            </a:r>
          </a:p>
          <a:p>
            <a:r>
              <a:rPr lang="en-US" dirty="0"/>
              <a:t>Send them to the cluster using “</a:t>
            </a:r>
            <a:r>
              <a:rPr lang="en-US" dirty="0" err="1"/>
              <a:t>kubectl</a:t>
            </a:r>
            <a:r>
              <a:rPr lang="en-US" dirty="0"/>
              <a:t> apply -f”</a:t>
            </a:r>
          </a:p>
        </p:txBody>
      </p:sp>
    </p:spTree>
    <p:extLst>
      <p:ext uri="{BB962C8B-B14F-4D97-AF65-F5344CB8AC3E}">
        <p14:creationId xmlns:p14="http://schemas.microsoft.com/office/powerpoint/2010/main" val="427627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6373-3D22-024E-AA99-59904C19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231C-9393-9B47-B087-A1238EAD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Pods: groups of containers that share a namespace and IP address</a:t>
            </a:r>
          </a:p>
          <a:p>
            <a:pPr lvl="1"/>
            <a:r>
              <a:rPr lang="en-US" dirty="0"/>
              <a:t>Ephemeral, disposable, not usually created manually</a:t>
            </a:r>
          </a:p>
          <a:p>
            <a:pPr lvl="1"/>
            <a:r>
              <a:rPr lang="en-US" dirty="0"/>
              <a:t>One-container-per-pod is the most common configuration</a:t>
            </a:r>
          </a:p>
          <a:p>
            <a:pPr lvl="1"/>
            <a:r>
              <a:rPr lang="en-US" dirty="0"/>
              <a:t>You can have filesystem volumes attached, but usually you don’t</a:t>
            </a:r>
          </a:p>
          <a:p>
            <a:r>
              <a:rPr lang="en-US" dirty="0"/>
              <a:t>Deployments: object that creates Pods using a template</a:t>
            </a:r>
          </a:p>
          <a:p>
            <a:pPr lvl="1"/>
            <a:r>
              <a:rPr lang="en-US" dirty="0"/>
              <a:t>Actually creates a </a:t>
            </a:r>
            <a:r>
              <a:rPr lang="en-US" dirty="0" err="1"/>
              <a:t>ReplicaSet</a:t>
            </a:r>
            <a:r>
              <a:rPr lang="en-US" dirty="0"/>
              <a:t> object, which then creates the Pods…</a:t>
            </a:r>
          </a:p>
          <a:p>
            <a:r>
              <a:rPr lang="en-US" dirty="0"/>
              <a:t>Services: abstract way to specify which ports to expose from a Pod to other Pods or the Internet</a:t>
            </a:r>
          </a:p>
        </p:txBody>
      </p:sp>
    </p:spTree>
    <p:extLst>
      <p:ext uri="{BB962C8B-B14F-4D97-AF65-F5344CB8AC3E}">
        <p14:creationId xmlns:p14="http://schemas.microsoft.com/office/powerpoint/2010/main" val="222022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666-FD4E-754A-9351-E03E5F91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 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FD57-5E53-3347-980C-C86DA4AB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Ingress Controllers</a:t>
            </a:r>
          </a:p>
          <a:p>
            <a:pPr lvl="1"/>
            <a:r>
              <a:rPr lang="en-US" dirty="0"/>
              <a:t>Provide an HTTP/HTTPS interface from the outside world to Pods</a:t>
            </a:r>
          </a:p>
          <a:p>
            <a:pPr lvl="1"/>
            <a:r>
              <a:rPr lang="en-US" dirty="0"/>
              <a:t>Can handle HTTPS termination so that your Pods don’t have to worry about that</a:t>
            </a:r>
          </a:p>
          <a:p>
            <a:r>
              <a:rPr lang="en-US" dirty="0"/>
              <a:t>Ingress</a:t>
            </a:r>
          </a:p>
          <a:p>
            <a:pPr lvl="1"/>
            <a:r>
              <a:rPr lang="en-US" dirty="0"/>
              <a:t>Tells Ingress Controllers which Pods to route requests to</a:t>
            </a:r>
          </a:p>
          <a:p>
            <a:pPr lvl="1"/>
            <a:r>
              <a:rPr lang="en-US" dirty="0"/>
              <a:t>Can provide rules, filtering, etc.</a:t>
            </a:r>
          </a:p>
        </p:txBody>
      </p:sp>
    </p:spTree>
    <p:extLst>
      <p:ext uri="{BB962C8B-B14F-4D97-AF65-F5344CB8AC3E}">
        <p14:creationId xmlns:p14="http://schemas.microsoft.com/office/powerpoint/2010/main" val="17545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0FA0-4BF8-A140-B52B-FDF63FC6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EF72-5589-2B48-A161-2D675B63B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Kubernetes cluster on </a:t>
            </a:r>
            <a:r>
              <a:rPr lang="en-US" dirty="0" err="1"/>
              <a:t>DigitalOcean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an Ingress Controller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up DNS on </a:t>
            </a:r>
            <a:r>
              <a:rPr lang="en-US" dirty="0" err="1"/>
              <a:t>DigitalOcean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Deploy our Frontend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Setup Frontend Ingress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Deploy our Backend service with Ingress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Deploy cert-manager to auto-provision HTTPS certificates via </a:t>
            </a:r>
            <a:r>
              <a:rPr lang="en-US" dirty="0" err="1"/>
              <a:t>LetsEncrypt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Muck with the Ingress Controller a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 a new frontend service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51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1226</TotalTime>
  <Words>2323</Words>
  <Application>Microsoft Macintosh PowerPoint</Application>
  <PresentationFormat>Widescreen</PresentationFormat>
  <Paragraphs>316</Paragraphs>
  <Slides>33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B612 Mono</vt:lpstr>
      <vt:lpstr>Tw Cen MT</vt:lpstr>
      <vt:lpstr>Circuit</vt:lpstr>
      <vt:lpstr>Kubernetes in 20 minutes or less</vt:lpstr>
      <vt:lpstr>What’s this all about, anyway?</vt:lpstr>
      <vt:lpstr>What it’s not</vt:lpstr>
      <vt:lpstr>What are the downsides?</vt:lpstr>
      <vt:lpstr>The GOLDEN nugget of it all</vt:lpstr>
      <vt:lpstr>Creating Objects</vt:lpstr>
      <vt:lpstr>Most important Object types</vt:lpstr>
      <vt:lpstr>More Important Object Types</vt:lpstr>
      <vt:lpstr>Let’s do THIS!</vt:lpstr>
      <vt:lpstr>Creating the cluster</vt:lpstr>
      <vt:lpstr>Creating an NGINX Ingress Controller</vt:lpstr>
      <vt:lpstr>PowerPoint Presentation</vt:lpstr>
      <vt:lpstr>PowerPoint Presentation</vt:lpstr>
      <vt:lpstr>Creating DNS Records</vt:lpstr>
      <vt:lpstr>PowerPoint Presentation</vt:lpstr>
      <vt:lpstr>Creating our first deployment &amp; Service</vt:lpstr>
      <vt:lpstr>PowerPoint Presentation</vt:lpstr>
      <vt:lpstr>PowerPoint Presentation</vt:lpstr>
      <vt:lpstr>PowerPoint Presentation</vt:lpstr>
      <vt:lpstr>Create an Ingress so that we can access from the internet</vt:lpstr>
      <vt:lpstr>PowerPoint Presentation</vt:lpstr>
      <vt:lpstr>PowerPoint Presentation</vt:lpstr>
      <vt:lpstr>Setting up the backend</vt:lpstr>
      <vt:lpstr>PowerPoint Presentation</vt:lpstr>
      <vt:lpstr>Final Trick: Adding HTTPS</vt:lpstr>
      <vt:lpstr>PowerPoint Presentation</vt:lpstr>
      <vt:lpstr>PowerPoint Presentation</vt:lpstr>
      <vt:lpstr>Creating an Issuer</vt:lpstr>
      <vt:lpstr>MODIFY The Ingress to Use HTTPS</vt:lpstr>
      <vt:lpstr>Small modification to the nginx-Ingress</vt:lpstr>
      <vt:lpstr>PowerPoint Presentation</vt:lpstr>
      <vt:lpstr>Finally, Proving the Frontend can talk to the backend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in 20 minutes or less</dc:title>
  <dc:creator>Tony Arkles</dc:creator>
  <cp:lastModifiedBy>Tony Arkles</cp:lastModifiedBy>
  <cp:revision>1</cp:revision>
  <dcterms:created xsi:type="dcterms:W3CDTF">2021-02-04T01:33:48Z</dcterms:created>
  <dcterms:modified xsi:type="dcterms:W3CDTF">2021-02-04T22:00:54Z</dcterms:modified>
</cp:coreProperties>
</file>