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02402-7D94-437F-15C4-57766B94F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14939B-D822-5057-C488-5DB8B9DE7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428053-5F60-6C9B-8F8C-1E49E8F5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6893-58CF-4AD2-91FB-ACD348A6152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8D723F-7CD6-F2C6-B5C2-362B9381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3F3B0-62E8-816D-C0BA-F15B251E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5809-8EED-40DE-86CC-1808CAB88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66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4AA72-E7FE-0B4F-11FC-1A80E01D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17A187-B07E-E173-D981-D67D85B53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58DC2-16C1-CA1C-E048-11CED9A4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6893-58CF-4AD2-91FB-ACD348A6152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91516-E86D-C46E-BF94-0A947521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5830B-902E-3024-DD51-E04C986B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5809-8EED-40DE-86CC-1808CAB88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4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B9FDA5-CD90-C374-DD3F-E6006197D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AAF88D-E0AC-AB52-4FA7-487CAACD5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1D5B8-F5E5-1FA2-CCF0-4176ACB8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6893-58CF-4AD2-91FB-ACD348A6152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65684-F08F-5AE6-D3E6-1918070E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8EF61-44EC-15E2-1E46-28DC4A63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5809-8EED-40DE-86CC-1808CAB88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7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35296-8774-8322-A2F5-C5451ED0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962CD-FC7D-A806-5C2B-67145258F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820DB-E7C2-1C18-2BB0-3656B903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6893-58CF-4AD2-91FB-ACD348A6152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B00AA2-A47E-7530-BB8E-4A808B76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20BE7-464C-9960-50B8-B9C38118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5809-8EED-40DE-86CC-1808CAB88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6839C-DEF8-9351-A87D-FC8A943C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776EBE-6653-20E0-2585-B0EC9A956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B3FC8-2CA2-DA35-F95A-CBA90117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6893-58CF-4AD2-91FB-ACD348A6152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D48920-38CB-F780-582A-651643A6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89646C-AAEE-11BD-8846-27A12C6D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5809-8EED-40DE-86CC-1808CAB88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0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7F2F7-64F3-BD7C-7610-5BD61442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BDF4AA-121F-05E8-E7B1-0D5875CAB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FB46B2-719A-402B-1EBA-640612125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62E83A-946A-B7B9-3324-4C0C9EB3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6893-58CF-4AD2-91FB-ACD348A6152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6D9F6-9ACF-291D-F242-9016F39E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B0522B-496B-78F8-0DE0-3F16E30B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5809-8EED-40DE-86CC-1808CAB88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16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799C7-5CFC-ACA5-D3A2-FDD9FCA9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C74200-8DA1-ABF3-AF86-3683DED3B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3C5BD0-3E14-9409-BFE0-FFAC77E35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76B852-5A6F-A281-327C-59A962493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F3CC07-FFA7-9095-0E16-FBC0FA9D6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ADDFC5-FEF4-5F66-DA49-6FF7227F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6893-58CF-4AD2-91FB-ACD348A6152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EC0E34-9E5B-97A0-D91F-25AC921B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CBAF90-06DC-ABE2-D2C8-07EABCF0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5809-8EED-40DE-86CC-1808CAB88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1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E81FD-266C-F98A-256F-11EDC1C3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0F82DC-13ED-DDDB-BC21-B93D154C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6893-58CF-4AD2-91FB-ACD348A6152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0EE311-4147-BD86-2BAB-A2ED6C88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3DF2E3-A7DF-5EE2-1695-9E4ACC96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5809-8EED-40DE-86CC-1808CAB88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83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188E23-F27D-E0C0-0054-70871953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6893-58CF-4AD2-91FB-ACD348A6152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CB3743-D927-82C7-88F9-2D924F6B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486989-9FD6-B90D-E205-B80EA431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5809-8EED-40DE-86CC-1808CAB88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53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1702C-4CFD-7448-F1A0-FCC2EDE22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CD3AF-FF8C-C8D4-8C3E-FEE0ACE5F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C0A02C-4400-2647-57EF-3A497FAC7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B7A905-D06D-88A5-A23E-07CA22B5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6893-58CF-4AD2-91FB-ACD348A6152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D70614-9EDF-46D5-7518-CCC3BE32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2FBC0A-8007-E314-8500-B0F6E0AD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5809-8EED-40DE-86CC-1808CAB88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84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9DFA1-F258-6480-B250-77342EBF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5D6ACA-D5AE-C627-2A72-D0948A198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9C1347-73DF-AD8F-168F-DAE3627A1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9D57AC-C215-27AF-BFC8-9BAC1A91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16893-58CF-4AD2-91FB-ACD348A6152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6458BB-B73C-ED87-AD12-35788F23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C1BB90-FD71-38C9-35BA-A43B89AA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5809-8EED-40DE-86CC-1808CAB88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32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8C5F80-28CF-DDE5-BD2B-D5BA9CC5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13B1FA-9C6B-E7BD-329A-C72C80E47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CC98C1-61CF-A2DE-1EA9-9E8172E52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16893-58CF-4AD2-91FB-ACD348A6152C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2F9B7-000B-D980-3DD4-F2E2CD0BE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D6C4B-109E-5208-4314-0C002473C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E5809-8EED-40DE-86CC-1808CAB88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25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oots.io/bedroc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view-source:https://ibleducation.com/" TargetMode="External"/><Relationship Id="rId2" Type="http://schemas.openxmlformats.org/officeDocument/2006/relationships/hyperlink" Target="http://ibleducati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wordpress.org/block-editor/getting-started/create-bloc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C14AB-3286-B68B-7A66-082EE9151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WordPress Test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6C0B0D-45FC-A6D6-D6A6-38C787D38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96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70C35-A8BB-FB26-C36C-12C1342C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zh-CN" altLang="zh-CN" sz="1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0CD10-1434-382E-6B7A-2025E9D06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167" y="692209"/>
            <a:ext cx="5557614" cy="5484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Question1: Stand up two instances of WordPress </a:t>
            </a:r>
            <a:r>
              <a:rPr lang="en-US" altLang="zh-CN" sz="1600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using either the default WordPress Docker image or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ours at https://gallery.ecr.aws/ibleducation/ibl-web-ce (our image is built using the </a:t>
            </a:r>
            <a:r>
              <a:rPr lang="en-US" altLang="zh-CN" sz="1600" u="sng" kern="0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Bedrock</a:t>
            </a:r>
            <a:r>
              <a:rPr lang="en-US" altLang="zh-CN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version of WordPress for added security).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Answer: Use docker compose to setup two WordPress services binding to different ports.</a:t>
            </a:r>
            <a:endParaRPr lang="zh-CN" altLang="en-US" sz="16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76BB41-7A71-0417-65C5-24160213EB53}"/>
              </a:ext>
            </a:extLst>
          </p:cNvPr>
          <p:cNvSpPr txBox="1"/>
          <p:nvPr/>
        </p:nvSpPr>
        <p:spPr>
          <a:xfrm>
            <a:off x="7109926" y="365125"/>
            <a:ext cx="4469364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'3'</a:t>
            </a:r>
            <a:endParaRPr lang="en-US" altLang="zh-C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mysql1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mysql:5.7</a:t>
            </a:r>
            <a:endParaRPr lang="en-US" altLang="zh-C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MYSQL_ROOT_PASSWORD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endParaRPr lang="en-US" altLang="zh-C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MYSQL_DATABASE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wordpress1</a:t>
            </a:r>
            <a:endParaRPr lang="en-US" altLang="zh-C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CN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db1:/var/lib/</a:t>
            </a:r>
            <a:r>
              <a:rPr lang="en-US" altLang="zh-CN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</a:t>
            </a:r>
            <a:endParaRPr lang="en-US" altLang="zh-C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mysql2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mysql:5.7</a:t>
            </a:r>
            <a:endParaRPr lang="en-US" altLang="zh-C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MYSQL_ROOT_PASSWORD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endParaRPr lang="en-US" altLang="zh-C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MYSQL_DATABASE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wordpress2</a:t>
            </a:r>
            <a:endParaRPr lang="en-US" altLang="zh-C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CN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db2:/var/lib/</a:t>
            </a:r>
            <a:r>
              <a:rPr lang="en-US" altLang="zh-CN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</a:t>
            </a:r>
            <a:endParaRPr lang="en-US" altLang="zh-C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wordpress1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wordpress</a:t>
            </a:r>
            <a:endParaRPr lang="en-US" altLang="zh-C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CN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"8000:80"</a:t>
            </a:r>
            <a:endParaRPr lang="en-US" altLang="zh-C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CN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mysql1</a:t>
            </a:r>
            <a:endParaRPr lang="en-US" altLang="zh-C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WORDPRESS_DB_HOST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mysql1</a:t>
            </a:r>
            <a:endParaRPr lang="en-US" altLang="zh-C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WORDPRESS_DB_USER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root</a:t>
            </a:r>
            <a:endParaRPr lang="en-US" altLang="zh-C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WORDPRESS_DB_PASSWORD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endParaRPr lang="en-US" altLang="zh-C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WORDPRESS_DB_NAME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wordpress1</a:t>
            </a:r>
            <a:endParaRPr lang="en-US" altLang="zh-C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wordpress2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wordpress</a:t>
            </a:r>
            <a:endParaRPr lang="en-US" altLang="zh-C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CN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"8001:80"</a:t>
            </a:r>
            <a:endParaRPr lang="en-US" altLang="zh-C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9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US" altLang="zh-CN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mysql2</a:t>
            </a:r>
            <a:endParaRPr lang="en-US" altLang="zh-C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WORDPRESS_DB_HOST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mysql2</a:t>
            </a:r>
            <a:endParaRPr lang="en-US" altLang="zh-C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WORDPRESS_DB_USER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root</a:t>
            </a:r>
            <a:endParaRPr lang="en-US" altLang="zh-C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WORDPRESS_DB_PASSWORD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endParaRPr lang="en-US" altLang="zh-C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WORDPRESS_DB_NAME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wordpress2</a:t>
            </a:r>
            <a:endParaRPr lang="en-US" altLang="zh-C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db1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db2</a:t>
            </a:r>
            <a: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70C35-A8BB-FB26-C36C-12C1342C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zh-CN" altLang="zh-CN" sz="1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0CD10-1434-382E-6B7A-2025E9D06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167" y="692209"/>
            <a:ext cx="5557614" cy="5484754"/>
          </a:xfrm>
        </p:spPr>
        <p:txBody>
          <a:bodyPr>
            <a:normAutofit/>
          </a:bodyPr>
          <a:lstStyle/>
          <a:p>
            <a:pPr marL="0" lvl="0" indent="0" fontAlgn="base">
              <a:buSzPts val="1000"/>
              <a:buNone/>
              <a:tabLst>
                <a:tab pos="45720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Question2: Create a WordPress theme that includes the header (in Desktop and Mobile) of 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ibleducation.com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Install this on both WordPress environments.</a:t>
            </a:r>
            <a:endParaRPr lang="zh-CN" altLang="zh-CN" sz="16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Answer:</a:t>
            </a:r>
          </a:p>
          <a:p>
            <a:pPr marL="0" indent="0" fontAlgn="base">
              <a:buSzPts val="1000"/>
              <a:buNone/>
              <a:tabLst>
                <a:tab pos="45720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 a WordPress theme named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IBLTheme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0" indent="0" fontAlgn="base">
              <a:buSzPts val="1000"/>
              <a:buNone/>
              <a:tabLst>
                <a:tab pos="45720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view-source: https://ibleducation.com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copy</a:t>
            </a:r>
            <a:r>
              <a:rPr lang="zh-CN" alt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header menu part and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js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scripts as well.</a:t>
            </a:r>
          </a:p>
          <a:p>
            <a:pPr marL="0" indent="0" fontAlgn="base">
              <a:buSzPts val="1000"/>
              <a:buNone/>
              <a:tabLst>
                <a:tab pos="45720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Install</a:t>
            </a:r>
            <a:r>
              <a:rPr lang="zh-CN" alt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theme</a:t>
            </a:r>
            <a:r>
              <a:rPr lang="zh-CN" alt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</a:t>
            </a:r>
            <a:r>
              <a:rPr lang="zh-CN" alt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both</a:t>
            </a:r>
            <a:r>
              <a:rPr lang="zh-CN" alt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environments.</a:t>
            </a:r>
          </a:p>
          <a:p>
            <a:pPr marL="0" indent="0" fontAlgn="base">
              <a:buSzPts val="1000"/>
              <a:buNone/>
              <a:tabLst>
                <a:tab pos="45720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Test the theme with desktop and mobile browser to verify header works well.</a:t>
            </a:r>
          </a:p>
          <a:p>
            <a:pPr marL="0" indent="0" fontAlgn="base">
              <a:buSzPts val="1000"/>
              <a:buNone/>
              <a:tabLst>
                <a:tab pos="457200" algn="l"/>
              </a:tabLst>
            </a:pPr>
            <a:endParaRPr lang="en-US" altLang="zh-CN" sz="16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buSzPts val="1000"/>
              <a:buNone/>
              <a:tabLst>
                <a:tab pos="45720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Better Solution:</a:t>
            </a:r>
          </a:p>
          <a:p>
            <a:pPr marL="0" indent="0" fontAlgn="base">
              <a:buSzPts val="1000"/>
              <a:buNone/>
              <a:tabLst>
                <a:tab pos="45720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 should read relative part of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ibleducation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site with code, after view-source the site, I gave up this idea for a few reasons. Maybe it could be reimplemented later. </a:t>
            </a:r>
          </a:p>
          <a:p>
            <a:pPr marL="0" indent="0">
              <a:buNone/>
            </a:pPr>
            <a:endParaRPr lang="zh-CN" altLang="en-US" sz="16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A19188-4214-F4D3-C22C-3E376DE18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7083" y="152400"/>
            <a:ext cx="383857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9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70C35-A8BB-FB26-C36C-12C1342C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zh-CN" altLang="zh-CN" sz="1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0CD10-1434-382E-6B7A-2025E9D06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167" y="692209"/>
            <a:ext cx="5557614" cy="5484754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buSzPts val="1000"/>
              <a:buNone/>
              <a:tabLst>
                <a:tab pos="45720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Question3: Create a plugin that exposes an API that is secured behind an OAuth2 layer. It should take a single parameter (let’s call it “greeting”) and store it in its database. The plugin should also display the greeting on the WordPress Admin screen. Install this on both WordPress environments.</a:t>
            </a:r>
            <a:endParaRPr lang="zh-CN" altLang="zh-CN" sz="16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Answer:</a:t>
            </a:r>
          </a:p>
          <a:p>
            <a:pPr marL="0" indent="0" fontAlgn="base">
              <a:buSzPts val="1000"/>
              <a:buNone/>
              <a:tabLst>
                <a:tab pos="45720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 a WordPress plugin named greeting-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0" indent="0" fontAlgn="base">
              <a:buSzPts val="1000"/>
              <a:buNone/>
              <a:tabLst>
                <a:tab pos="45720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Implement it with a few functions for table creating, hook register, greetings save to database, admin action and display etc.</a:t>
            </a:r>
          </a:p>
          <a:p>
            <a:pPr marL="0" indent="0" fontAlgn="base">
              <a:buSzPts val="1000"/>
              <a:buNone/>
              <a:tabLst>
                <a:tab pos="45720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With ‘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permission_callback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to secure API behind OAuth2 layer, and a fake OAuth2 to manually control for a test purpose.</a:t>
            </a:r>
          </a:p>
          <a:p>
            <a:pPr marL="0" indent="0" fontAlgn="base">
              <a:buSzPts val="1000"/>
              <a:buNone/>
              <a:tabLst>
                <a:tab pos="45720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Install it to both environments.</a:t>
            </a:r>
          </a:p>
          <a:p>
            <a:pPr marL="0" indent="0" fontAlgn="base">
              <a:buSzPts val="1000"/>
              <a:buNone/>
              <a:tabLst>
                <a:tab pos="45720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 Testing with Postman</a:t>
            </a:r>
          </a:p>
          <a:p>
            <a:pPr marL="457200" lvl="1" indent="0" fontAlgn="base">
              <a:buSzPts val="1000"/>
              <a:buNone/>
              <a:tabLst>
                <a:tab pos="45720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5.1 OAuth2 verify token returns True,  the greetings saved to database and viewed from admin screen.</a:t>
            </a:r>
          </a:p>
          <a:p>
            <a:pPr marL="457200" lvl="1" indent="0" fontAlgn="base">
              <a:buSzPts val="1000"/>
              <a:buNone/>
              <a:tabLst>
                <a:tab pos="45720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5.2 OAuth2 verify token returns False, the Postman client saw a ’40x’ message for authorization issue.</a:t>
            </a:r>
          </a:p>
          <a:p>
            <a:pPr marL="0" indent="0" fontAlgn="base">
              <a:buSzPts val="1000"/>
              <a:buNone/>
              <a:tabLst>
                <a:tab pos="457200" algn="l"/>
              </a:tabLst>
            </a:pPr>
            <a:endParaRPr lang="en-US" altLang="zh-CN" sz="16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5B098E-55E2-EB68-248C-7F7353863492}"/>
              </a:ext>
            </a:extLst>
          </p:cNvPr>
          <p:cNvSpPr txBox="1"/>
          <p:nvPr/>
        </p:nvSpPr>
        <p:spPr>
          <a:xfrm>
            <a:off x="6261222" y="212554"/>
            <a:ext cx="5793930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altLang="zh-C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Plugin Name: Greeting API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Description: Exposes a simple API that stores a greeting message in the database.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Create database table for storing greeting message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effectLst/>
                <a:latin typeface="Consolas" panose="020B0609020204030204" pitchFamily="49" charset="0"/>
              </a:rPr>
              <a:t>create_greeting_table</a:t>
            </a:r>
            <a:r>
              <a:rPr lang="en-US" altLang="zh-CN" sz="1000" dirty="0"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Register activation hook for creating database table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dirty="0" err="1">
                <a:latin typeface="Consolas" panose="020B0609020204030204" pitchFamily="49" charset="0"/>
              </a:rPr>
              <a:t>register_activation_hook</a:t>
            </a:r>
            <a:r>
              <a:rPr lang="en-US" altLang="zh-CN" sz="1000" dirty="0">
                <a:latin typeface="Consolas" panose="020B0609020204030204" pitchFamily="49" charset="0"/>
              </a:rPr>
              <a:t>( __FILE__, '</a:t>
            </a:r>
            <a:r>
              <a:rPr lang="en-US" altLang="zh-CN" sz="1000" dirty="0" err="1">
                <a:latin typeface="Consolas" panose="020B0609020204030204" pitchFamily="49" charset="0"/>
              </a:rPr>
              <a:t>create_greeting_table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Define API endpoint for storing greeting message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dirty="0" err="1">
                <a:latin typeface="Consolas" panose="020B0609020204030204" pitchFamily="49" charset="0"/>
              </a:rPr>
              <a:t>add_action</a:t>
            </a:r>
            <a:r>
              <a:rPr lang="en-US" altLang="zh-CN" sz="1000" dirty="0">
                <a:latin typeface="Consolas" panose="020B0609020204030204" pitchFamily="49" charset="0"/>
              </a:rPr>
              <a:t>( '</a:t>
            </a:r>
            <a:r>
              <a:rPr lang="en-US" altLang="zh-CN" sz="1000" dirty="0" err="1">
                <a:latin typeface="Consolas" panose="020B0609020204030204" pitchFamily="49" charset="0"/>
              </a:rPr>
              <a:t>rest_api_init</a:t>
            </a:r>
            <a:r>
              <a:rPr lang="en-US" altLang="zh-CN" sz="1000" dirty="0">
                <a:latin typeface="Consolas" panose="020B0609020204030204" pitchFamily="49" charset="0"/>
              </a:rPr>
              <a:t>', function () {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register_rest_route</a:t>
            </a:r>
            <a:r>
              <a:rPr lang="en-US" altLang="zh-CN" sz="1000" dirty="0">
                <a:latin typeface="Consolas" panose="020B0609020204030204" pitchFamily="49" charset="0"/>
              </a:rPr>
              <a:t>( 'greeting-</a:t>
            </a:r>
            <a:r>
              <a:rPr lang="en-US" altLang="zh-CN" sz="1000" dirty="0" err="1">
                <a:latin typeface="Consolas" panose="020B0609020204030204" pitchFamily="49" charset="0"/>
              </a:rPr>
              <a:t>api</a:t>
            </a:r>
            <a:r>
              <a:rPr lang="en-US" altLang="zh-CN" sz="1000" dirty="0">
                <a:latin typeface="Consolas" panose="020B0609020204030204" pitchFamily="49" charset="0"/>
              </a:rPr>
              <a:t>/v1', '/store/', array(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'methods' =&gt; 'POST',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'callback' =&gt; '</a:t>
            </a:r>
            <a:r>
              <a:rPr lang="en-US" altLang="zh-CN" sz="1000" dirty="0" err="1">
                <a:latin typeface="Consolas" panose="020B0609020204030204" pitchFamily="49" charset="0"/>
              </a:rPr>
              <a:t>store_greeting_message</a:t>
            </a:r>
            <a:r>
              <a:rPr lang="en-US" altLang="zh-CN" sz="1000" dirty="0">
                <a:latin typeface="Consolas" panose="020B0609020204030204" pitchFamily="49" charset="0"/>
              </a:rPr>
              <a:t>',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'</a:t>
            </a:r>
            <a:r>
              <a:rPr lang="en-US" altLang="zh-CN" sz="1000" dirty="0" err="1">
                <a:latin typeface="Consolas" panose="020B0609020204030204" pitchFamily="49" charset="0"/>
              </a:rPr>
              <a:t>permission_callback</a:t>
            </a:r>
            <a:r>
              <a:rPr lang="en-US" altLang="zh-CN" sz="1000" dirty="0">
                <a:latin typeface="Consolas" panose="020B0609020204030204" pitchFamily="49" charset="0"/>
              </a:rPr>
              <a:t>' =&gt; function ( $request ) {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    $</a:t>
            </a:r>
            <a:r>
              <a:rPr lang="en-US" altLang="zh-CN" sz="1000" dirty="0" err="1">
                <a:latin typeface="Consolas" panose="020B0609020204030204" pitchFamily="49" charset="0"/>
              </a:rPr>
              <a:t>oauth</a:t>
            </a:r>
            <a:r>
              <a:rPr lang="en-US" altLang="zh-CN" sz="1000" dirty="0">
                <a:latin typeface="Consolas" panose="020B0609020204030204" pitchFamily="49" charset="0"/>
              </a:rPr>
              <a:t> = new OAuth2();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    return $</a:t>
            </a:r>
            <a:r>
              <a:rPr lang="en-US" altLang="zh-CN" sz="1000" dirty="0" err="1">
                <a:latin typeface="Consolas" panose="020B0609020204030204" pitchFamily="49" charset="0"/>
              </a:rPr>
              <a:t>oauth</a:t>
            </a:r>
            <a:r>
              <a:rPr lang="en-US" altLang="zh-CN" sz="1000" dirty="0">
                <a:latin typeface="Consolas" panose="020B0609020204030204" pitchFamily="49" charset="0"/>
              </a:rPr>
              <a:t>-&gt;</a:t>
            </a:r>
            <a:r>
              <a:rPr lang="en-US" altLang="zh-CN" sz="1000" dirty="0" err="1">
                <a:latin typeface="Consolas" panose="020B0609020204030204" pitchFamily="49" charset="0"/>
              </a:rPr>
              <a:t>verifyAccessToken</a:t>
            </a:r>
            <a:r>
              <a:rPr lang="en-US" altLang="zh-CN" sz="1000" dirty="0">
                <a:latin typeface="Consolas" panose="020B0609020204030204" pitchFamily="49" charset="0"/>
              </a:rPr>
              <a:t>($request);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'</a:t>
            </a:r>
            <a:r>
              <a:rPr lang="en-US" altLang="zh-CN" sz="1000" dirty="0" err="1">
                <a:latin typeface="Consolas" panose="020B0609020204030204" pitchFamily="49" charset="0"/>
              </a:rPr>
              <a:t>args</a:t>
            </a:r>
            <a:r>
              <a:rPr lang="en-US" altLang="zh-CN" sz="1000" dirty="0">
                <a:latin typeface="Consolas" panose="020B0609020204030204" pitchFamily="49" charset="0"/>
              </a:rPr>
              <a:t>' =&gt; array(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    'greeting' =&gt; array(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        'required' =&gt; true,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        '</a:t>
            </a:r>
            <a:r>
              <a:rPr lang="en-US" altLang="zh-CN" sz="1000" dirty="0" err="1">
                <a:latin typeface="Consolas" panose="020B0609020204030204" pitchFamily="49" charset="0"/>
              </a:rPr>
              <a:t>sanitize_callback</a:t>
            </a:r>
            <a:r>
              <a:rPr lang="en-US" altLang="zh-CN" sz="1000" dirty="0">
                <a:latin typeface="Consolas" panose="020B0609020204030204" pitchFamily="49" charset="0"/>
              </a:rPr>
              <a:t>' =&gt; '</a:t>
            </a:r>
            <a:r>
              <a:rPr lang="en-US" altLang="zh-CN" sz="1000" dirty="0" err="1">
                <a:latin typeface="Consolas" panose="020B0609020204030204" pitchFamily="49" charset="0"/>
              </a:rPr>
              <a:t>sanitize_text_field</a:t>
            </a:r>
            <a:r>
              <a:rPr lang="en-US" altLang="zh-CN" sz="1000" dirty="0">
                <a:latin typeface="Consolas" panose="020B0609020204030204" pitchFamily="49" charset="0"/>
              </a:rPr>
              <a:t>'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    )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) );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} );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Store greeting message in database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latin typeface="Consolas" panose="020B0609020204030204" pitchFamily="49" charset="0"/>
              </a:rPr>
              <a:t>store_greeting_message</a:t>
            </a:r>
            <a:r>
              <a:rPr lang="en-US" altLang="zh-CN" sz="1000" dirty="0">
                <a:latin typeface="Consolas" panose="020B0609020204030204" pitchFamily="49" charset="0"/>
              </a:rPr>
              <a:t>()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display the greetings in a table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latin typeface="Consolas" panose="020B0609020204030204" pitchFamily="49" charset="0"/>
              </a:rPr>
              <a:t>display_greetings</a:t>
            </a:r>
            <a:r>
              <a:rPr lang="en-US" altLang="zh-CN" sz="10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create a new admin menu item that will display the greetings when clicked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latin typeface="Consolas" panose="020B0609020204030204" pitchFamily="49" charset="0"/>
              </a:rPr>
              <a:t>add_greetings_menu</a:t>
            </a:r>
            <a:r>
              <a:rPr lang="en-US" altLang="zh-CN" sz="1000" dirty="0">
                <a:latin typeface="Consolas" panose="020B0609020204030204" pitchFamily="49" charset="0"/>
              </a:rPr>
              <a:t>() {}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dirty="0" err="1">
                <a:latin typeface="Consolas" panose="020B0609020204030204" pitchFamily="49" charset="0"/>
              </a:rPr>
              <a:t>add_action</a:t>
            </a:r>
            <a:r>
              <a:rPr lang="en-US" altLang="zh-CN" sz="1000" dirty="0">
                <a:latin typeface="Consolas" panose="020B0609020204030204" pitchFamily="49" charset="0"/>
              </a:rPr>
              <a:t>( '</a:t>
            </a:r>
            <a:r>
              <a:rPr lang="en-US" altLang="zh-CN" sz="1000" dirty="0" err="1">
                <a:latin typeface="Consolas" panose="020B0609020204030204" pitchFamily="49" charset="0"/>
              </a:rPr>
              <a:t>admin_menu</a:t>
            </a:r>
            <a:r>
              <a:rPr lang="en-US" altLang="zh-CN" sz="1000" dirty="0">
                <a:latin typeface="Consolas" panose="020B0609020204030204" pitchFamily="49" charset="0"/>
              </a:rPr>
              <a:t>', '</a:t>
            </a:r>
            <a:r>
              <a:rPr lang="en-US" altLang="zh-CN" sz="1000" dirty="0" err="1">
                <a:latin typeface="Consolas" panose="020B0609020204030204" pitchFamily="49" charset="0"/>
              </a:rPr>
              <a:t>add_greetings_menu</a:t>
            </a:r>
            <a:r>
              <a:rPr lang="en-US" altLang="zh-CN" sz="1000" dirty="0">
                <a:latin typeface="Consolas" panose="020B0609020204030204" pitchFamily="49" charset="0"/>
              </a:rPr>
              <a:t>' );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33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70C35-A8BB-FB26-C36C-12C1342C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zh-CN" altLang="zh-CN" sz="1800" kern="1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0CD10-1434-382E-6B7A-2025E9D06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167" y="692209"/>
            <a:ext cx="5557614" cy="5484754"/>
          </a:xfrm>
        </p:spPr>
        <p:txBody>
          <a:bodyPr>
            <a:normAutofit/>
          </a:bodyPr>
          <a:lstStyle/>
          <a:p>
            <a:pPr marL="0" lvl="0" indent="0" algn="just" fontAlgn="base">
              <a:buSzPts val="1000"/>
              <a:buNone/>
              <a:tabLst>
                <a:tab pos="45720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Question4: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 a Gutenberg block that, when installed on one WordPress environment, calls the API of the other WordPress environment with a custom greeting.</a:t>
            </a:r>
            <a:endParaRPr lang="zh-CN" altLang="zh-CN" sz="1800" kern="1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Answer:</a:t>
            </a:r>
          </a:p>
          <a:p>
            <a:pPr marL="0" indent="0" fontAlgn="base">
              <a:buSzPts val="1000"/>
              <a:buNone/>
              <a:tabLst>
                <a:tab pos="45720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 a Gutenberg plugin named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gutenpride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with the help of:</a:t>
            </a:r>
          </a:p>
          <a:p>
            <a:pPr marL="0" indent="0" fontAlgn="base">
              <a:buSzPts val="1000"/>
              <a:buNone/>
              <a:tabLst>
                <a:tab pos="457200" algn="l"/>
              </a:tabLst>
            </a:pPr>
            <a:r>
              <a:rPr lang="en-US" altLang="zh-CN" sz="1100" dirty="0">
                <a:hlinkClick r:id="rId2"/>
              </a:rPr>
              <a:t>Create a Block Tutorial | Block Editor Handbook | WordPress Developer Resources</a:t>
            </a:r>
            <a:endParaRPr lang="en-US" altLang="zh-CN" sz="16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buSzPts val="1000"/>
              <a:buNone/>
              <a:tabLst>
                <a:tab pos="45720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Modify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gutenpride.php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for requirements</a:t>
            </a:r>
          </a:p>
          <a:p>
            <a:pPr marL="0" indent="0" fontAlgn="base">
              <a:buSzPts val="1000"/>
              <a:buNone/>
              <a:tabLst>
                <a:tab pos="45720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 Use ‘server port’ to know who I am and send requests to another WordPress environment.</a:t>
            </a:r>
          </a:p>
          <a:p>
            <a:pPr marL="0" indent="0" fontAlgn="base">
              <a:buSzPts val="1000"/>
              <a:buNone/>
              <a:tabLst>
                <a:tab pos="45720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 Use ‘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update_option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and ‘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set_option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to send request only once.</a:t>
            </a:r>
          </a:p>
          <a:p>
            <a:pPr marL="0" indent="0" fontAlgn="base">
              <a:buSzPts val="1000"/>
              <a:buNone/>
              <a:tabLst>
                <a:tab pos="45720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Test it with install, active, </a:t>
            </a:r>
            <a:r>
              <a:rPr lang="en-US" altLang="zh-CN" sz="16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deactive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active the plugin</a:t>
            </a:r>
            <a:r>
              <a:rPr lang="en-US" altLang="zh-CN" sz="1600" ker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see </a:t>
            </a:r>
            <a:r>
              <a:rPr lang="en-US" altLang="zh-CN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greetings from another WordPress environment only once.</a:t>
            </a:r>
          </a:p>
          <a:p>
            <a:pPr marL="0" indent="0" fontAlgn="base">
              <a:buSzPts val="1000"/>
              <a:buNone/>
              <a:tabLst>
                <a:tab pos="457200" algn="l"/>
              </a:tabLst>
            </a:pPr>
            <a:endParaRPr lang="en-US" altLang="zh-CN" sz="16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buSzPts val="1000"/>
              <a:buNone/>
              <a:tabLst>
                <a:tab pos="457200" algn="l"/>
              </a:tabLst>
            </a:pPr>
            <a:endParaRPr lang="en-US" altLang="zh-CN" sz="16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5B098E-55E2-EB68-248C-7F7353863492}"/>
              </a:ext>
            </a:extLst>
          </p:cNvPr>
          <p:cNvSpPr txBox="1"/>
          <p:nvPr/>
        </p:nvSpPr>
        <p:spPr>
          <a:xfrm>
            <a:off x="6398070" y="560897"/>
            <a:ext cx="579393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altLang="zh-CN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effectLst/>
                <a:latin typeface="Consolas" panose="020B0609020204030204" pitchFamily="49" charset="0"/>
              </a:rPr>
              <a:t>send_post_request_on_block_install</a:t>
            </a:r>
            <a:r>
              <a:rPr lang="en-US" altLang="zh-CN" sz="1000" b="0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000" b="0" dirty="0">
                <a:effectLst/>
                <a:latin typeface="Consolas" panose="020B0609020204030204" pitchFamily="49" charset="0"/>
              </a:rPr>
              <a:t>    $</a:t>
            </a:r>
            <a:r>
              <a:rPr lang="en-US" altLang="zh-CN" sz="1000" b="0" dirty="0" err="1">
                <a:effectLst/>
                <a:latin typeface="Consolas" panose="020B0609020204030204" pitchFamily="49" charset="0"/>
              </a:rPr>
              <a:t>request_ip</a:t>
            </a:r>
            <a:r>
              <a:rPr lang="en-US" altLang="zh-CN" sz="1000" b="0" dirty="0">
                <a:effectLst/>
                <a:latin typeface="Consolas" panose="020B0609020204030204" pitchFamily="49" charset="0"/>
              </a:rPr>
              <a:t> = $_SERVER['REMOTE_ADDR'];</a:t>
            </a:r>
          </a:p>
          <a:p>
            <a:r>
              <a:rPr lang="en-US" altLang="zh-CN" sz="1000" b="0" dirty="0">
                <a:effectLst/>
                <a:latin typeface="Consolas" panose="020B0609020204030204" pitchFamily="49" charset="0"/>
              </a:rPr>
              <a:t>    $</a:t>
            </a:r>
            <a:r>
              <a:rPr lang="en-US" altLang="zh-CN" sz="1000" b="0" dirty="0" err="1">
                <a:effectLst/>
                <a:latin typeface="Consolas" panose="020B0609020204030204" pitchFamily="49" charset="0"/>
              </a:rPr>
              <a:t>running_port</a:t>
            </a:r>
            <a:r>
              <a:rPr lang="en-US" altLang="zh-CN" sz="1000" b="0" dirty="0">
                <a:effectLst/>
                <a:latin typeface="Consolas" panose="020B0609020204030204" pitchFamily="49" charset="0"/>
              </a:rPr>
              <a:t> = (int) $_SERVER['SERVER_PORT'];</a:t>
            </a:r>
          </a:p>
          <a:p>
            <a:r>
              <a:rPr lang="en-US" altLang="zh-CN" sz="1000" b="0" dirty="0">
                <a:effectLst/>
                <a:latin typeface="Consolas" panose="020B0609020204030204" pitchFamily="49" charset="0"/>
              </a:rPr>
              <a:t>    // Send greetings to different server</a:t>
            </a:r>
          </a:p>
          <a:p>
            <a:r>
              <a:rPr lang="en-US" altLang="zh-CN" sz="1000" b="0" dirty="0">
                <a:effectLst/>
                <a:latin typeface="Consolas" panose="020B0609020204030204" pitchFamily="49" charset="0"/>
              </a:rPr>
              <a:t>    $port = $</a:t>
            </a:r>
            <a:r>
              <a:rPr lang="en-US" altLang="zh-CN" sz="1000" b="0" dirty="0" err="1">
                <a:effectLst/>
                <a:latin typeface="Consolas" panose="020B0609020204030204" pitchFamily="49" charset="0"/>
              </a:rPr>
              <a:t>running_port</a:t>
            </a:r>
            <a:r>
              <a:rPr lang="en-US" altLang="zh-CN" sz="1000" b="0" dirty="0">
                <a:effectLst/>
                <a:latin typeface="Consolas" panose="020B0609020204030204" pitchFamily="49" charset="0"/>
              </a:rPr>
              <a:t> == 8000 ? 8001: 8000;</a:t>
            </a:r>
          </a:p>
          <a:p>
            <a:r>
              <a:rPr lang="en-US" altLang="zh-CN" sz="1000" b="0" dirty="0">
                <a:effectLst/>
                <a:latin typeface="Consolas" panose="020B0609020204030204" pitchFamily="49" charset="0"/>
              </a:rPr>
              <a:t>    $</a:t>
            </a:r>
            <a:r>
              <a:rPr lang="en-US" altLang="zh-CN" sz="1000" b="0" dirty="0" err="1">
                <a:effectLst/>
                <a:latin typeface="Consolas" panose="020B0609020204030204" pitchFamily="49" charset="0"/>
              </a:rPr>
              <a:t>url</a:t>
            </a:r>
            <a:r>
              <a:rPr lang="en-US" altLang="zh-CN" sz="1000" b="0" dirty="0">
                <a:effectLst/>
                <a:latin typeface="Consolas" panose="020B0609020204030204" pitchFamily="49" charset="0"/>
              </a:rPr>
              <a:t> = "http://192.168.22.126:$port/wp-</a:t>
            </a:r>
            <a:r>
              <a:rPr lang="en-US" altLang="zh-CN" sz="1000" b="0" dirty="0" err="1">
                <a:effectLst/>
                <a:latin typeface="Consolas" panose="020B0609020204030204" pitchFamily="49" charset="0"/>
              </a:rPr>
              <a:t>json</a:t>
            </a:r>
            <a:r>
              <a:rPr lang="en-US" altLang="zh-CN" sz="1000" b="0" dirty="0">
                <a:effectLst/>
                <a:latin typeface="Consolas" panose="020B0609020204030204" pitchFamily="49" charset="0"/>
              </a:rPr>
              <a:t>/greeting-</a:t>
            </a:r>
            <a:r>
              <a:rPr lang="en-US" altLang="zh-CN" sz="10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altLang="zh-CN" sz="1000" b="0" dirty="0">
                <a:effectLst/>
                <a:latin typeface="Consolas" panose="020B0609020204030204" pitchFamily="49" charset="0"/>
              </a:rPr>
              <a:t>/v1/store/";</a:t>
            </a:r>
          </a:p>
          <a:p>
            <a:r>
              <a:rPr lang="en-US" altLang="zh-CN" sz="1000" b="0" dirty="0">
                <a:effectLst/>
                <a:latin typeface="Consolas" panose="020B0609020204030204" pitchFamily="49" charset="0"/>
              </a:rPr>
              <a:t>    $</a:t>
            </a:r>
            <a:r>
              <a:rPr lang="en-US" altLang="zh-CN" sz="1000" b="0" dirty="0" err="1"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000" b="0" dirty="0">
                <a:effectLst/>
                <a:latin typeface="Consolas" panose="020B0609020204030204" pitchFamily="49" charset="0"/>
              </a:rPr>
              <a:t> = array(</a:t>
            </a:r>
          </a:p>
          <a:p>
            <a:r>
              <a:rPr lang="en-US" altLang="zh-CN" sz="1000" b="0" dirty="0">
                <a:effectLst/>
                <a:latin typeface="Consolas" panose="020B0609020204030204" pitchFamily="49" charset="0"/>
              </a:rPr>
              <a:t>        'body' =&gt; array(</a:t>
            </a:r>
          </a:p>
          <a:p>
            <a:r>
              <a:rPr lang="en-US" altLang="zh-CN" sz="1000" b="0" dirty="0">
                <a:effectLst/>
                <a:latin typeface="Consolas" panose="020B0609020204030204" pitchFamily="49" charset="0"/>
              </a:rPr>
              <a:t>            'greeting' =&gt; "Greetings from Gutenberg Block with IP $</a:t>
            </a:r>
            <a:r>
              <a:rPr lang="en-US" altLang="zh-CN" sz="1000" b="0" dirty="0" err="1">
                <a:effectLst/>
                <a:latin typeface="Consolas" panose="020B0609020204030204" pitchFamily="49" charset="0"/>
              </a:rPr>
              <a:t>request_ip</a:t>
            </a:r>
            <a:r>
              <a:rPr lang="en-US" altLang="zh-CN" sz="1000" b="0" dirty="0"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CN" sz="1000" b="0" dirty="0">
                <a:effectLst/>
                <a:latin typeface="Consolas" panose="020B0609020204030204" pitchFamily="49" charset="0"/>
              </a:rPr>
              <a:t>        ),</a:t>
            </a:r>
          </a:p>
          <a:p>
            <a:r>
              <a:rPr lang="en-US" altLang="zh-CN" sz="1000" b="0" dirty="0"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zh-CN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effectLst/>
                <a:latin typeface="Consolas" panose="020B0609020204030204" pitchFamily="49" charset="0"/>
              </a:rPr>
              <a:t>wp_remote_post</a:t>
            </a:r>
            <a:r>
              <a:rPr lang="en-US" altLang="zh-CN" sz="1000" b="0" dirty="0">
                <a:effectLst/>
                <a:latin typeface="Consolas" panose="020B0609020204030204" pitchFamily="49" charset="0"/>
              </a:rPr>
              <a:t>( $</a:t>
            </a:r>
            <a:r>
              <a:rPr lang="en-US" altLang="zh-CN" sz="1000" b="0" dirty="0" err="1">
                <a:effectLst/>
                <a:latin typeface="Consolas" panose="020B0609020204030204" pitchFamily="49" charset="0"/>
              </a:rPr>
              <a:t>url</a:t>
            </a:r>
            <a:r>
              <a:rPr lang="en-US" altLang="zh-CN" sz="1000" b="0" dirty="0">
                <a:effectLst/>
                <a:latin typeface="Consolas" panose="020B0609020204030204" pitchFamily="49" charset="0"/>
              </a:rPr>
              <a:t>, $</a:t>
            </a:r>
            <a:r>
              <a:rPr lang="en-US" altLang="zh-CN" sz="1000" b="0" dirty="0" err="1"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000" b="0" dirty="0">
                <a:effectLst/>
                <a:latin typeface="Consolas" panose="020B0609020204030204" pitchFamily="49" charset="0"/>
              </a:rPr>
              <a:t> );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 err="1">
                <a:effectLst/>
                <a:latin typeface="Consolas" panose="020B0609020204030204" pitchFamily="49" charset="0"/>
              </a:rPr>
              <a:t>create_block_gutenpride_block_init</a:t>
            </a:r>
            <a:r>
              <a:rPr lang="en-US" altLang="zh-CN" sz="1000" b="0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 err="1">
                <a:effectLst/>
                <a:latin typeface="Consolas" panose="020B0609020204030204" pitchFamily="49" charset="0"/>
              </a:rPr>
              <a:t>register_block_type</a:t>
            </a:r>
            <a:r>
              <a:rPr lang="en-US" altLang="zh-CN" sz="1000" b="0" dirty="0">
                <a:effectLst/>
                <a:latin typeface="Consolas" panose="020B0609020204030204" pitchFamily="49" charset="0"/>
              </a:rPr>
              <a:t>( __DIR__ . '/build' );</a:t>
            </a:r>
          </a:p>
          <a:p>
            <a:br>
              <a:rPr lang="en-US" altLang="zh-CN" sz="1000" b="0" dirty="0"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effectLst/>
                <a:latin typeface="Consolas" panose="020B0609020204030204" pitchFamily="49" charset="0"/>
              </a:rPr>
              <a:t>    // Check if the block has already been installed</a:t>
            </a:r>
          </a:p>
          <a:p>
            <a:r>
              <a:rPr lang="en-US" altLang="zh-CN" sz="1000" b="0" dirty="0">
                <a:effectLst/>
                <a:latin typeface="Consolas" panose="020B0609020204030204" pitchFamily="49" charset="0"/>
              </a:rPr>
              <a:t>    $</a:t>
            </a:r>
            <a:r>
              <a:rPr lang="en-US" altLang="zh-CN" sz="1000" b="0" dirty="0" err="1">
                <a:effectLst/>
                <a:latin typeface="Consolas" panose="020B0609020204030204" pitchFamily="49" charset="0"/>
              </a:rPr>
              <a:t>block_installed</a:t>
            </a:r>
            <a:r>
              <a:rPr lang="en-US" altLang="zh-CN" sz="10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000" b="0" dirty="0" err="1">
                <a:effectLst/>
                <a:latin typeface="Consolas" panose="020B0609020204030204" pitchFamily="49" charset="0"/>
              </a:rPr>
              <a:t>get_option</a:t>
            </a:r>
            <a:r>
              <a:rPr lang="en-US" altLang="zh-CN" sz="1000" b="0" dirty="0">
                <a:effectLst/>
                <a:latin typeface="Consolas" panose="020B0609020204030204" pitchFamily="49" charset="0"/>
              </a:rPr>
              <a:t>( '</a:t>
            </a:r>
            <a:r>
              <a:rPr lang="en-US" altLang="zh-CN" sz="1000" b="0" dirty="0" err="1">
                <a:effectLst/>
                <a:latin typeface="Consolas" panose="020B0609020204030204" pitchFamily="49" charset="0"/>
              </a:rPr>
              <a:t>my_gutenberg_block_installed</a:t>
            </a:r>
            <a:r>
              <a:rPr lang="en-US" altLang="zh-CN" sz="1000" b="0" dirty="0">
                <a:effectLst/>
                <a:latin typeface="Consolas" panose="020B0609020204030204" pitchFamily="49" charset="0"/>
              </a:rPr>
              <a:t>' );</a:t>
            </a:r>
          </a:p>
          <a:p>
            <a:r>
              <a:rPr lang="en-US" altLang="zh-CN" sz="1000" b="0" dirty="0">
                <a:effectLst/>
                <a:latin typeface="Consolas" panose="020B0609020204030204" pitchFamily="49" charset="0"/>
              </a:rPr>
              <a:t>    if ( ! $</a:t>
            </a:r>
            <a:r>
              <a:rPr lang="en-US" altLang="zh-CN" sz="1000" b="0" dirty="0" err="1">
                <a:effectLst/>
                <a:latin typeface="Consolas" panose="020B0609020204030204" pitchFamily="49" charset="0"/>
              </a:rPr>
              <a:t>block_installed</a:t>
            </a:r>
            <a:r>
              <a:rPr lang="en-US" altLang="zh-CN" sz="1000" b="0" dirty="0"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altLang="zh-CN" sz="1000" b="0" dirty="0">
                <a:effectLst/>
                <a:latin typeface="Consolas" panose="020B0609020204030204" pitchFamily="49" charset="0"/>
              </a:rPr>
              <a:t>        // Set the flag to indicate that the block has been installed</a:t>
            </a:r>
          </a:p>
          <a:p>
            <a:r>
              <a:rPr lang="en-US" altLang="zh-CN" sz="1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0" b="0" dirty="0" err="1">
                <a:effectLst/>
                <a:latin typeface="Consolas" panose="020B0609020204030204" pitchFamily="49" charset="0"/>
              </a:rPr>
              <a:t>update_option</a:t>
            </a:r>
            <a:r>
              <a:rPr lang="en-US" altLang="zh-CN" sz="1000" b="0" dirty="0">
                <a:effectLst/>
                <a:latin typeface="Consolas" panose="020B0609020204030204" pitchFamily="49" charset="0"/>
              </a:rPr>
              <a:t>( '</a:t>
            </a:r>
            <a:r>
              <a:rPr lang="en-US" altLang="zh-CN" sz="1000" b="0" dirty="0" err="1">
                <a:effectLst/>
                <a:latin typeface="Consolas" panose="020B0609020204030204" pitchFamily="49" charset="0"/>
              </a:rPr>
              <a:t>my_gutenberg_block_installed</a:t>
            </a:r>
            <a:r>
              <a:rPr lang="en-US" altLang="zh-CN" sz="1000" b="0" dirty="0">
                <a:effectLst/>
                <a:latin typeface="Consolas" panose="020B0609020204030204" pitchFamily="49" charset="0"/>
              </a:rPr>
              <a:t>', true );</a:t>
            </a:r>
          </a:p>
          <a:p>
            <a:br>
              <a:rPr lang="en-US" altLang="zh-CN" sz="1000" b="0" dirty="0"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effectLst/>
                <a:latin typeface="Consolas" panose="020B0609020204030204" pitchFamily="49" charset="0"/>
              </a:rPr>
              <a:t>        // Call the HTTP POST request function when the block is installed</a:t>
            </a:r>
          </a:p>
          <a:p>
            <a:r>
              <a:rPr lang="en-US" altLang="zh-CN" sz="1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000" b="0" dirty="0" err="1">
                <a:effectLst/>
                <a:latin typeface="Consolas" panose="020B0609020204030204" pitchFamily="49" charset="0"/>
              </a:rPr>
              <a:t>send_post_request_on_block_install</a:t>
            </a:r>
            <a:r>
              <a:rPr lang="en-US" altLang="zh-CN" sz="10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 err="1">
                <a:effectLst/>
                <a:latin typeface="Consolas" panose="020B0609020204030204" pitchFamily="49" charset="0"/>
              </a:rPr>
              <a:t>add_action</a:t>
            </a:r>
            <a:r>
              <a:rPr lang="en-US" altLang="zh-CN" sz="1000" b="0" dirty="0">
                <a:effectLst/>
                <a:latin typeface="Consolas" panose="020B0609020204030204" pitchFamily="49" charset="0"/>
              </a:rPr>
              <a:t>( '</a:t>
            </a:r>
            <a:r>
              <a:rPr lang="en-US" altLang="zh-CN" sz="1000" b="0" dirty="0" err="1">
                <a:effectLst/>
                <a:latin typeface="Consolas" panose="020B0609020204030204" pitchFamily="49" charset="0"/>
              </a:rPr>
              <a:t>init</a:t>
            </a:r>
            <a:r>
              <a:rPr lang="en-US" altLang="zh-CN" sz="1000" b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1000" b="0" dirty="0" err="1">
                <a:effectLst/>
                <a:latin typeface="Consolas" panose="020B0609020204030204" pitchFamily="49" charset="0"/>
              </a:rPr>
              <a:t>create_block_gutenpride_block_init</a:t>
            </a:r>
            <a:r>
              <a:rPr lang="en-US" altLang="zh-CN" sz="1000" b="0" dirty="0">
                <a:effectLst/>
                <a:latin typeface="Consolas" panose="020B0609020204030204" pitchFamily="49" charset="0"/>
              </a:rPr>
              <a:t>' );</a:t>
            </a: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69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1225</Words>
  <Application>Microsoft Office PowerPoint</Application>
  <PresentationFormat>宽屏</PresentationFormat>
  <Paragraphs>142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Consolas</vt:lpstr>
      <vt:lpstr>Times New Roman</vt:lpstr>
      <vt:lpstr>Office 主题​​</vt:lpstr>
      <vt:lpstr>WordPress Test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WordPress Test</dc:title>
  <dc:creator>vip 038</dc:creator>
  <cp:lastModifiedBy>vip 038</cp:lastModifiedBy>
  <cp:revision>8</cp:revision>
  <dcterms:created xsi:type="dcterms:W3CDTF">2023-02-26T01:29:25Z</dcterms:created>
  <dcterms:modified xsi:type="dcterms:W3CDTF">2023-02-26T03:22:09Z</dcterms:modified>
</cp:coreProperties>
</file>