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2" r:id="rId5"/>
    <p:sldId id="278" r:id="rId6"/>
    <p:sldId id="279" r:id="rId7"/>
    <p:sldId id="281" r:id="rId8"/>
    <p:sldId id="280" r:id="rId9"/>
    <p:sldId id="283" r:id="rId10"/>
    <p:sldId id="260" r:id="rId11"/>
    <p:sldId id="263" r:id="rId12"/>
    <p:sldId id="264" r:id="rId13"/>
    <p:sldId id="265" r:id="rId14"/>
    <p:sldId id="266" r:id="rId15"/>
    <p:sldId id="267" r:id="rId16"/>
    <p:sldId id="270" r:id="rId17"/>
    <p:sldId id="269" r:id="rId18"/>
    <p:sldId id="268" r:id="rId19"/>
    <p:sldId id="271" r:id="rId20"/>
    <p:sldId id="272" r:id="rId21"/>
    <p:sldId id="273" r:id="rId22"/>
    <p:sldId id="262" r:id="rId23"/>
    <p:sldId id="274" r:id="rId24"/>
    <p:sldId id="276" r:id="rId25"/>
    <p:sldId id="275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8" autoAdjust="0"/>
    <p:restoredTop sz="70458" autoAdjust="0"/>
  </p:normalViewPr>
  <p:slideViewPr>
    <p:cSldViewPr snapToGrid="0">
      <p:cViewPr>
        <p:scale>
          <a:sx n="75" d="100"/>
          <a:sy n="75" d="100"/>
        </p:scale>
        <p:origin x="494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237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610EB-05A4-4AB7-8588-2C79FBD58E20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0E988-EAD5-4641-857C-06F9A0607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8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thanks for coming! I’m Tonya Cooper and I’m a software engineer at Quicken Loans. Today I’m going to talk to you about why I think your team will benefit from pairing and how you can work pair programming into your development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48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common scenario: You’re the single dev working on a project or user story.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familiarize yourself with the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0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start making decisions about the implementation of a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write some code. </a:t>
            </a:r>
          </a:p>
          <a:p>
            <a:endParaRPr lang="en-US" dirty="0"/>
          </a:p>
          <a:p>
            <a:r>
              <a:rPr lang="en-US" dirty="0"/>
              <a:t>But you have a vacation day scheduled the following day. What happens? One of two things: </a:t>
            </a:r>
          </a:p>
          <a:p>
            <a:r>
              <a:rPr lang="en-US" dirty="0"/>
              <a:t>One: the project waits for you. That’s best case scenario – and we’ll see why in a minute. But what if you have a week off… if you change roles… if you move on to another opportunity. Now waiting becomes problematic.</a:t>
            </a:r>
          </a:p>
          <a:p>
            <a:endParaRPr lang="en-US" dirty="0"/>
          </a:p>
          <a:p>
            <a:r>
              <a:rPr lang="en-US" dirty="0"/>
              <a:t>What’s the alternative? A teammate picks up where you left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30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she familiarizes herself with the requirements.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7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 disagrees with the direction of the solution.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56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 makes some code changes. </a:t>
            </a:r>
          </a:p>
          <a:p>
            <a:endParaRPr lang="en-US" dirty="0"/>
          </a:p>
          <a:p>
            <a:r>
              <a:rPr lang="en-US" dirty="0"/>
              <a:t>What happens when you get back?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30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revert her changes?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2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make some more modifications? Do you see where this is going? We’ve been cycling through the same three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33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how this plays out in a pairing scenario. You and your pair partner familiarize yourselves with the project or user story.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year ago, I joined a team that pairs. I had never worked on a team that paired and, I was uncomfortable with the idea.</a:t>
            </a:r>
          </a:p>
          <a:p>
            <a:endParaRPr lang="en-US" dirty="0"/>
          </a:p>
          <a:p>
            <a:r>
              <a:rPr lang="en-US" dirty="0"/>
              <a:t>But I was very excited about this new opportunity, so I set aside my reservations and tried it. . .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2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discuss possible implementations and decide on a direction: We’ll talk more about this process later. But for now, we have an agreed upon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50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Together, you write some code. You have tomorrow off. Your teammate can now move forward without you: either by pairing with another teammate, or by continuing alone on the agreed upon direction.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3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there are no interruptions.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92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about </a:t>
            </a:r>
            <a:r>
              <a:rPr lang="en-US" dirty="0" err="1"/>
              <a:t>siloing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2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silo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1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about onboarding new engineer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14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onboarding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7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I didn’t like it. I didn’t like it at all. I felt chained to the desk, to the person I was pairing with. Syncing our schedules was annoying. I missed programming alone and getting into the zone. Pairing felt like a waste of time.</a:t>
            </a:r>
          </a:p>
          <a:p>
            <a:endParaRPr lang="en-US" dirty="0"/>
          </a:p>
          <a:p>
            <a:r>
              <a:rPr lang="en-US" dirty="0"/>
              <a:t>So how did I get from that place to being an advocate of pairing? Well it took time and some small but important adjustments to how we paired.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got there and you can too.</a:t>
            </a:r>
          </a:p>
          <a:p>
            <a:r>
              <a:rPr lang="en-US" dirty="0"/>
              <a:t>To talk through it, today we will discuss: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problems that pair programming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4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reasons developers don’t want to pair and how to overcome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77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Picking the best pair programming style to fit your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5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 and best practices for getting the most out of a pairing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you can get started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0E988-EAD5-4641-857C-06F9A0607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3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B85E-1ADF-4EB8-A4C8-FAC1EEC7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7B11-0094-47DF-8D8D-FC86BBA2E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4C117-DE40-4F00-BE8C-701F75BB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D17A-07CB-436E-860E-9C65E809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993A-7ECD-45BF-88CA-1F8148F1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8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861E-C665-40DA-8531-060517B0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C4BED-2DF4-4B69-80F1-9C13D0254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33A8-7864-48A6-AB79-37C3F0BD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382A6-D8A5-4E48-9832-FAE4405F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67E6-DAAD-40A5-8312-50F6404A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BFCC9-5EC8-4870-9A6E-D856F5DB8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5CD9FB-A25D-4CB4-A4DE-E20766673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40C39-E5A1-4A5B-A11E-EF9D6935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4898-A179-4414-87FE-E1B1A6A9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7BCD2-F251-4A71-82C9-A495BB72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8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6225-E25B-43F4-9437-FE766AA3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95E4-B81D-4555-8AAF-87FD108F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7E09C-A204-49B0-9301-AFE09D6C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3862-35E6-489A-8764-ACD79CEE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791F-80AF-4854-92BC-A170101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7031-5041-4EA3-9061-8B72104D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E62A-E4FD-424D-B83F-6F9B6C06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F500-21E7-4A3A-A590-FEA71602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C2A3-F90F-45CA-9416-85F3B774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9148-7AAF-457F-ACBA-1A89FD88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342C-ED38-40B3-9D3B-5B8F2C38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1EF8-2A9C-4FE7-A28C-DF703EF69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295B9-3923-467D-82E3-39E909F69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80F81-3327-47D2-99B7-AC93FB12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F62B3-BCC7-445C-A2D5-60F37B0A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04397-7D92-41B3-8FE0-B0685C5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1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8235-D2C5-46BB-A3B8-643182D8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3673-11D8-43CB-8494-947561C30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6DDD4-851F-4775-A263-69648D184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EDEFD-9647-4F7B-B161-292B83158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B9324-DD57-42BF-8703-75A260031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38CF0-210E-4E54-A2EE-B548E3BC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1CC5-0681-4942-9334-DA79ECC6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22F05-271A-48BA-B27D-965B1670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BCD6-5C12-42F2-A102-8FD31AE8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8B93E-95AA-4E6E-A7A0-27F6B6B0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DAFD7-C93E-4293-BA60-F63B49A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B30D5-9C4C-4479-8FB4-FBE01B1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E547C-16C9-4DCF-928F-6F89F76F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FD16E-215C-47A7-8ACB-9E811B37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AE5AE-FB40-4618-9F36-B1EEF937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2533-DEEF-4741-B914-F30F1E7C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BD850-D434-4706-BCAB-1A084527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67C-FD4E-4760-8EB0-C440488E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A07C-C412-4A5E-8141-8445F4A2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83375-84AE-477D-B369-0B377EC6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3FC98-6C43-4862-BBC4-C58D639F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2C77-7A16-4B78-BFDC-082BA78F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0B86A-3118-443B-8C61-C5B7E7169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2DB8-AF6A-4176-BC49-6DCB88B0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2E97F-B608-4143-BC97-5E383C7E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016F-C537-48B0-B32E-CBB11320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76C8A-6CAF-4BC7-BBF9-16D40BA9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8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950B-4C5D-4E95-A336-013E0B1D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0C73E-3FE2-4B0F-873F-701FEE86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6991-DAC7-4E32-8FE1-B7E46E6D9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2189-5F3B-44F0-A115-F3F39CE57885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C93CE-4072-436E-99F8-F63DB3972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2B57-3412-488B-B9D2-A3D390C37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67498-1E20-48F6-82CF-F31BB4DE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A5A1-051D-492E-9305-BFD225B4B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2470" y="409484"/>
            <a:ext cx="4792468" cy="127773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r"/>
            <a:r>
              <a:rPr lang="en-US" sz="6600" b="1" dirty="0">
                <a:solidFill>
                  <a:srgbClr val="00B0F0"/>
                </a:solidFill>
                <a:latin typeface="Franklin Gothic Medium" panose="020B0603020102020204" pitchFamily="34" charset="0"/>
              </a:rPr>
              <a:t>Two Heads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1F88-1FA2-46A6-8DCC-277198AE7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8295" y="2777768"/>
            <a:ext cx="5446643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rgbClr val="002060"/>
                </a:solidFill>
              </a:rPr>
              <a:t>Why you should try pair programming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0900F-D305-4CA2-B692-FCF4A3CD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7" y="1048349"/>
            <a:ext cx="5685182" cy="5685182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FFEE5CC0-A53F-4B3F-AEF3-8DE600D5835A}"/>
              </a:ext>
            </a:extLst>
          </p:cNvPr>
          <p:cNvSpPr txBox="1">
            <a:spLocks/>
          </p:cNvSpPr>
          <p:nvPr/>
        </p:nvSpPr>
        <p:spPr>
          <a:xfrm>
            <a:off x="9024730" y="5660775"/>
            <a:ext cx="2403460" cy="4761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rgbClr val="002060"/>
                </a:solidFill>
              </a:rPr>
              <a:t>Tonya Cooper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8FC404-97C6-4706-9190-0F41EBFB0C1D}"/>
              </a:ext>
            </a:extLst>
          </p:cNvPr>
          <p:cNvSpPr txBox="1">
            <a:spLocks/>
          </p:cNvSpPr>
          <p:nvPr/>
        </p:nvSpPr>
        <p:spPr>
          <a:xfrm>
            <a:off x="4755724" y="1486183"/>
            <a:ext cx="6659214" cy="1146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Are Better Than One</a:t>
            </a:r>
          </a:p>
        </p:txBody>
      </p:sp>
    </p:spTree>
    <p:extLst>
      <p:ext uri="{BB962C8B-B14F-4D97-AF65-F5344CB8AC3E}">
        <p14:creationId xmlns:p14="http://schemas.microsoft.com/office/powerpoint/2010/main" val="1298290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70D0A00-D124-4B30-B08A-DDFB1CDE5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99528"/>
            <a:ext cx="5250872" cy="374176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</p:spTree>
    <p:extLst>
      <p:ext uri="{BB962C8B-B14F-4D97-AF65-F5344CB8AC3E}">
        <p14:creationId xmlns:p14="http://schemas.microsoft.com/office/powerpoint/2010/main" val="8392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6E46A-0869-483E-87BC-AFF331189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3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3A9E83-468F-45CB-8BBC-46688C74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887664"/>
            <a:ext cx="5481572" cy="56472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</p:spTree>
    <p:extLst>
      <p:ext uri="{BB962C8B-B14F-4D97-AF65-F5344CB8AC3E}">
        <p14:creationId xmlns:p14="http://schemas.microsoft.com/office/powerpoint/2010/main" val="39629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E6377-CCBF-41C8-8949-3AE535FDD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2" cy="564729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</p:spTree>
    <p:extLst>
      <p:ext uri="{BB962C8B-B14F-4D97-AF65-F5344CB8AC3E}">
        <p14:creationId xmlns:p14="http://schemas.microsoft.com/office/powerpoint/2010/main" val="251693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C0FC3-A025-4892-A048-FEE56DE03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3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9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337B2-4E95-4A29-A38C-53BFAA516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887664"/>
            <a:ext cx="5481572" cy="5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11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CD33A3-EA50-4874-948C-4D2CCE235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2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178FE-9318-444F-BB7C-DA3ED99F0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887664"/>
            <a:ext cx="5481572" cy="5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1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C4996-D0C3-48B7-A33E-B189953C6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2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49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0493C-8302-47CE-8874-5805DCE52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3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5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FF799F-32EA-4E77-A8A6-9B271D30A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09" y="2855794"/>
            <a:ext cx="4018607" cy="30641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69E4C2-580A-4101-9973-A3D42CAD02B7}"/>
              </a:ext>
            </a:extLst>
          </p:cNvPr>
          <p:cNvSpPr txBox="1">
            <a:spLocks/>
          </p:cNvSpPr>
          <p:nvPr/>
        </p:nvSpPr>
        <p:spPr>
          <a:xfrm>
            <a:off x="945723" y="678758"/>
            <a:ext cx="9508461" cy="1146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My first time pairing</a:t>
            </a:r>
          </a:p>
        </p:txBody>
      </p:sp>
    </p:spTree>
    <p:extLst>
      <p:ext uri="{BB962C8B-B14F-4D97-AF65-F5344CB8AC3E}">
        <p14:creationId xmlns:p14="http://schemas.microsoft.com/office/powerpoint/2010/main" val="367289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C2607-EE1A-4DDE-AE86-52C51E4C9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887664"/>
            <a:ext cx="5481572" cy="564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6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Interruption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E22C41-F90B-40BE-A7FB-765F772F4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3" y="887664"/>
            <a:ext cx="5481572" cy="56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7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B877F03-DE0F-4548-BB58-78BF7A73C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12" y="2698023"/>
            <a:ext cx="5247860" cy="37396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F753A39-B1A4-48BB-8283-D66FD02C6342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ranklin Gothic Medium" panose="020B0603020102020204" pitchFamily="34" charset="0"/>
              </a:rPr>
              <a:t>No Interruptions</a:t>
            </a:r>
          </a:p>
        </p:txBody>
      </p:sp>
    </p:spTree>
    <p:extLst>
      <p:ext uri="{BB962C8B-B14F-4D97-AF65-F5344CB8AC3E}">
        <p14:creationId xmlns:p14="http://schemas.microsoft.com/office/powerpoint/2010/main" val="4121226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F753A39-B1A4-48BB-8283-D66FD02C6342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ranklin Gothic Medium" panose="020B0603020102020204" pitchFamily="34" charset="0"/>
              </a:rPr>
              <a:t>The Silo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23F3C-7DD8-4792-9D87-600F527BD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75" y="1881808"/>
            <a:ext cx="2944152" cy="43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20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Silo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9B571-2270-47A9-82F0-D886C5FB9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075" y="1881808"/>
            <a:ext cx="2944152" cy="430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7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F753A39-B1A4-48BB-8283-D66FD02C6342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Franklin Gothic Medium" panose="020B0603020102020204" pitchFamily="34" charset="0"/>
              </a:rPr>
              <a:t>The New Dev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EE57B1-2A9A-4D43-93C0-F52A41AD5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2426782"/>
            <a:ext cx="3737113" cy="37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21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050C3DE-B68A-4544-94A0-F0E8518975B7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5905452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The New Dev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0ECD8-F663-4DB3-BE44-02ED0DC8F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22" y="2426782"/>
            <a:ext cx="3737113" cy="375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2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678C08-4823-4EC6-B8E5-9B553CE43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09" y="2855794"/>
            <a:ext cx="4018604" cy="30641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61D1840-F85C-46E1-A385-0C56060C780D}"/>
              </a:ext>
            </a:extLst>
          </p:cNvPr>
          <p:cNvSpPr txBox="1">
            <a:spLocks/>
          </p:cNvSpPr>
          <p:nvPr/>
        </p:nvSpPr>
        <p:spPr>
          <a:xfrm>
            <a:off x="945724" y="678758"/>
            <a:ext cx="6659214" cy="1146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rgbClr val="002060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CB3CE1E-8CE3-417F-9FC6-DE1586FB1E2A}"/>
              </a:ext>
            </a:extLst>
          </p:cNvPr>
          <p:cNvSpPr txBox="1">
            <a:spLocks/>
          </p:cNvSpPr>
          <p:nvPr/>
        </p:nvSpPr>
        <p:spPr>
          <a:xfrm>
            <a:off x="945723" y="678758"/>
            <a:ext cx="9508461" cy="1146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My first time pairing</a:t>
            </a:r>
          </a:p>
        </p:txBody>
      </p:sp>
    </p:spTree>
    <p:extLst>
      <p:ext uri="{BB962C8B-B14F-4D97-AF65-F5344CB8AC3E}">
        <p14:creationId xmlns:p14="http://schemas.microsoft.com/office/powerpoint/2010/main" val="301674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347859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ECC3B-7890-4E9C-BC04-75A337B0CE30}"/>
              </a:ext>
            </a:extLst>
          </p:cNvPr>
          <p:cNvSpPr txBox="1"/>
          <p:nvPr/>
        </p:nvSpPr>
        <p:spPr>
          <a:xfrm>
            <a:off x="945724" y="2306023"/>
            <a:ext cx="10402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Common problems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100075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ECC3B-7890-4E9C-BC04-75A337B0CE30}"/>
              </a:ext>
            </a:extLst>
          </p:cNvPr>
          <p:cNvSpPr txBox="1"/>
          <p:nvPr/>
        </p:nvSpPr>
        <p:spPr>
          <a:xfrm>
            <a:off x="945724" y="2306023"/>
            <a:ext cx="10402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Common problems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Why developers don’t want to pair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348573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ECC3B-7890-4E9C-BC04-75A337B0CE30}"/>
              </a:ext>
            </a:extLst>
          </p:cNvPr>
          <p:cNvSpPr txBox="1"/>
          <p:nvPr/>
        </p:nvSpPr>
        <p:spPr>
          <a:xfrm>
            <a:off x="945724" y="2306023"/>
            <a:ext cx="104029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Common problems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Why developers don’t want to pair</a:t>
            </a:r>
          </a:p>
          <a:p>
            <a:r>
              <a:rPr lang="en-US" sz="3600" dirty="0">
                <a:solidFill>
                  <a:srgbClr val="002060"/>
                </a:solidFill>
              </a:rPr>
              <a:t>Pairing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352542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ECC3B-7890-4E9C-BC04-75A337B0CE30}"/>
              </a:ext>
            </a:extLst>
          </p:cNvPr>
          <p:cNvSpPr txBox="1"/>
          <p:nvPr/>
        </p:nvSpPr>
        <p:spPr>
          <a:xfrm>
            <a:off x="945724" y="2306023"/>
            <a:ext cx="10402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Common problems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Why developers don’t want to pair</a:t>
            </a:r>
          </a:p>
          <a:p>
            <a:r>
              <a:rPr lang="en-US" sz="3600" dirty="0">
                <a:solidFill>
                  <a:srgbClr val="002060"/>
                </a:solidFill>
              </a:rPr>
              <a:t>Pairing styles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Tips and best practices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227109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ECC3B-7890-4E9C-BC04-75A337B0CE30}"/>
              </a:ext>
            </a:extLst>
          </p:cNvPr>
          <p:cNvSpPr txBox="1"/>
          <p:nvPr/>
        </p:nvSpPr>
        <p:spPr>
          <a:xfrm>
            <a:off x="945724" y="2306023"/>
            <a:ext cx="10402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Common problems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Why developers don’t want to pair</a:t>
            </a:r>
          </a:p>
          <a:p>
            <a:r>
              <a:rPr lang="en-US" sz="3600" dirty="0">
                <a:solidFill>
                  <a:srgbClr val="002060"/>
                </a:solidFill>
              </a:rPr>
              <a:t>Pairing styles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Tips and best practices</a:t>
            </a:r>
          </a:p>
          <a:p>
            <a:r>
              <a:rPr lang="en-US" sz="3600" dirty="0">
                <a:solidFill>
                  <a:srgbClr val="002060"/>
                </a:solidFill>
              </a:rPr>
              <a:t>How to get started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17FD22-30EF-45EB-864E-4DF54F1F6BFA}"/>
              </a:ext>
            </a:extLst>
          </p:cNvPr>
          <p:cNvSpPr txBox="1">
            <a:spLocks/>
          </p:cNvSpPr>
          <p:nvPr/>
        </p:nvSpPr>
        <p:spPr>
          <a:xfrm>
            <a:off x="945724" y="678757"/>
            <a:ext cx="8025998" cy="1203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2060"/>
                </a:solidFill>
                <a:latin typeface="Franklin Gothic Medium" panose="020B0603020102020204" pitchFamily="34" charset="0"/>
              </a:rPr>
              <a:t>I got there… you can too</a:t>
            </a:r>
          </a:p>
        </p:txBody>
      </p:sp>
    </p:spTree>
    <p:extLst>
      <p:ext uri="{BB962C8B-B14F-4D97-AF65-F5344CB8AC3E}">
        <p14:creationId xmlns:p14="http://schemas.microsoft.com/office/powerpoint/2010/main" val="329745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717</Words>
  <Application>Microsoft Office PowerPoint</Application>
  <PresentationFormat>Widescreen</PresentationFormat>
  <Paragraphs>108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Franklin Gothic Medium</vt:lpstr>
      <vt:lpstr>Office Theme</vt:lpstr>
      <vt:lpstr>Two Heads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Heads  are Better Than One</dc:title>
  <dc:creator>Cooper, Tonya</dc:creator>
  <cp:lastModifiedBy>Cooper, Tonya</cp:lastModifiedBy>
  <cp:revision>43</cp:revision>
  <dcterms:created xsi:type="dcterms:W3CDTF">2018-12-11T23:40:20Z</dcterms:created>
  <dcterms:modified xsi:type="dcterms:W3CDTF">2018-12-13T18:06:51Z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tonyacooper@quickenloans.com</vt:lpwstr>
  </property>
  <property fmtid="{D5CDD505-2E9C-101B-9397-08002B2CF9AE}" pid="5" name="MSIP_Label_807724ff-9999-494f-b257-05dacc46ac87_SetDate">
    <vt:lpwstr>2018-12-12T00:25:57.3913523Z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Extended_MSFT_Method">
    <vt:lpwstr>Automatic</vt:lpwstr>
  </property>
  <property fmtid="{D5CDD505-2E9C-101B-9397-08002B2CF9AE}" pid="9" name="Sensitivity">
    <vt:lpwstr>Wide Open</vt:lpwstr>
  </property>
</Properties>
</file>